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299" r:id="rId4"/>
    <p:sldId id="312" r:id="rId5"/>
    <p:sldId id="298" r:id="rId6"/>
    <p:sldId id="290" r:id="rId7"/>
    <p:sldId id="302" r:id="rId8"/>
    <p:sldId id="301" r:id="rId9"/>
    <p:sldId id="303" r:id="rId10"/>
    <p:sldId id="304" r:id="rId11"/>
    <p:sldId id="305" r:id="rId12"/>
    <p:sldId id="306" r:id="rId13"/>
    <p:sldId id="307" r:id="rId14"/>
    <p:sldId id="262" r:id="rId15"/>
    <p:sldId id="310" r:id="rId16"/>
    <p:sldId id="313" r:id="rId17"/>
  </p:sldIdLst>
  <p:sldSz cx="9144000" cy="5143500" type="screen16x9"/>
  <p:notesSz cx="6858000" cy="9144000"/>
  <p:embeddedFontLst>
    <p:embeddedFont>
      <p:font typeface="Dosis" panose="020B0604020202020204" charset="0"/>
      <p:regular r:id="rId19"/>
      <p:bold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442E02-E660-4E07-A1FA-838B0100BF95}">
  <a:tblStyle styleId="{FE442E02-E660-4E07-A1FA-838B0100BF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3604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45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231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580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084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120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54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27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60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41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21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46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466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24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81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38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-150" y="0"/>
            <a:ext cx="9144000" cy="41567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699" cy="11597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199" cy="687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1pPr>
            <a:lvl2pPr lvl="1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2pPr>
            <a:lvl3pPr lvl="2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3pPr>
            <a:lvl4pPr lvl="3" rtl="0">
              <a:spcBef>
                <a:spcPts val="0"/>
              </a:spcBef>
              <a:buClr>
                <a:srgbClr val="415665"/>
              </a:buClr>
              <a:buNone/>
              <a:defRPr/>
            </a:lvl4pPr>
            <a:lvl5pPr lvl="4" rtl="0">
              <a:spcBef>
                <a:spcPts val="0"/>
              </a:spcBef>
              <a:buClr>
                <a:srgbClr val="415665"/>
              </a:buClr>
              <a:buNone/>
              <a:defRPr/>
            </a:lvl5pPr>
            <a:lvl6pPr lvl="5" rtl="0">
              <a:spcBef>
                <a:spcPts val="0"/>
              </a:spcBef>
              <a:buClr>
                <a:srgbClr val="415665"/>
              </a:buClr>
              <a:buNone/>
              <a:defRPr/>
            </a:lvl6pPr>
            <a:lvl7pPr lvl="6" rtl="0">
              <a:spcBef>
                <a:spcPts val="0"/>
              </a:spcBef>
              <a:buClr>
                <a:srgbClr val="415665"/>
              </a:buClr>
              <a:buNone/>
              <a:defRPr/>
            </a:lvl7pPr>
            <a:lvl8pPr lvl="7" rtl="0">
              <a:spcBef>
                <a:spcPts val="0"/>
              </a:spcBef>
              <a:buClr>
                <a:srgbClr val="415665"/>
              </a:buClr>
              <a:buNone/>
              <a:defRPr/>
            </a:lvl8pPr>
            <a:lvl9pPr lvl="8" rtl="0">
              <a:spcBef>
                <a:spcPts val="0"/>
              </a:spcBef>
              <a:buClr>
                <a:srgbClr val="415665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599" cy="1723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DB7C4"/>
                </a:solidFill>
              </a:rPr>
              <a:t>‹#›</a:t>
            </a:fld>
            <a:endParaRPr lang="en">
              <a:solidFill>
                <a:srgbClr val="0DB7C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44425" y="1534256"/>
            <a:ext cx="2804699" cy="332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818122" y="1534256"/>
            <a:ext cx="2804699" cy="332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2400"/>
              <a:t>‹#›</a:t>
            </a:fld>
            <a:endParaRPr lang="en"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799" cy="322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799" cy="322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799" cy="322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DB7C4"/>
              </a:buClr>
              <a:buSzPct val="100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7" r:id="rId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560978" y="609600"/>
            <a:ext cx="5309699" cy="181845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/>
              <a:t>Gene </a:t>
            </a:r>
            <a:r>
              <a:rPr lang="en" sz="5400" dirty="0" smtClean="0"/>
              <a:t>Structure, </a:t>
            </a:r>
            <a:br>
              <a:rPr lang="en" sz="5400" dirty="0" smtClean="0"/>
            </a:br>
            <a:r>
              <a:rPr lang="en" sz="5400" dirty="0" smtClean="0"/>
              <a:t>Splicing</a:t>
            </a:r>
            <a:endParaRPr lang="en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645061" y="2816772"/>
            <a:ext cx="490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Dosis" panose="020B0604020202020204" charset="0"/>
              </a:rPr>
              <a:t>Lecture – 3 </a:t>
            </a:r>
            <a:endParaRPr lang="en-US" sz="28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061" y="3728709"/>
            <a:ext cx="4807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Dosis" panose="020B0604020202020204" charset="0"/>
              </a:rPr>
              <a:t>Department of CSE, DIU</a:t>
            </a:r>
            <a:endParaRPr lang="en-US" sz="16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30" y="0"/>
            <a:ext cx="4027470" cy="418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292772"/>
            <a:ext cx="8174421" cy="166008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4</a:t>
            </a:r>
            <a:r>
              <a:rPr lang="en" dirty="0" smtClean="0"/>
              <a:t>. Gene Regulation and Alternative Splicing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Study different gene regulations and splicing method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361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3440646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Regulating Gene Expression</a:t>
            </a:r>
            <a:endParaRPr lang="en" dirty="0"/>
          </a:p>
        </p:txBody>
      </p:sp>
      <p:sp>
        <p:nvSpPr>
          <p:cNvPr id="10" name="Shape 112"/>
          <p:cNvSpPr txBox="1">
            <a:spLocks noGrp="1"/>
          </p:cNvSpPr>
          <p:nvPr>
            <p:ph type="body" idx="1"/>
          </p:nvPr>
        </p:nvSpPr>
        <p:spPr>
          <a:xfrm>
            <a:off x="5475889" y="1402660"/>
            <a:ext cx="3426373" cy="337600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Dosis" panose="020B0604020202020204" charset="0"/>
              </a:rPr>
              <a:t>Gene regulation refers to the mechanism of inducing or repressing the expression of a gene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2 types of regulation – Positive &amp; Negative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Positive Regulation works with Activator</a:t>
            </a:r>
          </a:p>
          <a:p>
            <a:pPr>
              <a:buNone/>
            </a:pPr>
            <a:r>
              <a:rPr lang="en-US" sz="1400" dirty="0" smtClean="0">
                <a:latin typeface="Dosis" panose="020B0604020202020204" charset="0"/>
              </a:rPr>
              <a:t>            * Operator + Activator = Transcription</a:t>
            </a: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 </a:t>
            </a:r>
            <a:r>
              <a:rPr lang="en-US" sz="1400" dirty="0" smtClean="0">
                <a:latin typeface="Dosis" panose="020B0604020202020204" charset="0"/>
              </a:rPr>
              <a:t>           * Operator – Activator = No Transcription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Negative </a:t>
            </a:r>
            <a:r>
              <a:rPr lang="en-US" sz="1400" dirty="0">
                <a:latin typeface="Dosis" panose="020B0604020202020204" charset="0"/>
              </a:rPr>
              <a:t>Regulation works with </a:t>
            </a:r>
            <a:r>
              <a:rPr lang="en-US" sz="1400" dirty="0" smtClean="0">
                <a:latin typeface="Dosis" panose="020B0604020202020204" charset="0"/>
              </a:rPr>
              <a:t>Repressor</a:t>
            </a:r>
            <a:endParaRPr lang="en-US" sz="1400" dirty="0">
              <a:latin typeface="Dosis" panose="020B0604020202020204" charset="0"/>
            </a:endParaRP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         </a:t>
            </a:r>
            <a:r>
              <a:rPr lang="en-US" sz="1400" dirty="0" smtClean="0">
                <a:latin typeface="Dosis" panose="020B0604020202020204" charset="0"/>
              </a:rPr>
              <a:t>   * </a:t>
            </a:r>
            <a:r>
              <a:rPr lang="en-US" sz="1400" dirty="0">
                <a:latin typeface="Dosis" panose="020B0604020202020204" charset="0"/>
              </a:rPr>
              <a:t>Operator + </a:t>
            </a:r>
            <a:r>
              <a:rPr lang="en-US" sz="1400" dirty="0" smtClean="0">
                <a:latin typeface="Dosis" panose="020B0604020202020204" charset="0"/>
              </a:rPr>
              <a:t>Repressor =</a:t>
            </a:r>
            <a:r>
              <a:rPr lang="en-US" sz="1400" dirty="0">
                <a:latin typeface="Dosis" panose="020B0604020202020204" charset="0"/>
              </a:rPr>
              <a:t> </a:t>
            </a:r>
            <a:r>
              <a:rPr lang="en-US" sz="1400" dirty="0" smtClean="0">
                <a:latin typeface="Dosis" panose="020B0604020202020204" charset="0"/>
              </a:rPr>
              <a:t>No Transcription</a:t>
            </a:r>
            <a:endParaRPr lang="en-US" sz="1400" dirty="0">
              <a:latin typeface="Dosis" panose="020B0604020202020204" charset="0"/>
            </a:endParaRP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         </a:t>
            </a:r>
            <a:r>
              <a:rPr lang="en-US" sz="1400" dirty="0" smtClean="0">
                <a:latin typeface="Dosis" panose="020B0604020202020204" charset="0"/>
              </a:rPr>
              <a:t>   * </a:t>
            </a:r>
            <a:r>
              <a:rPr lang="en-US" sz="1400" dirty="0">
                <a:latin typeface="Dosis" panose="020B0604020202020204" charset="0"/>
              </a:rPr>
              <a:t>Operator – </a:t>
            </a:r>
            <a:r>
              <a:rPr lang="en-US" sz="1400" dirty="0" smtClean="0">
                <a:latin typeface="Dosis" panose="020B0604020202020204" charset="0"/>
              </a:rPr>
              <a:t>Repressor </a:t>
            </a:r>
            <a:r>
              <a:rPr lang="en-US" sz="1400" dirty="0">
                <a:latin typeface="Dosis" panose="020B0604020202020204" charset="0"/>
              </a:rPr>
              <a:t>= </a:t>
            </a:r>
            <a:r>
              <a:rPr lang="en-US" sz="1400" dirty="0" smtClean="0">
                <a:latin typeface="Dosis" panose="020B0604020202020204" charset="0"/>
              </a:rPr>
              <a:t>Transcription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3" y="1842261"/>
            <a:ext cx="4512700" cy="1908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6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3619321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Alternative Splicing</a:t>
            </a:r>
            <a:endParaRPr lang="en" dirty="0"/>
          </a:p>
        </p:txBody>
      </p:sp>
      <p:sp>
        <p:nvSpPr>
          <p:cNvPr id="10" name="Shape 112"/>
          <p:cNvSpPr txBox="1">
            <a:spLocks noGrp="1"/>
          </p:cNvSpPr>
          <p:nvPr>
            <p:ph type="body" idx="1"/>
          </p:nvPr>
        </p:nvSpPr>
        <p:spPr>
          <a:xfrm>
            <a:off x="805533" y="1373544"/>
            <a:ext cx="3261969" cy="342968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Dosis" panose="020B0604020202020204" charset="0"/>
              </a:rPr>
              <a:t>DNA has genes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Genes has regions – Exons &amp; Introns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Pre-mRNA has both introns and exons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Matured mRNA has only exons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Different combinations of exon regions form different protein, this is alternative splicing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Alternative Splicing is the process in which one gene produces many different proteins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"/>
          <a:stretch/>
        </p:blipFill>
        <p:spPr>
          <a:xfrm>
            <a:off x="4222304" y="1045728"/>
            <a:ext cx="4687488" cy="3311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7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007476"/>
            <a:ext cx="8174421" cy="945381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5</a:t>
            </a:r>
            <a:r>
              <a:rPr lang="en" dirty="0" smtClean="0"/>
              <a:t>. Miscellaneous Terms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Some comparisons, terms etc.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92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844426" y="187766"/>
            <a:ext cx="7241338" cy="98792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5400" dirty="0" smtClean="0"/>
              <a:t>Phenotype VS Genotype</a:t>
            </a:r>
            <a:endParaRPr lang="en" sz="5400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844426" y="1736857"/>
            <a:ext cx="4515851" cy="196092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195" marR="5080" indent="-24130">
              <a:lnSpc>
                <a:spcPct val="150000"/>
              </a:lnSpc>
            </a:pPr>
            <a:r>
              <a:rPr lang="en-US" sz="1800" spc="-5" dirty="0" smtClean="0">
                <a:latin typeface="Dosis" panose="020B0604020202020204" charset="0"/>
                <a:cs typeface="Arial"/>
              </a:rPr>
              <a:t>Phenotype is the physical expression of a gene</a:t>
            </a:r>
          </a:p>
          <a:p>
            <a:pPr marL="36195" marR="5080" indent="-24130">
              <a:lnSpc>
                <a:spcPct val="150000"/>
              </a:lnSpc>
            </a:pPr>
            <a:r>
              <a:rPr lang="en-US" sz="1800" dirty="0" smtClean="0">
                <a:latin typeface="Dosis" panose="020B0604020202020204" charset="0"/>
                <a:cs typeface="Arial"/>
              </a:rPr>
              <a:t>Genotype is the genetic structure</a:t>
            </a:r>
          </a:p>
          <a:p>
            <a:pPr marL="36195" marR="5080" indent="-24130">
              <a:lnSpc>
                <a:spcPct val="150000"/>
              </a:lnSpc>
            </a:pPr>
            <a:r>
              <a:rPr lang="en-US" sz="1800" dirty="0" smtClean="0">
                <a:latin typeface="Dosis" panose="020B0604020202020204" charset="0"/>
                <a:cs typeface="Arial"/>
              </a:rPr>
              <a:t>Example – Eye color is phenotype, and the gene responsible for eye color is genotype.</a:t>
            </a:r>
            <a:endParaRPr lang="en-US" sz="1800" dirty="0">
              <a:latin typeface="Dosis" panose="020B0604020202020204" charset="0"/>
              <a:cs typeface="Arial"/>
            </a:endParaRPr>
          </a:p>
        </p:txBody>
      </p:sp>
      <p:grpSp>
        <p:nvGrpSpPr>
          <p:cNvPr id="138" name="Shape 138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39" name="Shape 1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37" y="1466113"/>
            <a:ext cx="2926080" cy="2502408"/>
          </a:xfrm>
          <a:prstGeom prst="rect">
            <a:avLst/>
          </a:prstGeom>
        </p:spPr>
      </p:pic>
      <p:sp>
        <p:nvSpPr>
          <p:cNvPr id="15" name="object 6"/>
          <p:cNvSpPr txBox="1"/>
          <p:nvPr/>
        </p:nvSpPr>
        <p:spPr>
          <a:xfrm>
            <a:off x="765360" y="4111301"/>
            <a:ext cx="72364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buFont typeface="Arial"/>
              <a:buChar char="•"/>
              <a:tabLst>
                <a:tab pos="243204" algn="l"/>
              </a:tabLst>
            </a:pPr>
            <a:r>
              <a:rPr sz="1800" dirty="0">
                <a:solidFill>
                  <a:srgbClr val="415665"/>
                </a:solidFill>
                <a:latin typeface="Dosis" panose="020B0604020202020204" charset="0"/>
                <a:ea typeface="Source Sans Pro"/>
                <a:sym typeface="Source Sans Pro"/>
              </a:rPr>
              <a:t>genotype + environment → phenotype</a:t>
            </a:r>
          </a:p>
          <a:p>
            <a:pPr marL="242570" indent="-229870">
              <a:lnSpc>
                <a:spcPct val="100000"/>
              </a:lnSpc>
              <a:buFont typeface="Arial"/>
              <a:buChar char="•"/>
              <a:tabLst>
                <a:tab pos="243204" algn="l"/>
              </a:tabLst>
            </a:pPr>
            <a:r>
              <a:rPr sz="1800" dirty="0">
                <a:solidFill>
                  <a:srgbClr val="415665"/>
                </a:solidFill>
                <a:latin typeface="Dosis" panose="020B0604020202020204" charset="0"/>
                <a:ea typeface="Source Sans Pro"/>
                <a:sym typeface="Source Sans Pro"/>
              </a:rPr>
              <a:t>genotype + environment + random-variation → phenotype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739321" y="186400"/>
            <a:ext cx="7889671" cy="94014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5400" dirty="0" smtClean="0"/>
              <a:t>Nucleotide VS Nucleoside</a:t>
            </a:r>
            <a:endParaRPr lang="en" sz="5400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4824246" y="1902077"/>
            <a:ext cx="3804745" cy="14927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195" marR="5080" indent="-24130">
              <a:lnSpc>
                <a:spcPct val="150000"/>
              </a:lnSpc>
            </a:pPr>
            <a:r>
              <a:rPr lang="en-US" sz="1800" spc="-5" dirty="0" smtClean="0">
                <a:latin typeface="Dosis" panose="020B0604020202020204" charset="0"/>
                <a:cs typeface="Arial"/>
              </a:rPr>
              <a:t>Nucleoside = Base + Sugar</a:t>
            </a:r>
          </a:p>
          <a:p>
            <a:pPr marL="36195" marR="5080" indent="-24130">
              <a:lnSpc>
                <a:spcPct val="150000"/>
              </a:lnSpc>
            </a:pPr>
            <a:r>
              <a:rPr lang="en-US" sz="1800" spc="-5" dirty="0" smtClean="0">
                <a:latin typeface="Dosis" panose="020B0604020202020204" charset="0"/>
                <a:cs typeface="Arial"/>
              </a:rPr>
              <a:t>Nucleotide = Base + Sugar + Phosphate</a:t>
            </a:r>
            <a:endParaRPr lang="en-US" sz="1800" dirty="0">
              <a:latin typeface="Dosis" panose="020B0604020202020204" charset="0"/>
              <a:cs typeface="Arial"/>
            </a:endParaRPr>
          </a:p>
        </p:txBody>
      </p:sp>
      <p:grpSp>
        <p:nvGrpSpPr>
          <p:cNvPr id="143" name="Shape 143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8" y="1247078"/>
            <a:ext cx="3782931" cy="32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4.mm.bing.net/th?id=OIP.mJVTHQ1M8GqlUCT7LwYAFgHaEH&amp;pid=Api&amp;P=0&amp;w=283&amp;h=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" y="465565"/>
            <a:ext cx="7611688" cy="42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5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CONTENTS</a:t>
            </a:r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2620725" y="1905884"/>
            <a:ext cx="4011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Gene Structure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Central Dogma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Protein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Gene Regulation and Alternative Splicing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Miscellaneous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1</a:t>
            </a:r>
            <a:r>
              <a:rPr lang="en" dirty="0" smtClean="0"/>
              <a:t>. Gene Structure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 basic structure of Eukaryotic Gene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17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Eukaryotic Gene Structure</a:t>
            </a:r>
            <a:endParaRPr lang="en" dirty="0"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576551" y="3336443"/>
            <a:ext cx="6453352" cy="133015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 smtClean="0">
                <a:latin typeface="Dosis" panose="020B0604020202020204" charset="0"/>
              </a:rPr>
              <a:t>Two major parts – Exon &amp; Intron</a:t>
            </a:r>
          </a:p>
          <a:p>
            <a:r>
              <a:rPr lang="en-US" dirty="0" smtClean="0">
                <a:latin typeface="Dosis" panose="020B0604020202020204" charset="0"/>
              </a:rPr>
              <a:t>Exon – Takes part in protein coding and production</a:t>
            </a:r>
          </a:p>
          <a:p>
            <a:r>
              <a:rPr lang="en-US" dirty="0" smtClean="0">
                <a:latin typeface="Dosis" panose="020B0604020202020204" charset="0"/>
              </a:rPr>
              <a:t>Intron – Does not take part in protein coding, part of pre-mRNA but gets filtered out in matured mRNA</a:t>
            </a: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1" y="1266050"/>
            <a:ext cx="6621517" cy="1918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7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2</a:t>
            </a:r>
            <a:r>
              <a:rPr lang="en" dirty="0" smtClean="0"/>
              <a:t>. Central Dogma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Producing Protein from DNA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456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3619321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Major Steps of Central Dogma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r="12407"/>
          <a:stretch/>
        </p:blipFill>
        <p:spPr>
          <a:xfrm>
            <a:off x="5591504" y="1931197"/>
            <a:ext cx="3321269" cy="2370134"/>
          </a:xfrm>
          <a:prstGeom prst="rect">
            <a:avLst/>
          </a:prstGeom>
        </p:spPr>
      </p:pic>
      <p:sp>
        <p:nvSpPr>
          <p:cNvPr id="10" name="Shape 112"/>
          <p:cNvSpPr txBox="1">
            <a:spLocks noGrp="1"/>
          </p:cNvSpPr>
          <p:nvPr>
            <p:ph type="body" idx="1"/>
          </p:nvPr>
        </p:nvSpPr>
        <p:spPr>
          <a:xfrm>
            <a:off x="805533" y="1229606"/>
            <a:ext cx="4785971" cy="368923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Dosis" panose="020B0604020202020204" charset="0"/>
              </a:rPr>
              <a:t>Transcription</a:t>
            </a:r>
          </a:p>
          <a:p>
            <a:pPr lvl="3">
              <a:buNone/>
            </a:pPr>
            <a:r>
              <a:rPr lang="en-US" sz="1400" dirty="0" smtClean="0">
                <a:latin typeface="Dosis" panose="020B0604020202020204" charset="0"/>
              </a:rPr>
              <a:t>	- </a:t>
            </a:r>
            <a:r>
              <a:rPr lang="en-US" sz="1400" u="sng" dirty="0" smtClean="0">
                <a:latin typeface="Dosis" panose="020B0604020202020204" charset="0"/>
              </a:rPr>
              <a:t>RNA Polymerase</a:t>
            </a:r>
            <a:r>
              <a:rPr lang="en-US" sz="1400" dirty="0" smtClean="0">
                <a:latin typeface="Dosis" panose="020B0604020202020204" charset="0"/>
              </a:rPr>
              <a:t> enzyme attaches to the start of the 	  	   gene</a:t>
            </a:r>
          </a:p>
          <a:p>
            <a:pPr lvl="3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mRNA is created (complimentary to DNA strand RNA 	 	   Polymerase is attached)</a:t>
            </a:r>
            <a:br>
              <a:rPr lang="en-US" sz="1400" dirty="0" smtClean="0">
                <a:latin typeface="Dosis" panose="020B0604020202020204" charset="0"/>
              </a:rPr>
            </a:br>
            <a:r>
              <a:rPr lang="en-US" sz="1400" dirty="0" smtClean="0">
                <a:latin typeface="Dosis" panose="020B0604020202020204" charset="0"/>
              </a:rPr>
              <a:t>	- mRNA is processed, unnecessary sections are 		   removed (introns)</a:t>
            </a:r>
          </a:p>
          <a:p>
            <a:pPr lvl="3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mRNA moves out of nucleus into cytoplasm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Translation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mRNA binds to Ribosome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Ribosome reads code in mRNA (triplets/codons)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tRNA brings Amino Acid corresponding to codon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Chain of Polypeptide / Amino Acid is formed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Chain folds in different 3D shapes and produces 	   	   different types of Proteins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4617805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Genetic Codes in Translation (Codons)</a:t>
            </a:r>
            <a:endParaRPr lang="en" dirty="0"/>
          </a:p>
        </p:txBody>
      </p:sp>
      <p:sp>
        <p:nvSpPr>
          <p:cNvPr id="10" name="Shape 112"/>
          <p:cNvSpPr txBox="1">
            <a:spLocks noGrp="1"/>
          </p:cNvSpPr>
          <p:nvPr>
            <p:ph type="body" idx="1"/>
          </p:nvPr>
        </p:nvSpPr>
        <p:spPr>
          <a:xfrm>
            <a:off x="5167327" y="1631474"/>
            <a:ext cx="3724426" cy="2839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b="1" dirty="0" smtClean="0">
                <a:latin typeface="Dosis" panose="020B0604020202020204" charset="0"/>
              </a:rPr>
              <a:t>Start Codon – AUG</a:t>
            </a:r>
            <a:r>
              <a:rPr lang="en-US" sz="1400" dirty="0" smtClean="0">
                <a:latin typeface="Dosis" panose="020B0604020202020204" charset="0"/>
              </a:rPr>
              <a:t/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Start Codon codes Methionine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b="1" dirty="0" smtClean="0">
                <a:latin typeface="Dosis" panose="020B0604020202020204" charset="0"/>
              </a:rPr>
              <a:t>Stop Codon – UAA, UAG, UGA</a:t>
            </a:r>
            <a:r>
              <a:rPr lang="en-US" sz="1400" dirty="0" smtClean="0">
                <a:latin typeface="Dosis" panose="020B0604020202020204" charset="0"/>
              </a:rPr>
              <a:t/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64 Combinations Possible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20 Amino Acids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More than 1 combination can code single Amino Acid (Ex – UUU, UUC both codes -</a:t>
            </a:r>
            <a:r>
              <a:rPr lang="en-US" sz="1400" dirty="0" err="1" smtClean="0">
                <a:latin typeface="Dosis" panose="020B0604020202020204" charset="0"/>
              </a:rPr>
              <a:t>Phe</a:t>
            </a:r>
            <a:r>
              <a:rPr lang="en-US" sz="1400" dirty="0" smtClean="0">
                <a:latin typeface="Dosis" panose="020B0604020202020204" charset="0"/>
              </a:rPr>
              <a:t>-)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3" y="1206732"/>
            <a:ext cx="3666320" cy="36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</a:t>
            </a:r>
            <a:r>
              <a:rPr lang="en" dirty="0" smtClean="0"/>
              <a:t>. Protein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3D Structure with different formation of Amino Acid chain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468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3619321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Protein Overview</a:t>
            </a:r>
            <a:endParaRPr lang="en" dirty="0"/>
          </a:p>
        </p:txBody>
      </p:sp>
      <p:sp>
        <p:nvSpPr>
          <p:cNvPr id="10" name="Shape 112"/>
          <p:cNvSpPr txBox="1">
            <a:spLocks noGrp="1"/>
          </p:cNvSpPr>
          <p:nvPr>
            <p:ph type="body" idx="1"/>
          </p:nvPr>
        </p:nvSpPr>
        <p:spPr>
          <a:xfrm>
            <a:off x="805533" y="1373545"/>
            <a:ext cx="4785971" cy="256462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Dosis" panose="020B0604020202020204" charset="0"/>
              </a:rPr>
              <a:t>Chains of 20 types of Amino Acid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Performs most of the cell functions</a:t>
            </a:r>
          </a:p>
          <a:p>
            <a:pPr lvl="1">
              <a:buNone/>
            </a:pPr>
            <a:r>
              <a:rPr lang="en-US" sz="1400" dirty="0" smtClean="0">
                <a:latin typeface="Dosis" panose="020B0604020202020204" charset="0"/>
              </a:rPr>
              <a:t>	- </a:t>
            </a:r>
            <a:r>
              <a:rPr lang="en-US" sz="1400" dirty="0">
                <a:latin typeface="Dosis" panose="020B0604020202020204" charset="0"/>
              </a:rPr>
              <a:t>Regulates gene expression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- Acts as enzymes which catalyze chemical reactions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- Forms structures</a:t>
            </a:r>
          </a:p>
          <a:p>
            <a:pPr>
              <a:buNone/>
            </a:pP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Folds into 3 dimensional structures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Function of a protein is determined by its structure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/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52" y="392878"/>
            <a:ext cx="32454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1651</TotalTime>
  <Words>226</Words>
  <Application>Microsoft Office PowerPoint</Application>
  <PresentationFormat>On-screen Show (16:9)</PresentationFormat>
  <Paragraphs>80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Dosis</vt:lpstr>
      <vt:lpstr>Arial</vt:lpstr>
      <vt:lpstr>Source Sans Pro</vt:lpstr>
      <vt:lpstr>Cerimon template</vt:lpstr>
      <vt:lpstr>Gene Structure,  Splicing</vt:lpstr>
      <vt:lpstr>CONTENTS</vt:lpstr>
      <vt:lpstr>1. Gene Structure</vt:lpstr>
      <vt:lpstr>Eukaryotic Gene Structure</vt:lpstr>
      <vt:lpstr>2. Central Dogma</vt:lpstr>
      <vt:lpstr>Major Steps of Central Dogma</vt:lpstr>
      <vt:lpstr>Genetic Codes in Translation (Codons)</vt:lpstr>
      <vt:lpstr>3. Protein</vt:lpstr>
      <vt:lpstr>Protein Overview</vt:lpstr>
      <vt:lpstr>4. Gene Regulation and Alternative Splicing</vt:lpstr>
      <vt:lpstr>Regulating Gene Expression</vt:lpstr>
      <vt:lpstr>Alternative Splicing</vt:lpstr>
      <vt:lpstr>5. Miscellaneous Terms</vt:lpstr>
      <vt:lpstr>Phenotype VS Genotype</vt:lpstr>
      <vt:lpstr>Nucleotide VS Nucleoside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Mollecular and Cellular Biology</dc:title>
  <dc:creator>Nafis Neehal</dc:creator>
  <cp:lastModifiedBy>ASUS</cp:lastModifiedBy>
  <cp:revision>65</cp:revision>
  <dcterms:modified xsi:type="dcterms:W3CDTF">2020-05-06T05:40:42Z</dcterms:modified>
</cp:coreProperties>
</file>