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20"/>
  </p:notesMasterIdLst>
  <p:sldIdLst>
    <p:sldId id="256" r:id="rId2"/>
    <p:sldId id="257" r:id="rId3"/>
    <p:sldId id="259" r:id="rId4"/>
    <p:sldId id="312" r:id="rId5"/>
    <p:sldId id="331" r:id="rId6"/>
    <p:sldId id="291" r:id="rId7"/>
    <p:sldId id="313" r:id="rId8"/>
    <p:sldId id="336" r:id="rId9"/>
    <p:sldId id="339" r:id="rId10"/>
    <p:sldId id="340" r:id="rId11"/>
    <p:sldId id="341" r:id="rId12"/>
    <p:sldId id="286" r:id="rId13"/>
    <p:sldId id="296" r:id="rId14"/>
    <p:sldId id="330" r:id="rId15"/>
    <p:sldId id="261" r:id="rId16"/>
    <p:sldId id="317" r:id="rId17"/>
    <p:sldId id="318" r:id="rId18"/>
    <p:sldId id="319" r:id="rId19"/>
  </p:sldIdLst>
  <p:sldSz cx="9144000" cy="5143500" type="screen16x9"/>
  <p:notesSz cx="6858000" cy="9144000"/>
  <p:embeddedFontLst>
    <p:embeddedFont>
      <p:font typeface="Source Sans Pro" panose="020B0503030403020204" pitchFamily="34" charset="0"/>
      <p:regular r:id="rId21"/>
      <p:bold r:id="rId22"/>
      <p:italic r:id="rId23"/>
      <p:boldItalic r:id="rId24"/>
    </p:embeddedFont>
    <p:embeddedFont>
      <p:font typeface="Comic Sans MS" panose="030F0702030302020204" pitchFamily="66" charset="0"/>
      <p:regular r:id="rId25"/>
      <p:bold r:id="rId26"/>
      <p:italic r:id="rId27"/>
      <p:boldItalic r:id="rId28"/>
    </p:embeddedFont>
    <p:embeddedFont>
      <p:font typeface="Dosis" panose="020B0604020202020204" charset="0"/>
      <p:regular r:id="rId29"/>
      <p:bold r:id="rId30"/>
    </p:embeddedFont>
    <p:embeddedFont>
      <p:font typeface="Microsoft Sans Serif" panose="020B0604020202020204" pitchFamily="34" charset="0"/>
      <p:regular r:id="rId3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B7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E442E02-E660-4E07-A1FA-838B0100BF95}">
  <a:tblStyle styleId="{FE442E02-E660-4E07-A1FA-838B0100BF9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1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font" Target="fonts/font7.fntdata"/><Relationship Id="rId30" Type="http://schemas.openxmlformats.org/officeDocument/2006/relationships/font" Target="fonts/font10.fntdata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2037127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764713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50431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448884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13529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692637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211689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44087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940124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15930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61212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639420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98340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rot="10800000">
            <a:off x="-150" y="4156674"/>
            <a:ext cx="9144000" cy="276600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 flipH="1">
            <a:off x="-150" y="0"/>
            <a:ext cx="9144000" cy="4156799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685800" y="2525225"/>
            <a:ext cx="5309699" cy="1159799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 rot="10800000">
            <a:off x="-150" y="3082199"/>
            <a:ext cx="9144000" cy="687600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" name="Shape 15"/>
          <p:cNvSpPr/>
          <p:nvPr/>
        </p:nvSpPr>
        <p:spPr>
          <a:xfrm flipH="1">
            <a:off x="-150" y="0"/>
            <a:ext cx="9144000" cy="3082200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685800" y="1907658"/>
            <a:ext cx="5008199" cy="1045199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685800" y="3082250"/>
            <a:ext cx="5008199" cy="6876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rtl="0">
              <a:spcBef>
                <a:spcPts val="0"/>
              </a:spcBef>
              <a:buClr>
                <a:srgbClr val="415665"/>
              </a:buClr>
              <a:buSzPct val="100000"/>
              <a:buNone/>
              <a:defRPr sz="1800"/>
            </a:lvl1pPr>
            <a:lvl2pPr lvl="1" rtl="0">
              <a:spcBef>
                <a:spcPts val="0"/>
              </a:spcBef>
              <a:buClr>
                <a:srgbClr val="415665"/>
              </a:buClr>
              <a:buSzPct val="100000"/>
              <a:buNone/>
              <a:defRPr sz="1800"/>
            </a:lvl2pPr>
            <a:lvl3pPr lvl="2" rtl="0">
              <a:spcBef>
                <a:spcPts val="0"/>
              </a:spcBef>
              <a:buClr>
                <a:srgbClr val="415665"/>
              </a:buClr>
              <a:buSzPct val="100000"/>
              <a:buNone/>
              <a:defRPr sz="1800"/>
            </a:lvl3pPr>
            <a:lvl4pPr lvl="3" rtl="0">
              <a:spcBef>
                <a:spcPts val="0"/>
              </a:spcBef>
              <a:buClr>
                <a:srgbClr val="415665"/>
              </a:buClr>
              <a:buNone/>
              <a:defRPr/>
            </a:lvl4pPr>
            <a:lvl5pPr lvl="4" rtl="0">
              <a:spcBef>
                <a:spcPts val="0"/>
              </a:spcBef>
              <a:buClr>
                <a:srgbClr val="415665"/>
              </a:buClr>
              <a:buNone/>
              <a:defRPr/>
            </a:lvl5pPr>
            <a:lvl6pPr lvl="5" rtl="0">
              <a:spcBef>
                <a:spcPts val="0"/>
              </a:spcBef>
              <a:buClr>
                <a:srgbClr val="415665"/>
              </a:buClr>
              <a:buNone/>
              <a:defRPr/>
            </a:lvl6pPr>
            <a:lvl7pPr lvl="6" rtl="0">
              <a:spcBef>
                <a:spcPts val="0"/>
              </a:spcBef>
              <a:buClr>
                <a:srgbClr val="415665"/>
              </a:buClr>
              <a:buNone/>
              <a:defRPr/>
            </a:lvl7pPr>
            <a:lvl8pPr lvl="7" rtl="0">
              <a:spcBef>
                <a:spcPts val="0"/>
              </a:spcBef>
              <a:buClr>
                <a:srgbClr val="415665"/>
              </a:buClr>
              <a:buNone/>
              <a:defRPr/>
            </a:lvl8pPr>
            <a:lvl9pPr lvl="8" rtl="0">
              <a:spcBef>
                <a:spcPts val="0"/>
              </a:spcBef>
              <a:buClr>
                <a:srgbClr val="415665"/>
              </a:buClr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-75" y="3420000"/>
            <a:ext cx="669599" cy="17235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0DB7C4"/>
                </a:solidFill>
              </a:rPr>
              <a:t>‹#›</a:t>
            </a:fld>
            <a:endParaRPr lang="en">
              <a:solidFill>
                <a:srgbClr val="0DB7C4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 flipH="1">
            <a:off x="-74" y="0"/>
            <a:ext cx="669599" cy="5143499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" name="Shape 27"/>
          <p:cNvSpPr/>
          <p:nvPr/>
        </p:nvSpPr>
        <p:spPr>
          <a:xfrm flipH="1">
            <a:off x="-74" y="0"/>
            <a:ext cx="669599" cy="1139999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844425" y="5597"/>
            <a:ext cx="3552600" cy="1139999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844425" y="1538075"/>
            <a:ext cx="5169000" cy="3387899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599" cy="1139999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flipH="1">
            <a:off x="-74" y="0"/>
            <a:ext cx="669599" cy="5143499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" name="Shape 33"/>
          <p:cNvSpPr/>
          <p:nvPr/>
        </p:nvSpPr>
        <p:spPr>
          <a:xfrm flipH="1">
            <a:off x="-74" y="0"/>
            <a:ext cx="669599" cy="1139999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844425" y="5597"/>
            <a:ext cx="3552600" cy="1139999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844425" y="1534256"/>
            <a:ext cx="2804699" cy="3321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000"/>
            </a:lvl1pPr>
            <a:lvl2pPr lvl="1">
              <a:spcBef>
                <a:spcPts val="0"/>
              </a:spcBef>
              <a:buSzPct val="100000"/>
              <a:defRPr sz="2000"/>
            </a:lvl2pPr>
            <a:lvl3pPr lvl="2">
              <a:spcBef>
                <a:spcPts val="0"/>
              </a:spcBef>
              <a:buSzPct val="100000"/>
              <a:defRPr sz="2000"/>
            </a:lvl3pPr>
            <a:lvl4pPr lvl="3">
              <a:spcBef>
                <a:spcPts val="0"/>
              </a:spcBef>
              <a:buSzPct val="100000"/>
              <a:defRPr sz="2000"/>
            </a:lvl4pPr>
            <a:lvl5pPr lvl="4">
              <a:spcBef>
                <a:spcPts val="0"/>
              </a:spcBef>
              <a:buSzPct val="100000"/>
              <a:defRPr sz="2000"/>
            </a:lvl5pPr>
            <a:lvl6pPr lvl="5">
              <a:spcBef>
                <a:spcPts val="0"/>
              </a:spcBef>
              <a:buSzPct val="100000"/>
              <a:defRPr sz="2000"/>
            </a:lvl6pPr>
            <a:lvl7pPr lvl="6">
              <a:spcBef>
                <a:spcPts val="0"/>
              </a:spcBef>
              <a:buSzPct val="100000"/>
              <a:defRPr sz="2000"/>
            </a:lvl7pPr>
            <a:lvl8pPr lvl="7">
              <a:spcBef>
                <a:spcPts val="0"/>
              </a:spcBef>
              <a:buSzPct val="100000"/>
              <a:defRPr sz="2000"/>
            </a:lvl8pPr>
            <a:lvl9pPr lvl="8">
              <a:spcBef>
                <a:spcPts val="0"/>
              </a:spcBef>
              <a:buSzPct val="100000"/>
              <a:defRPr sz="20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3818122" y="1534256"/>
            <a:ext cx="2804699" cy="3321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000"/>
            </a:lvl1pPr>
            <a:lvl2pPr lvl="1">
              <a:spcBef>
                <a:spcPts val="0"/>
              </a:spcBef>
              <a:buSzPct val="100000"/>
              <a:defRPr sz="2000"/>
            </a:lvl2pPr>
            <a:lvl3pPr lvl="2">
              <a:spcBef>
                <a:spcPts val="0"/>
              </a:spcBef>
              <a:buSzPct val="100000"/>
              <a:defRPr sz="2000"/>
            </a:lvl3pPr>
            <a:lvl4pPr lvl="3">
              <a:spcBef>
                <a:spcPts val="0"/>
              </a:spcBef>
              <a:buSzPct val="100000"/>
              <a:defRPr sz="2000"/>
            </a:lvl4pPr>
            <a:lvl5pPr lvl="4">
              <a:spcBef>
                <a:spcPts val="0"/>
              </a:spcBef>
              <a:buSzPct val="100000"/>
              <a:defRPr sz="2000"/>
            </a:lvl5pPr>
            <a:lvl6pPr lvl="5">
              <a:spcBef>
                <a:spcPts val="0"/>
              </a:spcBef>
              <a:buSzPct val="100000"/>
              <a:defRPr sz="2000"/>
            </a:lvl6pPr>
            <a:lvl7pPr lvl="6">
              <a:spcBef>
                <a:spcPts val="0"/>
              </a:spcBef>
              <a:buSzPct val="100000"/>
              <a:defRPr sz="2000"/>
            </a:lvl7pPr>
            <a:lvl8pPr lvl="7">
              <a:spcBef>
                <a:spcPts val="0"/>
              </a:spcBef>
              <a:buSzPct val="100000"/>
              <a:defRPr sz="2000"/>
            </a:lvl8pPr>
            <a:lvl9pPr lvl="8">
              <a:spcBef>
                <a:spcPts val="0"/>
              </a:spcBef>
              <a:buSzPct val="100000"/>
              <a:defRPr sz="20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599" cy="1139999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z="2400"/>
              <a:t>‹#›</a:t>
            </a:fld>
            <a:endParaRPr lang="en" sz="2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/>
        </p:nvSpPr>
        <p:spPr>
          <a:xfrm flipH="1">
            <a:off x="-74" y="0"/>
            <a:ext cx="669599" cy="5143499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3" name="Shape 63"/>
          <p:cNvSpPr/>
          <p:nvPr/>
        </p:nvSpPr>
        <p:spPr>
          <a:xfrm flipH="1">
            <a:off x="-74" y="0"/>
            <a:ext cx="669599" cy="1139999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599" cy="1139999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44425" y="5597"/>
            <a:ext cx="3552600" cy="1139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1pPr>
            <a:lvl2pPr lvl="1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2pPr>
            <a:lvl3pPr lvl="2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3pPr>
            <a:lvl4pPr lvl="3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4pPr>
            <a:lvl5pPr lvl="4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5pPr>
            <a:lvl6pPr lvl="5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6pPr>
            <a:lvl7pPr lvl="6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7pPr>
            <a:lvl8pPr lvl="7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8pPr>
            <a:lvl9pPr lvl="8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44425" y="1538075"/>
            <a:ext cx="5169000" cy="33878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0DB7C4"/>
              </a:buClr>
              <a:buSzPct val="100000"/>
              <a:buFont typeface="Source Sans Pro"/>
              <a:buChar char="▹"/>
              <a:defRPr sz="30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>
              <a:spcBef>
                <a:spcPts val="480"/>
              </a:spcBef>
              <a:buClr>
                <a:srgbClr val="0DB7C4"/>
              </a:buClr>
              <a:buSzPct val="100000"/>
              <a:buFont typeface="Source Sans Pro"/>
              <a:buChar char="▸"/>
              <a:defRPr sz="24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>
              <a:spcBef>
                <a:spcPts val="480"/>
              </a:spcBef>
              <a:buClr>
                <a:srgbClr val="0DB7C4"/>
              </a:buClr>
              <a:buSzPct val="100000"/>
              <a:buFont typeface="Source Sans Pro"/>
              <a:buChar char="⬩"/>
              <a:defRPr sz="24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>
              <a:spcBef>
                <a:spcPts val="360"/>
              </a:spcBef>
              <a:buClr>
                <a:srgbClr val="0DB7C4"/>
              </a:buClr>
              <a:buSzPct val="100000"/>
              <a:buFont typeface="Source Sans Pro"/>
              <a:buChar char="⬞"/>
              <a:defRPr sz="18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>
              <a:spcBef>
                <a:spcPts val="360"/>
              </a:spcBef>
              <a:buClr>
                <a:srgbClr val="0DB7C4"/>
              </a:buClr>
              <a:buSzPct val="100000"/>
              <a:buFont typeface="Source Sans Pro"/>
              <a:buChar char="○"/>
              <a:defRPr sz="18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>
              <a:spcBef>
                <a:spcPts val="360"/>
              </a:spcBef>
              <a:buClr>
                <a:srgbClr val="0DB7C4"/>
              </a:buClr>
              <a:buSzPct val="100000"/>
              <a:buFont typeface="Source Sans Pro"/>
              <a:buChar char="■"/>
              <a:defRPr sz="18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>
              <a:spcBef>
                <a:spcPts val="360"/>
              </a:spcBef>
              <a:buClr>
                <a:srgbClr val="0DB7C4"/>
              </a:buClr>
              <a:buSzPct val="100000"/>
              <a:buFont typeface="Source Sans Pro"/>
              <a:buChar char="●"/>
              <a:defRPr sz="18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>
              <a:spcBef>
                <a:spcPts val="360"/>
              </a:spcBef>
              <a:buClr>
                <a:srgbClr val="0DB7C4"/>
              </a:buClr>
              <a:buSzPct val="100000"/>
              <a:buFont typeface="Source Sans Pro"/>
              <a:buChar char="○"/>
              <a:defRPr sz="18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>
              <a:spcBef>
                <a:spcPts val="360"/>
              </a:spcBef>
              <a:buClr>
                <a:srgbClr val="0DB7C4"/>
              </a:buClr>
              <a:buSzPct val="100000"/>
              <a:buFont typeface="Source Sans Pro"/>
              <a:buChar char="■"/>
              <a:defRPr sz="18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599" cy="1139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fld id="{00000000-1234-1234-1234-123412341234}" type="slidenum">
              <a:rPr lang="en"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rPr>
              <a:t>‹#›</a:t>
            </a:fld>
            <a:endParaRPr lang="en" sz="2400">
              <a:solidFill>
                <a:srgbClr val="FFFFFF"/>
              </a:solidFill>
              <a:latin typeface="Dosis"/>
              <a:ea typeface="Dosis"/>
              <a:cs typeface="Dosis"/>
              <a:sym typeface="Dosi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7" r:id="rId5"/>
  </p:sldLayoutIdLst>
  <p:transition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ctrTitle"/>
          </p:nvPr>
        </p:nvSpPr>
        <p:spPr>
          <a:xfrm>
            <a:off x="560978" y="609600"/>
            <a:ext cx="5610902" cy="1818455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5400" dirty="0" smtClean="0"/>
              <a:t>Sequence </a:t>
            </a:r>
            <a:br>
              <a:rPr lang="en" sz="5400" dirty="0" smtClean="0"/>
            </a:br>
            <a:r>
              <a:rPr lang="en" sz="5400" dirty="0" smtClean="0"/>
              <a:t>Alignment</a:t>
            </a:r>
            <a:endParaRPr lang="en" sz="5400" dirty="0"/>
          </a:p>
        </p:txBody>
      </p:sp>
      <p:sp>
        <p:nvSpPr>
          <p:cNvPr id="2" name="TextBox 1"/>
          <p:cNvSpPr txBox="1"/>
          <p:nvPr/>
        </p:nvSpPr>
        <p:spPr>
          <a:xfrm>
            <a:off x="645061" y="2816772"/>
            <a:ext cx="4908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Dosis" panose="020B0604020202020204" charset="0"/>
              </a:rPr>
              <a:t>Lecture – </a:t>
            </a:r>
            <a:r>
              <a:rPr lang="en-US" sz="2800" dirty="0">
                <a:solidFill>
                  <a:schemeClr val="bg1"/>
                </a:solidFill>
                <a:latin typeface="Dosis" panose="020B0604020202020204" charset="0"/>
              </a:rPr>
              <a:t>5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5061" y="3728709"/>
            <a:ext cx="48071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Dosis" panose="020B0604020202020204" charset="0"/>
              </a:rPr>
              <a:t>Department of CSE, DIU</a:t>
            </a:r>
            <a:endParaRPr lang="en-US" sz="1600" dirty="0">
              <a:solidFill>
                <a:schemeClr val="bg1"/>
              </a:solidFill>
              <a:latin typeface="Dosis" panose="020B0604020202020204" charset="0"/>
            </a:endParaRPr>
          </a:p>
        </p:txBody>
      </p:sp>
      <p:pic>
        <p:nvPicPr>
          <p:cNvPr id="1026" name="Picture 2" descr="https://cdn-images-1.medium.com/max/2400/1*MvF9NUzn54va1_TO8RMLo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7888" y="0"/>
            <a:ext cx="4726111" cy="4150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425" y="5597"/>
            <a:ext cx="3820042" cy="1139999"/>
          </a:xfrm>
        </p:spPr>
        <p:txBody>
          <a:bodyPr/>
          <a:lstStyle/>
          <a:p>
            <a:r>
              <a:rPr lang="en-US" spc="-17" dirty="0"/>
              <a:t>Scorin</a:t>
            </a:r>
            <a:r>
              <a:rPr lang="en-US" spc="-13" dirty="0"/>
              <a:t>g</a:t>
            </a:r>
            <a:r>
              <a:rPr lang="en-US" spc="-3" dirty="0"/>
              <a:t> </a:t>
            </a:r>
            <a:r>
              <a:rPr lang="en-US" spc="-17" dirty="0"/>
              <a:t>th</a:t>
            </a:r>
            <a:r>
              <a:rPr lang="en-US" spc="-13" dirty="0"/>
              <a:t>e</a:t>
            </a:r>
            <a:r>
              <a:rPr lang="en-US" spc="-3" dirty="0"/>
              <a:t> </a:t>
            </a:r>
            <a:r>
              <a:rPr lang="en-US" spc="-17" dirty="0"/>
              <a:t>alignment</a:t>
            </a:r>
            <a:endParaRPr lang="en-US" dirty="0"/>
          </a:p>
        </p:txBody>
      </p:sp>
      <p:graphicFrame>
        <p:nvGraphicFramePr>
          <p:cNvPr id="4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338195"/>
              </p:ext>
            </p:extLst>
          </p:nvPr>
        </p:nvGraphicFramePr>
        <p:xfrm>
          <a:off x="1790140" y="1644605"/>
          <a:ext cx="5244352" cy="147034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28417"/>
                <a:gridCol w="1363803"/>
                <a:gridCol w="252132"/>
              </a:tblGrid>
              <a:tr h="772287">
                <a:tc>
                  <a:txBody>
                    <a:bodyPr/>
                    <a:lstStyle/>
                    <a:p>
                      <a:pPr marL="1450975">
                        <a:lnSpc>
                          <a:spcPct val="100000"/>
                        </a:lnSpc>
                      </a:pPr>
                      <a:r>
                        <a:rPr sz="1900" spc="-5" dirty="0">
                          <a:solidFill>
                            <a:srgbClr val="9A33FF"/>
                          </a:solidFill>
                          <a:latin typeface="Comic Sans MS"/>
                          <a:cs typeface="Comic Sans MS"/>
                        </a:rPr>
                        <a:t>Rewar</a:t>
                      </a:r>
                      <a:r>
                        <a:rPr sz="1900" dirty="0">
                          <a:solidFill>
                            <a:srgbClr val="9A33FF"/>
                          </a:solidFill>
                          <a:latin typeface="Comic Sans MS"/>
                          <a:cs typeface="Comic Sans MS"/>
                        </a:rPr>
                        <a:t>d</a:t>
                      </a:r>
                      <a:r>
                        <a:rPr sz="1900" spc="15" dirty="0">
                          <a:solidFill>
                            <a:srgbClr val="9A33FF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900" spc="-5" dirty="0">
                          <a:solidFill>
                            <a:srgbClr val="9A33FF"/>
                          </a:solidFill>
                          <a:latin typeface="Comic Sans MS"/>
                          <a:cs typeface="Comic Sans MS"/>
                        </a:rPr>
                        <a:t>fo</a:t>
                      </a:r>
                      <a:r>
                        <a:rPr sz="1900" dirty="0">
                          <a:solidFill>
                            <a:srgbClr val="9A33FF"/>
                          </a:solidFill>
                          <a:latin typeface="Comic Sans MS"/>
                          <a:cs typeface="Comic Sans MS"/>
                        </a:rPr>
                        <a:t>r</a:t>
                      </a:r>
                      <a:r>
                        <a:rPr sz="1900" spc="5" dirty="0">
                          <a:solidFill>
                            <a:srgbClr val="9A33FF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900" dirty="0">
                          <a:solidFill>
                            <a:srgbClr val="9A33FF"/>
                          </a:solidFill>
                          <a:latin typeface="Comic Sans MS"/>
                          <a:cs typeface="Comic Sans MS"/>
                        </a:rPr>
                        <a:t>matches:</a:t>
                      </a:r>
                      <a:endParaRPr sz="19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25400">
                      <a:solidFill>
                        <a:srgbClr val="BBE0E3"/>
                      </a:solidFill>
                      <a:prstDash val="solid"/>
                    </a:lnL>
                    <a:lnT w="25400">
                      <a:solidFill>
                        <a:srgbClr val="BBE0E3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51815">
                        <a:lnSpc>
                          <a:spcPct val="100000"/>
                        </a:lnSpc>
                      </a:pPr>
                      <a:r>
                        <a:rPr sz="1900" spc="-5" dirty="0">
                          <a:solidFill>
                            <a:srgbClr val="9A33FF"/>
                          </a:solidFill>
                          <a:latin typeface="Comic Sans MS"/>
                          <a:cs typeface="Comic Sans MS"/>
                        </a:rPr>
                        <a:t>10</a:t>
                      </a:r>
                      <a:endParaRPr sz="190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T w="25400">
                      <a:solidFill>
                        <a:srgbClr val="BBE0E3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endParaRPr sz="190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T w="25400">
                      <a:solidFill>
                        <a:srgbClr val="BBE0E3"/>
                      </a:solidFill>
                      <a:prstDash val="solid"/>
                    </a:lnT>
                  </a:tcPr>
                </a:tc>
              </a:tr>
              <a:tr h="282636">
                <a:tc>
                  <a:txBody>
                    <a:bodyPr/>
                    <a:lstStyle/>
                    <a:p>
                      <a:pPr marL="1463675">
                        <a:lnSpc>
                          <a:spcPct val="100000"/>
                        </a:lnSpc>
                      </a:pPr>
                      <a:r>
                        <a:rPr sz="1900" dirty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Mismatch</a:t>
                      </a:r>
                      <a:r>
                        <a:rPr sz="1900" spc="-5" dirty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900" dirty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penalty:</a:t>
                      </a:r>
                      <a:endParaRPr sz="19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53085">
                        <a:lnSpc>
                          <a:spcPct val="100000"/>
                        </a:lnSpc>
                      </a:pPr>
                      <a:r>
                        <a:rPr sz="1900" dirty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2</a:t>
                      </a:r>
                      <a:endParaRPr sz="1900">
                        <a:latin typeface="Comic Sans MS"/>
                        <a:cs typeface="Comic Sans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>
                        <a:latin typeface="Comic Sans MS"/>
                        <a:cs typeface="Comic Sans MS"/>
                      </a:endParaRPr>
                    </a:p>
                  </a:txBody>
                  <a:tcPr marL="0" marR="0" marT="0" marB="0"/>
                </a:tc>
              </a:tr>
              <a:tr h="408494">
                <a:tc>
                  <a:txBody>
                    <a:bodyPr/>
                    <a:lstStyle/>
                    <a:p>
                      <a:pPr marL="1463675">
                        <a:lnSpc>
                          <a:spcPct val="100000"/>
                        </a:lnSpc>
                      </a:pPr>
                      <a:r>
                        <a:rPr sz="1900" spc="-5" dirty="0">
                          <a:solidFill>
                            <a:srgbClr val="33339A"/>
                          </a:solidFill>
                          <a:latin typeface="Comic Sans MS"/>
                          <a:cs typeface="Comic Sans MS"/>
                        </a:rPr>
                        <a:t>Spac</a:t>
                      </a:r>
                      <a:r>
                        <a:rPr sz="1900" dirty="0">
                          <a:solidFill>
                            <a:srgbClr val="33339A"/>
                          </a:solidFill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sz="1900" spc="10" dirty="0">
                          <a:solidFill>
                            <a:srgbClr val="33339A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900" dirty="0">
                          <a:solidFill>
                            <a:srgbClr val="33339A"/>
                          </a:solidFill>
                          <a:latin typeface="Comic Sans MS"/>
                          <a:cs typeface="Comic Sans MS"/>
                        </a:rPr>
                        <a:t>penalty:</a:t>
                      </a:r>
                      <a:endParaRPr sz="190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3085">
                        <a:lnSpc>
                          <a:spcPct val="100000"/>
                        </a:lnSpc>
                      </a:pPr>
                      <a:r>
                        <a:rPr sz="1900" dirty="0">
                          <a:solidFill>
                            <a:srgbClr val="33339A"/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sz="190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9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6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165970"/>
              </p:ext>
            </p:extLst>
          </p:nvPr>
        </p:nvGraphicFramePr>
        <p:xfrm>
          <a:off x="2151530" y="3129284"/>
          <a:ext cx="4639233" cy="12516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3216"/>
                <a:gridCol w="422201"/>
                <a:gridCol w="422578"/>
                <a:gridCol w="422684"/>
                <a:gridCol w="422825"/>
                <a:gridCol w="422306"/>
                <a:gridCol w="422460"/>
                <a:gridCol w="422578"/>
                <a:gridCol w="422578"/>
                <a:gridCol w="422578"/>
                <a:gridCol w="423229"/>
              </a:tblGrid>
              <a:tr h="476715">
                <a:tc>
                  <a:txBody>
                    <a:bodyPr/>
                    <a:lstStyle/>
                    <a:p>
                      <a:pPr marL="227965">
                        <a:lnSpc>
                          <a:spcPct val="100000"/>
                        </a:lnSpc>
                      </a:pPr>
                      <a:r>
                        <a:rPr sz="1900" b="1" dirty="0">
                          <a:solidFill>
                            <a:srgbClr val="33339A"/>
                          </a:solidFill>
                          <a:latin typeface="Courier New"/>
                          <a:cs typeface="Courier New"/>
                        </a:rPr>
                        <a:t>C</a:t>
                      </a:r>
                      <a:endParaRPr sz="1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2570">
                        <a:lnSpc>
                          <a:spcPct val="100000"/>
                        </a:lnSpc>
                      </a:pPr>
                      <a:r>
                        <a:rPr sz="1900" b="1" dirty="0">
                          <a:solidFill>
                            <a:srgbClr val="9A33FF"/>
                          </a:solidFill>
                          <a:latin typeface="Courier New"/>
                          <a:cs typeface="Courier New"/>
                        </a:rPr>
                        <a:t>T</a:t>
                      </a:r>
                      <a:endParaRPr sz="1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2570">
                        <a:lnSpc>
                          <a:spcPct val="100000"/>
                        </a:lnSpc>
                      </a:pPr>
                      <a:r>
                        <a:rPr sz="1900" b="1" dirty="0">
                          <a:solidFill>
                            <a:srgbClr val="9A33FF"/>
                          </a:solidFill>
                          <a:latin typeface="Courier New"/>
                          <a:cs typeface="Courier New"/>
                        </a:rPr>
                        <a:t>G</a:t>
                      </a:r>
                      <a:endParaRPr sz="1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</a:pPr>
                      <a:r>
                        <a:rPr sz="1900" b="1" dirty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T</a:t>
                      </a:r>
                      <a:endParaRPr sz="1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2570">
                        <a:lnSpc>
                          <a:spcPct val="100000"/>
                        </a:lnSpc>
                      </a:pPr>
                      <a:r>
                        <a:rPr sz="1900" b="1" dirty="0">
                          <a:solidFill>
                            <a:srgbClr val="33339A"/>
                          </a:solidFill>
                          <a:latin typeface="Courier New"/>
                          <a:cs typeface="Courier New"/>
                        </a:rPr>
                        <a:t>C</a:t>
                      </a:r>
                      <a:endParaRPr sz="1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2570">
                        <a:lnSpc>
                          <a:spcPct val="100000"/>
                        </a:lnSpc>
                      </a:pPr>
                      <a:r>
                        <a:rPr sz="1900" b="1" dirty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G</a:t>
                      </a:r>
                      <a:endParaRPr sz="1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2570">
                        <a:lnSpc>
                          <a:spcPct val="100000"/>
                        </a:lnSpc>
                      </a:pPr>
                      <a:r>
                        <a:rPr sz="1900" b="1" dirty="0">
                          <a:solidFill>
                            <a:srgbClr val="33339A"/>
                          </a:solidFill>
                          <a:latin typeface="Courier New"/>
                          <a:cs typeface="Courier New"/>
                        </a:rPr>
                        <a:t>–</a:t>
                      </a:r>
                      <a:endParaRPr sz="1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</a:pPr>
                      <a:r>
                        <a:rPr sz="1900" b="1" dirty="0">
                          <a:solidFill>
                            <a:srgbClr val="33339A"/>
                          </a:solidFill>
                          <a:latin typeface="Courier New"/>
                          <a:cs typeface="Courier New"/>
                        </a:rPr>
                        <a:t>C</a:t>
                      </a:r>
                      <a:endParaRPr sz="1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</a:pPr>
                      <a:r>
                        <a:rPr sz="1900" b="1" dirty="0">
                          <a:solidFill>
                            <a:srgbClr val="9A33FF"/>
                          </a:solidFill>
                          <a:latin typeface="Courier New"/>
                          <a:cs typeface="Courier New"/>
                        </a:rPr>
                        <a:t>T</a:t>
                      </a:r>
                      <a:endParaRPr sz="1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2570">
                        <a:lnSpc>
                          <a:spcPct val="100000"/>
                        </a:lnSpc>
                      </a:pPr>
                      <a:r>
                        <a:rPr sz="1900" b="1" dirty="0">
                          <a:solidFill>
                            <a:srgbClr val="9A33FF"/>
                          </a:solidFill>
                          <a:latin typeface="Courier New"/>
                          <a:cs typeface="Courier New"/>
                        </a:rPr>
                        <a:t>G</a:t>
                      </a:r>
                      <a:endParaRPr sz="1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</a:pPr>
                      <a:r>
                        <a:rPr sz="1900" b="1" dirty="0">
                          <a:solidFill>
                            <a:srgbClr val="33339A"/>
                          </a:solidFill>
                          <a:latin typeface="Courier New"/>
                          <a:cs typeface="Courier New"/>
                        </a:rPr>
                        <a:t>C</a:t>
                      </a:r>
                      <a:endParaRPr sz="1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340613">
                <a:tc>
                  <a:txBody>
                    <a:bodyPr/>
                    <a:lstStyle/>
                    <a:p>
                      <a:pPr marL="228600">
                        <a:lnSpc>
                          <a:spcPct val="100000"/>
                        </a:lnSpc>
                      </a:pPr>
                      <a:r>
                        <a:rPr sz="1900" b="1" dirty="0">
                          <a:solidFill>
                            <a:srgbClr val="33339A"/>
                          </a:solidFill>
                          <a:latin typeface="Courier New"/>
                          <a:cs typeface="Courier New"/>
                        </a:rPr>
                        <a:t>-</a:t>
                      </a:r>
                      <a:endParaRPr sz="19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2570">
                        <a:lnSpc>
                          <a:spcPct val="100000"/>
                        </a:lnSpc>
                      </a:pPr>
                      <a:r>
                        <a:rPr sz="1900" b="1" dirty="0">
                          <a:solidFill>
                            <a:srgbClr val="9A33FF"/>
                          </a:solidFill>
                          <a:latin typeface="Courier New"/>
                          <a:cs typeface="Courier New"/>
                        </a:rPr>
                        <a:t>T</a:t>
                      </a:r>
                      <a:endParaRPr sz="19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2570">
                        <a:lnSpc>
                          <a:spcPct val="100000"/>
                        </a:lnSpc>
                      </a:pPr>
                      <a:r>
                        <a:rPr sz="1900" b="1" dirty="0">
                          <a:solidFill>
                            <a:srgbClr val="9A33FF"/>
                          </a:solidFill>
                          <a:latin typeface="Courier New"/>
                          <a:cs typeface="Courier New"/>
                        </a:rPr>
                        <a:t>G</a:t>
                      </a:r>
                      <a:endParaRPr sz="19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</a:pPr>
                      <a:r>
                        <a:rPr sz="1900" b="1" dirty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C</a:t>
                      </a:r>
                      <a:endParaRPr sz="19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2570">
                        <a:lnSpc>
                          <a:spcPct val="100000"/>
                        </a:lnSpc>
                      </a:pPr>
                      <a:r>
                        <a:rPr sz="1900" b="1" dirty="0">
                          <a:solidFill>
                            <a:srgbClr val="33339A"/>
                          </a:solidFill>
                          <a:latin typeface="Courier New"/>
                          <a:cs typeface="Courier New"/>
                        </a:rPr>
                        <a:t>–</a:t>
                      </a:r>
                      <a:endParaRPr sz="19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2570">
                        <a:lnSpc>
                          <a:spcPct val="100000"/>
                        </a:lnSpc>
                      </a:pPr>
                      <a:r>
                        <a:rPr sz="1900" b="1" dirty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C</a:t>
                      </a:r>
                      <a:endParaRPr sz="19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2570">
                        <a:lnSpc>
                          <a:spcPct val="100000"/>
                        </a:lnSpc>
                      </a:pPr>
                      <a:r>
                        <a:rPr sz="1900" b="1" dirty="0">
                          <a:solidFill>
                            <a:srgbClr val="33339A"/>
                          </a:solidFill>
                          <a:latin typeface="Courier New"/>
                          <a:cs typeface="Courier New"/>
                        </a:rPr>
                        <a:t>G</a:t>
                      </a:r>
                      <a:endParaRPr sz="19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2570">
                        <a:lnSpc>
                          <a:spcPct val="100000"/>
                        </a:lnSpc>
                      </a:pPr>
                      <a:r>
                        <a:rPr sz="1900" b="1" dirty="0">
                          <a:solidFill>
                            <a:srgbClr val="33339A"/>
                          </a:solidFill>
                          <a:latin typeface="Courier New"/>
                          <a:cs typeface="Courier New"/>
                        </a:rPr>
                        <a:t>–</a:t>
                      </a:r>
                      <a:endParaRPr sz="19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</a:pPr>
                      <a:r>
                        <a:rPr sz="1900" b="1" dirty="0">
                          <a:solidFill>
                            <a:srgbClr val="9A33FF"/>
                          </a:solidFill>
                          <a:latin typeface="Courier New"/>
                          <a:cs typeface="Courier New"/>
                        </a:rPr>
                        <a:t>T</a:t>
                      </a:r>
                      <a:endParaRPr sz="19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2570">
                        <a:lnSpc>
                          <a:spcPct val="100000"/>
                        </a:lnSpc>
                      </a:pPr>
                      <a:r>
                        <a:rPr sz="1900" b="1" dirty="0">
                          <a:solidFill>
                            <a:srgbClr val="9A33FF"/>
                          </a:solidFill>
                          <a:latin typeface="Courier New"/>
                          <a:cs typeface="Courier New"/>
                        </a:rPr>
                        <a:t>G</a:t>
                      </a:r>
                      <a:endParaRPr sz="19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</a:pPr>
                      <a:r>
                        <a:rPr sz="1900" b="1" dirty="0">
                          <a:solidFill>
                            <a:srgbClr val="33339A"/>
                          </a:solidFill>
                          <a:latin typeface="Courier New"/>
                          <a:cs typeface="Courier New"/>
                        </a:rPr>
                        <a:t>-</a:t>
                      </a:r>
                      <a:endParaRPr sz="19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4341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900" b="1" spc="-5" dirty="0">
                          <a:solidFill>
                            <a:srgbClr val="33339A"/>
                          </a:solidFill>
                          <a:latin typeface="Courier New"/>
                          <a:cs typeface="Courier New"/>
                        </a:rPr>
                        <a:t>-5</a:t>
                      </a:r>
                      <a:endParaRPr sz="19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</a:pPr>
                      <a:r>
                        <a:rPr sz="1900" b="1" spc="-10" dirty="0">
                          <a:solidFill>
                            <a:srgbClr val="9A33FF"/>
                          </a:solidFill>
                          <a:latin typeface="Courier New"/>
                          <a:cs typeface="Courier New"/>
                        </a:rPr>
                        <a:t>10</a:t>
                      </a:r>
                      <a:endParaRPr sz="19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</a:pPr>
                      <a:r>
                        <a:rPr sz="1900" b="1" spc="-10" dirty="0">
                          <a:solidFill>
                            <a:srgbClr val="9A33FF"/>
                          </a:solidFill>
                          <a:latin typeface="Courier New"/>
                          <a:cs typeface="Courier New"/>
                        </a:rPr>
                        <a:t>10</a:t>
                      </a:r>
                      <a:endParaRPr sz="19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</a:pPr>
                      <a:r>
                        <a:rPr sz="1900" b="1" spc="-10" dirty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-2</a:t>
                      </a:r>
                      <a:endParaRPr sz="19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</a:pPr>
                      <a:r>
                        <a:rPr sz="1900" b="1" spc="-5" dirty="0">
                          <a:solidFill>
                            <a:srgbClr val="33339A"/>
                          </a:solidFill>
                          <a:latin typeface="Courier New"/>
                          <a:cs typeface="Courier New"/>
                        </a:rPr>
                        <a:t>-5</a:t>
                      </a:r>
                      <a:endParaRPr sz="19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</a:pPr>
                      <a:r>
                        <a:rPr sz="1900" b="1" spc="-10" dirty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-2</a:t>
                      </a:r>
                      <a:endParaRPr sz="19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</a:pPr>
                      <a:r>
                        <a:rPr sz="1900" b="1" spc="-10" dirty="0">
                          <a:solidFill>
                            <a:srgbClr val="33339A"/>
                          </a:solidFill>
                          <a:latin typeface="Courier New"/>
                          <a:cs typeface="Courier New"/>
                        </a:rPr>
                        <a:t>-5</a:t>
                      </a:r>
                      <a:endParaRPr sz="19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</a:pPr>
                      <a:r>
                        <a:rPr sz="1900" b="1" spc="-10" dirty="0">
                          <a:solidFill>
                            <a:srgbClr val="33339A"/>
                          </a:solidFill>
                          <a:latin typeface="Courier New"/>
                          <a:cs typeface="Courier New"/>
                        </a:rPr>
                        <a:t>-5</a:t>
                      </a:r>
                      <a:endParaRPr sz="19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</a:pPr>
                      <a:r>
                        <a:rPr sz="1900" b="1" spc="-10" dirty="0">
                          <a:solidFill>
                            <a:srgbClr val="9A33FF"/>
                          </a:solidFill>
                          <a:latin typeface="Courier New"/>
                          <a:cs typeface="Courier New"/>
                        </a:rPr>
                        <a:t>10</a:t>
                      </a:r>
                      <a:endParaRPr sz="19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</a:pPr>
                      <a:r>
                        <a:rPr sz="1900" b="1" spc="-10" dirty="0">
                          <a:solidFill>
                            <a:srgbClr val="9A33FF"/>
                          </a:solidFill>
                          <a:latin typeface="Courier New"/>
                          <a:cs typeface="Courier New"/>
                        </a:rPr>
                        <a:t>10</a:t>
                      </a:r>
                      <a:endParaRPr sz="19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</a:pPr>
                      <a:r>
                        <a:rPr sz="1900" b="1" spc="-10" dirty="0">
                          <a:solidFill>
                            <a:srgbClr val="33339A"/>
                          </a:solidFill>
                          <a:latin typeface="Courier New"/>
                          <a:cs typeface="Courier New"/>
                        </a:rPr>
                        <a:t>-5</a:t>
                      </a:r>
                      <a:endParaRPr sz="19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644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13" dirty="0"/>
              <a:t>Optimum</a:t>
            </a:r>
            <a:r>
              <a:rPr lang="en-US" spc="-3" dirty="0"/>
              <a:t> </a:t>
            </a:r>
            <a:r>
              <a:rPr lang="en-US" spc="-13" dirty="0"/>
              <a:t>Alignment</a:t>
            </a:r>
            <a:endParaRPr lang="en-US" dirty="0"/>
          </a:p>
        </p:txBody>
      </p:sp>
      <p:sp>
        <p:nvSpPr>
          <p:cNvPr id="4" name="object 3"/>
          <p:cNvSpPr txBox="1"/>
          <p:nvPr/>
        </p:nvSpPr>
        <p:spPr>
          <a:xfrm>
            <a:off x="1387011" y="1671873"/>
            <a:ext cx="5572323" cy="11796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5336" marR="297952" indent="-226931">
              <a:buFont typeface="Arial"/>
              <a:buChar char="•"/>
              <a:tabLst>
                <a:tab pos="235756" algn="l"/>
              </a:tabLst>
            </a:pPr>
            <a:r>
              <a:rPr dirty="0">
                <a:solidFill>
                  <a:srgbClr val="415665"/>
                </a:solidFill>
                <a:latin typeface="Dosis" panose="020B0604020202020204" charset="0"/>
                <a:ea typeface="Source Sans Pro"/>
                <a:cs typeface="Source Sans Pro"/>
                <a:sym typeface="Dosis"/>
              </a:rPr>
              <a:t>The score of an alignment is a measure of its quality</a:t>
            </a:r>
          </a:p>
          <a:p>
            <a:pPr marL="235336" marR="3362" indent="-226931">
              <a:spcBef>
                <a:spcPts val="417"/>
              </a:spcBef>
              <a:buFont typeface="Arial"/>
              <a:buChar char="•"/>
              <a:tabLst>
                <a:tab pos="235756" algn="l"/>
              </a:tabLst>
            </a:pPr>
            <a:r>
              <a:rPr dirty="0">
                <a:solidFill>
                  <a:srgbClr val="415665"/>
                </a:solidFill>
                <a:latin typeface="Dosis" panose="020B0604020202020204" charset="0"/>
                <a:ea typeface="Source Sans Pro"/>
                <a:cs typeface="Source Sans Pro"/>
                <a:sym typeface="Dosis"/>
              </a:rPr>
              <a:t>Optimum alignment problem: Given a pair of sequences X and Y, find an alignment (global or local) with maximum score</a:t>
            </a:r>
          </a:p>
          <a:p>
            <a:pPr marL="234916" marR="21012" indent="-226511">
              <a:lnSpc>
                <a:spcPct val="97100"/>
              </a:lnSpc>
              <a:spcBef>
                <a:spcPts val="476"/>
              </a:spcBef>
              <a:buFont typeface="Arial"/>
              <a:buChar char="•"/>
              <a:tabLst>
                <a:tab pos="235336" algn="l"/>
              </a:tabLst>
            </a:pPr>
            <a:r>
              <a:rPr dirty="0">
                <a:solidFill>
                  <a:srgbClr val="415665"/>
                </a:solidFill>
                <a:latin typeface="Dosis" panose="020B0604020202020204" charset="0"/>
                <a:ea typeface="Source Sans Pro"/>
                <a:cs typeface="Source Sans Pro"/>
                <a:sym typeface="Dosis"/>
              </a:rPr>
              <a:t>The similarity between X and Y, denoted sim(X,Y), is the maximum score of an alignment of X and Y</a:t>
            </a:r>
          </a:p>
        </p:txBody>
      </p:sp>
    </p:spTree>
    <p:extLst>
      <p:ext uri="{BB962C8B-B14F-4D97-AF65-F5344CB8AC3E}">
        <p14:creationId xmlns:p14="http://schemas.microsoft.com/office/powerpoint/2010/main" val="3987351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805534" y="512298"/>
            <a:ext cx="3682384" cy="53343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Multiple Sequence Alignment</a:t>
            </a:r>
            <a:endParaRPr lang="en" dirty="0"/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5349765" y="2272408"/>
            <a:ext cx="3436741" cy="1865182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Dosis" panose="020B0604020202020204" charset="0"/>
              </a:rPr>
              <a:t>Three or more than three sequences as input</a:t>
            </a:r>
            <a:br>
              <a:rPr lang="en-US" sz="1400" dirty="0" smtClean="0">
                <a:latin typeface="Dosis" panose="020B0604020202020204" charset="0"/>
              </a:rPr>
            </a:br>
            <a:endParaRPr lang="en-US" sz="1400" dirty="0" smtClean="0">
              <a:latin typeface="Dosis" panose="020B060402020202020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Dosis" panose="020B0604020202020204" charset="0"/>
              </a:rPr>
              <a:t>Align all the sequences altogether in such a manner that the alignment produces highest score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>
              <a:latin typeface="Dosis" panose="020B060402020202020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Dosis" panose="020B060402020202020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715" y="1198179"/>
            <a:ext cx="3611800" cy="2939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72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ctrTitle"/>
          </p:nvPr>
        </p:nvSpPr>
        <p:spPr>
          <a:xfrm>
            <a:off x="685800" y="1786760"/>
            <a:ext cx="7932683" cy="1166098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/>
              <a:t>3</a:t>
            </a:r>
            <a:r>
              <a:rPr lang="en" dirty="0" smtClean="0"/>
              <a:t>. Pairwise Sequence Alignment</a:t>
            </a:r>
            <a:endParaRPr lang="en" dirty="0"/>
          </a:p>
        </p:txBody>
      </p:sp>
      <p:sp>
        <p:nvSpPr>
          <p:cNvPr id="99" name="Shape 99"/>
          <p:cNvSpPr txBox="1">
            <a:spLocks noGrp="1"/>
          </p:cNvSpPr>
          <p:nvPr>
            <p:ph type="subTitle" idx="1"/>
          </p:nvPr>
        </p:nvSpPr>
        <p:spPr>
          <a:xfrm>
            <a:off x="685800" y="3082250"/>
            <a:ext cx="7102366" cy="687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Global and Local methods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5013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425" y="5597"/>
            <a:ext cx="3686478" cy="1139999"/>
          </a:xfrm>
        </p:spPr>
        <p:txBody>
          <a:bodyPr/>
          <a:lstStyle/>
          <a:p>
            <a:r>
              <a:rPr lang="en-US" spc="-17" dirty="0" smtClean="0"/>
              <a:t> Globa</a:t>
            </a:r>
            <a:r>
              <a:rPr lang="en-US" spc="-7" dirty="0" smtClean="0"/>
              <a:t>l</a:t>
            </a:r>
            <a:r>
              <a:rPr lang="en-US" spc="-3" dirty="0" smtClean="0"/>
              <a:t> </a:t>
            </a:r>
            <a:r>
              <a:rPr lang="en-US" spc="-20" dirty="0"/>
              <a:t>V</a:t>
            </a:r>
            <a:r>
              <a:rPr lang="en-US" spc="-17" dirty="0"/>
              <a:t>S</a:t>
            </a:r>
            <a:r>
              <a:rPr lang="en-US" spc="-3" dirty="0"/>
              <a:t> </a:t>
            </a:r>
            <a:r>
              <a:rPr lang="en-US" spc="-17" dirty="0"/>
              <a:t>Local</a:t>
            </a:r>
            <a:endParaRPr lang="en-US" dirty="0"/>
          </a:p>
        </p:txBody>
      </p:sp>
      <p:sp>
        <p:nvSpPr>
          <p:cNvPr id="4" name="object 3"/>
          <p:cNvSpPr txBox="1"/>
          <p:nvPr/>
        </p:nvSpPr>
        <p:spPr>
          <a:xfrm>
            <a:off x="1901582" y="1082891"/>
            <a:ext cx="5330078" cy="7489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5336" indent="-226931">
              <a:buFont typeface="Arial"/>
              <a:buChar char="•"/>
              <a:tabLst>
                <a:tab pos="235756" algn="l"/>
              </a:tabLst>
            </a:pPr>
            <a:r>
              <a:rPr dirty="0">
                <a:solidFill>
                  <a:srgbClr val="415665"/>
                </a:solidFill>
                <a:latin typeface="Dosis" panose="020B0604020202020204" charset="0"/>
                <a:ea typeface="Source Sans Pro"/>
                <a:cs typeface="Source Sans Pro"/>
                <a:sym typeface="Source Sans Pro"/>
              </a:rPr>
              <a:t>Global Alignment</a:t>
            </a:r>
          </a:p>
          <a:p>
            <a:pPr marL="499669" lvl="1" indent="-188689">
              <a:spcBef>
                <a:spcPts val="374"/>
              </a:spcBef>
              <a:buFont typeface="Arial"/>
              <a:buChar char="–"/>
              <a:tabLst>
                <a:tab pos="500089" algn="l"/>
              </a:tabLst>
            </a:pPr>
            <a:r>
              <a:rPr dirty="0">
                <a:solidFill>
                  <a:srgbClr val="415665"/>
                </a:solidFill>
                <a:latin typeface="Dosis" panose="020B0604020202020204" charset="0"/>
                <a:ea typeface="Source Sans Pro"/>
                <a:cs typeface="Source Sans Pro"/>
                <a:sym typeface="Source Sans Pro"/>
              </a:rPr>
              <a:t>Attempts to align the maximum of the entire sequence</a:t>
            </a:r>
          </a:p>
          <a:p>
            <a:pPr marL="499669" lvl="1" indent="-188689">
              <a:spcBef>
                <a:spcPts val="377"/>
              </a:spcBef>
              <a:buFont typeface="Arial"/>
              <a:buChar char="–"/>
              <a:tabLst>
                <a:tab pos="500089" algn="l"/>
              </a:tabLst>
            </a:pPr>
            <a:r>
              <a:rPr dirty="0">
                <a:solidFill>
                  <a:srgbClr val="415665"/>
                </a:solidFill>
                <a:latin typeface="Dosis" panose="020B0604020202020204" charset="0"/>
                <a:ea typeface="Source Sans Pro"/>
                <a:cs typeface="Source Sans Pro"/>
                <a:sym typeface="Source Sans Pro"/>
              </a:rPr>
              <a:t>Suitable for similar and equal length sequences</a:t>
            </a:r>
          </a:p>
        </p:txBody>
      </p:sp>
      <p:sp>
        <p:nvSpPr>
          <p:cNvPr id="5" name="object 4"/>
          <p:cNvSpPr txBox="1"/>
          <p:nvPr/>
        </p:nvSpPr>
        <p:spPr>
          <a:xfrm>
            <a:off x="1901582" y="2124532"/>
            <a:ext cx="2953731" cy="1550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0551"/>
            <a:r>
              <a:rPr sz="1853" b="1" spc="-7" dirty="0">
                <a:solidFill>
                  <a:srgbClr val="33339A"/>
                </a:solidFill>
                <a:latin typeface="Courier New"/>
                <a:cs typeface="Courier New"/>
              </a:rPr>
              <a:t>C</a:t>
            </a:r>
            <a:r>
              <a:rPr sz="1853" b="1" spc="-3" dirty="0">
                <a:solidFill>
                  <a:srgbClr val="9A33FF"/>
                </a:solidFill>
                <a:latin typeface="Courier New"/>
                <a:cs typeface="Courier New"/>
              </a:rPr>
              <a:t>T</a:t>
            </a:r>
            <a:r>
              <a:rPr sz="1853" b="1" spc="-7" dirty="0">
                <a:solidFill>
                  <a:srgbClr val="9A33FF"/>
                </a:solidFill>
                <a:latin typeface="Courier New"/>
                <a:cs typeface="Courier New"/>
              </a:rPr>
              <a:t>G</a:t>
            </a:r>
            <a:r>
              <a:rPr sz="1853" b="1" spc="-7" dirty="0">
                <a:solidFill>
                  <a:srgbClr val="FF0000"/>
                </a:solidFill>
                <a:latin typeface="Courier New"/>
                <a:cs typeface="Courier New"/>
              </a:rPr>
              <a:t>T</a:t>
            </a:r>
            <a:r>
              <a:rPr sz="1853" b="1" spc="-3" dirty="0">
                <a:solidFill>
                  <a:srgbClr val="33339A"/>
                </a:solidFill>
                <a:latin typeface="Courier New"/>
                <a:cs typeface="Courier New"/>
              </a:rPr>
              <a:t>C</a:t>
            </a:r>
            <a:r>
              <a:rPr sz="1853" b="1" spc="-7" dirty="0">
                <a:solidFill>
                  <a:srgbClr val="FF0000"/>
                </a:solidFill>
                <a:latin typeface="Courier New"/>
                <a:cs typeface="Courier New"/>
              </a:rPr>
              <a:t>G</a:t>
            </a:r>
            <a:r>
              <a:rPr sz="1853" b="1" spc="-7" dirty="0">
                <a:solidFill>
                  <a:srgbClr val="33339A"/>
                </a:solidFill>
                <a:latin typeface="Courier New"/>
                <a:cs typeface="Courier New"/>
              </a:rPr>
              <a:t>-</a:t>
            </a:r>
            <a:r>
              <a:rPr sz="1853" b="1" spc="-3" dirty="0">
                <a:solidFill>
                  <a:srgbClr val="33339A"/>
                </a:solidFill>
                <a:latin typeface="Courier New"/>
                <a:cs typeface="Courier New"/>
              </a:rPr>
              <a:t>C</a:t>
            </a:r>
            <a:r>
              <a:rPr sz="1853" b="1" spc="-7" dirty="0">
                <a:solidFill>
                  <a:srgbClr val="9A33FF"/>
                </a:solidFill>
                <a:latin typeface="Courier New"/>
                <a:cs typeface="Courier New"/>
              </a:rPr>
              <a:t>TG</a:t>
            </a:r>
            <a:r>
              <a:rPr sz="1853" b="1" spc="-7" dirty="0">
                <a:solidFill>
                  <a:srgbClr val="33339A"/>
                </a:solidFill>
                <a:latin typeface="Courier New"/>
                <a:cs typeface="Courier New"/>
              </a:rPr>
              <a:t>CACG</a:t>
            </a:r>
            <a:endParaRPr sz="1853" dirty="0">
              <a:latin typeface="Courier New"/>
              <a:cs typeface="Courier New"/>
            </a:endParaRPr>
          </a:p>
          <a:p>
            <a:pPr marL="260551">
              <a:spcBef>
                <a:spcPts val="1118"/>
              </a:spcBef>
            </a:pPr>
            <a:r>
              <a:rPr sz="1853" b="1" spc="-7" dirty="0">
                <a:solidFill>
                  <a:srgbClr val="33339A"/>
                </a:solidFill>
                <a:latin typeface="Courier New"/>
                <a:cs typeface="Courier New"/>
              </a:rPr>
              <a:t>-</a:t>
            </a:r>
            <a:r>
              <a:rPr sz="1853" b="1" spc="-3" dirty="0">
                <a:solidFill>
                  <a:srgbClr val="9A33FF"/>
                </a:solidFill>
                <a:latin typeface="Courier New"/>
                <a:cs typeface="Courier New"/>
              </a:rPr>
              <a:t>T</a:t>
            </a:r>
            <a:r>
              <a:rPr sz="1853" b="1" spc="-7" dirty="0">
                <a:solidFill>
                  <a:srgbClr val="9A33FF"/>
                </a:solidFill>
                <a:latin typeface="Courier New"/>
                <a:cs typeface="Courier New"/>
              </a:rPr>
              <a:t>G</a:t>
            </a:r>
            <a:r>
              <a:rPr sz="1853" b="1" spc="-7" dirty="0">
                <a:solidFill>
                  <a:srgbClr val="FF0000"/>
                </a:solidFill>
                <a:latin typeface="Courier New"/>
                <a:cs typeface="Courier New"/>
              </a:rPr>
              <a:t>C</a:t>
            </a:r>
            <a:r>
              <a:rPr sz="1853" b="1" spc="-3" dirty="0">
                <a:solidFill>
                  <a:srgbClr val="33339A"/>
                </a:solidFill>
                <a:latin typeface="Courier New"/>
                <a:cs typeface="Courier New"/>
              </a:rPr>
              <a:t>-</a:t>
            </a:r>
            <a:r>
              <a:rPr sz="1853" b="1" spc="-7" dirty="0">
                <a:solidFill>
                  <a:srgbClr val="FF0000"/>
                </a:solidFill>
                <a:latin typeface="Courier New"/>
                <a:cs typeface="Courier New"/>
              </a:rPr>
              <a:t>C</a:t>
            </a:r>
            <a:r>
              <a:rPr sz="1853" b="1" spc="-7" dirty="0">
                <a:solidFill>
                  <a:srgbClr val="33339A"/>
                </a:solidFill>
                <a:latin typeface="Courier New"/>
                <a:cs typeface="Courier New"/>
              </a:rPr>
              <a:t>G</a:t>
            </a:r>
            <a:r>
              <a:rPr sz="1853" b="1" spc="-3" dirty="0">
                <a:solidFill>
                  <a:srgbClr val="33339A"/>
                </a:solidFill>
                <a:latin typeface="Courier New"/>
                <a:cs typeface="Courier New"/>
              </a:rPr>
              <a:t>-</a:t>
            </a:r>
            <a:r>
              <a:rPr sz="1853" b="1" spc="-7" dirty="0">
                <a:solidFill>
                  <a:srgbClr val="9A33FF"/>
                </a:solidFill>
                <a:latin typeface="Courier New"/>
                <a:cs typeface="Courier New"/>
              </a:rPr>
              <a:t>TG</a:t>
            </a:r>
            <a:r>
              <a:rPr sz="1853" b="1" spc="-7" dirty="0">
                <a:solidFill>
                  <a:srgbClr val="33339A"/>
                </a:solidFill>
                <a:latin typeface="Courier New"/>
                <a:cs typeface="Courier New"/>
              </a:rPr>
              <a:t>----</a:t>
            </a:r>
            <a:endParaRPr sz="1853" dirty="0">
              <a:latin typeface="Courier New"/>
              <a:cs typeface="Courier New"/>
            </a:endParaRPr>
          </a:p>
          <a:p>
            <a:pPr marL="334934">
              <a:spcBef>
                <a:spcPts val="149"/>
              </a:spcBef>
            </a:pPr>
            <a:r>
              <a:rPr spc="-10" dirty="0">
                <a:latin typeface="Dosis" panose="020B0604020202020204" charset="0"/>
                <a:cs typeface="Comic Sans MS"/>
              </a:rPr>
              <a:t>Global</a:t>
            </a:r>
            <a:r>
              <a:rPr spc="-3" dirty="0">
                <a:latin typeface="Dosis" panose="020B0604020202020204" charset="0"/>
                <a:cs typeface="Comic Sans MS"/>
              </a:rPr>
              <a:t> </a:t>
            </a:r>
            <a:r>
              <a:rPr dirty="0">
                <a:latin typeface="Dosis" panose="020B0604020202020204" charset="0"/>
                <a:cs typeface="Comic Sans MS"/>
              </a:rPr>
              <a:t>alignment</a:t>
            </a:r>
          </a:p>
          <a:p>
            <a:pPr marL="235336" indent="-226931">
              <a:spcBef>
                <a:spcPts val="1006"/>
              </a:spcBef>
              <a:buFont typeface="Arial"/>
              <a:buChar char="•"/>
              <a:tabLst>
                <a:tab pos="235756" algn="l"/>
              </a:tabLst>
            </a:pPr>
            <a:r>
              <a:rPr b="1" spc="-10" dirty="0">
                <a:latin typeface="Dosis" panose="020B0604020202020204" charset="0"/>
              </a:rPr>
              <a:t>Local Alignment</a:t>
            </a:r>
            <a:endParaRPr dirty="0">
              <a:latin typeface="Dosis" panose="020B0604020202020204" charset="0"/>
            </a:endParaRPr>
          </a:p>
          <a:p>
            <a:pPr marL="310980">
              <a:spcBef>
                <a:spcPts val="374"/>
              </a:spcBef>
            </a:pPr>
            <a:r>
              <a:rPr dirty="0">
                <a:latin typeface="Dosis" panose="020B0604020202020204" charset="0"/>
              </a:rPr>
              <a:t>–</a:t>
            </a:r>
            <a:r>
              <a:rPr spc="162" dirty="0">
                <a:latin typeface="Dosis" panose="020B0604020202020204" charset="0"/>
              </a:rPr>
              <a:t> </a:t>
            </a:r>
            <a:r>
              <a:rPr spc="-3" dirty="0">
                <a:latin typeface="Dosis" panose="020B0604020202020204" charset="0"/>
              </a:rPr>
              <a:t>G</a:t>
            </a:r>
            <a:r>
              <a:rPr dirty="0">
                <a:latin typeface="Dosis" panose="020B0604020202020204" charset="0"/>
              </a:rPr>
              <a:t>athers islands of matches</a:t>
            </a:r>
          </a:p>
        </p:txBody>
      </p:sp>
      <p:sp>
        <p:nvSpPr>
          <p:cNvPr id="6" name="object 5"/>
          <p:cNvSpPr txBox="1"/>
          <p:nvPr/>
        </p:nvSpPr>
        <p:spPr>
          <a:xfrm>
            <a:off x="2193867" y="3781781"/>
            <a:ext cx="4457700" cy="913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7514" marR="105061" indent="-189109">
              <a:buFont typeface="Arial"/>
              <a:buChar char="–"/>
              <a:tabLst>
                <a:tab pos="197514" algn="l"/>
              </a:tabLst>
            </a:pPr>
            <a:r>
              <a:rPr dirty="0">
                <a:latin typeface="Dosis" panose="020B0604020202020204" charset="0"/>
              </a:rPr>
              <a:t>Stretches of sequences with highest density of matches are aligned</a:t>
            </a:r>
          </a:p>
          <a:p>
            <a:pPr marL="197514" marR="3362" indent="-189109">
              <a:spcBef>
                <a:spcPts val="377"/>
              </a:spcBef>
              <a:buFont typeface="Arial"/>
              <a:buChar char="–"/>
              <a:tabLst>
                <a:tab pos="197514" algn="l"/>
              </a:tabLst>
            </a:pPr>
            <a:r>
              <a:rPr dirty="0">
                <a:latin typeface="Dosis" panose="020B0604020202020204" charset="0"/>
              </a:rPr>
              <a:t>Suitable for partially similar, different length and conserved region containing sequences</a:t>
            </a:r>
          </a:p>
        </p:txBody>
      </p:sp>
      <p:sp>
        <p:nvSpPr>
          <p:cNvPr id="7" name="object 6"/>
          <p:cNvSpPr txBox="1"/>
          <p:nvPr/>
        </p:nvSpPr>
        <p:spPr>
          <a:xfrm>
            <a:off x="5078450" y="2124532"/>
            <a:ext cx="2129258" cy="5702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405"/>
            <a:r>
              <a:rPr sz="1853" b="1" spc="-7" dirty="0">
                <a:solidFill>
                  <a:srgbClr val="9ACC00"/>
                </a:solidFill>
                <a:latin typeface="Courier New"/>
                <a:cs typeface="Courier New"/>
              </a:rPr>
              <a:t>CTGTCG</a:t>
            </a:r>
            <a:r>
              <a:rPr sz="1853" b="1" spc="-3" dirty="0">
                <a:solidFill>
                  <a:srgbClr val="9ACC00"/>
                </a:solidFill>
                <a:latin typeface="Courier New"/>
                <a:cs typeface="Courier New"/>
              </a:rPr>
              <a:t>C</a:t>
            </a:r>
            <a:r>
              <a:rPr sz="1853" b="1" spc="-3" dirty="0">
                <a:solidFill>
                  <a:srgbClr val="9A33FF"/>
                </a:solidFill>
                <a:latin typeface="Courier New"/>
                <a:cs typeface="Courier New"/>
              </a:rPr>
              <a:t>TG</a:t>
            </a:r>
            <a:r>
              <a:rPr sz="1853" b="1" spc="-7" dirty="0">
                <a:solidFill>
                  <a:srgbClr val="9A33FF"/>
                </a:solidFill>
                <a:latin typeface="Courier New"/>
                <a:cs typeface="Courier New"/>
              </a:rPr>
              <a:t>C</a:t>
            </a:r>
            <a:r>
              <a:rPr sz="1853" b="1" spc="-3" dirty="0">
                <a:solidFill>
                  <a:srgbClr val="33339A"/>
                </a:solidFill>
                <a:latin typeface="Courier New"/>
                <a:cs typeface="Courier New"/>
              </a:rPr>
              <a:t>A</a:t>
            </a:r>
            <a:r>
              <a:rPr sz="1853" b="1" spc="-7" dirty="0">
                <a:solidFill>
                  <a:srgbClr val="9A33FF"/>
                </a:solidFill>
                <a:latin typeface="Courier New"/>
                <a:cs typeface="Courier New"/>
              </a:rPr>
              <a:t>CG</a:t>
            </a:r>
            <a:r>
              <a:rPr sz="1853" b="1" spc="-7" dirty="0">
                <a:solidFill>
                  <a:srgbClr val="9ACC00"/>
                </a:solidFill>
                <a:latin typeface="Courier New"/>
                <a:cs typeface="Courier New"/>
              </a:rPr>
              <a:t>--</a:t>
            </a:r>
            <a:endParaRPr sz="1853" dirty="0">
              <a:latin typeface="Courier New"/>
              <a:cs typeface="Courier New"/>
            </a:endParaRPr>
          </a:p>
          <a:p>
            <a:pPr marL="8405"/>
            <a:r>
              <a:rPr sz="1853" b="1" spc="-7" dirty="0">
                <a:solidFill>
                  <a:srgbClr val="9ACC00"/>
                </a:solidFill>
                <a:latin typeface="Courier New"/>
                <a:cs typeface="Courier New"/>
              </a:rPr>
              <a:t>------</a:t>
            </a:r>
            <a:r>
              <a:rPr sz="1853" b="1" spc="-3" dirty="0">
                <a:solidFill>
                  <a:srgbClr val="9ACC00"/>
                </a:solidFill>
                <a:latin typeface="Courier New"/>
                <a:cs typeface="Courier New"/>
              </a:rPr>
              <a:t>-</a:t>
            </a:r>
            <a:r>
              <a:rPr sz="1853" b="1" spc="-3" dirty="0">
                <a:solidFill>
                  <a:srgbClr val="9A33FF"/>
                </a:solidFill>
                <a:latin typeface="Courier New"/>
                <a:cs typeface="Courier New"/>
              </a:rPr>
              <a:t>TG</a:t>
            </a:r>
            <a:r>
              <a:rPr sz="1853" b="1" spc="-7" dirty="0">
                <a:solidFill>
                  <a:srgbClr val="9A33FF"/>
                </a:solidFill>
                <a:latin typeface="Courier New"/>
                <a:cs typeface="Courier New"/>
              </a:rPr>
              <a:t>C</a:t>
            </a:r>
            <a:r>
              <a:rPr sz="1853" b="1" spc="-3" dirty="0">
                <a:solidFill>
                  <a:srgbClr val="33339A"/>
                </a:solidFill>
                <a:latin typeface="Courier New"/>
                <a:cs typeface="Courier New"/>
              </a:rPr>
              <a:t>-</a:t>
            </a:r>
            <a:r>
              <a:rPr sz="1853" b="1" spc="-7" dirty="0">
                <a:solidFill>
                  <a:srgbClr val="9A33FF"/>
                </a:solidFill>
                <a:latin typeface="Courier New"/>
                <a:cs typeface="Courier New"/>
              </a:rPr>
              <a:t>CG</a:t>
            </a:r>
            <a:r>
              <a:rPr sz="1853" b="1" spc="-7" dirty="0">
                <a:solidFill>
                  <a:srgbClr val="9ACC00"/>
                </a:solidFill>
                <a:latin typeface="Courier New"/>
                <a:cs typeface="Courier New"/>
              </a:rPr>
              <a:t>TG</a:t>
            </a:r>
            <a:endParaRPr sz="1853" dirty="0">
              <a:latin typeface="Courier New"/>
              <a:cs typeface="Courier New"/>
            </a:endParaRPr>
          </a:p>
        </p:txBody>
      </p:sp>
      <p:sp>
        <p:nvSpPr>
          <p:cNvPr id="8" name="object 7"/>
          <p:cNvSpPr txBox="1"/>
          <p:nvPr/>
        </p:nvSpPr>
        <p:spPr>
          <a:xfrm>
            <a:off x="5580064" y="2879812"/>
            <a:ext cx="1454804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405"/>
            <a:r>
              <a:rPr dirty="0">
                <a:latin typeface="Dosis" panose="020B0604020202020204" charset="0"/>
                <a:cs typeface="Comic Sans MS"/>
              </a:rPr>
              <a:t>Local alignment</a:t>
            </a:r>
          </a:p>
        </p:txBody>
      </p:sp>
    </p:spTree>
    <p:extLst>
      <p:ext uri="{BB962C8B-B14F-4D97-AF65-F5344CB8AC3E}">
        <p14:creationId xmlns:p14="http://schemas.microsoft.com/office/powerpoint/2010/main" val="2621968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805532" y="512298"/>
            <a:ext cx="4817501" cy="53343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Global Alignment (Needleman-Wunsch)</a:t>
            </a:r>
            <a:endParaRPr lang="en" dirty="0"/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805532" y="1075623"/>
            <a:ext cx="2905318" cy="1172706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-US" sz="1400" dirty="0" smtClean="0">
                <a:latin typeface="Dosis" panose="020B0604020202020204" charset="0"/>
              </a:rPr>
              <a:t>3 Major Steps </a:t>
            </a:r>
          </a:p>
          <a:p>
            <a:pPr>
              <a:buNone/>
            </a:pPr>
            <a:r>
              <a:rPr lang="en-US" sz="1400" dirty="0" smtClean="0">
                <a:latin typeface="Dosis" panose="020B0604020202020204" charset="0"/>
              </a:rPr>
              <a:t>	-Create 2D Matrix</a:t>
            </a:r>
          </a:p>
          <a:p>
            <a:pPr>
              <a:buNone/>
            </a:pPr>
            <a:r>
              <a:rPr lang="en-US" sz="1400" dirty="0" smtClean="0">
                <a:latin typeface="Dosis" panose="020B0604020202020204" charset="0"/>
              </a:rPr>
              <a:t>	-Trace back</a:t>
            </a:r>
          </a:p>
          <a:p>
            <a:pPr>
              <a:buNone/>
            </a:pPr>
            <a:r>
              <a:rPr lang="en-US" sz="1400" dirty="0" smtClean="0">
                <a:latin typeface="Dosis" panose="020B0604020202020204" charset="0"/>
              </a:rPr>
              <a:t>	-Final Alignment</a:t>
            </a:r>
            <a:endParaRPr lang="en-US" sz="1400" dirty="0">
              <a:latin typeface="Dosis" panose="020B0604020202020204" charset="0"/>
            </a:endParaRPr>
          </a:p>
        </p:txBody>
      </p:sp>
      <p:sp>
        <p:nvSpPr>
          <p:cNvPr id="17" name="Shape 112"/>
          <p:cNvSpPr txBox="1">
            <a:spLocks/>
          </p:cNvSpPr>
          <p:nvPr/>
        </p:nvSpPr>
        <p:spPr>
          <a:xfrm>
            <a:off x="805533" y="2237952"/>
            <a:ext cx="3630531" cy="256983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▹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▸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⬩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⬞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○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■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●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○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■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>
              <a:buFont typeface="Source Sans Pro"/>
              <a:buNone/>
            </a:pPr>
            <a:r>
              <a:rPr lang="en-US" sz="1400" dirty="0" smtClean="0">
                <a:latin typeface="Dosis" panose="020B0604020202020204" charset="0"/>
              </a:rPr>
              <a:t>Create 2D Matrix</a:t>
            </a:r>
          </a:p>
          <a:p>
            <a:pPr>
              <a:buFont typeface="Source Sans Pro"/>
              <a:buNone/>
            </a:pPr>
            <a:r>
              <a:rPr lang="en-US" sz="1400" dirty="0">
                <a:latin typeface="Dosis" panose="020B0604020202020204" charset="0"/>
              </a:rPr>
              <a:t>	</a:t>
            </a:r>
            <a:r>
              <a:rPr lang="en-US" sz="1400" dirty="0" smtClean="0">
                <a:latin typeface="Dosis" panose="020B0604020202020204" charset="0"/>
              </a:rPr>
              <a:t>- Row x Col 2D matrix draw (Row , Col 	   size of seq1 and seq2 respectively)</a:t>
            </a:r>
          </a:p>
          <a:p>
            <a:pPr>
              <a:buFont typeface="Source Sans Pro"/>
              <a:buNone/>
            </a:pPr>
            <a:r>
              <a:rPr lang="en-US" sz="1400" dirty="0" smtClean="0">
                <a:latin typeface="Dosis" panose="020B0604020202020204" charset="0"/>
              </a:rPr>
              <a:t>	- Place 2 </a:t>
            </a:r>
            <a:r>
              <a:rPr lang="en-US" sz="1400" dirty="0">
                <a:latin typeface="Dosis" panose="020B0604020202020204" charset="0"/>
              </a:rPr>
              <a:t>s</a:t>
            </a:r>
            <a:r>
              <a:rPr lang="en-US" sz="1400" dirty="0" smtClean="0">
                <a:latin typeface="Dosis" panose="020B0604020202020204" charset="0"/>
              </a:rPr>
              <a:t>eqs as Row and Column 	   Header</a:t>
            </a:r>
          </a:p>
          <a:p>
            <a:pPr>
              <a:buFont typeface="Source Sans Pro"/>
              <a:buNone/>
            </a:pPr>
            <a:r>
              <a:rPr lang="en-US" sz="1400" dirty="0">
                <a:latin typeface="Dosis" panose="020B0604020202020204" charset="0"/>
              </a:rPr>
              <a:t>	</a:t>
            </a:r>
            <a:r>
              <a:rPr lang="en-US" sz="1400" dirty="0" smtClean="0">
                <a:latin typeface="Dosis" panose="020B0604020202020204" charset="0"/>
              </a:rPr>
              <a:t>- Cell (0,0) = 0</a:t>
            </a:r>
          </a:p>
          <a:p>
            <a:pPr>
              <a:buFont typeface="Source Sans Pro"/>
              <a:buNone/>
            </a:pPr>
            <a:r>
              <a:rPr lang="en-US" sz="1400" dirty="0">
                <a:latin typeface="Dosis" panose="020B0604020202020204" charset="0"/>
              </a:rPr>
              <a:t>	</a:t>
            </a:r>
            <a:r>
              <a:rPr lang="en-US" sz="1400" dirty="0" smtClean="0">
                <a:latin typeface="Dosis" panose="020B0604020202020204" charset="0"/>
              </a:rPr>
              <a:t>- Cell (0,1) to Cell (0,Column) and Cell 	   (1,0) to Cell (Row,0) value = delete 	   gap value from previous cell value</a:t>
            </a:r>
          </a:p>
          <a:p>
            <a:pPr>
              <a:buFont typeface="Source Sans Pro"/>
              <a:buNone/>
            </a:pPr>
            <a:r>
              <a:rPr lang="en-US" sz="1400" dirty="0">
                <a:latin typeface="Dosis" panose="020B0604020202020204" charset="0"/>
              </a:rPr>
              <a:t>	</a:t>
            </a:r>
            <a:r>
              <a:rPr lang="en-US" sz="1400" dirty="0" smtClean="0">
                <a:latin typeface="Dosis" panose="020B0604020202020204" charset="0"/>
              </a:rPr>
              <a:t>- For other cell values, follow 	   equation in (1)</a:t>
            </a:r>
          </a:p>
          <a:p>
            <a:pPr>
              <a:buFont typeface="Source Sans Pro"/>
              <a:buNone/>
            </a:pPr>
            <a:endParaRPr lang="en-US" sz="1400" dirty="0" smtClean="0">
              <a:latin typeface="Dosis" panose="020B0604020202020204" charset="0"/>
            </a:endParaRPr>
          </a:p>
        </p:txBody>
      </p:sp>
      <p:sp>
        <p:nvSpPr>
          <p:cNvPr id="18" name="Shape 112"/>
          <p:cNvSpPr txBox="1">
            <a:spLocks/>
          </p:cNvSpPr>
          <p:nvPr/>
        </p:nvSpPr>
        <p:spPr>
          <a:xfrm>
            <a:off x="4738283" y="1039639"/>
            <a:ext cx="2905318" cy="90654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▹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▸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⬩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⬞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○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■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●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○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■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>
              <a:buFont typeface="Source Sans Pro"/>
              <a:buNone/>
            </a:pPr>
            <a:r>
              <a:rPr lang="en-US" sz="1400" dirty="0" smtClean="0">
                <a:latin typeface="Dosis" panose="020B0604020202020204" charset="0"/>
              </a:rPr>
              <a:t>Trace back</a:t>
            </a:r>
          </a:p>
          <a:p>
            <a:pPr>
              <a:buFont typeface="Source Sans Pro"/>
              <a:buNone/>
            </a:pPr>
            <a:r>
              <a:rPr lang="en-US" sz="1400" dirty="0" smtClean="0">
                <a:latin typeface="Dosis" panose="020B0604020202020204" charset="0"/>
              </a:rPr>
              <a:t>	- Start from Cell (Row, Col)</a:t>
            </a:r>
          </a:p>
          <a:p>
            <a:pPr>
              <a:buFont typeface="Source Sans Pro"/>
              <a:buNone/>
            </a:pPr>
            <a:r>
              <a:rPr lang="en-US" sz="1400" dirty="0">
                <a:latin typeface="Dosis" panose="020B0604020202020204" charset="0"/>
              </a:rPr>
              <a:t>	</a:t>
            </a:r>
            <a:r>
              <a:rPr lang="en-US" sz="1400" dirty="0" smtClean="0">
                <a:latin typeface="Dosis" panose="020B0604020202020204" charset="0"/>
              </a:rPr>
              <a:t>- Go back up to Cell (0,0)</a:t>
            </a:r>
          </a:p>
          <a:p>
            <a:pPr>
              <a:buFont typeface="Source Sans Pro"/>
              <a:buNone/>
            </a:pPr>
            <a:r>
              <a:rPr lang="en-US" sz="1400" dirty="0">
                <a:latin typeface="Dosis" panose="020B0604020202020204" charset="0"/>
              </a:rPr>
              <a:t>	</a:t>
            </a:r>
            <a:r>
              <a:rPr lang="en-US" sz="1400" dirty="0" smtClean="0">
                <a:latin typeface="Dosis" panose="020B0604020202020204" charset="0"/>
              </a:rPr>
              <a:t> </a:t>
            </a:r>
            <a:endParaRPr lang="en-US" sz="1400" dirty="0">
              <a:latin typeface="Dosis" panose="020B0604020202020204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4738283" y="2563185"/>
            <a:ext cx="2905318" cy="1714526"/>
            <a:chOff x="4738283" y="2416040"/>
            <a:chExt cx="2905318" cy="1714526"/>
          </a:xfrm>
        </p:grpSpPr>
        <p:sp>
          <p:nvSpPr>
            <p:cNvPr id="19" name="Shape 112"/>
            <p:cNvSpPr txBox="1">
              <a:spLocks/>
            </p:cNvSpPr>
            <p:nvPr/>
          </p:nvSpPr>
          <p:spPr>
            <a:xfrm>
              <a:off x="4738283" y="2416040"/>
              <a:ext cx="2905318" cy="1714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5" tIns="91425" rIns="91425" bIns="91425" anchor="t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▹"/>
                <a:defRPr sz="24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▸"/>
                <a:defRPr sz="24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⬩"/>
                <a:defRPr sz="24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⬞"/>
                <a:defRPr sz="24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○"/>
                <a:defRPr sz="24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■"/>
                <a:defRPr sz="24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●"/>
                <a:defRPr sz="24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○"/>
                <a:defRPr sz="24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■"/>
                <a:defRPr sz="24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9pPr>
            </a:lstStyle>
            <a:p>
              <a:pPr>
                <a:buFont typeface="Source Sans Pro"/>
                <a:buNone/>
              </a:pPr>
              <a:r>
                <a:rPr lang="en-US" sz="1400" dirty="0" smtClean="0">
                  <a:latin typeface="Dosis" panose="020B0604020202020204" charset="0"/>
                </a:rPr>
                <a:t>Final Alignment</a:t>
              </a:r>
            </a:p>
            <a:p>
              <a:pPr>
                <a:buFont typeface="Source Sans Pro"/>
                <a:buNone/>
              </a:pPr>
              <a:r>
                <a:rPr lang="en-US" sz="1400" dirty="0" smtClean="0">
                  <a:latin typeface="Dosis" panose="020B0604020202020204" charset="0"/>
                </a:rPr>
                <a:t>	- Start from Cell (Row, Col)</a:t>
              </a:r>
            </a:p>
            <a:p>
              <a:pPr>
                <a:buFont typeface="Source Sans Pro"/>
                <a:buNone/>
              </a:pPr>
              <a:r>
                <a:rPr lang="en-US" sz="1400" dirty="0">
                  <a:latin typeface="Dosis" panose="020B0604020202020204" charset="0"/>
                </a:rPr>
                <a:t>	</a:t>
              </a:r>
              <a:r>
                <a:rPr lang="en-US" sz="1400" dirty="0" smtClean="0">
                  <a:latin typeface="Dosis" panose="020B0604020202020204" charset="0"/>
                </a:rPr>
                <a:t>- If           then, place 	   character in both </a:t>
              </a:r>
              <a:r>
                <a:rPr lang="en-US" sz="1400" dirty="0" err="1" smtClean="0">
                  <a:latin typeface="Dosis" panose="020B0604020202020204" charset="0"/>
                </a:rPr>
                <a:t>seq</a:t>
              </a:r>
              <a:endParaRPr lang="en-US" sz="1400" dirty="0" smtClean="0">
                <a:latin typeface="Dosis" panose="020B0604020202020204" charset="0"/>
              </a:endParaRPr>
            </a:p>
            <a:p>
              <a:pPr>
                <a:buFont typeface="Source Sans Pro"/>
                <a:buNone/>
              </a:pPr>
              <a:r>
                <a:rPr lang="en-US" sz="1400" dirty="0">
                  <a:latin typeface="Dosis" panose="020B0604020202020204" charset="0"/>
                </a:rPr>
                <a:t>	</a:t>
              </a:r>
              <a:r>
                <a:rPr lang="en-US" sz="1400" dirty="0" smtClean="0">
                  <a:latin typeface="Dosis" panose="020B0604020202020204" charset="0"/>
                </a:rPr>
                <a:t>- If              or        then 	   character in start </a:t>
              </a:r>
              <a:r>
                <a:rPr lang="en-US" sz="1400" dirty="0" err="1" smtClean="0">
                  <a:latin typeface="Dosis" panose="020B0604020202020204" charset="0"/>
                </a:rPr>
                <a:t>seq</a:t>
              </a:r>
              <a:r>
                <a:rPr lang="en-US" sz="1400" dirty="0">
                  <a:latin typeface="Dosis" panose="020B0604020202020204" charset="0"/>
                </a:rPr>
                <a:t> </a:t>
              </a:r>
              <a:r>
                <a:rPr lang="en-US" sz="1400" dirty="0" smtClean="0">
                  <a:latin typeface="Dosis" panose="020B0604020202020204" charset="0"/>
                </a:rPr>
                <a:t>&amp; 	   gap in end </a:t>
              </a:r>
              <a:r>
                <a:rPr lang="en-US" sz="1400" dirty="0" err="1" smtClean="0">
                  <a:latin typeface="Dosis" panose="020B0604020202020204" charset="0"/>
                </a:rPr>
                <a:t>seq</a:t>
              </a:r>
              <a:endParaRPr lang="en-US" sz="1400" dirty="0" smtClean="0">
                <a:latin typeface="Dosis" panose="020B0604020202020204" charset="0"/>
              </a:endParaRPr>
            </a:p>
            <a:p>
              <a:pPr>
                <a:buFont typeface="Source Sans Pro"/>
                <a:buNone/>
              </a:pPr>
              <a:r>
                <a:rPr lang="en-US" sz="1400" dirty="0">
                  <a:latin typeface="Dosis" panose="020B0604020202020204" charset="0"/>
                </a:rPr>
                <a:t>	</a:t>
              </a:r>
              <a:r>
                <a:rPr lang="en-US" sz="1400" dirty="0" smtClean="0">
                  <a:latin typeface="Dosis" panose="020B0604020202020204" charset="0"/>
                </a:rPr>
                <a:t> </a:t>
              </a:r>
              <a:endParaRPr lang="en-US" sz="1400" dirty="0">
                <a:latin typeface="Dosis" panose="020B0604020202020204" charset="0"/>
              </a:endParaRPr>
            </a:p>
          </p:txBody>
        </p:sp>
        <p:cxnSp>
          <p:nvCxnSpPr>
            <p:cNvPr id="5" name="Straight Arrow Connector 4"/>
            <p:cNvCxnSpPr/>
            <p:nvPr/>
          </p:nvCxnSpPr>
          <p:spPr>
            <a:xfrm flipH="1" flipV="1">
              <a:off x="6035518" y="2963920"/>
              <a:ext cx="155424" cy="14714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H="1" flipV="1">
              <a:off x="6025008" y="3474326"/>
              <a:ext cx="252247" cy="459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flipV="1">
              <a:off x="6679720" y="3355755"/>
              <a:ext cx="0" cy="23714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805532" y="512298"/>
            <a:ext cx="6068234" cy="53343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Global Alignment (Needleman-Wunsch) - Example</a:t>
            </a:r>
            <a:endParaRPr lang="en" dirty="0"/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805532" y="1076836"/>
            <a:ext cx="1686119" cy="971139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-US" sz="1400" dirty="0" smtClean="0">
                <a:latin typeface="Dosis" panose="020B0604020202020204" charset="0"/>
              </a:rPr>
              <a:t>Input</a:t>
            </a:r>
            <a:endParaRPr lang="en-US" sz="1400" dirty="0">
              <a:latin typeface="Dosis" panose="020B0604020202020204" charset="0"/>
            </a:endParaRPr>
          </a:p>
          <a:p>
            <a:pPr>
              <a:buNone/>
            </a:pPr>
            <a:r>
              <a:rPr lang="en-US" sz="1400" dirty="0" smtClean="0">
                <a:latin typeface="Dosis" panose="020B0604020202020204" charset="0"/>
              </a:rPr>
              <a:t>    - seq1 </a:t>
            </a:r>
            <a:r>
              <a:rPr lang="en-US" sz="1400" dirty="0">
                <a:latin typeface="Dosis" panose="020B0604020202020204" charset="0"/>
              </a:rPr>
              <a:t>= </a:t>
            </a:r>
            <a:r>
              <a:rPr lang="en-US" sz="1400" dirty="0" smtClean="0">
                <a:latin typeface="Dosis" panose="020B0604020202020204" charset="0"/>
              </a:rPr>
              <a:t> AAAC</a:t>
            </a:r>
            <a:endParaRPr lang="en-US" sz="1400" dirty="0">
              <a:latin typeface="Dosis" panose="020B0604020202020204" charset="0"/>
            </a:endParaRPr>
          </a:p>
          <a:p>
            <a:pPr>
              <a:buNone/>
            </a:pPr>
            <a:r>
              <a:rPr lang="en-US" sz="1400" dirty="0" smtClean="0">
                <a:latin typeface="Dosis" panose="020B0604020202020204" charset="0"/>
              </a:rPr>
              <a:t>    - seq2 </a:t>
            </a:r>
            <a:r>
              <a:rPr lang="en-US" sz="1400" dirty="0">
                <a:latin typeface="Dosis" panose="020B0604020202020204" charset="0"/>
              </a:rPr>
              <a:t>= AGC</a:t>
            </a:r>
          </a:p>
        </p:txBody>
      </p:sp>
      <p:sp>
        <p:nvSpPr>
          <p:cNvPr id="17" name="Shape 112"/>
          <p:cNvSpPr txBox="1">
            <a:spLocks/>
          </p:cNvSpPr>
          <p:nvPr/>
        </p:nvSpPr>
        <p:spPr>
          <a:xfrm>
            <a:off x="805532" y="2132289"/>
            <a:ext cx="2652370" cy="13549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▹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▸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⬩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⬞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○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■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●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○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■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>
              <a:buFont typeface="Source Sans Pro"/>
              <a:buNone/>
            </a:pPr>
            <a:r>
              <a:rPr lang="en-US" sz="1400" dirty="0" smtClean="0">
                <a:latin typeface="Dosis" panose="020B0604020202020204" charset="0"/>
              </a:rPr>
              <a:t>Scoring Scheme</a:t>
            </a:r>
          </a:p>
          <a:p>
            <a:pPr>
              <a:buNone/>
            </a:pPr>
            <a:r>
              <a:rPr lang="en-US" sz="1400" dirty="0">
                <a:latin typeface="Dosis" panose="020B0604020202020204" charset="0"/>
              </a:rPr>
              <a:t>	</a:t>
            </a:r>
            <a:r>
              <a:rPr lang="es-ES" sz="1400" dirty="0">
                <a:latin typeface="Dosis" panose="020B0604020202020204" charset="0"/>
              </a:rPr>
              <a:t>δ(x, x) = </a:t>
            </a:r>
            <a:r>
              <a:rPr lang="es-ES" sz="1400" dirty="0" smtClean="0">
                <a:latin typeface="Dosis" panose="020B0604020202020204" charset="0"/>
              </a:rPr>
              <a:t>1 (Match)</a:t>
            </a:r>
            <a:endParaRPr lang="es-ES" sz="1400" dirty="0">
              <a:latin typeface="Dosis" panose="020B0604020202020204" charset="0"/>
            </a:endParaRPr>
          </a:p>
          <a:p>
            <a:pPr>
              <a:buNone/>
            </a:pPr>
            <a:r>
              <a:rPr lang="es-ES" sz="1400" dirty="0" smtClean="0">
                <a:latin typeface="Dosis" panose="020B0604020202020204" charset="0"/>
              </a:rPr>
              <a:t>	δ(x</a:t>
            </a:r>
            <a:r>
              <a:rPr lang="es-ES" sz="1400" dirty="0">
                <a:latin typeface="Dosis" panose="020B0604020202020204" charset="0"/>
              </a:rPr>
              <a:t>,-) = -</a:t>
            </a:r>
            <a:r>
              <a:rPr lang="es-ES" sz="1400" dirty="0" smtClean="0">
                <a:latin typeface="Dosis" panose="020B0604020202020204" charset="0"/>
              </a:rPr>
              <a:t>2 (Gap)</a:t>
            </a:r>
            <a:endParaRPr lang="es-ES" sz="1400" dirty="0">
              <a:latin typeface="Dosis" panose="020B0604020202020204" charset="0"/>
            </a:endParaRPr>
          </a:p>
          <a:p>
            <a:pPr>
              <a:buNone/>
            </a:pPr>
            <a:r>
              <a:rPr lang="es-ES" sz="1400" dirty="0" smtClean="0">
                <a:latin typeface="Dosis" panose="020B0604020202020204" charset="0"/>
              </a:rPr>
              <a:t>	δ(x</a:t>
            </a:r>
            <a:r>
              <a:rPr lang="es-ES" sz="1400" dirty="0">
                <a:latin typeface="Dosis" panose="020B0604020202020204" charset="0"/>
              </a:rPr>
              <a:t>, y) = -</a:t>
            </a:r>
            <a:r>
              <a:rPr lang="es-ES" sz="1400" dirty="0" smtClean="0">
                <a:latin typeface="Dosis" panose="020B0604020202020204" charset="0"/>
              </a:rPr>
              <a:t>1 (Mis match)</a:t>
            </a:r>
            <a:endParaRPr lang="es-ES" sz="1400" dirty="0">
              <a:latin typeface="Dosis" panose="020B0604020202020204" charset="0"/>
            </a:endParaRPr>
          </a:p>
          <a:p>
            <a:pPr>
              <a:buFont typeface="Source Sans Pro"/>
              <a:buNone/>
            </a:pPr>
            <a:endParaRPr lang="en-US" sz="1400" dirty="0" smtClean="0">
              <a:latin typeface="Dosis" panose="020B060402020202020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0447" y="3592896"/>
            <a:ext cx="3070207" cy="777639"/>
          </a:xfrm>
          <a:prstGeom prst="rect">
            <a:avLst/>
          </a:prstGeom>
        </p:spPr>
      </p:pic>
      <p:sp>
        <p:nvSpPr>
          <p:cNvPr id="13" name="Shape 112"/>
          <p:cNvSpPr txBox="1">
            <a:spLocks/>
          </p:cNvSpPr>
          <p:nvPr/>
        </p:nvSpPr>
        <p:spPr>
          <a:xfrm>
            <a:off x="1912640" y="4448791"/>
            <a:ext cx="1271995" cy="33633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▹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▸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⬩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⬞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○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■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●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○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■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>
              <a:buFont typeface="Source Sans Pro"/>
              <a:buNone/>
            </a:pPr>
            <a:r>
              <a:rPr lang="en-US" sz="1400" dirty="0" smtClean="0">
                <a:latin typeface="Dosis" panose="020B0604020202020204" charset="0"/>
              </a:rPr>
              <a:t>Eq. 1: Cell Value</a:t>
            </a:r>
          </a:p>
        </p:txBody>
      </p:sp>
      <p:graphicFrame>
        <p:nvGraphicFramePr>
          <p:cNvPr id="15" name="Group 4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9511531"/>
              </p:ext>
            </p:extLst>
          </p:nvPr>
        </p:nvGraphicFramePr>
        <p:xfrm>
          <a:off x="4736577" y="1055487"/>
          <a:ext cx="4274378" cy="3869580"/>
        </p:xfrm>
        <a:graphic>
          <a:graphicData uri="http://schemas.openxmlformats.org/drawingml/2006/table">
            <a:tbl>
              <a:tblPr>
                <a:tableStyleId>{FE442E02-E660-4E07-A1FA-838B0100BF95}</a:tableStyleId>
              </a:tblPr>
              <a:tblGrid>
                <a:gridCol w="8693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6936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6936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936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9691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449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449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49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449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A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449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449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6" name="Rectangle 469"/>
          <p:cNvSpPr>
            <a:spLocks noChangeArrowheads="1"/>
          </p:cNvSpPr>
          <p:nvPr/>
        </p:nvSpPr>
        <p:spPr bwMode="auto">
          <a:xfrm>
            <a:off x="5822074" y="1677962"/>
            <a:ext cx="438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/>
              <a:t>0</a:t>
            </a:r>
          </a:p>
        </p:txBody>
      </p:sp>
      <p:sp>
        <p:nvSpPr>
          <p:cNvPr id="57" name="Rectangle 466"/>
          <p:cNvSpPr>
            <a:spLocks noChangeArrowheads="1"/>
          </p:cNvSpPr>
          <p:nvPr/>
        </p:nvSpPr>
        <p:spPr bwMode="auto">
          <a:xfrm>
            <a:off x="6578491" y="1677962"/>
            <a:ext cx="590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/>
              <a:t>-2</a:t>
            </a:r>
          </a:p>
        </p:txBody>
      </p:sp>
      <p:sp>
        <p:nvSpPr>
          <p:cNvPr id="58" name="Rectangle 467"/>
          <p:cNvSpPr>
            <a:spLocks noChangeArrowheads="1"/>
          </p:cNvSpPr>
          <p:nvPr/>
        </p:nvSpPr>
        <p:spPr bwMode="auto">
          <a:xfrm>
            <a:off x="7487308" y="1677962"/>
            <a:ext cx="590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/>
              <a:t>-4</a:t>
            </a:r>
          </a:p>
        </p:txBody>
      </p:sp>
      <p:sp>
        <p:nvSpPr>
          <p:cNvPr id="59" name="Rectangle 468"/>
          <p:cNvSpPr>
            <a:spLocks noChangeArrowheads="1"/>
          </p:cNvSpPr>
          <p:nvPr/>
        </p:nvSpPr>
        <p:spPr bwMode="auto">
          <a:xfrm>
            <a:off x="8249131" y="1677962"/>
            <a:ext cx="590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/>
              <a:t>-6</a:t>
            </a:r>
          </a:p>
        </p:txBody>
      </p:sp>
      <p:sp>
        <p:nvSpPr>
          <p:cNvPr id="60" name="Rectangle 470"/>
          <p:cNvSpPr>
            <a:spLocks noChangeArrowheads="1"/>
          </p:cNvSpPr>
          <p:nvPr/>
        </p:nvSpPr>
        <p:spPr bwMode="auto">
          <a:xfrm>
            <a:off x="5669674" y="2348927"/>
            <a:ext cx="590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/>
              <a:t>-2</a:t>
            </a:r>
          </a:p>
        </p:txBody>
      </p:sp>
      <p:sp>
        <p:nvSpPr>
          <p:cNvPr id="61" name="Rectangle 476"/>
          <p:cNvSpPr>
            <a:spLocks noChangeArrowheads="1"/>
          </p:cNvSpPr>
          <p:nvPr/>
        </p:nvSpPr>
        <p:spPr bwMode="auto">
          <a:xfrm>
            <a:off x="6730891" y="2348927"/>
            <a:ext cx="438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/>
              <a:t>1</a:t>
            </a:r>
          </a:p>
        </p:txBody>
      </p:sp>
      <p:sp>
        <p:nvSpPr>
          <p:cNvPr id="62" name="Rectangle 477"/>
          <p:cNvSpPr>
            <a:spLocks noChangeArrowheads="1"/>
          </p:cNvSpPr>
          <p:nvPr/>
        </p:nvSpPr>
        <p:spPr bwMode="auto">
          <a:xfrm>
            <a:off x="7487308" y="2348927"/>
            <a:ext cx="590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/>
              <a:t>-1</a:t>
            </a:r>
          </a:p>
        </p:txBody>
      </p:sp>
      <p:sp>
        <p:nvSpPr>
          <p:cNvPr id="63" name="Rectangle 478"/>
          <p:cNvSpPr>
            <a:spLocks noChangeArrowheads="1"/>
          </p:cNvSpPr>
          <p:nvPr/>
        </p:nvSpPr>
        <p:spPr bwMode="auto">
          <a:xfrm>
            <a:off x="8249131" y="2343537"/>
            <a:ext cx="590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/>
              <a:t>-3</a:t>
            </a:r>
          </a:p>
        </p:txBody>
      </p:sp>
      <p:sp>
        <p:nvSpPr>
          <p:cNvPr id="65" name="Rectangle 471"/>
          <p:cNvSpPr>
            <a:spLocks noChangeArrowheads="1"/>
          </p:cNvSpPr>
          <p:nvPr/>
        </p:nvSpPr>
        <p:spPr bwMode="auto">
          <a:xfrm>
            <a:off x="5669674" y="2994051"/>
            <a:ext cx="590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/>
              <a:t>-4</a:t>
            </a:r>
          </a:p>
        </p:txBody>
      </p:sp>
      <p:sp>
        <p:nvSpPr>
          <p:cNvPr id="66" name="Rectangle 472"/>
          <p:cNvSpPr>
            <a:spLocks noChangeArrowheads="1"/>
          </p:cNvSpPr>
          <p:nvPr/>
        </p:nvSpPr>
        <p:spPr bwMode="auto">
          <a:xfrm>
            <a:off x="5669674" y="3635401"/>
            <a:ext cx="590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/>
              <a:t>-6</a:t>
            </a:r>
          </a:p>
        </p:txBody>
      </p:sp>
      <p:sp>
        <p:nvSpPr>
          <p:cNvPr id="67" name="Rectangle 473"/>
          <p:cNvSpPr>
            <a:spLocks noChangeArrowheads="1"/>
          </p:cNvSpPr>
          <p:nvPr/>
        </p:nvSpPr>
        <p:spPr bwMode="auto">
          <a:xfrm>
            <a:off x="5669674" y="4252137"/>
            <a:ext cx="590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/>
              <a:t>-8</a:t>
            </a:r>
          </a:p>
        </p:txBody>
      </p:sp>
      <p:sp>
        <p:nvSpPr>
          <p:cNvPr id="68" name="Rectangle 479"/>
          <p:cNvSpPr>
            <a:spLocks noChangeArrowheads="1"/>
          </p:cNvSpPr>
          <p:nvPr/>
        </p:nvSpPr>
        <p:spPr bwMode="auto">
          <a:xfrm>
            <a:off x="6602771" y="3000036"/>
            <a:ext cx="590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/>
              <a:t>-1</a:t>
            </a:r>
          </a:p>
        </p:txBody>
      </p:sp>
      <p:sp>
        <p:nvSpPr>
          <p:cNvPr id="69" name="Rectangle 480"/>
          <p:cNvSpPr>
            <a:spLocks noChangeArrowheads="1"/>
          </p:cNvSpPr>
          <p:nvPr/>
        </p:nvSpPr>
        <p:spPr bwMode="auto">
          <a:xfrm>
            <a:off x="6578491" y="3661040"/>
            <a:ext cx="590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/>
              <a:t>-3</a:t>
            </a:r>
          </a:p>
        </p:txBody>
      </p:sp>
      <p:sp>
        <p:nvSpPr>
          <p:cNvPr id="70" name="Rectangle 481"/>
          <p:cNvSpPr>
            <a:spLocks noChangeArrowheads="1"/>
          </p:cNvSpPr>
          <p:nvPr/>
        </p:nvSpPr>
        <p:spPr bwMode="auto">
          <a:xfrm>
            <a:off x="6578491" y="4252137"/>
            <a:ext cx="590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/>
              <a:t>-5</a:t>
            </a:r>
          </a:p>
        </p:txBody>
      </p:sp>
      <p:sp>
        <p:nvSpPr>
          <p:cNvPr id="71" name="Rectangle 482"/>
          <p:cNvSpPr>
            <a:spLocks noChangeArrowheads="1"/>
          </p:cNvSpPr>
          <p:nvPr/>
        </p:nvSpPr>
        <p:spPr bwMode="auto">
          <a:xfrm>
            <a:off x="7593091" y="2985655"/>
            <a:ext cx="438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/>
              <a:t>0</a:t>
            </a:r>
          </a:p>
        </p:txBody>
      </p:sp>
      <p:sp>
        <p:nvSpPr>
          <p:cNvPr id="72" name="Rectangle 484"/>
          <p:cNvSpPr>
            <a:spLocks noChangeArrowheads="1"/>
          </p:cNvSpPr>
          <p:nvPr/>
        </p:nvSpPr>
        <p:spPr bwMode="auto">
          <a:xfrm>
            <a:off x="7466541" y="3636997"/>
            <a:ext cx="590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/>
              <a:t>-2</a:t>
            </a:r>
          </a:p>
        </p:txBody>
      </p:sp>
      <p:sp>
        <p:nvSpPr>
          <p:cNvPr id="73" name="Rectangle 485"/>
          <p:cNvSpPr>
            <a:spLocks noChangeArrowheads="1"/>
          </p:cNvSpPr>
          <p:nvPr/>
        </p:nvSpPr>
        <p:spPr bwMode="auto">
          <a:xfrm>
            <a:off x="7466541" y="4252137"/>
            <a:ext cx="590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/>
              <a:t>-4</a:t>
            </a:r>
          </a:p>
        </p:txBody>
      </p:sp>
      <p:sp>
        <p:nvSpPr>
          <p:cNvPr id="74" name="Rectangle 483"/>
          <p:cNvSpPr>
            <a:spLocks noChangeArrowheads="1"/>
          </p:cNvSpPr>
          <p:nvPr/>
        </p:nvSpPr>
        <p:spPr bwMode="auto">
          <a:xfrm>
            <a:off x="8272440" y="2968281"/>
            <a:ext cx="590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/>
              <a:t>-2</a:t>
            </a:r>
          </a:p>
        </p:txBody>
      </p:sp>
      <p:sp>
        <p:nvSpPr>
          <p:cNvPr id="76" name="Rectangle 486"/>
          <p:cNvSpPr>
            <a:spLocks noChangeArrowheads="1"/>
          </p:cNvSpPr>
          <p:nvPr/>
        </p:nvSpPr>
        <p:spPr bwMode="auto">
          <a:xfrm>
            <a:off x="8286932" y="3625999"/>
            <a:ext cx="590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/>
              <a:t>-1</a:t>
            </a:r>
          </a:p>
        </p:txBody>
      </p:sp>
      <p:sp>
        <p:nvSpPr>
          <p:cNvPr id="77" name="Rectangle 487"/>
          <p:cNvSpPr>
            <a:spLocks noChangeArrowheads="1"/>
          </p:cNvSpPr>
          <p:nvPr/>
        </p:nvSpPr>
        <p:spPr bwMode="auto">
          <a:xfrm>
            <a:off x="8286932" y="4258600"/>
            <a:ext cx="590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/>
              <a:t>-1</a:t>
            </a:r>
          </a:p>
        </p:txBody>
      </p:sp>
      <p:sp>
        <p:nvSpPr>
          <p:cNvPr id="7" name="Right Arrow 6"/>
          <p:cNvSpPr/>
          <p:nvPr/>
        </p:nvSpPr>
        <p:spPr>
          <a:xfrm rot="2055718">
            <a:off x="6321532" y="2274194"/>
            <a:ext cx="331592" cy="1836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ight Arrow 77"/>
          <p:cNvSpPr/>
          <p:nvPr/>
        </p:nvSpPr>
        <p:spPr>
          <a:xfrm>
            <a:off x="7178571" y="2492162"/>
            <a:ext cx="331592" cy="1836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ight Arrow 78"/>
          <p:cNvSpPr/>
          <p:nvPr/>
        </p:nvSpPr>
        <p:spPr>
          <a:xfrm>
            <a:off x="7954725" y="2492162"/>
            <a:ext cx="331592" cy="1836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ight Arrow 79"/>
          <p:cNvSpPr/>
          <p:nvPr/>
        </p:nvSpPr>
        <p:spPr>
          <a:xfrm rot="2055718">
            <a:off x="6321031" y="2916034"/>
            <a:ext cx="331592" cy="1836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ight Arrow 80"/>
          <p:cNvSpPr/>
          <p:nvPr/>
        </p:nvSpPr>
        <p:spPr>
          <a:xfrm rot="2055718">
            <a:off x="7218739" y="2899134"/>
            <a:ext cx="331592" cy="1836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ight Arrow 81"/>
          <p:cNvSpPr/>
          <p:nvPr/>
        </p:nvSpPr>
        <p:spPr>
          <a:xfrm rot="2055718">
            <a:off x="8076492" y="2893058"/>
            <a:ext cx="331592" cy="1836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ight Arrow 82"/>
          <p:cNvSpPr/>
          <p:nvPr/>
        </p:nvSpPr>
        <p:spPr>
          <a:xfrm rot="2055718">
            <a:off x="6321031" y="3571615"/>
            <a:ext cx="331592" cy="1836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ight Arrow 83"/>
          <p:cNvSpPr/>
          <p:nvPr/>
        </p:nvSpPr>
        <p:spPr>
          <a:xfrm rot="2055718">
            <a:off x="7218737" y="3572319"/>
            <a:ext cx="331592" cy="1836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ight Arrow 84"/>
          <p:cNvSpPr/>
          <p:nvPr/>
        </p:nvSpPr>
        <p:spPr>
          <a:xfrm rot="2055718">
            <a:off x="8117476" y="3578228"/>
            <a:ext cx="331592" cy="1836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ight Arrow 85"/>
          <p:cNvSpPr/>
          <p:nvPr/>
        </p:nvSpPr>
        <p:spPr>
          <a:xfrm rot="5400000">
            <a:off x="6844900" y="4218459"/>
            <a:ext cx="210130" cy="1295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ight Arrow 86"/>
          <p:cNvSpPr/>
          <p:nvPr/>
        </p:nvSpPr>
        <p:spPr>
          <a:xfrm rot="2055718">
            <a:off x="7218738" y="4184922"/>
            <a:ext cx="331592" cy="1836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ight Arrow 87"/>
          <p:cNvSpPr/>
          <p:nvPr/>
        </p:nvSpPr>
        <p:spPr>
          <a:xfrm rot="2055718">
            <a:off x="8106644" y="4183154"/>
            <a:ext cx="331592" cy="1836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ight Arrow 88"/>
          <p:cNvSpPr/>
          <p:nvPr/>
        </p:nvSpPr>
        <p:spPr>
          <a:xfrm rot="12905239">
            <a:off x="8235585" y="4011146"/>
            <a:ext cx="331592" cy="18365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ight Arrow 89"/>
          <p:cNvSpPr/>
          <p:nvPr/>
        </p:nvSpPr>
        <p:spPr>
          <a:xfrm rot="12905239">
            <a:off x="7314290" y="3395405"/>
            <a:ext cx="331592" cy="18365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ight Arrow 90"/>
          <p:cNvSpPr/>
          <p:nvPr/>
        </p:nvSpPr>
        <p:spPr>
          <a:xfrm rot="12905239">
            <a:off x="6403165" y="2744379"/>
            <a:ext cx="331592" cy="18365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ight Arrow 91"/>
          <p:cNvSpPr/>
          <p:nvPr/>
        </p:nvSpPr>
        <p:spPr>
          <a:xfrm rot="16200000">
            <a:off x="5876305" y="2237243"/>
            <a:ext cx="331592" cy="18365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542596" y="1677962"/>
            <a:ext cx="3370176" cy="3219859"/>
          </a:xfrm>
          <a:custGeom>
            <a:avLst/>
            <a:gdLst>
              <a:gd name="connsiteX0" fmla="*/ 118192 w 3365888"/>
              <a:gd name="connsiteY0" fmla="*/ 115614 h 3247697"/>
              <a:gd name="connsiteX1" fmla="*/ 118192 w 3365888"/>
              <a:gd name="connsiteY1" fmla="*/ 115614 h 3247697"/>
              <a:gd name="connsiteX2" fmla="*/ 139213 w 3365888"/>
              <a:gd name="connsiteY2" fmla="*/ 809297 h 3247697"/>
              <a:gd name="connsiteX3" fmla="*/ 149723 w 3365888"/>
              <a:gd name="connsiteY3" fmla="*/ 1103586 h 3247697"/>
              <a:gd name="connsiteX4" fmla="*/ 202275 w 3365888"/>
              <a:gd name="connsiteY4" fmla="*/ 1166648 h 3247697"/>
              <a:gd name="connsiteX5" fmla="*/ 233806 w 3365888"/>
              <a:gd name="connsiteY5" fmla="*/ 1177159 h 3247697"/>
              <a:gd name="connsiteX6" fmla="*/ 338909 w 3365888"/>
              <a:gd name="connsiteY6" fmla="*/ 1240221 h 3247697"/>
              <a:gd name="connsiteX7" fmla="*/ 401971 w 3365888"/>
              <a:gd name="connsiteY7" fmla="*/ 1261242 h 3247697"/>
              <a:gd name="connsiteX8" fmla="*/ 465033 w 3365888"/>
              <a:gd name="connsiteY8" fmla="*/ 1303283 h 3247697"/>
              <a:gd name="connsiteX9" fmla="*/ 496564 w 3365888"/>
              <a:gd name="connsiteY9" fmla="*/ 1324304 h 3247697"/>
              <a:gd name="connsiteX10" fmla="*/ 570137 w 3365888"/>
              <a:gd name="connsiteY10" fmla="*/ 1366345 h 3247697"/>
              <a:gd name="connsiteX11" fmla="*/ 591157 w 3365888"/>
              <a:gd name="connsiteY11" fmla="*/ 1397876 h 3247697"/>
              <a:gd name="connsiteX12" fmla="*/ 654219 w 3365888"/>
              <a:gd name="connsiteY12" fmla="*/ 1439917 h 3247697"/>
              <a:gd name="connsiteX13" fmla="*/ 675240 w 3365888"/>
              <a:gd name="connsiteY13" fmla="*/ 1471448 h 3247697"/>
              <a:gd name="connsiteX14" fmla="*/ 738302 w 3365888"/>
              <a:gd name="connsiteY14" fmla="*/ 1513490 h 3247697"/>
              <a:gd name="connsiteX15" fmla="*/ 811875 w 3365888"/>
              <a:gd name="connsiteY15" fmla="*/ 1566042 h 3247697"/>
              <a:gd name="connsiteX16" fmla="*/ 885447 w 3365888"/>
              <a:gd name="connsiteY16" fmla="*/ 1618593 h 3247697"/>
              <a:gd name="connsiteX17" fmla="*/ 916978 w 3365888"/>
              <a:gd name="connsiteY17" fmla="*/ 1629104 h 3247697"/>
              <a:gd name="connsiteX18" fmla="*/ 948509 w 3365888"/>
              <a:gd name="connsiteY18" fmla="*/ 1650124 h 3247697"/>
              <a:gd name="connsiteX19" fmla="*/ 1022082 w 3365888"/>
              <a:gd name="connsiteY19" fmla="*/ 1692166 h 3247697"/>
              <a:gd name="connsiteX20" fmla="*/ 1085144 w 3365888"/>
              <a:gd name="connsiteY20" fmla="*/ 1734207 h 3247697"/>
              <a:gd name="connsiteX21" fmla="*/ 1116675 w 3365888"/>
              <a:gd name="connsiteY21" fmla="*/ 1765738 h 3247697"/>
              <a:gd name="connsiteX22" fmla="*/ 1148206 w 3365888"/>
              <a:gd name="connsiteY22" fmla="*/ 1776248 h 3247697"/>
              <a:gd name="connsiteX23" fmla="*/ 1169226 w 3365888"/>
              <a:gd name="connsiteY23" fmla="*/ 1807779 h 3247697"/>
              <a:gd name="connsiteX24" fmla="*/ 1200757 w 3365888"/>
              <a:gd name="connsiteY24" fmla="*/ 1839310 h 3247697"/>
              <a:gd name="connsiteX25" fmla="*/ 1263819 w 3365888"/>
              <a:gd name="connsiteY25" fmla="*/ 1881352 h 3247697"/>
              <a:gd name="connsiteX26" fmla="*/ 1295350 w 3365888"/>
              <a:gd name="connsiteY26" fmla="*/ 1902373 h 3247697"/>
              <a:gd name="connsiteX27" fmla="*/ 1316371 w 3365888"/>
              <a:gd name="connsiteY27" fmla="*/ 1933904 h 3247697"/>
              <a:gd name="connsiteX28" fmla="*/ 1347902 w 3365888"/>
              <a:gd name="connsiteY28" fmla="*/ 1944414 h 3247697"/>
              <a:gd name="connsiteX29" fmla="*/ 1410964 w 3365888"/>
              <a:gd name="connsiteY29" fmla="*/ 1986455 h 3247697"/>
              <a:gd name="connsiteX30" fmla="*/ 1410964 w 3365888"/>
              <a:gd name="connsiteY30" fmla="*/ 1986455 h 3247697"/>
              <a:gd name="connsiteX31" fmla="*/ 1442495 w 3365888"/>
              <a:gd name="connsiteY31" fmla="*/ 2017986 h 3247697"/>
              <a:gd name="connsiteX32" fmla="*/ 1484537 w 3365888"/>
              <a:gd name="connsiteY32" fmla="*/ 2039007 h 3247697"/>
              <a:gd name="connsiteX33" fmla="*/ 1547599 w 3365888"/>
              <a:gd name="connsiteY33" fmla="*/ 2081048 h 3247697"/>
              <a:gd name="connsiteX34" fmla="*/ 1579130 w 3365888"/>
              <a:gd name="connsiteY34" fmla="*/ 2102069 h 3247697"/>
              <a:gd name="connsiteX35" fmla="*/ 1610661 w 3365888"/>
              <a:gd name="connsiteY35" fmla="*/ 2123090 h 3247697"/>
              <a:gd name="connsiteX36" fmla="*/ 1705254 w 3365888"/>
              <a:gd name="connsiteY36" fmla="*/ 2165131 h 3247697"/>
              <a:gd name="connsiteX37" fmla="*/ 1778826 w 3365888"/>
              <a:gd name="connsiteY37" fmla="*/ 2217683 h 3247697"/>
              <a:gd name="connsiteX38" fmla="*/ 1810357 w 3365888"/>
              <a:gd name="connsiteY38" fmla="*/ 2228193 h 3247697"/>
              <a:gd name="connsiteX39" fmla="*/ 1894440 w 3365888"/>
              <a:gd name="connsiteY39" fmla="*/ 2322786 h 3247697"/>
              <a:gd name="connsiteX40" fmla="*/ 1957502 w 3365888"/>
              <a:gd name="connsiteY40" fmla="*/ 2375338 h 3247697"/>
              <a:gd name="connsiteX41" fmla="*/ 2010054 w 3365888"/>
              <a:gd name="connsiteY41" fmla="*/ 2427890 h 3247697"/>
              <a:gd name="connsiteX42" fmla="*/ 2083626 w 3365888"/>
              <a:gd name="connsiteY42" fmla="*/ 2490952 h 3247697"/>
              <a:gd name="connsiteX43" fmla="*/ 2146688 w 3365888"/>
              <a:gd name="connsiteY43" fmla="*/ 2532993 h 3247697"/>
              <a:gd name="connsiteX44" fmla="*/ 2178219 w 3365888"/>
              <a:gd name="connsiteY44" fmla="*/ 2564524 h 3247697"/>
              <a:gd name="connsiteX45" fmla="*/ 2241282 w 3365888"/>
              <a:gd name="connsiteY45" fmla="*/ 2606566 h 3247697"/>
              <a:gd name="connsiteX46" fmla="*/ 2304344 w 3365888"/>
              <a:gd name="connsiteY46" fmla="*/ 2648607 h 3247697"/>
              <a:gd name="connsiteX47" fmla="*/ 2335875 w 3365888"/>
              <a:gd name="connsiteY47" fmla="*/ 2669628 h 3247697"/>
              <a:gd name="connsiteX48" fmla="*/ 2398937 w 3365888"/>
              <a:gd name="connsiteY48" fmla="*/ 2732690 h 3247697"/>
              <a:gd name="connsiteX49" fmla="*/ 2430468 w 3365888"/>
              <a:gd name="connsiteY49" fmla="*/ 2743200 h 3247697"/>
              <a:gd name="connsiteX50" fmla="*/ 2525061 w 3365888"/>
              <a:gd name="connsiteY50" fmla="*/ 2816773 h 3247697"/>
              <a:gd name="connsiteX51" fmla="*/ 2556592 w 3365888"/>
              <a:gd name="connsiteY51" fmla="*/ 2837793 h 3247697"/>
              <a:gd name="connsiteX52" fmla="*/ 2588123 w 3365888"/>
              <a:gd name="connsiteY52" fmla="*/ 2858814 h 3247697"/>
              <a:gd name="connsiteX53" fmla="*/ 2630164 w 3365888"/>
              <a:gd name="connsiteY53" fmla="*/ 2900855 h 3247697"/>
              <a:gd name="connsiteX54" fmla="*/ 2693226 w 3365888"/>
              <a:gd name="connsiteY54" fmla="*/ 2963917 h 3247697"/>
              <a:gd name="connsiteX55" fmla="*/ 2724757 w 3365888"/>
              <a:gd name="connsiteY55" fmla="*/ 2984938 h 3247697"/>
              <a:gd name="connsiteX56" fmla="*/ 2787819 w 3365888"/>
              <a:gd name="connsiteY56" fmla="*/ 3048000 h 3247697"/>
              <a:gd name="connsiteX57" fmla="*/ 2808840 w 3365888"/>
              <a:gd name="connsiteY57" fmla="*/ 3079531 h 3247697"/>
              <a:gd name="connsiteX58" fmla="*/ 2840371 w 3365888"/>
              <a:gd name="connsiteY58" fmla="*/ 3100552 h 3247697"/>
              <a:gd name="connsiteX59" fmla="*/ 2924454 w 3365888"/>
              <a:gd name="connsiteY59" fmla="*/ 3174124 h 3247697"/>
              <a:gd name="connsiteX60" fmla="*/ 2955985 w 3365888"/>
              <a:gd name="connsiteY60" fmla="*/ 3195145 h 3247697"/>
              <a:gd name="connsiteX61" fmla="*/ 2987516 w 3365888"/>
              <a:gd name="connsiteY61" fmla="*/ 3216166 h 3247697"/>
              <a:gd name="connsiteX62" fmla="*/ 3050578 w 3365888"/>
              <a:gd name="connsiteY62" fmla="*/ 3237186 h 3247697"/>
              <a:gd name="connsiteX63" fmla="*/ 3082109 w 3365888"/>
              <a:gd name="connsiteY63" fmla="*/ 3247697 h 3247697"/>
              <a:gd name="connsiteX64" fmla="*/ 3218744 w 3365888"/>
              <a:gd name="connsiteY64" fmla="*/ 3237186 h 3247697"/>
              <a:gd name="connsiteX65" fmla="*/ 3281806 w 3365888"/>
              <a:gd name="connsiteY65" fmla="*/ 3205655 h 3247697"/>
              <a:gd name="connsiteX66" fmla="*/ 3365888 w 3365888"/>
              <a:gd name="connsiteY66" fmla="*/ 3111062 h 3247697"/>
              <a:gd name="connsiteX67" fmla="*/ 3355378 w 3365888"/>
              <a:gd name="connsiteY67" fmla="*/ 3005959 h 3247697"/>
              <a:gd name="connsiteX68" fmla="*/ 3334357 w 3365888"/>
              <a:gd name="connsiteY68" fmla="*/ 2974428 h 3247697"/>
              <a:gd name="connsiteX69" fmla="*/ 3302826 w 3365888"/>
              <a:gd name="connsiteY69" fmla="*/ 2900855 h 3247697"/>
              <a:gd name="connsiteX70" fmla="*/ 3281806 w 3365888"/>
              <a:gd name="connsiteY70" fmla="*/ 2785242 h 3247697"/>
              <a:gd name="connsiteX71" fmla="*/ 3271295 w 3365888"/>
              <a:gd name="connsiteY71" fmla="*/ 2753710 h 3247697"/>
              <a:gd name="connsiteX72" fmla="*/ 3250275 w 3365888"/>
              <a:gd name="connsiteY72" fmla="*/ 2627586 h 3247697"/>
              <a:gd name="connsiteX73" fmla="*/ 3229254 w 3365888"/>
              <a:gd name="connsiteY73" fmla="*/ 2596055 h 3247697"/>
              <a:gd name="connsiteX74" fmla="*/ 3187213 w 3365888"/>
              <a:gd name="connsiteY74" fmla="*/ 2575035 h 3247697"/>
              <a:gd name="connsiteX75" fmla="*/ 3134661 w 3365888"/>
              <a:gd name="connsiteY75" fmla="*/ 2522483 h 3247697"/>
              <a:gd name="connsiteX76" fmla="*/ 3082109 w 3365888"/>
              <a:gd name="connsiteY76" fmla="*/ 2469931 h 3247697"/>
              <a:gd name="connsiteX77" fmla="*/ 3008537 w 3365888"/>
              <a:gd name="connsiteY77" fmla="*/ 2385848 h 3247697"/>
              <a:gd name="connsiteX78" fmla="*/ 2955985 w 3365888"/>
              <a:gd name="connsiteY78" fmla="*/ 2343807 h 3247697"/>
              <a:gd name="connsiteX79" fmla="*/ 2882413 w 3365888"/>
              <a:gd name="connsiteY79" fmla="*/ 2301766 h 3247697"/>
              <a:gd name="connsiteX80" fmla="*/ 2798330 w 3365888"/>
              <a:gd name="connsiteY80" fmla="*/ 2259724 h 3247697"/>
              <a:gd name="connsiteX81" fmla="*/ 2756288 w 3365888"/>
              <a:gd name="connsiteY81" fmla="*/ 2238704 h 3247697"/>
              <a:gd name="connsiteX82" fmla="*/ 2714247 w 3365888"/>
              <a:gd name="connsiteY82" fmla="*/ 2228193 h 3247697"/>
              <a:gd name="connsiteX83" fmla="*/ 2651185 w 3365888"/>
              <a:gd name="connsiteY83" fmla="*/ 2196662 h 3247697"/>
              <a:gd name="connsiteX84" fmla="*/ 2577613 w 3365888"/>
              <a:gd name="connsiteY84" fmla="*/ 2165131 h 3247697"/>
              <a:gd name="connsiteX85" fmla="*/ 2514550 w 3365888"/>
              <a:gd name="connsiteY85" fmla="*/ 2123090 h 3247697"/>
              <a:gd name="connsiteX86" fmla="*/ 2440978 w 3365888"/>
              <a:gd name="connsiteY86" fmla="*/ 2102069 h 3247697"/>
              <a:gd name="connsiteX87" fmla="*/ 2377916 w 3365888"/>
              <a:gd name="connsiteY87" fmla="*/ 2060028 h 3247697"/>
              <a:gd name="connsiteX88" fmla="*/ 2346385 w 3365888"/>
              <a:gd name="connsiteY88" fmla="*/ 2049517 h 3247697"/>
              <a:gd name="connsiteX89" fmla="*/ 2314854 w 3365888"/>
              <a:gd name="connsiteY89" fmla="*/ 2028497 h 3247697"/>
              <a:gd name="connsiteX90" fmla="*/ 2272813 w 3365888"/>
              <a:gd name="connsiteY90" fmla="*/ 2007476 h 3247697"/>
              <a:gd name="connsiteX91" fmla="*/ 2251792 w 3365888"/>
              <a:gd name="connsiteY91" fmla="*/ 1975945 h 3247697"/>
              <a:gd name="connsiteX92" fmla="*/ 2220261 w 3365888"/>
              <a:gd name="connsiteY92" fmla="*/ 1954924 h 3247697"/>
              <a:gd name="connsiteX93" fmla="*/ 2209750 w 3365888"/>
              <a:gd name="connsiteY93" fmla="*/ 1923393 h 3247697"/>
              <a:gd name="connsiteX94" fmla="*/ 2178219 w 3365888"/>
              <a:gd name="connsiteY94" fmla="*/ 1902373 h 3247697"/>
              <a:gd name="connsiteX95" fmla="*/ 2146688 w 3365888"/>
              <a:gd name="connsiteY95" fmla="*/ 1870842 h 3247697"/>
              <a:gd name="connsiteX96" fmla="*/ 2115157 w 3365888"/>
              <a:gd name="connsiteY96" fmla="*/ 1849821 h 3247697"/>
              <a:gd name="connsiteX97" fmla="*/ 2083626 w 3365888"/>
              <a:gd name="connsiteY97" fmla="*/ 1818290 h 3247697"/>
              <a:gd name="connsiteX98" fmla="*/ 2052095 w 3365888"/>
              <a:gd name="connsiteY98" fmla="*/ 1797269 h 3247697"/>
              <a:gd name="connsiteX99" fmla="*/ 1989033 w 3365888"/>
              <a:gd name="connsiteY99" fmla="*/ 1734207 h 3247697"/>
              <a:gd name="connsiteX100" fmla="*/ 1862909 w 3365888"/>
              <a:gd name="connsiteY100" fmla="*/ 1650124 h 3247697"/>
              <a:gd name="connsiteX101" fmla="*/ 1831378 w 3365888"/>
              <a:gd name="connsiteY101" fmla="*/ 1629104 h 3247697"/>
              <a:gd name="connsiteX102" fmla="*/ 1799847 w 3365888"/>
              <a:gd name="connsiteY102" fmla="*/ 1608083 h 3247697"/>
              <a:gd name="connsiteX103" fmla="*/ 1768316 w 3365888"/>
              <a:gd name="connsiteY103" fmla="*/ 1597573 h 3247697"/>
              <a:gd name="connsiteX104" fmla="*/ 1705254 w 3365888"/>
              <a:gd name="connsiteY104" fmla="*/ 1555531 h 3247697"/>
              <a:gd name="connsiteX105" fmla="*/ 1621171 w 3365888"/>
              <a:gd name="connsiteY105" fmla="*/ 1513490 h 3247697"/>
              <a:gd name="connsiteX106" fmla="*/ 1589640 w 3365888"/>
              <a:gd name="connsiteY106" fmla="*/ 1481959 h 3247697"/>
              <a:gd name="connsiteX107" fmla="*/ 1526578 w 3365888"/>
              <a:gd name="connsiteY107" fmla="*/ 1439917 h 3247697"/>
              <a:gd name="connsiteX108" fmla="*/ 1484537 w 3365888"/>
              <a:gd name="connsiteY108" fmla="*/ 1376855 h 3247697"/>
              <a:gd name="connsiteX109" fmla="*/ 1453006 w 3365888"/>
              <a:gd name="connsiteY109" fmla="*/ 1345324 h 3247697"/>
              <a:gd name="connsiteX110" fmla="*/ 1410964 w 3365888"/>
              <a:gd name="connsiteY110" fmla="*/ 1282262 h 3247697"/>
              <a:gd name="connsiteX111" fmla="*/ 1389944 w 3365888"/>
              <a:gd name="connsiteY111" fmla="*/ 1250731 h 3247697"/>
              <a:gd name="connsiteX112" fmla="*/ 1358413 w 3365888"/>
              <a:gd name="connsiteY112" fmla="*/ 1240221 h 3247697"/>
              <a:gd name="connsiteX113" fmla="*/ 1274330 w 3365888"/>
              <a:gd name="connsiteY113" fmla="*/ 1177159 h 3247697"/>
              <a:gd name="connsiteX114" fmla="*/ 1200757 w 3365888"/>
              <a:gd name="connsiteY114" fmla="*/ 1124607 h 3247697"/>
              <a:gd name="connsiteX115" fmla="*/ 1148206 w 3365888"/>
              <a:gd name="connsiteY115" fmla="*/ 1103586 h 3247697"/>
              <a:gd name="connsiteX116" fmla="*/ 1085144 w 3365888"/>
              <a:gd name="connsiteY116" fmla="*/ 1061545 h 3247697"/>
              <a:gd name="connsiteX117" fmla="*/ 1053613 w 3365888"/>
              <a:gd name="connsiteY117" fmla="*/ 1040524 h 3247697"/>
              <a:gd name="connsiteX118" fmla="*/ 1022082 w 3365888"/>
              <a:gd name="connsiteY118" fmla="*/ 1030014 h 3247697"/>
              <a:gd name="connsiteX119" fmla="*/ 948509 w 3365888"/>
              <a:gd name="connsiteY119" fmla="*/ 998483 h 3247697"/>
              <a:gd name="connsiteX120" fmla="*/ 916978 w 3365888"/>
              <a:gd name="connsiteY120" fmla="*/ 977462 h 3247697"/>
              <a:gd name="connsiteX121" fmla="*/ 885447 w 3365888"/>
              <a:gd name="connsiteY121" fmla="*/ 945931 h 3247697"/>
              <a:gd name="connsiteX122" fmla="*/ 853916 w 3365888"/>
              <a:gd name="connsiteY122" fmla="*/ 935421 h 3247697"/>
              <a:gd name="connsiteX123" fmla="*/ 811875 w 3365888"/>
              <a:gd name="connsiteY123" fmla="*/ 903890 h 3247697"/>
              <a:gd name="connsiteX124" fmla="*/ 748813 w 3365888"/>
              <a:gd name="connsiteY124" fmla="*/ 798786 h 3247697"/>
              <a:gd name="connsiteX125" fmla="*/ 717282 w 3365888"/>
              <a:gd name="connsiteY125" fmla="*/ 725214 h 3247697"/>
              <a:gd name="connsiteX126" fmla="*/ 706771 w 3365888"/>
              <a:gd name="connsiteY126" fmla="*/ 672662 h 3247697"/>
              <a:gd name="connsiteX127" fmla="*/ 685750 w 3365888"/>
              <a:gd name="connsiteY127" fmla="*/ 462455 h 3247697"/>
              <a:gd name="connsiteX128" fmla="*/ 675240 w 3365888"/>
              <a:gd name="connsiteY128" fmla="*/ 388883 h 3247697"/>
              <a:gd name="connsiteX129" fmla="*/ 664730 w 3365888"/>
              <a:gd name="connsiteY129" fmla="*/ 273269 h 3247697"/>
              <a:gd name="connsiteX130" fmla="*/ 654219 w 3365888"/>
              <a:gd name="connsiteY130" fmla="*/ 241738 h 3247697"/>
              <a:gd name="connsiteX131" fmla="*/ 643709 w 3365888"/>
              <a:gd name="connsiteY131" fmla="*/ 189186 h 3247697"/>
              <a:gd name="connsiteX132" fmla="*/ 612178 w 3365888"/>
              <a:gd name="connsiteY132" fmla="*/ 63062 h 3247697"/>
              <a:gd name="connsiteX133" fmla="*/ 580647 w 3365888"/>
              <a:gd name="connsiteY133" fmla="*/ 42042 h 3247697"/>
              <a:gd name="connsiteX134" fmla="*/ 486054 w 3365888"/>
              <a:gd name="connsiteY134" fmla="*/ 21021 h 3247697"/>
              <a:gd name="connsiteX135" fmla="*/ 401971 w 3365888"/>
              <a:gd name="connsiteY135" fmla="*/ 0 h 3247697"/>
              <a:gd name="connsiteX136" fmla="*/ 55130 w 3365888"/>
              <a:gd name="connsiteY136" fmla="*/ 21021 h 3247697"/>
              <a:gd name="connsiteX137" fmla="*/ 34109 w 3365888"/>
              <a:gd name="connsiteY137" fmla="*/ 42042 h 3247697"/>
              <a:gd name="connsiteX138" fmla="*/ 65640 w 3365888"/>
              <a:gd name="connsiteY138" fmla="*/ 73573 h 3247697"/>
              <a:gd name="connsiteX139" fmla="*/ 107682 w 3365888"/>
              <a:gd name="connsiteY139" fmla="*/ 94593 h 3247697"/>
              <a:gd name="connsiteX140" fmla="*/ 118192 w 3365888"/>
              <a:gd name="connsiteY140" fmla="*/ 115614 h 3247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3365888" h="3247697">
                <a:moveTo>
                  <a:pt x="118192" y="115614"/>
                </a:moveTo>
                <a:lnTo>
                  <a:pt x="118192" y="115614"/>
                </a:lnTo>
                <a:cubicBezTo>
                  <a:pt x="141341" y="740657"/>
                  <a:pt x="115330" y="9225"/>
                  <a:pt x="139213" y="809297"/>
                </a:cubicBezTo>
                <a:cubicBezTo>
                  <a:pt x="142142" y="907412"/>
                  <a:pt x="140268" y="1005884"/>
                  <a:pt x="149723" y="1103586"/>
                </a:cubicBezTo>
                <a:cubicBezTo>
                  <a:pt x="151060" y="1117403"/>
                  <a:pt x="194676" y="1161582"/>
                  <a:pt x="202275" y="1166648"/>
                </a:cubicBezTo>
                <a:cubicBezTo>
                  <a:pt x="211493" y="1172794"/>
                  <a:pt x="224121" y="1171779"/>
                  <a:pt x="233806" y="1177159"/>
                </a:cubicBezTo>
                <a:cubicBezTo>
                  <a:pt x="297251" y="1212407"/>
                  <a:pt x="282119" y="1217504"/>
                  <a:pt x="338909" y="1240221"/>
                </a:cubicBezTo>
                <a:cubicBezTo>
                  <a:pt x="359482" y="1248450"/>
                  <a:pt x="383535" y="1248951"/>
                  <a:pt x="401971" y="1261242"/>
                </a:cubicBezTo>
                <a:lnTo>
                  <a:pt x="465033" y="1303283"/>
                </a:lnTo>
                <a:cubicBezTo>
                  <a:pt x="475543" y="1310290"/>
                  <a:pt x="486458" y="1316725"/>
                  <a:pt x="496564" y="1324304"/>
                </a:cubicBezTo>
                <a:cubicBezTo>
                  <a:pt x="547469" y="1362482"/>
                  <a:pt x="521987" y="1350296"/>
                  <a:pt x="570137" y="1366345"/>
                </a:cubicBezTo>
                <a:cubicBezTo>
                  <a:pt x="577144" y="1376855"/>
                  <a:pt x="581293" y="1389985"/>
                  <a:pt x="591157" y="1397876"/>
                </a:cubicBezTo>
                <a:cubicBezTo>
                  <a:pt x="675360" y="1465238"/>
                  <a:pt x="563106" y="1330582"/>
                  <a:pt x="654219" y="1439917"/>
                </a:cubicBezTo>
                <a:cubicBezTo>
                  <a:pt x="662306" y="1449621"/>
                  <a:pt x="665734" y="1463130"/>
                  <a:pt x="675240" y="1471448"/>
                </a:cubicBezTo>
                <a:cubicBezTo>
                  <a:pt x="694253" y="1488084"/>
                  <a:pt x="718091" y="1498332"/>
                  <a:pt x="738302" y="1513490"/>
                </a:cubicBezTo>
                <a:cubicBezTo>
                  <a:pt x="875743" y="1616569"/>
                  <a:pt x="704263" y="1489176"/>
                  <a:pt x="811875" y="1566042"/>
                </a:cubicBezTo>
                <a:cubicBezTo>
                  <a:pt x="822990" y="1573981"/>
                  <a:pt x="868929" y="1610334"/>
                  <a:pt x="885447" y="1618593"/>
                </a:cubicBezTo>
                <a:cubicBezTo>
                  <a:pt x="895356" y="1623548"/>
                  <a:pt x="907069" y="1624149"/>
                  <a:pt x="916978" y="1629104"/>
                </a:cubicBezTo>
                <a:cubicBezTo>
                  <a:pt x="928276" y="1634753"/>
                  <a:pt x="937542" y="1643857"/>
                  <a:pt x="948509" y="1650124"/>
                </a:cubicBezTo>
                <a:cubicBezTo>
                  <a:pt x="981214" y="1668813"/>
                  <a:pt x="994150" y="1668889"/>
                  <a:pt x="1022082" y="1692166"/>
                </a:cubicBezTo>
                <a:cubicBezTo>
                  <a:pt x="1074569" y="1735905"/>
                  <a:pt x="1029731" y="1715737"/>
                  <a:pt x="1085144" y="1734207"/>
                </a:cubicBezTo>
                <a:cubicBezTo>
                  <a:pt x="1095654" y="1744717"/>
                  <a:pt x="1104307" y="1757493"/>
                  <a:pt x="1116675" y="1765738"/>
                </a:cubicBezTo>
                <a:cubicBezTo>
                  <a:pt x="1125893" y="1771883"/>
                  <a:pt x="1139555" y="1769327"/>
                  <a:pt x="1148206" y="1776248"/>
                </a:cubicBezTo>
                <a:cubicBezTo>
                  <a:pt x="1158070" y="1784139"/>
                  <a:pt x="1161139" y="1798075"/>
                  <a:pt x="1169226" y="1807779"/>
                </a:cubicBezTo>
                <a:cubicBezTo>
                  <a:pt x="1178742" y="1819198"/>
                  <a:pt x="1189024" y="1830184"/>
                  <a:pt x="1200757" y="1839310"/>
                </a:cubicBezTo>
                <a:cubicBezTo>
                  <a:pt x="1220699" y="1854821"/>
                  <a:pt x="1242798" y="1867338"/>
                  <a:pt x="1263819" y="1881352"/>
                </a:cubicBezTo>
                <a:lnTo>
                  <a:pt x="1295350" y="1902373"/>
                </a:lnTo>
                <a:cubicBezTo>
                  <a:pt x="1302357" y="1912883"/>
                  <a:pt x="1306507" y="1926013"/>
                  <a:pt x="1316371" y="1933904"/>
                </a:cubicBezTo>
                <a:cubicBezTo>
                  <a:pt x="1325022" y="1940825"/>
                  <a:pt x="1338217" y="1939034"/>
                  <a:pt x="1347902" y="1944414"/>
                </a:cubicBezTo>
                <a:cubicBezTo>
                  <a:pt x="1369986" y="1956683"/>
                  <a:pt x="1389943" y="1972441"/>
                  <a:pt x="1410964" y="1986455"/>
                </a:cubicBezTo>
                <a:lnTo>
                  <a:pt x="1410964" y="1986455"/>
                </a:lnTo>
                <a:cubicBezTo>
                  <a:pt x="1421474" y="1996965"/>
                  <a:pt x="1430400" y="2009347"/>
                  <a:pt x="1442495" y="2017986"/>
                </a:cubicBezTo>
                <a:cubicBezTo>
                  <a:pt x="1455245" y="2027093"/>
                  <a:pt x="1471102" y="2030946"/>
                  <a:pt x="1484537" y="2039007"/>
                </a:cubicBezTo>
                <a:cubicBezTo>
                  <a:pt x="1506200" y="2052005"/>
                  <a:pt x="1526578" y="2067034"/>
                  <a:pt x="1547599" y="2081048"/>
                </a:cubicBezTo>
                <a:lnTo>
                  <a:pt x="1579130" y="2102069"/>
                </a:lnTo>
                <a:cubicBezTo>
                  <a:pt x="1589640" y="2109076"/>
                  <a:pt x="1598933" y="2118399"/>
                  <a:pt x="1610661" y="2123090"/>
                </a:cubicBezTo>
                <a:cubicBezTo>
                  <a:pt x="1638352" y="2134166"/>
                  <a:pt x="1679065" y="2148763"/>
                  <a:pt x="1705254" y="2165131"/>
                </a:cubicBezTo>
                <a:cubicBezTo>
                  <a:pt x="1724293" y="2177031"/>
                  <a:pt x="1756594" y="2206567"/>
                  <a:pt x="1778826" y="2217683"/>
                </a:cubicBezTo>
                <a:cubicBezTo>
                  <a:pt x="1788735" y="2222638"/>
                  <a:pt x="1799847" y="2224690"/>
                  <a:pt x="1810357" y="2228193"/>
                </a:cubicBezTo>
                <a:cubicBezTo>
                  <a:pt x="1847868" y="2284459"/>
                  <a:pt x="1822446" y="2250792"/>
                  <a:pt x="1894440" y="2322786"/>
                </a:cubicBezTo>
                <a:cubicBezTo>
                  <a:pt x="1934903" y="2363249"/>
                  <a:pt x="1913604" y="2346072"/>
                  <a:pt x="1957502" y="2375338"/>
                </a:cubicBezTo>
                <a:cubicBezTo>
                  <a:pt x="1996040" y="2433145"/>
                  <a:pt x="1957502" y="2384097"/>
                  <a:pt x="2010054" y="2427890"/>
                </a:cubicBezTo>
                <a:cubicBezTo>
                  <a:pt x="2091701" y="2495930"/>
                  <a:pt x="1985229" y="2422074"/>
                  <a:pt x="2083626" y="2490952"/>
                </a:cubicBezTo>
                <a:cubicBezTo>
                  <a:pt x="2104323" y="2505440"/>
                  <a:pt x="2128824" y="2515129"/>
                  <a:pt x="2146688" y="2532993"/>
                </a:cubicBezTo>
                <a:cubicBezTo>
                  <a:pt x="2157198" y="2543503"/>
                  <a:pt x="2166486" y="2555398"/>
                  <a:pt x="2178219" y="2564524"/>
                </a:cubicBezTo>
                <a:cubicBezTo>
                  <a:pt x="2198161" y="2580035"/>
                  <a:pt x="2223418" y="2588702"/>
                  <a:pt x="2241282" y="2606566"/>
                </a:cubicBezTo>
                <a:cubicBezTo>
                  <a:pt x="2280647" y="2645931"/>
                  <a:pt x="2258712" y="2633397"/>
                  <a:pt x="2304344" y="2648607"/>
                </a:cubicBezTo>
                <a:cubicBezTo>
                  <a:pt x="2314854" y="2655614"/>
                  <a:pt x="2326434" y="2661236"/>
                  <a:pt x="2335875" y="2669628"/>
                </a:cubicBezTo>
                <a:cubicBezTo>
                  <a:pt x="2358094" y="2689378"/>
                  <a:pt x="2370735" y="2723290"/>
                  <a:pt x="2398937" y="2732690"/>
                </a:cubicBezTo>
                <a:lnTo>
                  <a:pt x="2430468" y="2743200"/>
                </a:lnTo>
                <a:cubicBezTo>
                  <a:pt x="2479862" y="2792594"/>
                  <a:pt x="2449634" y="2766488"/>
                  <a:pt x="2525061" y="2816773"/>
                </a:cubicBezTo>
                <a:lnTo>
                  <a:pt x="2556592" y="2837793"/>
                </a:lnTo>
                <a:lnTo>
                  <a:pt x="2588123" y="2858814"/>
                </a:lnTo>
                <a:cubicBezTo>
                  <a:pt x="2610544" y="2926080"/>
                  <a:pt x="2579715" y="2861617"/>
                  <a:pt x="2630164" y="2900855"/>
                </a:cubicBezTo>
                <a:cubicBezTo>
                  <a:pt x="2653630" y="2919106"/>
                  <a:pt x="2668491" y="2947427"/>
                  <a:pt x="2693226" y="2963917"/>
                </a:cubicBezTo>
                <a:cubicBezTo>
                  <a:pt x="2703736" y="2970924"/>
                  <a:pt x="2715316" y="2976546"/>
                  <a:pt x="2724757" y="2984938"/>
                </a:cubicBezTo>
                <a:cubicBezTo>
                  <a:pt x="2746976" y="3004688"/>
                  <a:pt x="2771329" y="3023265"/>
                  <a:pt x="2787819" y="3048000"/>
                </a:cubicBezTo>
                <a:cubicBezTo>
                  <a:pt x="2794826" y="3058510"/>
                  <a:pt x="2799908" y="3070599"/>
                  <a:pt x="2808840" y="3079531"/>
                </a:cubicBezTo>
                <a:cubicBezTo>
                  <a:pt x="2817772" y="3088463"/>
                  <a:pt x="2829861" y="3093545"/>
                  <a:pt x="2840371" y="3100552"/>
                </a:cubicBezTo>
                <a:cubicBezTo>
                  <a:pt x="2875406" y="3153104"/>
                  <a:pt x="2850881" y="3125075"/>
                  <a:pt x="2924454" y="3174124"/>
                </a:cubicBezTo>
                <a:lnTo>
                  <a:pt x="2955985" y="3195145"/>
                </a:lnTo>
                <a:cubicBezTo>
                  <a:pt x="2966495" y="3202152"/>
                  <a:pt x="2975532" y="3212172"/>
                  <a:pt x="2987516" y="3216166"/>
                </a:cubicBezTo>
                <a:lnTo>
                  <a:pt x="3050578" y="3237186"/>
                </a:lnTo>
                <a:lnTo>
                  <a:pt x="3082109" y="3247697"/>
                </a:lnTo>
                <a:cubicBezTo>
                  <a:pt x="3127654" y="3244193"/>
                  <a:pt x="3173417" y="3242852"/>
                  <a:pt x="3218744" y="3237186"/>
                </a:cubicBezTo>
                <a:cubicBezTo>
                  <a:pt x="3239995" y="3234530"/>
                  <a:pt x="3266441" y="3219313"/>
                  <a:pt x="3281806" y="3205655"/>
                </a:cubicBezTo>
                <a:cubicBezTo>
                  <a:pt x="3340712" y="3153294"/>
                  <a:pt x="3333940" y="3158986"/>
                  <a:pt x="3365888" y="3111062"/>
                </a:cubicBezTo>
                <a:cubicBezTo>
                  <a:pt x="3362385" y="3076028"/>
                  <a:pt x="3363295" y="3040266"/>
                  <a:pt x="3355378" y="3005959"/>
                </a:cubicBezTo>
                <a:cubicBezTo>
                  <a:pt x="3352538" y="2993651"/>
                  <a:pt x="3340624" y="2985396"/>
                  <a:pt x="3334357" y="2974428"/>
                </a:cubicBezTo>
                <a:cubicBezTo>
                  <a:pt x="3318345" y="2946407"/>
                  <a:pt x="3311247" y="2930328"/>
                  <a:pt x="3302826" y="2900855"/>
                </a:cubicBezTo>
                <a:cubicBezTo>
                  <a:pt x="3282055" y="2828159"/>
                  <a:pt x="3301652" y="2884469"/>
                  <a:pt x="3281806" y="2785242"/>
                </a:cubicBezTo>
                <a:cubicBezTo>
                  <a:pt x="3279633" y="2774378"/>
                  <a:pt x="3274799" y="2764221"/>
                  <a:pt x="3271295" y="2753710"/>
                </a:cubicBezTo>
                <a:cubicBezTo>
                  <a:pt x="3267965" y="2723743"/>
                  <a:pt x="3267882" y="2662801"/>
                  <a:pt x="3250275" y="2627586"/>
                </a:cubicBezTo>
                <a:cubicBezTo>
                  <a:pt x="3244626" y="2616288"/>
                  <a:pt x="3238958" y="2604142"/>
                  <a:pt x="3229254" y="2596055"/>
                </a:cubicBezTo>
                <a:cubicBezTo>
                  <a:pt x="3217218" y="2586025"/>
                  <a:pt x="3201227" y="2582042"/>
                  <a:pt x="3187213" y="2575035"/>
                </a:cubicBezTo>
                <a:cubicBezTo>
                  <a:pt x="3131157" y="2490952"/>
                  <a:pt x="3204730" y="2592552"/>
                  <a:pt x="3134661" y="2522483"/>
                </a:cubicBezTo>
                <a:cubicBezTo>
                  <a:pt x="3064592" y="2452414"/>
                  <a:pt x="3166192" y="2525987"/>
                  <a:pt x="3082109" y="2469931"/>
                </a:cubicBezTo>
                <a:cubicBezTo>
                  <a:pt x="3033061" y="2396359"/>
                  <a:pt x="3061089" y="2420883"/>
                  <a:pt x="3008537" y="2385848"/>
                </a:cubicBezTo>
                <a:cubicBezTo>
                  <a:pt x="2961524" y="2315329"/>
                  <a:pt x="3016906" y="2384421"/>
                  <a:pt x="2955985" y="2343807"/>
                </a:cubicBezTo>
                <a:cubicBezTo>
                  <a:pt x="2880843" y="2293713"/>
                  <a:pt x="2971329" y="2323995"/>
                  <a:pt x="2882413" y="2301766"/>
                </a:cubicBezTo>
                <a:lnTo>
                  <a:pt x="2798330" y="2259724"/>
                </a:lnTo>
                <a:cubicBezTo>
                  <a:pt x="2784316" y="2252717"/>
                  <a:pt x="2771488" y="2242504"/>
                  <a:pt x="2756288" y="2238704"/>
                </a:cubicBezTo>
                <a:lnTo>
                  <a:pt x="2714247" y="2228193"/>
                </a:lnTo>
                <a:cubicBezTo>
                  <a:pt x="2623884" y="2167953"/>
                  <a:pt x="2738214" y="2240176"/>
                  <a:pt x="2651185" y="2196662"/>
                </a:cubicBezTo>
                <a:cubicBezTo>
                  <a:pt x="2578603" y="2160371"/>
                  <a:pt x="2665108" y="2187006"/>
                  <a:pt x="2577613" y="2165131"/>
                </a:cubicBezTo>
                <a:cubicBezTo>
                  <a:pt x="2556592" y="2151117"/>
                  <a:pt x="2539059" y="2129218"/>
                  <a:pt x="2514550" y="2123090"/>
                </a:cubicBezTo>
                <a:cubicBezTo>
                  <a:pt x="2461761" y="2109892"/>
                  <a:pt x="2486213" y="2117147"/>
                  <a:pt x="2440978" y="2102069"/>
                </a:cubicBezTo>
                <a:cubicBezTo>
                  <a:pt x="2419957" y="2088055"/>
                  <a:pt x="2401883" y="2068018"/>
                  <a:pt x="2377916" y="2060028"/>
                </a:cubicBezTo>
                <a:cubicBezTo>
                  <a:pt x="2367406" y="2056524"/>
                  <a:pt x="2356294" y="2054472"/>
                  <a:pt x="2346385" y="2049517"/>
                </a:cubicBezTo>
                <a:cubicBezTo>
                  <a:pt x="2335087" y="2043868"/>
                  <a:pt x="2325821" y="2034764"/>
                  <a:pt x="2314854" y="2028497"/>
                </a:cubicBezTo>
                <a:cubicBezTo>
                  <a:pt x="2301251" y="2020724"/>
                  <a:pt x="2286827" y="2014483"/>
                  <a:pt x="2272813" y="2007476"/>
                </a:cubicBezTo>
                <a:cubicBezTo>
                  <a:pt x="2265806" y="1996966"/>
                  <a:pt x="2260724" y="1984877"/>
                  <a:pt x="2251792" y="1975945"/>
                </a:cubicBezTo>
                <a:cubicBezTo>
                  <a:pt x="2242860" y="1967013"/>
                  <a:pt x="2228152" y="1964788"/>
                  <a:pt x="2220261" y="1954924"/>
                </a:cubicBezTo>
                <a:cubicBezTo>
                  <a:pt x="2213340" y="1946273"/>
                  <a:pt x="2216671" y="1932044"/>
                  <a:pt x="2209750" y="1923393"/>
                </a:cubicBezTo>
                <a:cubicBezTo>
                  <a:pt x="2201859" y="1913529"/>
                  <a:pt x="2187923" y="1910460"/>
                  <a:pt x="2178219" y="1902373"/>
                </a:cubicBezTo>
                <a:cubicBezTo>
                  <a:pt x="2166800" y="1892857"/>
                  <a:pt x="2158107" y="1880358"/>
                  <a:pt x="2146688" y="1870842"/>
                </a:cubicBezTo>
                <a:cubicBezTo>
                  <a:pt x="2136984" y="1862755"/>
                  <a:pt x="2124861" y="1857908"/>
                  <a:pt x="2115157" y="1849821"/>
                </a:cubicBezTo>
                <a:cubicBezTo>
                  <a:pt x="2103738" y="1840305"/>
                  <a:pt x="2095045" y="1827806"/>
                  <a:pt x="2083626" y="1818290"/>
                </a:cubicBezTo>
                <a:cubicBezTo>
                  <a:pt x="2073922" y="1810203"/>
                  <a:pt x="2061536" y="1805661"/>
                  <a:pt x="2052095" y="1797269"/>
                </a:cubicBezTo>
                <a:cubicBezTo>
                  <a:pt x="2029876" y="1777519"/>
                  <a:pt x="2013768" y="1750697"/>
                  <a:pt x="1989033" y="1734207"/>
                </a:cubicBezTo>
                <a:lnTo>
                  <a:pt x="1862909" y="1650124"/>
                </a:lnTo>
                <a:lnTo>
                  <a:pt x="1831378" y="1629104"/>
                </a:lnTo>
                <a:cubicBezTo>
                  <a:pt x="1820868" y="1622097"/>
                  <a:pt x="1811831" y="1612077"/>
                  <a:pt x="1799847" y="1608083"/>
                </a:cubicBezTo>
                <a:lnTo>
                  <a:pt x="1768316" y="1597573"/>
                </a:lnTo>
                <a:cubicBezTo>
                  <a:pt x="1747295" y="1583559"/>
                  <a:pt x="1727851" y="1566829"/>
                  <a:pt x="1705254" y="1555531"/>
                </a:cubicBezTo>
                <a:lnTo>
                  <a:pt x="1621171" y="1513490"/>
                </a:lnTo>
                <a:cubicBezTo>
                  <a:pt x="1610661" y="1502980"/>
                  <a:pt x="1601373" y="1491085"/>
                  <a:pt x="1589640" y="1481959"/>
                </a:cubicBezTo>
                <a:cubicBezTo>
                  <a:pt x="1569698" y="1466448"/>
                  <a:pt x="1526578" y="1439917"/>
                  <a:pt x="1526578" y="1439917"/>
                </a:cubicBezTo>
                <a:cubicBezTo>
                  <a:pt x="1512564" y="1418896"/>
                  <a:pt x="1502401" y="1394719"/>
                  <a:pt x="1484537" y="1376855"/>
                </a:cubicBezTo>
                <a:cubicBezTo>
                  <a:pt x="1474027" y="1366345"/>
                  <a:pt x="1462132" y="1357057"/>
                  <a:pt x="1453006" y="1345324"/>
                </a:cubicBezTo>
                <a:cubicBezTo>
                  <a:pt x="1437495" y="1325382"/>
                  <a:pt x="1424978" y="1303283"/>
                  <a:pt x="1410964" y="1282262"/>
                </a:cubicBezTo>
                <a:cubicBezTo>
                  <a:pt x="1403957" y="1271752"/>
                  <a:pt x="1401928" y="1254725"/>
                  <a:pt x="1389944" y="1250731"/>
                </a:cubicBezTo>
                <a:lnTo>
                  <a:pt x="1358413" y="1240221"/>
                </a:lnTo>
                <a:cubicBezTo>
                  <a:pt x="1302935" y="1184743"/>
                  <a:pt x="1352686" y="1229396"/>
                  <a:pt x="1274330" y="1177159"/>
                </a:cubicBezTo>
                <a:cubicBezTo>
                  <a:pt x="1260052" y="1167641"/>
                  <a:pt x="1219555" y="1134006"/>
                  <a:pt x="1200757" y="1124607"/>
                </a:cubicBezTo>
                <a:cubicBezTo>
                  <a:pt x="1183882" y="1116170"/>
                  <a:pt x="1165723" y="1110593"/>
                  <a:pt x="1148206" y="1103586"/>
                </a:cubicBezTo>
                <a:cubicBezTo>
                  <a:pt x="1088432" y="1043812"/>
                  <a:pt x="1145988" y="1091967"/>
                  <a:pt x="1085144" y="1061545"/>
                </a:cubicBezTo>
                <a:cubicBezTo>
                  <a:pt x="1073846" y="1055896"/>
                  <a:pt x="1064911" y="1046173"/>
                  <a:pt x="1053613" y="1040524"/>
                </a:cubicBezTo>
                <a:cubicBezTo>
                  <a:pt x="1043704" y="1035569"/>
                  <a:pt x="1032265" y="1034378"/>
                  <a:pt x="1022082" y="1030014"/>
                </a:cubicBezTo>
                <a:cubicBezTo>
                  <a:pt x="931168" y="991051"/>
                  <a:pt x="1022454" y="1023131"/>
                  <a:pt x="948509" y="998483"/>
                </a:cubicBezTo>
                <a:cubicBezTo>
                  <a:pt x="937999" y="991476"/>
                  <a:pt x="926682" y="985549"/>
                  <a:pt x="916978" y="977462"/>
                </a:cubicBezTo>
                <a:cubicBezTo>
                  <a:pt x="905559" y="967946"/>
                  <a:pt x="897815" y="954176"/>
                  <a:pt x="885447" y="945931"/>
                </a:cubicBezTo>
                <a:cubicBezTo>
                  <a:pt x="876229" y="939786"/>
                  <a:pt x="864426" y="938924"/>
                  <a:pt x="853916" y="935421"/>
                </a:cubicBezTo>
                <a:cubicBezTo>
                  <a:pt x="839902" y="924911"/>
                  <a:pt x="823513" y="916982"/>
                  <a:pt x="811875" y="903890"/>
                </a:cubicBezTo>
                <a:cubicBezTo>
                  <a:pt x="796013" y="886045"/>
                  <a:pt x="759505" y="827297"/>
                  <a:pt x="748813" y="798786"/>
                </a:cubicBezTo>
                <a:cubicBezTo>
                  <a:pt x="719727" y="721223"/>
                  <a:pt x="759879" y="789111"/>
                  <a:pt x="717282" y="725214"/>
                </a:cubicBezTo>
                <a:cubicBezTo>
                  <a:pt x="713778" y="707697"/>
                  <a:pt x="708388" y="690453"/>
                  <a:pt x="706771" y="672662"/>
                </a:cubicBezTo>
                <a:cubicBezTo>
                  <a:pt x="687239" y="457814"/>
                  <a:pt x="716683" y="555249"/>
                  <a:pt x="685750" y="462455"/>
                </a:cubicBezTo>
                <a:cubicBezTo>
                  <a:pt x="682247" y="437931"/>
                  <a:pt x="677976" y="413504"/>
                  <a:pt x="675240" y="388883"/>
                </a:cubicBezTo>
                <a:cubicBezTo>
                  <a:pt x="670967" y="350423"/>
                  <a:pt x="670203" y="311577"/>
                  <a:pt x="664730" y="273269"/>
                </a:cubicBezTo>
                <a:cubicBezTo>
                  <a:pt x="663163" y="262301"/>
                  <a:pt x="656906" y="252486"/>
                  <a:pt x="654219" y="241738"/>
                </a:cubicBezTo>
                <a:cubicBezTo>
                  <a:pt x="649886" y="224407"/>
                  <a:pt x="646905" y="206762"/>
                  <a:pt x="643709" y="189186"/>
                </a:cubicBezTo>
                <a:cubicBezTo>
                  <a:pt x="640981" y="174180"/>
                  <a:pt x="628060" y="73649"/>
                  <a:pt x="612178" y="63062"/>
                </a:cubicBezTo>
                <a:cubicBezTo>
                  <a:pt x="601668" y="56055"/>
                  <a:pt x="591945" y="47691"/>
                  <a:pt x="580647" y="42042"/>
                </a:cubicBezTo>
                <a:cubicBezTo>
                  <a:pt x="554169" y="28803"/>
                  <a:pt x="511436" y="25636"/>
                  <a:pt x="486054" y="21021"/>
                </a:cubicBezTo>
                <a:cubicBezTo>
                  <a:pt x="430253" y="10875"/>
                  <a:pt x="445727" y="14585"/>
                  <a:pt x="401971" y="0"/>
                </a:cubicBezTo>
                <a:lnTo>
                  <a:pt x="55130" y="21021"/>
                </a:lnTo>
                <a:cubicBezTo>
                  <a:pt x="-26904" y="27497"/>
                  <a:pt x="-2823" y="29731"/>
                  <a:pt x="34109" y="42042"/>
                </a:cubicBezTo>
                <a:cubicBezTo>
                  <a:pt x="44619" y="52552"/>
                  <a:pt x="53545" y="64934"/>
                  <a:pt x="65640" y="73573"/>
                </a:cubicBezTo>
                <a:cubicBezTo>
                  <a:pt x="78390" y="82680"/>
                  <a:pt x="97894" y="82358"/>
                  <a:pt x="107682" y="94593"/>
                </a:cubicBezTo>
                <a:cubicBezTo>
                  <a:pt x="114248" y="102800"/>
                  <a:pt x="116440" y="112111"/>
                  <a:pt x="118192" y="115614"/>
                </a:cubicBezTo>
                <a:close/>
              </a:path>
            </a:pathLst>
          </a:custGeom>
          <a:solidFill>
            <a:srgbClr val="00B050">
              <a:alpha val="3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Shape 112"/>
          <p:cNvSpPr txBox="1">
            <a:spLocks/>
          </p:cNvSpPr>
          <p:nvPr/>
        </p:nvSpPr>
        <p:spPr>
          <a:xfrm>
            <a:off x="3277192" y="2145695"/>
            <a:ext cx="1086424" cy="69293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▹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▸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⬩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⬞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○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■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●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○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■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>
              <a:buFont typeface="Source Sans Pro"/>
              <a:buNone/>
            </a:pPr>
            <a:r>
              <a:rPr lang="en-US" sz="1400" dirty="0" smtClean="0">
                <a:latin typeface="Dosis" panose="020B0604020202020204" charset="0"/>
              </a:rPr>
              <a:t>Final Alignment</a:t>
            </a:r>
          </a:p>
          <a:p>
            <a:pPr>
              <a:buFont typeface="Source Sans Pro"/>
              <a:buNone/>
            </a:pPr>
            <a:r>
              <a:rPr lang="en-US" sz="1400" dirty="0" smtClean="0">
                <a:latin typeface="Dosis" panose="020B0604020202020204" charset="0"/>
              </a:rPr>
              <a:t>    </a:t>
            </a:r>
            <a:endParaRPr lang="en-US" sz="1400" dirty="0">
              <a:latin typeface="Dosis" panose="020B0604020202020204" charset="0"/>
            </a:endParaRPr>
          </a:p>
        </p:txBody>
      </p:sp>
      <p:sp>
        <p:nvSpPr>
          <p:cNvPr id="96" name="Text Box 502"/>
          <p:cNvSpPr txBox="1">
            <a:spLocks noChangeArrowheads="1"/>
          </p:cNvSpPr>
          <p:nvPr/>
        </p:nvSpPr>
        <p:spPr bwMode="auto">
          <a:xfrm>
            <a:off x="3242769" y="1026801"/>
            <a:ext cx="1066800" cy="1169988"/>
          </a:xfrm>
          <a:prstGeom prst="rect">
            <a:avLst/>
          </a:prstGeom>
          <a:noFill/>
          <a:ln w="9525">
            <a:solidFill>
              <a:srgbClr val="33CC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CC33"/>
                </a:solidFill>
                <a:latin typeface="Courier New" pitchFamily="49" charset="0"/>
                <a:cs typeface="Courier New" pitchFamily="49" charset="0"/>
              </a:rPr>
              <a:t>-AGC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CC33"/>
                </a:solidFill>
                <a:latin typeface="Courier New" pitchFamily="49" charset="0"/>
                <a:cs typeface="Courier New" pitchFamily="49" charset="0"/>
              </a:rPr>
              <a:t>AAAC</a:t>
            </a:r>
          </a:p>
        </p:txBody>
      </p:sp>
    </p:spTree>
    <p:extLst>
      <p:ext uri="{BB962C8B-B14F-4D97-AF65-F5344CB8AC3E}">
        <p14:creationId xmlns:p14="http://schemas.microsoft.com/office/powerpoint/2010/main" val="68388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6" grpId="0"/>
      <p:bldP spid="77" grpId="0"/>
      <p:bldP spid="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8" grpId="0" animBg="1"/>
      <p:bldP spid="94" grpId="0"/>
      <p:bldP spid="9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805533" y="512298"/>
            <a:ext cx="4439130" cy="53343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Local Alignment (Smith-Waterman)</a:t>
            </a:r>
            <a:endParaRPr lang="en" dirty="0"/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805533" y="1044092"/>
            <a:ext cx="2905318" cy="1172706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-US" sz="1400" dirty="0" smtClean="0">
                <a:latin typeface="Dosis" panose="020B0604020202020204" charset="0"/>
              </a:rPr>
              <a:t>3 Major Steps </a:t>
            </a:r>
          </a:p>
          <a:p>
            <a:pPr>
              <a:buNone/>
            </a:pPr>
            <a:r>
              <a:rPr lang="en-US" sz="1400" dirty="0" smtClean="0">
                <a:latin typeface="Dosis" panose="020B0604020202020204" charset="0"/>
              </a:rPr>
              <a:t>	-Create 2D Matrix</a:t>
            </a:r>
          </a:p>
          <a:p>
            <a:pPr>
              <a:buNone/>
            </a:pPr>
            <a:r>
              <a:rPr lang="en-US" sz="1400" dirty="0" smtClean="0">
                <a:latin typeface="Dosis" panose="020B0604020202020204" charset="0"/>
              </a:rPr>
              <a:t>	-Trace back</a:t>
            </a:r>
          </a:p>
          <a:p>
            <a:pPr>
              <a:buNone/>
            </a:pPr>
            <a:r>
              <a:rPr lang="en-US" sz="1400" dirty="0" smtClean="0">
                <a:latin typeface="Dosis" panose="020B0604020202020204" charset="0"/>
              </a:rPr>
              <a:t>	-Final Alignment</a:t>
            </a:r>
            <a:endParaRPr lang="en-US" sz="1400" dirty="0">
              <a:latin typeface="Dosis" panose="020B0604020202020204" charset="0"/>
            </a:endParaRPr>
          </a:p>
        </p:txBody>
      </p:sp>
      <p:sp>
        <p:nvSpPr>
          <p:cNvPr id="17" name="Shape 112"/>
          <p:cNvSpPr txBox="1">
            <a:spLocks/>
          </p:cNvSpPr>
          <p:nvPr/>
        </p:nvSpPr>
        <p:spPr>
          <a:xfrm>
            <a:off x="805533" y="2237952"/>
            <a:ext cx="3630531" cy="256983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▹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▸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⬩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⬞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○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■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●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○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■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>
              <a:buFont typeface="Source Sans Pro"/>
              <a:buNone/>
            </a:pPr>
            <a:r>
              <a:rPr lang="en-US" sz="1400" dirty="0" smtClean="0">
                <a:latin typeface="Dosis" panose="020B0604020202020204" charset="0"/>
              </a:rPr>
              <a:t>Create 2D Matrix</a:t>
            </a:r>
          </a:p>
          <a:p>
            <a:pPr>
              <a:buFont typeface="Source Sans Pro"/>
              <a:buNone/>
            </a:pPr>
            <a:r>
              <a:rPr lang="en-US" sz="1400" dirty="0">
                <a:latin typeface="Dosis" panose="020B0604020202020204" charset="0"/>
              </a:rPr>
              <a:t>	</a:t>
            </a:r>
            <a:r>
              <a:rPr lang="en-US" sz="1400" dirty="0" smtClean="0">
                <a:latin typeface="Dosis" panose="020B0604020202020204" charset="0"/>
              </a:rPr>
              <a:t>- Row x Col 2D matrix draw (Row , Col 	   size of seq1 and seq2 respectively)</a:t>
            </a:r>
          </a:p>
          <a:p>
            <a:pPr>
              <a:buFont typeface="Source Sans Pro"/>
              <a:buNone/>
            </a:pPr>
            <a:r>
              <a:rPr lang="en-US" sz="1400" dirty="0" smtClean="0">
                <a:latin typeface="Dosis" panose="020B0604020202020204" charset="0"/>
              </a:rPr>
              <a:t>	- Place 2 </a:t>
            </a:r>
            <a:r>
              <a:rPr lang="en-US" sz="1400" dirty="0">
                <a:latin typeface="Dosis" panose="020B0604020202020204" charset="0"/>
              </a:rPr>
              <a:t>s</a:t>
            </a:r>
            <a:r>
              <a:rPr lang="en-US" sz="1400" dirty="0" smtClean="0">
                <a:latin typeface="Dosis" panose="020B0604020202020204" charset="0"/>
              </a:rPr>
              <a:t>eqs as Row and Column 	   Header</a:t>
            </a:r>
          </a:p>
          <a:p>
            <a:pPr>
              <a:buFont typeface="Source Sans Pro"/>
              <a:buNone/>
            </a:pPr>
            <a:r>
              <a:rPr lang="en-US" sz="1400" dirty="0">
                <a:latin typeface="Dosis" panose="020B0604020202020204" charset="0"/>
              </a:rPr>
              <a:t>	</a:t>
            </a:r>
            <a:r>
              <a:rPr lang="en-US" sz="1400" dirty="0" smtClean="0">
                <a:latin typeface="Dosis" panose="020B0604020202020204" charset="0"/>
              </a:rPr>
              <a:t>- First Row, First Column all value = 0</a:t>
            </a:r>
          </a:p>
          <a:p>
            <a:pPr>
              <a:buFont typeface="Source Sans Pro"/>
              <a:buNone/>
            </a:pPr>
            <a:r>
              <a:rPr lang="en-US" sz="1400" dirty="0">
                <a:latin typeface="Dosis" panose="020B0604020202020204" charset="0"/>
              </a:rPr>
              <a:t>	</a:t>
            </a:r>
            <a:r>
              <a:rPr lang="en-US" sz="1400" dirty="0" smtClean="0">
                <a:latin typeface="Dosis" panose="020B0604020202020204" charset="0"/>
              </a:rPr>
              <a:t>- For other cell values, follow 	   equation in (2)</a:t>
            </a:r>
          </a:p>
          <a:p>
            <a:pPr>
              <a:buFont typeface="Source Sans Pro"/>
              <a:buNone/>
            </a:pPr>
            <a:endParaRPr lang="en-US" sz="1400" dirty="0" smtClean="0">
              <a:latin typeface="Dosis" panose="020B0604020202020204" charset="0"/>
            </a:endParaRPr>
          </a:p>
        </p:txBody>
      </p:sp>
      <p:sp>
        <p:nvSpPr>
          <p:cNvPr id="18" name="Shape 112"/>
          <p:cNvSpPr txBox="1">
            <a:spLocks/>
          </p:cNvSpPr>
          <p:nvPr/>
        </p:nvSpPr>
        <p:spPr>
          <a:xfrm>
            <a:off x="4738283" y="1039639"/>
            <a:ext cx="4258572" cy="127263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▹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▸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⬩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⬞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○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■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●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○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■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>
              <a:buFont typeface="Source Sans Pro"/>
              <a:buNone/>
            </a:pPr>
            <a:r>
              <a:rPr lang="en-US" sz="1400" dirty="0" smtClean="0">
                <a:latin typeface="Dosis" panose="020B0604020202020204" charset="0"/>
              </a:rPr>
              <a:t>Trace back</a:t>
            </a:r>
          </a:p>
          <a:p>
            <a:pPr>
              <a:buFont typeface="Source Sans Pro"/>
              <a:buNone/>
            </a:pPr>
            <a:r>
              <a:rPr lang="en-US" sz="1400" dirty="0" smtClean="0">
                <a:latin typeface="Dosis" panose="020B0604020202020204" charset="0"/>
              </a:rPr>
              <a:t>	- Start from each Cell which has the maximum 	   value in the entire matrix</a:t>
            </a:r>
          </a:p>
          <a:p>
            <a:pPr>
              <a:buFont typeface="Source Sans Pro"/>
              <a:buNone/>
            </a:pPr>
            <a:r>
              <a:rPr lang="en-US" sz="1400" dirty="0">
                <a:latin typeface="Dosis" panose="020B0604020202020204" charset="0"/>
              </a:rPr>
              <a:t>	</a:t>
            </a:r>
            <a:r>
              <a:rPr lang="en-US" sz="1400" dirty="0" smtClean="0">
                <a:latin typeface="Dosis" panose="020B0604020202020204" charset="0"/>
              </a:rPr>
              <a:t>- Go back up to the Cell where first time 0 	   occurs</a:t>
            </a:r>
          </a:p>
          <a:p>
            <a:pPr>
              <a:buFont typeface="Source Sans Pro"/>
              <a:buNone/>
            </a:pPr>
            <a:r>
              <a:rPr lang="en-US" sz="1400" dirty="0">
                <a:latin typeface="Dosis" panose="020B0604020202020204" charset="0"/>
              </a:rPr>
              <a:t>	</a:t>
            </a:r>
            <a:r>
              <a:rPr lang="en-US" sz="1400" dirty="0" smtClean="0">
                <a:latin typeface="Dosis" panose="020B0604020202020204" charset="0"/>
              </a:rPr>
              <a:t> </a:t>
            </a:r>
            <a:endParaRPr lang="en-US" sz="1400" dirty="0">
              <a:latin typeface="Dosis" panose="020B0604020202020204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4738282" y="2563185"/>
            <a:ext cx="3974793" cy="1746056"/>
            <a:chOff x="4738282" y="2416040"/>
            <a:chExt cx="3974793" cy="1714526"/>
          </a:xfrm>
        </p:grpSpPr>
        <p:sp>
          <p:nvSpPr>
            <p:cNvPr id="19" name="Shape 112"/>
            <p:cNvSpPr txBox="1">
              <a:spLocks/>
            </p:cNvSpPr>
            <p:nvPr/>
          </p:nvSpPr>
          <p:spPr>
            <a:xfrm>
              <a:off x="4738282" y="2416040"/>
              <a:ext cx="3974793" cy="1714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5" tIns="91425" rIns="91425" bIns="91425" anchor="t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▹"/>
                <a:defRPr sz="24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▸"/>
                <a:defRPr sz="24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⬩"/>
                <a:defRPr sz="24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⬞"/>
                <a:defRPr sz="24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○"/>
                <a:defRPr sz="24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■"/>
                <a:defRPr sz="24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●"/>
                <a:defRPr sz="24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○"/>
                <a:defRPr sz="24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DB7C4"/>
                </a:buClr>
                <a:buSzPct val="100000"/>
                <a:buFont typeface="Source Sans Pro"/>
                <a:buChar char="■"/>
                <a:defRPr sz="2400" b="0" i="0" u="none" strike="noStrike" cap="none">
                  <a:solidFill>
                    <a:srgbClr val="415665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9pPr>
            </a:lstStyle>
            <a:p>
              <a:pPr>
                <a:buFont typeface="Source Sans Pro"/>
                <a:buNone/>
              </a:pPr>
              <a:r>
                <a:rPr lang="en-US" sz="1400" dirty="0" smtClean="0">
                  <a:latin typeface="Dosis" panose="020B0604020202020204" charset="0"/>
                </a:rPr>
                <a:t>Final Alignment</a:t>
              </a:r>
            </a:p>
            <a:p>
              <a:pPr>
                <a:buFont typeface="Source Sans Pro"/>
                <a:buNone/>
              </a:pPr>
              <a:r>
                <a:rPr lang="en-US" sz="1400" dirty="0" smtClean="0">
                  <a:latin typeface="Dosis" panose="020B0604020202020204" charset="0"/>
                </a:rPr>
                <a:t>	- Start from each Cell with max value</a:t>
              </a:r>
            </a:p>
            <a:p>
              <a:pPr>
                <a:buFont typeface="Source Sans Pro"/>
                <a:buNone/>
              </a:pPr>
              <a:r>
                <a:rPr lang="en-US" sz="1400" dirty="0">
                  <a:latin typeface="Dosis" panose="020B0604020202020204" charset="0"/>
                </a:rPr>
                <a:t>	</a:t>
              </a:r>
              <a:r>
                <a:rPr lang="en-US" sz="1400" dirty="0" smtClean="0">
                  <a:latin typeface="Dosis" panose="020B0604020202020204" charset="0"/>
                </a:rPr>
                <a:t>- If           then, place character in both </a:t>
              </a:r>
              <a:r>
                <a:rPr lang="en-US" sz="1400" dirty="0" err="1" smtClean="0">
                  <a:latin typeface="Dosis" panose="020B0604020202020204" charset="0"/>
                </a:rPr>
                <a:t>seq</a:t>
              </a:r>
              <a:endParaRPr lang="en-US" sz="1400" dirty="0" smtClean="0">
                <a:latin typeface="Dosis" panose="020B0604020202020204" charset="0"/>
              </a:endParaRPr>
            </a:p>
            <a:p>
              <a:pPr>
                <a:buFont typeface="Source Sans Pro"/>
                <a:buNone/>
              </a:pPr>
              <a:r>
                <a:rPr lang="en-US" sz="1400" dirty="0">
                  <a:latin typeface="Dosis" panose="020B0604020202020204" charset="0"/>
                </a:rPr>
                <a:t>	</a:t>
              </a:r>
              <a:r>
                <a:rPr lang="en-US" sz="1400" dirty="0" smtClean="0">
                  <a:latin typeface="Dosis" panose="020B0604020202020204" charset="0"/>
                </a:rPr>
                <a:t>- If              or        then  character in start 	  	   </a:t>
              </a:r>
              <a:r>
                <a:rPr lang="en-US" sz="1400" dirty="0" err="1" smtClean="0">
                  <a:latin typeface="Dosis" panose="020B0604020202020204" charset="0"/>
                </a:rPr>
                <a:t>seq</a:t>
              </a:r>
              <a:r>
                <a:rPr lang="en-US" sz="1400" dirty="0" smtClean="0">
                  <a:latin typeface="Dosis" panose="020B0604020202020204" charset="0"/>
                </a:rPr>
                <a:t> &amp; gap in end </a:t>
              </a:r>
              <a:r>
                <a:rPr lang="en-US" sz="1400" dirty="0" err="1" smtClean="0">
                  <a:latin typeface="Dosis" panose="020B0604020202020204" charset="0"/>
                </a:rPr>
                <a:t>seq</a:t>
              </a:r>
              <a:endParaRPr lang="en-US" sz="1400" dirty="0" smtClean="0">
                <a:latin typeface="Dosis" panose="020B0604020202020204" charset="0"/>
              </a:endParaRPr>
            </a:p>
            <a:p>
              <a:pPr>
                <a:buFont typeface="Source Sans Pro"/>
                <a:buNone/>
              </a:pPr>
              <a:r>
                <a:rPr lang="en-US" sz="1400" dirty="0">
                  <a:latin typeface="Dosis" panose="020B0604020202020204" charset="0"/>
                </a:rPr>
                <a:t>	</a:t>
              </a:r>
              <a:r>
                <a:rPr lang="en-US" sz="1400" dirty="0" smtClean="0">
                  <a:latin typeface="Dosis" panose="020B0604020202020204" charset="0"/>
                </a:rPr>
                <a:t> </a:t>
              </a:r>
              <a:endParaRPr lang="en-US" sz="1400" dirty="0">
                <a:latin typeface="Dosis" panose="020B0604020202020204" charset="0"/>
              </a:endParaRPr>
            </a:p>
          </p:txBody>
        </p:sp>
        <p:cxnSp>
          <p:nvCxnSpPr>
            <p:cNvPr id="5" name="Straight Arrow Connector 4"/>
            <p:cNvCxnSpPr/>
            <p:nvPr/>
          </p:nvCxnSpPr>
          <p:spPr>
            <a:xfrm flipH="1" flipV="1">
              <a:off x="6035518" y="2963920"/>
              <a:ext cx="155424" cy="14714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H="1" flipV="1">
              <a:off x="6035518" y="3264107"/>
              <a:ext cx="252247" cy="459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flipV="1">
              <a:off x="6725678" y="3154732"/>
              <a:ext cx="0" cy="23714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2279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805532" y="512298"/>
            <a:ext cx="6068234" cy="53343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Local Alignment (Smith-Waterman) - Example</a:t>
            </a:r>
            <a:endParaRPr lang="en" dirty="0"/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805532" y="1055487"/>
            <a:ext cx="1809894" cy="1172706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-US" sz="1400" dirty="0" smtClean="0">
                <a:latin typeface="Dosis" panose="020B0604020202020204" charset="0"/>
              </a:rPr>
              <a:t>Input</a:t>
            </a:r>
            <a:endParaRPr lang="en-US" sz="1400" dirty="0">
              <a:latin typeface="Dosis" panose="020B0604020202020204" charset="0"/>
            </a:endParaRPr>
          </a:p>
          <a:p>
            <a:pPr>
              <a:buNone/>
            </a:pPr>
            <a:r>
              <a:rPr lang="en-US" sz="1400" dirty="0" smtClean="0">
                <a:latin typeface="Dosis" panose="020B0604020202020204" charset="0"/>
              </a:rPr>
              <a:t>    - seq1 </a:t>
            </a:r>
            <a:r>
              <a:rPr lang="en-US" sz="1400" dirty="0">
                <a:latin typeface="Dosis" panose="020B0604020202020204" charset="0"/>
              </a:rPr>
              <a:t>= </a:t>
            </a:r>
            <a:r>
              <a:rPr lang="en-US" sz="1400" dirty="0" smtClean="0">
                <a:latin typeface="Dosis" panose="020B0604020202020204" charset="0"/>
              </a:rPr>
              <a:t> AAAC</a:t>
            </a:r>
            <a:endParaRPr lang="en-US" sz="1400" dirty="0">
              <a:latin typeface="Dosis" panose="020B0604020202020204" charset="0"/>
            </a:endParaRPr>
          </a:p>
          <a:p>
            <a:pPr>
              <a:buNone/>
            </a:pPr>
            <a:r>
              <a:rPr lang="en-US" sz="1400" dirty="0" smtClean="0">
                <a:latin typeface="Dosis" panose="020B0604020202020204" charset="0"/>
              </a:rPr>
              <a:t>    - seq2 </a:t>
            </a:r>
            <a:r>
              <a:rPr lang="en-US" sz="1400" dirty="0">
                <a:latin typeface="Dosis" panose="020B0604020202020204" charset="0"/>
              </a:rPr>
              <a:t>= </a:t>
            </a:r>
            <a:r>
              <a:rPr lang="en-US" sz="1400" dirty="0" smtClean="0">
                <a:latin typeface="Dosis" panose="020B0604020202020204" charset="0"/>
              </a:rPr>
              <a:t>AAG</a:t>
            </a:r>
            <a:endParaRPr lang="en-US" sz="1400" dirty="0">
              <a:latin typeface="Dosis" panose="020B0604020202020204" charset="0"/>
            </a:endParaRPr>
          </a:p>
        </p:txBody>
      </p:sp>
      <p:sp>
        <p:nvSpPr>
          <p:cNvPr id="17" name="Shape 112"/>
          <p:cNvSpPr txBox="1">
            <a:spLocks/>
          </p:cNvSpPr>
          <p:nvPr/>
        </p:nvSpPr>
        <p:spPr>
          <a:xfrm>
            <a:off x="805532" y="2132289"/>
            <a:ext cx="2652370" cy="13549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▹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▸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⬩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⬞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○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■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●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○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■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>
              <a:buFont typeface="Source Sans Pro"/>
              <a:buNone/>
            </a:pPr>
            <a:r>
              <a:rPr lang="en-US" sz="1400" dirty="0" smtClean="0">
                <a:latin typeface="Dosis" panose="020B0604020202020204" charset="0"/>
              </a:rPr>
              <a:t>Scoring Scheme</a:t>
            </a:r>
          </a:p>
          <a:p>
            <a:pPr>
              <a:buNone/>
            </a:pPr>
            <a:r>
              <a:rPr lang="en-US" sz="1400" dirty="0">
                <a:latin typeface="Dosis" panose="020B0604020202020204" charset="0"/>
              </a:rPr>
              <a:t>	</a:t>
            </a:r>
            <a:r>
              <a:rPr lang="es-ES" sz="1400" dirty="0">
                <a:latin typeface="Dosis" panose="020B0604020202020204" charset="0"/>
              </a:rPr>
              <a:t>δ(x, x) = </a:t>
            </a:r>
            <a:r>
              <a:rPr lang="es-ES" sz="1400" dirty="0" smtClean="0">
                <a:latin typeface="Dosis" panose="020B0604020202020204" charset="0"/>
              </a:rPr>
              <a:t>1 (Match)</a:t>
            </a:r>
            <a:endParaRPr lang="es-ES" sz="1400" dirty="0">
              <a:latin typeface="Dosis" panose="020B0604020202020204" charset="0"/>
            </a:endParaRPr>
          </a:p>
          <a:p>
            <a:pPr>
              <a:buNone/>
            </a:pPr>
            <a:r>
              <a:rPr lang="es-ES" sz="1400" dirty="0" smtClean="0">
                <a:latin typeface="Dosis" panose="020B0604020202020204" charset="0"/>
              </a:rPr>
              <a:t>	δ(x</a:t>
            </a:r>
            <a:r>
              <a:rPr lang="es-ES" sz="1400" dirty="0">
                <a:latin typeface="Dosis" panose="020B0604020202020204" charset="0"/>
              </a:rPr>
              <a:t>,-) = -</a:t>
            </a:r>
            <a:r>
              <a:rPr lang="es-ES" sz="1400" dirty="0" smtClean="0">
                <a:latin typeface="Dosis" panose="020B0604020202020204" charset="0"/>
              </a:rPr>
              <a:t>2 (Gap)</a:t>
            </a:r>
            <a:endParaRPr lang="es-ES" sz="1400" dirty="0">
              <a:latin typeface="Dosis" panose="020B0604020202020204" charset="0"/>
            </a:endParaRPr>
          </a:p>
          <a:p>
            <a:pPr>
              <a:buNone/>
            </a:pPr>
            <a:r>
              <a:rPr lang="es-ES" sz="1400" dirty="0" smtClean="0">
                <a:latin typeface="Dosis" panose="020B0604020202020204" charset="0"/>
              </a:rPr>
              <a:t>	δ(x</a:t>
            </a:r>
            <a:r>
              <a:rPr lang="es-ES" sz="1400" dirty="0">
                <a:latin typeface="Dosis" panose="020B0604020202020204" charset="0"/>
              </a:rPr>
              <a:t>, y) = -</a:t>
            </a:r>
            <a:r>
              <a:rPr lang="es-ES" sz="1400" dirty="0" smtClean="0">
                <a:latin typeface="Dosis" panose="020B0604020202020204" charset="0"/>
              </a:rPr>
              <a:t>1 (Mis match)</a:t>
            </a:r>
            <a:endParaRPr lang="es-ES" sz="1400" dirty="0">
              <a:latin typeface="Dosis" panose="020B0604020202020204" charset="0"/>
            </a:endParaRPr>
          </a:p>
          <a:p>
            <a:pPr>
              <a:buFont typeface="Source Sans Pro"/>
              <a:buNone/>
            </a:pPr>
            <a:endParaRPr lang="en-US" sz="1400" dirty="0" smtClean="0">
              <a:latin typeface="Dosis" panose="020B0604020202020204" charset="0"/>
            </a:endParaRPr>
          </a:p>
        </p:txBody>
      </p:sp>
      <p:sp>
        <p:nvSpPr>
          <p:cNvPr id="13" name="Shape 112"/>
          <p:cNvSpPr txBox="1">
            <a:spLocks/>
          </p:cNvSpPr>
          <p:nvPr/>
        </p:nvSpPr>
        <p:spPr>
          <a:xfrm>
            <a:off x="1912640" y="4448791"/>
            <a:ext cx="1271995" cy="33633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▹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▸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⬩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⬞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○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■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●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○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■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>
              <a:buFont typeface="Source Sans Pro"/>
              <a:buNone/>
            </a:pPr>
            <a:r>
              <a:rPr lang="en-US" sz="1400" dirty="0" smtClean="0">
                <a:latin typeface="Dosis" panose="020B0604020202020204" charset="0"/>
              </a:rPr>
              <a:t>Eq. 2: Cell Value</a:t>
            </a:r>
          </a:p>
        </p:txBody>
      </p:sp>
      <p:graphicFrame>
        <p:nvGraphicFramePr>
          <p:cNvPr id="15" name="Group 4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9839980"/>
              </p:ext>
            </p:extLst>
          </p:nvPr>
        </p:nvGraphicFramePr>
        <p:xfrm>
          <a:off x="4736577" y="1055487"/>
          <a:ext cx="4274378" cy="3869580"/>
        </p:xfrm>
        <a:graphic>
          <a:graphicData uri="http://schemas.openxmlformats.org/drawingml/2006/table">
            <a:tbl>
              <a:tblPr>
                <a:tableStyleId>{FE442E02-E660-4E07-A1FA-838B0100BF95}</a:tableStyleId>
              </a:tblPr>
              <a:tblGrid>
                <a:gridCol w="8693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6936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6936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936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9691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449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A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G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449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49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449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A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449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449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6" name="Rectangle 469"/>
          <p:cNvSpPr>
            <a:spLocks noChangeArrowheads="1"/>
          </p:cNvSpPr>
          <p:nvPr/>
        </p:nvSpPr>
        <p:spPr bwMode="auto">
          <a:xfrm>
            <a:off x="5822074" y="1677962"/>
            <a:ext cx="438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/>
              <a:t>0</a:t>
            </a:r>
          </a:p>
        </p:txBody>
      </p:sp>
      <p:sp>
        <p:nvSpPr>
          <p:cNvPr id="57" name="Rectangle 466"/>
          <p:cNvSpPr>
            <a:spLocks noChangeArrowheads="1"/>
          </p:cNvSpPr>
          <p:nvPr/>
        </p:nvSpPr>
        <p:spPr bwMode="auto">
          <a:xfrm>
            <a:off x="6714432" y="1687693"/>
            <a:ext cx="44114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 smtClean="0"/>
              <a:t>0</a:t>
            </a:r>
            <a:endParaRPr lang="en-US" sz="3600" dirty="0"/>
          </a:p>
        </p:txBody>
      </p:sp>
      <p:sp>
        <p:nvSpPr>
          <p:cNvPr id="58" name="Rectangle 467"/>
          <p:cNvSpPr>
            <a:spLocks noChangeArrowheads="1"/>
          </p:cNvSpPr>
          <p:nvPr/>
        </p:nvSpPr>
        <p:spPr bwMode="auto">
          <a:xfrm>
            <a:off x="7573256" y="1687693"/>
            <a:ext cx="44114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 smtClean="0"/>
              <a:t>0</a:t>
            </a:r>
            <a:endParaRPr lang="en-US" sz="3600" dirty="0"/>
          </a:p>
        </p:txBody>
      </p:sp>
      <p:sp>
        <p:nvSpPr>
          <p:cNvPr id="59" name="Rectangle 468"/>
          <p:cNvSpPr>
            <a:spLocks noChangeArrowheads="1"/>
          </p:cNvSpPr>
          <p:nvPr/>
        </p:nvSpPr>
        <p:spPr bwMode="auto">
          <a:xfrm>
            <a:off x="8396125" y="1687693"/>
            <a:ext cx="44114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 smtClean="0"/>
              <a:t>0</a:t>
            </a:r>
            <a:endParaRPr lang="en-US" sz="3600" dirty="0"/>
          </a:p>
        </p:txBody>
      </p:sp>
      <p:sp>
        <p:nvSpPr>
          <p:cNvPr id="60" name="Rectangle 470"/>
          <p:cNvSpPr>
            <a:spLocks noChangeArrowheads="1"/>
          </p:cNvSpPr>
          <p:nvPr/>
        </p:nvSpPr>
        <p:spPr bwMode="auto">
          <a:xfrm>
            <a:off x="5816459" y="2349599"/>
            <a:ext cx="44114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 smtClean="0"/>
              <a:t>0</a:t>
            </a:r>
            <a:endParaRPr lang="en-US" sz="3600" dirty="0"/>
          </a:p>
        </p:txBody>
      </p:sp>
      <p:sp>
        <p:nvSpPr>
          <p:cNvPr id="61" name="Rectangle 476"/>
          <p:cNvSpPr>
            <a:spLocks noChangeArrowheads="1"/>
          </p:cNvSpPr>
          <p:nvPr/>
        </p:nvSpPr>
        <p:spPr bwMode="auto">
          <a:xfrm>
            <a:off x="6730891" y="2348927"/>
            <a:ext cx="438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/>
              <a:t>1</a:t>
            </a:r>
          </a:p>
        </p:txBody>
      </p:sp>
      <p:sp>
        <p:nvSpPr>
          <p:cNvPr id="62" name="Rectangle 477"/>
          <p:cNvSpPr>
            <a:spLocks noChangeArrowheads="1"/>
          </p:cNvSpPr>
          <p:nvPr/>
        </p:nvSpPr>
        <p:spPr bwMode="auto">
          <a:xfrm>
            <a:off x="7570339" y="2317233"/>
            <a:ext cx="44114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 smtClean="0"/>
              <a:t>1</a:t>
            </a:r>
            <a:endParaRPr lang="en-US" sz="3600" dirty="0"/>
          </a:p>
        </p:txBody>
      </p:sp>
      <p:sp>
        <p:nvSpPr>
          <p:cNvPr id="63" name="Rectangle 478"/>
          <p:cNvSpPr>
            <a:spLocks noChangeArrowheads="1"/>
          </p:cNvSpPr>
          <p:nvPr/>
        </p:nvSpPr>
        <p:spPr bwMode="auto">
          <a:xfrm>
            <a:off x="8396125" y="2343759"/>
            <a:ext cx="44114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 smtClean="0"/>
              <a:t>0</a:t>
            </a:r>
            <a:endParaRPr lang="en-US" sz="3600" dirty="0"/>
          </a:p>
        </p:txBody>
      </p:sp>
      <p:sp>
        <p:nvSpPr>
          <p:cNvPr id="65" name="Rectangle 471"/>
          <p:cNvSpPr>
            <a:spLocks noChangeArrowheads="1"/>
          </p:cNvSpPr>
          <p:nvPr/>
        </p:nvSpPr>
        <p:spPr bwMode="auto">
          <a:xfrm>
            <a:off x="5803997" y="2997934"/>
            <a:ext cx="44114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 smtClean="0"/>
              <a:t>0</a:t>
            </a:r>
            <a:endParaRPr lang="en-US" sz="3600" dirty="0"/>
          </a:p>
        </p:txBody>
      </p:sp>
      <p:sp>
        <p:nvSpPr>
          <p:cNvPr id="66" name="Rectangle 472"/>
          <p:cNvSpPr>
            <a:spLocks noChangeArrowheads="1"/>
          </p:cNvSpPr>
          <p:nvPr/>
        </p:nvSpPr>
        <p:spPr bwMode="auto">
          <a:xfrm>
            <a:off x="5804714" y="3615524"/>
            <a:ext cx="44114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 smtClean="0"/>
              <a:t>0</a:t>
            </a:r>
            <a:endParaRPr lang="en-US" sz="3600" dirty="0"/>
          </a:p>
        </p:txBody>
      </p:sp>
      <p:sp>
        <p:nvSpPr>
          <p:cNvPr id="67" name="Rectangle 473"/>
          <p:cNvSpPr>
            <a:spLocks noChangeArrowheads="1"/>
          </p:cNvSpPr>
          <p:nvPr/>
        </p:nvSpPr>
        <p:spPr bwMode="auto">
          <a:xfrm>
            <a:off x="5805163" y="4264621"/>
            <a:ext cx="44114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 smtClean="0"/>
              <a:t>0</a:t>
            </a:r>
            <a:endParaRPr lang="en-US" sz="3600" dirty="0"/>
          </a:p>
        </p:txBody>
      </p:sp>
      <p:sp>
        <p:nvSpPr>
          <p:cNvPr id="68" name="Rectangle 479"/>
          <p:cNvSpPr>
            <a:spLocks noChangeArrowheads="1"/>
          </p:cNvSpPr>
          <p:nvPr/>
        </p:nvSpPr>
        <p:spPr bwMode="auto">
          <a:xfrm>
            <a:off x="6717206" y="3009829"/>
            <a:ext cx="44114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/>
              <a:t>1</a:t>
            </a:r>
          </a:p>
        </p:txBody>
      </p:sp>
      <p:sp>
        <p:nvSpPr>
          <p:cNvPr id="69" name="Rectangle 480"/>
          <p:cNvSpPr>
            <a:spLocks noChangeArrowheads="1"/>
          </p:cNvSpPr>
          <p:nvPr/>
        </p:nvSpPr>
        <p:spPr bwMode="auto">
          <a:xfrm>
            <a:off x="6714432" y="3595884"/>
            <a:ext cx="44114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/>
              <a:t>1</a:t>
            </a:r>
          </a:p>
        </p:txBody>
      </p:sp>
      <p:sp>
        <p:nvSpPr>
          <p:cNvPr id="70" name="Rectangle 481"/>
          <p:cNvSpPr>
            <a:spLocks noChangeArrowheads="1"/>
          </p:cNvSpPr>
          <p:nvPr/>
        </p:nvSpPr>
        <p:spPr bwMode="auto">
          <a:xfrm>
            <a:off x="6714432" y="4283717"/>
            <a:ext cx="44114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/>
              <a:t>0</a:t>
            </a:r>
          </a:p>
        </p:txBody>
      </p:sp>
      <p:sp>
        <p:nvSpPr>
          <p:cNvPr id="71" name="Rectangle 482"/>
          <p:cNvSpPr>
            <a:spLocks noChangeArrowheads="1"/>
          </p:cNvSpPr>
          <p:nvPr/>
        </p:nvSpPr>
        <p:spPr bwMode="auto">
          <a:xfrm>
            <a:off x="7593091" y="2985655"/>
            <a:ext cx="438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 smtClean="0"/>
              <a:t>2</a:t>
            </a:r>
            <a:endParaRPr lang="en-US" sz="3600" dirty="0"/>
          </a:p>
        </p:txBody>
      </p:sp>
      <p:sp>
        <p:nvSpPr>
          <p:cNvPr id="72" name="Rectangle 484"/>
          <p:cNvSpPr>
            <a:spLocks noChangeArrowheads="1"/>
          </p:cNvSpPr>
          <p:nvPr/>
        </p:nvSpPr>
        <p:spPr bwMode="auto">
          <a:xfrm>
            <a:off x="7583763" y="3624543"/>
            <a:ext cx="44114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 smtClean="0"/>
              <a:t>2</a:t>
            </a:r>
            <a:endParaRPr lang="en-US" sz="3600" dirty="0"/>
          </a:p>
        </p:txBody>
      </p:sp>
      <p:sp>
        <p:nvSpPr>
          <p:cNvPr id="73" name="Rectangle 485"/>
          <p:cNvSpPr>
            <a:spLocks noChangeArrowheads="1"/>
          </p:cNvSpPr>
          <p:nvPr/>
        </p:nvSpPr>
        <p:spPr bwMode="auto">
          <a:xfrm>
            <a:off x="7561724" y="4242215"/>
            <a:ext cx="44114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 smtClean="0"/>
              <a:t>0</a:t>
            </a:r>
            <a:endParaRPr lang="en-US" sz="3600" dirty="0"/>
          </a:p>
        </p:txBody>
      </p:sp>
      <p:sp>
        <p:nvSpPr>
          <p:cNvPr id="74" name="Rectangle 483"/>
          <p:cNvSpPr>
            <a:spLocks noChangeArrowheads="1"/>
          </p:cNvSpPr>
          <p:nvPr/>
        </p:nvSpPr>
        <p:spPr bwMode="auto">
          <a:xfrm>
            <a:off x="8410785" y="2968840"/>
            <a:ext cx="44114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/>
              <a:t>0</a:t>
            </a:r>
          </a:p>
        </p:txBody>
      </p:sp>
      <p:sp>
        <p:nvSpPr>
          <p:cNvPr id="76" name="Rectangle 486"/>
          <p:cNvSpPr>
            <a:spLocks noChangeArrowheads="1"/>
          </p:cNvSpPr>
          <p:nvPr/>
        </p:nvSpPr>
        <p:spPr bwMode="auto">
          <a:xfrm>
            <a:off x="8396125" y="3624543"/>
            <a:ext cx="44114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 smtClean="0"/>
              <a:t>1</a:t>
            </a:r>
            <a:endParaRPr lang="en-US" sz="3600" dirty="0"/>
          </a:p>
        </p:txBody>
      </p:sp>
      <p:sp>
        <p:nvSpPr>
          <p:cNvPr id="77" name="Rectangle 487"/>
          <p:cNvSpPr>
            <a:spLocks noChangeArrowheads="1"/>
          </p:cNvSpPr>
          <p:nvPr/>
        </p:nvSpPr>
        <p:spPr bwMode="auto">
          <a:xfrm>
            <a:off x="8389660" y="4240252"/>
            <a:ext cx="44114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/>
              <a:t>1</a:t>
            </a:r>
          </a:p>
        </p:txBody>
      </p:sp>
      <p:sp>
        <p:nvSpPr>
          <p:cNvPr id="7" name="Right Arrow 6"/>
          <p:cNvSpPr/>
          <p:nvPr/>
        </p:nvSpPr>
        <p:spPr>
          <a:xfrm rot="2055718">
            <a:off x="6321532" y="2274194"/>
            <a:ext cx="331592" cy="1836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ight Arrow 79"/>
          <p:cNvSpPr/>
          <p:nvPr/>
        </p:nvSpPr>
        <p:spPr>
          <a:xfrm rot="2055718">
            <a:off x="6321031" y="2916034"/>
            <a:ext cx="331592" cy="1836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ight Arrow 80"/>
          <p:cNvSpPr/>
          <p:nvPr/>
        </p:nvSpPr>
        <p:spPr>
          <a:xfrm rot="2055718">
            <a:off x="7218739" y="2899134"/>
            <a:ext cx="331592" cy="1836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ight Arrow 81"/>
          <p:cNvSpPr/>
          <p:nvPr/>
        </p:nvSpPr>
        <p:spPr>
          <a:xfrm rot="2055718">
            <a:off x="8076492" y="2893058"/>
            <a:ext cx="331592" cy="1836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ight Arrow 82"/>
          <p:cNvSpPr/>
          <p:nvPr/>
        </p:nvSpPr>
        <p:spPr>
          <a:xfrm rot="2055718">
            <a:off x="6321031" y="3571615"/>
            <a:ext cx="331592" cy="1836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ight Arrow 83"/>
          <p:cNvSpPr/>
          <p:nvPr/>
        </p:nvSpPr>
        <p:spPr>
          <a:xfrm rot="2055718">
            <a:off x="7218737" y="3572319"/>
            <a:ext cx="331592" cy="1836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ight Arrow 84"/>
          <p:cNvSpPr/>
          <p:nvPr/>
        </p:nvSpPr>
        <p:spPr>
          <a:xfrm rot="2055718">
            <a:off x="8117476" y="3578228"/>
            <a:ext cx="331592" cy="1836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ight Arrow 86"/>
          <p:cNvSpPr/>
          <p:nvPr/>
        </p:nvSpPr>
        <p:spPr>
          <a:xfrm rot="2055718">
            <a:off x="7218738" y="4184922"/>
            <a:ext cx="331592" cy="1836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ight Arrow 87"/>
          <p:cNvSpPr/>
          <p:nvPr/>
        </p:nvSpPr>
        <p:spPr>
          <a:xfrm rot="2055718">
            <a:off x="8106644" y="4183154"/>
            <a:ext cx="331592" cy="1836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243"/>
          <a:stretch/>
        </p:blipFill>
        <p:spPr>
          <a:xfrm>
            <a:off x="803041" y="3154119"/>
            <a:ext cx="3454948" cy="1243927"/>
          </a:xfrm>
          <a:prstGeom prst="rect">
            <a:avLst/>
          </a:prstGeom>
        </p:spPr>
      </p:pic>
      <p:sp>
        <p:nvSpPr>
          <p:cNvPr id="46" name="Right Arrow 45"/>
          <p:cNvSpPr/>
          <p:nvPr/>
        </p:nvSpPr>
        <p:spPr>
          <a:xfrm rot="2055718">
            <a:off x="7211406" y="2300457"/>
            <a:ext cx="331592" cy="1836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7582584" y="3016456"/>
            <a:ext cx="431818" cy="586055"/>
          </a:xfrm>
          <a:prstGeom prst="ellipse">
            <a:avLst/>
          </a:prstGeom>
          <a:solidFill>
            <a:srgbClr val="FF0000">
              <a:alpha val="3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7592194" y="3663443"/>
            <a:ext cx="431818" cy="586055"/>
          </a:xfrm>
          <a:prstGeom prst="ellipse">
            <a:avLst/>
          </a:prstGeom>
          <a:solidFill>
            <a:srgbClr val="FF0000">
              <a:alpha val="3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ight Arrow 49"/>
          <p:cNvSpPr/>
          <p:nvPr/>
        </p:nvSpPr>
        <p:spPr>
          <a:xfrm rot="12831437">
            <a:off x="7313498" y="2699854"/>
            <a:ext cx="331592" cy="18365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ight Arrow 50"/>
          <p:cNvSpPr/>
          <p:nvPr/>
        </p:nvSpPr>
        <p:spPr>
          <a:xfrm rot="12831437">
            <a:off x="6393814" y="2084210"/>
            <a:ext cx="331592" cy="18365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ight Arrow 51"/>
          <p:cNvSpPr/>
          <p:nvPr/>
        </p:nvSpPr>
        <p:spPr>
          <a:xfrm rot="12831437">
            <a:off x="7265516" y="3345682"/>
            <a:ext cx="331592" cy="18365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ight Arrow 52"/>
          <p:cNvSpPr/>
          <p:nvPr/>
        </p:nvSpPr>
        <p:spPr>
          <a:xfrm rot="12831437">
            <a:off x="6392202" y="2695354"/>
            <a:ext cx="331592" cy="18365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 rot="18430954">
            <a:off x="6613238" y="1164430"/>
            <a:ext cx="798699" cy="3099166"/>
          </a:xfrm>
          <a:prstGeom prst="ellipse">
            <a:avLst/>
          </a:prstGeom>
          <a:solidFill>
            <a:srgbClr val="00B050">
              <a:alpha val="30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 rot="18430954">
            <a:off x="6550616" y="1796636"/>
            <a:ext cx="798699" cy="3099166"/>
          </a:xfrm>
          <a:prstGeom prst="ellipse">
            <a:avLst/>
          </a:prstGeom>
          <a:solidFill>
            <a:srgbClr val="00B050">
              <a:alpha val="30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Shape 112"/>
          <p:cNvSpPr txBox="1">
            <a:spLocks/>
          </p:cNvSpPr>
          <p:nvPr/>
        </p:nvSpPr>
        <p:spPr>
          <a:xfrm>
            <a:off x="3277192" y="2145695"/>
            <a:ext cx="1086424" cy="69293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▹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▸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⬩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⬞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○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■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●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○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■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>
              <a:buFont typeface="Source Sans Pro"/>
              <a:buNone/>
            </a:pPr>
            <a:r>
              <a:rPr lang="en-US" sz="1400" dirty="0" smtClean="0">
                <a:latin typeface="Dosis" panose="020B0604020202020204" charset="0"/>
              </a:rPr>
              <a:t>Final Alignment</a:t>
            </a:r>
          </a:p>
          <a:p>
            <a:pPr>
              <a:buFont typeface="Source Sans Pro"/>
              <a:buNone/>
            </a:pPr>
            <a:r>
              <a:rPr lang="en-US" sz="1400" dirty="0" smtClean="0">
                <a:latin typeface="Dosis" panose="020B0604020202020204" charset="0"/>
              </a:rPr>
              <a:t>    </a:t>
            </a:r>
            <a:endParaRPr lang="en-US" sz="1400" dirty="0">
              <a:latin typeface="Dosis" panose="020B0604020202020204" charset="0"/>
            </a:endParaRPr>
          </a:p>
        </p:txBody>
      </p:sp>
      <p:sp>
        <p:nvSpPr>
          <p:cNvPr id="95" name="Text Box 502"/>
          <p:cNvSpPr txBox="1">
            <a:spLocks noChangeArrowheads="1"/>
          </p:cNvSpPr>
          <p:nvPr/>
        </p:nvSpPr>
        <p:spPr bwMode="auto">
          <a:xfrm>
            <a:off x="3242769" y="1026801"/>
            <a:ext cx="1066800" cy="1169988"/>
          </a:xfrm>
          <a:prstGeom prst="rect">
            <a:avLst/>
          </a:prstGeom>
          <a:noFill/>
          <a:ln w="9525">
            <a:solidFill>
              <a:srgbClr val="33CC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33CC33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2800" b="1" dirty="0" smtClean="0">
                <a:solidFill>
                  <a:srgbClr val="33CC33"/>
                </a:solidFill>
                <a:latin typeface="Courier New" pitchFamily="49" charset="0"/>
                <a:cs typeface="Courier New" pitchFamily="49" charset="0"/>
              </a:rPr>
              <a:t>AAG</a:t>
            </a:r>
            <a:endParaRPr lang="en-US" sz="2800" b="1" dirty="0">
              <a:solidFill>
                <a:srgbClr val="33CC33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33CC33"/>
                </a:solidFill>
                <a:latin typeface="Courier New" pitchFamily="49" charset="0"/>
                <a:cs typeface="Courier New" pitchFamily="49" charset="0"/>
              </a:rPr>
              <a:t>AAAC</a:t>
            </a:r>
          </a:p>
        </p:txBody>
      </p:sp>
    </p:spTree>
    <p:extLst>
      <p:ext uri="{BB962C8B-B14F-4D97-AF65-F5344CB8AC3E}">
        <p14:creationId xmlns:p14="http://schemas.microsoft.com/office/powerpoint/2010/main" val="156679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6" grpId="0"/>
      <p:bldP spid="77" grpId="0"/>
      <p:bldP spid="7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7" grpId="0" animBg="1"/>
      <p:bldP spid="88" grpId="0" animBg="1"/>
      <p:bldP spid="46" grpId="0" animBg="1"/>
      <p:bldP spid="4" grpId="0" animBg="1"/>
      <p:bldP spid="48" grpId="0" animBg="1"/>
      <p:bldP spid="50" grpId="0" animBg="1"/>
      <p:bldP spid="51" grpId="0" animBg="1"/>
      <p:bldP spid="52" grpId="0" animBg="1"/>
      <p:bldP spid="53" grpId="0" animBg="1"/>
      <p:bldP spid="6" grpId="0" animBg="1"/>
      <p:bldP spid="64" grpId="0" animBg="1"/>
      <p:bldP spid="94" grpId="0"/>
      <p:bldP spid="9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844425" y="5597"/>
            <a:ext cx="3552600" cy="1139999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CONTENTS</a:t>
            </a:r>
            <a:endParaRPr lang="en" dirty="0"/>
          </a:p>
        </p:txBody>
      </p:sp>
      <p:sp>
        <p:nvSpPr>
          <p:cNvPr id="6" name="TextBox 5"/>
          <p:cNvSpPr txBox="1"/>
          <p:nvPr/>
        </p:nvSpPr>
        <p:spPr>
          <a:xfrm>
            <a:off x="2792011" y="1597659"/>
            <a:ext cx="4011251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 Sequence Alignment</a:t>
            </a:r>
          </a:p>
          <a:p>
            <a:r>
              <a:rPr lang="en-US" dirty="0">
                <a:solidFill>
                  <a:schemeClr val="bg2"/>
                </a:solidFill>
                <a:latin typeface="Dosis" panose="020B0604020202020204" charset="0"/>
              </a:rPr>
              <a:t>	</a:t>
            </a: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- Why align sequences</a:t>
            </a:r>
          </a:p>
          <a:p>
            <a:endParaRPr lang="en-US" dirty="0" smtClean="0">
              <a:solidFill>
                <a:schemeClr val="bg2"/>
              </a:solidFill>
              <a:latin typeface="Dosis" panose="020B0604020202020204" charset="0"/>
            </a:endParaRPr>
          </a:p>
          <a:p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2.        Sequence Alignment Methods </a:t>
            </a:r>
            <a:b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</a:b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	- Pairwise Alignment</a:t>
            </a:r>
            <a:b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</a:b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	- Multiple Sequence Alignment</a:t>
            </a:r>
            <a:b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</a:br>
            <a:endParaRPr lang="en-US" dirty="0">
              <a:solidFill>
                <a:schemeClr val="bg2"/>
              </a:solidFill>
              <a:latin typeface="Dosis" panose="020B0604020202020204" charset="0"/>
            </a:endParaRPr>
          </a:p>
          <a:p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3.        Pairwise Sequence Alignment Methods</a:t>
            </a:r>
            <a:b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</a:b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	-Global Alignment (Needleman-Wunsch)</a:t>
            </a:r>
            <a:b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</a:b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	- Local Alignment (Smith-Waterman)</a:t>
            </a:r>
            <a:b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</a:br>
            <a:endParaRPr lang="en-US" dirty="0" smtClean="0">
              <a:solidFill>
                <a:schemeClr val="bg2"/>
              </a:solidFill>
              <a:latin typeface="Dosis" panose="020B0604020202020204" charset="0"/>
            </a:endParaRPr>
          </a:p>
          <a:p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/>
            </a:r>
            <a:b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</a:b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ctrTitle"/>
          </p:nvPr>
        </p:nvSpPr>
        <p:spPr>
          <a:xfrm>
            <a:off x="685800" y="1907658"/>
            <a:ext cx="5389179" cy="1045199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1. Sequence Alignment</a:t>
            </a:r>
            <a:endParaRPr lang="en" dirty="0"/>
          </a:p>
        </p:txBody>
      </p:sp>
      <p:sp>
        <p:nvSpPr>
          <p:cNvPr id="99" name="Shape 99"/>
          <p:cNvSpPr txBox="1">
            <a:spLocks noGrp="1"/>
          </p:cNvSpPr>
          <p:nvPr>
            <p:ph type="subTitle" idx="1"/>
          </p:nvPr>
        </p:nvSpPr>
        <p:spPr>
          <a:xfrm>
            <a:off x="685800" y="3082250"/>
            <a:ext cx="6377152" cy="687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r>
              <a:rPr lang="en" dirty="0" smtClean="0"/>
              <a:t>Why and how align sequences</a:t>
            </a:r>
            <a:endParaRPr lang="e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ctrTitle" idx="4294967295"/>
          </p:nvPr>
        </p:nvSpPr>
        <p:spPr>
          <a:xfrm>
            <a:off x="949309" y="882869"/>
            <a:ext cx="3696043" cy="1672508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/>
            <a:r>
              <a:rPr lang="en" sz="5400" dirty="0" smtClean="0"/>
              <a:t>Sequence Alignment</a:t>
            </a:r>
            <a:endParaRPr lang="en" sz="5400" dirty="0"/>
          </a:p>
        </p:txBody>
      </p:sp>
      <p:sp>
        <p:nvSpPr>
          <p:cNvPr id="130" name="Shape 130"/>
          <p:cNvSpPr txBox="1">
            <a:spLocks noGrp="1"/>
          </p:cNvSpPr>
          <p:nvPr>
            <p:ph type="subTitle" idx="4294967295"/>
          </p:nvPr>
        </p:nvSpPr>
        <p:spPr>
          <a:xfrm>
            <a:off x="844426" y="2555377"/>
            <a:ext cx="4515851" cy="2363464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12065" marR="5080" algn="just">
              <a:lnSpc>
                <a:spcPct val="150000"/>
              </a:lnSpc>
              <a:buNone/>
            </a:pPr>
            <a:r>
              <a:rPr lang="en-US" sz="1800" dirty="0" smtClean="0">
                <a:latin typeface="Dosis" panose="020B0604020202020204" charset="0"/>
                <a:cs typeface="Arial"/>
              </a:rPr>
              <a:t>A way </a:t>
            </a:r>
            <a:r>
              <a:rPr lang="en-US" sz="1800" dirty="0">
                <a:latin typeface="Dosis" panose="020B0604020202020204" charset="0"/>
                <a:cs typeface="Arial"/>
              </a:rPr>
              <a:t>of arranging the sequences of DNA, RNA, or protein to identify regions of similarity that may be a consequence of functional, structural, or evolutionary relationships between the sequences</a:t>
            </a:r>
          </a:p>
        </p:txBody>
      </p:sp>
      <p:grpSp>
        <p:nvGrpSpPr>
          <p:cNvPr id="138" name="Shape 138"/>
          <p:cNvGrpSpPr/>
          <p:nvPr/>
        </p:nvGrpSpPr>
        <p:grpSpPr>
          <a:xfrm>
            <a:off x="7841620" y="3181753"/>
            <a:ext cx="320398" cy="320377"/>
            <a:chOff x="1951075" y="2333250"/>
            <a:chExt cx="381200" cy="381175"/>
          </a:xfrm>
        </p:grpSpPr>
        <p:sp>
          <p:nvSpPr>
            <p:cNvPr id="139" name="Shape 139"/>
            <p:cNvSpPr/>
            <p:nvPr/>
          </p:nvSpPr>
          <p:spPr>
            <a:xfrm>
              <a:off x="1951075" y="2333250"/>
              <a:ext cx="381200" cy="381175"/>
            </a:xfrm>
            <a:custGeom>
              <a:avLst/>
              <a:gdLst/>
              <a:ahLst/>
              <a:cxnLst/>
              <a:rect l="0" t="0" r="0" b="0"/>
              <a:pathLst>
                <a:path w="15248" h="15247" fill="none" extrusionOk="0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5" y="49"/>
                  </a:lnTo>
                  <a:lnTo>
                    <a:pt x="6455" y="98"/>
                  </a:lnTo>
                  <a:lnTo>
                    <a:pt x="6090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70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2" y="2241"/>
                  </a:lnTo>
                  <a:lnTo>
                    <a:pt x="1974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4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50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50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4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4" y="12738"/>
                  </a:lnTo>
                  <a:lnTo>
                    <a:pt x="2242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70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90" y="15100"/>
                  </a:lnTo>
                  <a:lnTo>
                    <a:pt x="6455" y="15149"/>
                  </a:lnTo>
                  <a:lnTo>
                    <a:pt x="6845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1" y="13517"/>
                  </a:lnTo>
                  <a:lnTo>
                    <a:pt x="12739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2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4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4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2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9" y="1973"/>
                  </a:lnTo>
                  <a:lnTo>
                    <a:pt x="12471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0" name="Shape 140"/>
            <p:cNvSpPr/>
            <p:nvPr/>
          </p:nvSpPr>
          <p:spPr>
            <a:xfrm>
              <a:off x="2197675" y="2503125"/>
              <a:ext cx="43875" cy="47525"/>
            </a:xfrm>
            <a:custGeom>
              <a:avLst/>
              <a:gdLst/>
              <a:ahLst/>
              <a:cxnLst/>
              <a:rect l="0" t="0" r="0" b="0"/>
              <a:pathLst>
                <a:path w="1755" h="1901" fill="none" extrusionOk="0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1" name="Shape 141"/>
            <p:cNvSpPr/>
            <p:nvPr/>
          </p:nvSpPr>
          <p:spPr>
            <a:xfrm>
              <a:off x="2041800" y="2503125"/>
              <a:ext cx="43875" cy="47525"/>
            </a:xfrm>
            <a:custGeom>
              <a:avLst/>
              <a:gdLst/>
              <a:ahLst/>
              <a:cxnLst/>
              <a:rect l="0" t="0" r="0" b="0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2" name="Shape 142"/>
            <p:cNvSpPr/>
            <p:nvPr/>
          </p:nvSpPr>
          <p:spPr>
            <a:xfrm>
              <a:off x="2041800" y="2584100"/>
              <a:ext cx="199750" cy="41425"/>
            </a:xfrm>
            <a:custGeom>
              <a:avLst/>
              <a:gdLst/>
              <a:ahLst/>
              <a:cxnLst/>
              <a:rect l="0" t="0" r="0" b="0"/>
              <a:pathLst>
                <a:path w="7990" h="1657" fill="none" extrusionOk="0">
                  <a:moveTo>
                    <a:pt x="1" y="1657"/>
                  </a:moveTo>
                  <a:lnTo>
                    <a:pt x="1" y="1657"/>
                  </a:lnTo>
                  <a:lnTo>
                    <a:pt x="415" y="1291"/>
                  </a:lnTo>
                  <a:lnTo>
                    <a:pt x="853" y="950"/>
                  </a:lnTo>
                  <a:lnTo>
                    <a:pt x="1340" y="683"/>
                  </a:lnTo>
                  <a:lnTo>
                    <a:pt x="1827" y="439"/>
                  </a:lnTo>
                  <a:lnTo>
                    <a:pt x="2363" y="244"/>
                  </a:lnTo>
                  <a:lnTo>
                    <a:pt x="2875" y="122"/>
                  </a:lnTo>
                  <a:lnTo>
                    <a:pt x="3435" y="49"/>
                  </a:lnTo>
                  <a:lnTo>
                    <a:pt x="3995" y="1"/>
                  </a:lnTo>
                  <a:lnTo>
                    <a:pt x="3995" y="1"/>
                  </a:lnTo>
                  <a:lnTo>
                    <a:pt x="4555" y="49"/>
                  </a:lnTo>
                  <a:lnTo>
                    <a:pt x="5115" y="122"/>
                  </a:lnTo>
                  <a:lnTo>
                    <a:pt x="5627" y="244"/>
                  </a:lnTo>
                  <a:lnTo>
                    <a:pt x="6163" y="439"/>
                  </a:lnTo>
                  <a:lnTo>
                    <a:pt x="6650" y="683"/>
                  </a:lnTo>
                  <a:lnTo>
                    <a:pt x="7137" y="950"/>
                  </a:lnTo>
                  <a:lnTo>
                    <a:pt x="7575" y="1291"/>
                  </a:lnTo>
                  <a:lnTo>
                    <a:pt x="7989" y="1657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p:grpSp>
        <p:nvGrpSpPr>
          <p:cNvPr id="143" name="Shape 143"/>
          <p:cNvGrpSpPr/>
          <p:nvPr/>
        </p:nvGrpSpPr>
        <p:grpSpPr>
          <a:xfrm>
            <a:off x="6134869" y="1247078"/>
            <a:ext cx="320377" cy="320377"/>
            <a:chOff x="1278900" y="2333250"/>
            <a:chExt cx="381175" cy="381175"/>
          </a:xfrm>
        </p:grpSpPr>
        <p:sp>
          <p:nvSpPr>
            <p:cNvPr id="144" name="Shape 144"/>
            <p:cNvSpPr/>
            <p:nvPr/>
          </p:nvSpPr>
          <p:spPr>
            <a:xfrm>
              <a:off x="1278900" y="2333250"/>
              <a:ext cx="381175" cy="381175"/>
            </a:xfrm>
            <a:custGeom>
              <a:avLst/>
              <a:gdLst/>
              <a:ahLst/>
              <a:cxnLst/>
              <a:rect l="0" t="0" r="0" b="0"/>
              <a:pathLst>
                <a:path w="15247" h="15247" fill="none" extrusionOk="0">
                  <a:moveTo>
                    <a:pt x="7623" y="0"/>
                  </a:moveTo>
                  <a:lnTo>
                    <a:pt x="7623" y="0"/>
                  </a:lnTo>
                  <a:lnTo>
                    <a:pt x="7233" y="0"/>
                  </a:lnTo>
                  <a:lnTo>
                    <a:pt x="6844" y="49"/>
                  </a:lnTo>
                  <a:lnTo>
                    <a:pt x="6454" y="98"/>
                  </a:lnTo>
                  <a:lnTo>
                    <a:pt x="6089" y="147"/>
                  </a:lnTo>
                  <a:lnTo>
                    <a:pt x="5723" y="244"/>
                  </a:lnTo>
                  <a:lnTo>
                    <a:pt x="5358" y="341"/>
                  </a:lnTo>
                  <a:lnTo>
                    <a:pt x="4993" y="463"/>
                  </a:lnTo>
                  <a:lnTo>
                    <a:pt x="4652" y="609"/>
                  </a:lnTo>
                  <a:lnTo>
                    <a:pt x="4311" y="755"/>
                  </a:lnTo>
                  <a:lnTo>
                    <a:pt x="3994" y="926"/>
                  </a:lnTo>
                  <a:lnTo>
                    <a:pt x="3678" y="1096"/>
                  </a:lnTo>
                  <a:lnTo>
                    <a:pt x="3361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29" y="2777"/>
                  </a:lnTo>
                  <a:lnTo>
                    <a:pt x="1510" y="3069"/>
                  </a:lnTo>
                  <a:lnTo>
                    <a:pt x="1291" y="3361"/>
                  </a:lnTo>
                  <a:lnTo>
                    <a:pt x="1096" y="3678"/>
                  </a:lnTo>
                  <a:lnTo>
                    <a:pt x="926" y="3995"/>
                  </a:lnTo>
                  <a:lnTo>
                    <a:pt x="755" y="4311"/>
                  </a:lnTo>
                  <a:lnTo>
                    <a:pt x="609" y="4652"/>
                  </a:lnTo>
                  <a:lnTo>
                    <a:pt x="463" y="4993"/>
                  </a:lnTo>
                  <a:lnTo>
                    <a:pt x="341" y="5358"/>
                  </a:lnTo>
                  <a:lnTo>
                    <a:pt x="244" y="5724"/>
                  </a:lnTo>
                  <a:lnTo>
                    <a:pt x="146" y="6089"/>
                  </a:lnTo>
                  <a:lnTo>
                    <a:pt x="97" y="6454"/>
                  </a:lnTo>
                  <a:lnTo>
                    <a:pt x="49" y="6844"/>
                  </a:lnTo>
                  <a:lnTo>
                    <a:pt x="0" y="7234"/>
                  </a:lnTo>
                  <a:lnTo>
                    <a:pt x="0" y="7623"/>
                  </a:lnTo>
                  <a:lnTo>
                    <a:pt x="0" y="7623"/>
                  </a:lnTo>
                  <a:lnTo>
                    <a:pt x="0" y="8013"/>
                  </a:lnTo>
                  <a:lnTo>
                    <a:pt x="49" y="8403"/>
                  </a:lnTo>
                  <a:lnTo>
                    <a:pt x="97" y="8793"/>
                  </a:lnTo>
                  <a:lnTo>
                    <a:pt x="146" y="9158"/>
                  </a:lnTo>
                  <a:lnTo>
                    <a:pt x="244" y="9523"/>
                  </a:lnTo>
                  <a:lnTo>
                    <a:pt x="341" y="9889"/>
                  </a:lnTo>
                  <a:lnTo>
                    <a:pt x="463" y="10254"/>
                  </a:lnTo>
                  <a:lnTo>
                    <a:pt x="609" y="10595"/>
                  </a:lnTo>
                  <a:lnTo>
                    <a:pt x="755" y="10936"/>
                  </a:lnTo>
                  <a:lnTo>
                    <a:pt x="926" y="11252"/>
                  </a:lnTo>
                  <a:lnTo>
                    <a:pt x="1096" y="11569"/>
                  </a:lnTo>
                  <a:lnTo>
                    <a:pt x="1291" y="11886"/>
                  </a:lnTo>
                  <a:lnTo>
                    <a:pt x="1510" y="12178"/>
                  </a:lnTo>
                  <a:lnTo>
                    <a:pt x="1729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1" y="13956"/>
                  </a:lnTo>
                  <a:lnTo>
                    <a:pt x="3678" y="14151"/>
                  </a:lnTo>
                  <a:lnTo>
                    <a:pt x="3994" y="14321"/>
                  </a:lnTo>
                  <a:lnTo>
                    <a:pt x="4311" y="14492"/>
                  </a:lnTo>
                  <a:lnTo>
                    <a:pt x="4652" y="14638"/>
                  </a:lnTo>
                  <a:lnTo>
                    <a:pt x="4993" y="14784"/>
                  </a:lnTo>
                  <a:lnTo>
                    <a:pt x="5358" y="14906"/>
                  </a:lnTo>
                  <a:lnTo>
                    <a:pt x="5723" y="15003"/>
                  </a:lnTo>
                  <a:lnTo>
                    <a:pt x="6089" y="15100"/>
                  </a:lnTo>
                  <a:lnTo>
                    <a:pt x="6454" y="15149"/>
                  </a:lnTo>
                  <a:lnTo>
                    <a:pt x="6844" y="15198"/>
                  </a:lnTo>
                  <a:lnTo>
                    <a:pt x="7233" y="15247"/>
                  </a:lnTo>
                  <a:lnTo>
                    <a:pt x="7623" y="15247"/>
                  </a:lnTo>
                  <a:lnTo>
                    <a:pt x="7623" y="15247"/>
                  </a:lnTo>
                  <a:lnTo>
                    <a:pt x="8013" y="15247"/>
                  </a:lnTo>
                  <a:lnTo>
                    <a:pt x="8403" y="15198"/>
                  </a:lnTo>
                  <a:lnTo>
                    <a:pt x="8792" y="15149"/>
                  </a:lnTo>
                  <a:lnTo>
                    <a:pt x="9158" y="15100"/>
                  </a:lnTo>
                  <a:lnTo>
                    <a:pt x="9523" y="15003"/>
                  </a:lnTo>
                  <a:lnTo>
                    <a:pt x="9888" y="14906"/>
                  </a:lnTo>
                  <a:lnTo>
                    <a:pt x="10253" y="14784"/>
                  </a:lnTo>
                  <a:lnTo>
                    <a:pt x="10594" y="14638"/>
                  </a:lnTo>
                  <a:lnTo>
                    <a:pt x="10935" y="14492"/>
                  </a:lnTo>
                  <a:lnTo>
                    <a:pt x="11252" y="14321"/>
                  </a:lnTo>
                  <a:lnTo>
                    <a:pt x="11569" y="14151"/>
                  </a:lnTo>
                  <a:lnTo>
                    <a:pt x="11885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3" y="12738"/>
                  </a:lnTo>
                  <a:lnTo>
                    <a:pt x="13517" y="12470"/>
                  </a:lnTo>
                  <a:lnTo>
                    <a:pt x="13736" y="12178"/>
                  </a:lnTo>
                  <a:lnTo>
                    <a:pt x="13955" y="11886"/>
                  </a:lnTo>
                  <a:lnTo>
                    <a:pt x="14150" y="11569"/>
                  </a:lnTo>
                  <a:lnTo>
                    <a:pt x="14321" y="11252"/>
                  </a:lnTo>
                  <a:lnTo>
                    <a:pt x="14491" y="10936"/>
                  </a:lnTo>
                  <a:lnTo>
                    <a:pt x="14637" y="10595"/>
                  </a:lnTo>
                  <a:lnTo>
                    <a:pt x="14783" y="10254"/>
                  </a:lnTo>
                  <a:lnTo>
                    <a:pt x="14905" y="9889"/>
                  </a:lnTo>
                  <a:lnTo>
                    <a:pt x="15003" y="9523"/>
                  </a:lnTo>
                  <a:lnTo>
                    <a:pt x="15100" y="9158"/>
                  </a:lnTo>
                  <a:lnTo>
                    <a:pt x="15149" y="8793"/>
                  </a:lnTo>
                  <a:lnTo>
                    <a:pt x="15198" y="8403"/>
                  </a:lnTo>
                  <a:lnTo>
                    <a:pt x="15246" y="8013"/>
                  </a:lnTo>
                  <a:lnTo>
                    <a:pt x="15246" y="7623"/>
                  </a:lnTo>
                  <a:lnTo>
                    <a:pt x="15246" y="7623"/>
                  </a:lnTo>
                  <a:lnTo>
                    <a:pt x="15246" y="7234"/>
                  </a:lnTo>
                  <a:lnTo>
                    <a:pt x="15198" y="6844"/>
                  </a:lnTo>
                  <a:lnTo>
                    <a:pt x="15149" y="6454"/>
                  </a:lnTo>
                  <a:lnTo>
                    <a:pt x="15100" y="6089"/>
                  </a:lnTo>
                  <a:lnTo>
                    <a:pt x="15003" y="5724"/>
                  </a:lnTo>
                  <a:lnTo>
                    <a:pt x="14905" y="5358"/>
                  </a:lnTo>
                  <a:lnTo>
                    <a:pt x="14783" y="4993"/>
                  </a:lnTo>
                  <a:lnTo>
                    <a:pt x="14637" y="4652"/>
                  </a:lnTo>
                  <a:lnTo>
                    <a:pt x="14491" y="4311"/>
                  </a:lnTo>
                  <a:lnTo>
                    <a:pt x="14321" y="3995"/>
                  </a:lnTo>
                  <a:lnTo>
                    <a:pt x="14150" y="3678"/>
                  </a:lnTo>
                  <a:lnTo>
                    <a:pt x="13955" y="3361"/>
                  </a:lnTo>
                  <a:lnTo>
                    <a:pt x="13736" y="3069"/>
                  </a:lnTo>
                  <a:lnTo>
                    <a:pt x="13517" y="2777"/>
                  </a:lnTo>
                  <a:lnTo>
                    <a:pt x="13273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5" y="1291"/>
                  </a:lnTo>
                  <a:lnTo>
                    <a:pt x="11569" y="1096"/>
                  </a:lnTo>
                  <a:lnTo>
                    <a:pt x="11252" y="926"/>
                  </a:lnTo>
                  <a:lnTo>
                    <a:pt x="10935" y="755"/>
                  </a:lnTo>
                  <a:lnTo>
                    <a:pt x="10594" y="609"/>
                  </a:lnTo>
                  <a:lnTo>
                    <a:pt x="10253" y="463"/>
                  </a:lnTo>
                  <a:lnTo>
                    <a:pt x="9888" y="341"/>
                  </a:lnTo>
                  <a:lnTo>
                    <a:pt x="9523" y="244"/>
                  </a:lnTo>
                  <a:lnTo>
                    <a:pt x="9158" y="147"/>
                  </a:lnTo>
                  <a:lnTo>
                    <a:pt x="8792" y="98"/>
                  </a:lnTo>
                  <a:lnTo>
                    <a:pt x="8403" y="49"/>
                  </a:lnTo>
                  <a:lnTo>
                    <a:pt x="8013" y="0"/>
                  </a:lnTo>
                  <a:lnTo>
                    <a:pt x="7623" y="0"/>
                  </a:lnTo>
                  <a:lnTo>
                    <a:pt x="7623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5" name="Shape 145"/>
            <p:cNvSpPr/>
            <p:nvPr/>
          </p:nvSpPr>
          <p:spPr>
            <a:xfrm>
              <a:off x="1525475" y="2503125"/>
              <a:ext cx="43875" cy="47525"/>
            </a:xfrm>
            <a:custGeom>
              <a:avLst/>
              <a:gdLst/>
              <a:ahLst/>
              <a:cxnLst/>
              <a:rect l="0" t="0" r="0" b="0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6" name="Shape 146"/>
            <p:cNvSpPr/>
            <p:nvPr/>
          </p:nvSpPr>
          <p:spPr>
            <a:xfrm>
              <a:off x="1369600" y="2503125"/>
              <a:ext cx="43875" cy="47525"/>
            </a:xfrm>
            <a:custGeom>
              <a:avLst/>
              <a:gdLst/>
              <a:ahLst/>
              <a:cxnLst/>
              <a:rect l="0" t="0" r="0" b="0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1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1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7" name="Shape 147"/>
            <p:cNvSpPr/>
            <p:nvPr/>
          </p:nvSpPr>
          <p:spPr>
            <a:xfrm>
              <a:off x="1369600" y="2604200"/>
              <a:ext cx="199750" cy="40825"/>
            </a:xfrm>
            <a:custGeom>
              <a:avLst/>
              <a:gdLst/>
              <a:ahLst/>
              <a:cxnLst/>
              <a:rect l="0" t="0" r="0" b="0"/>
              <a:pathLst>
                <a:path w="7990" h="1633" fill="none" extrusionOk="0">
                  <a:moveTo>
                    <a:pt x="7989" y="0"/>
                  </a:moveTo>
                  <a:lnTo>
                    <a:pt x="7989" y="0"/>
                  </a:lnTo>
                  <a:lnTo>
                    <a:pt x="7575" y="366"/>
                  </a:lnTo>
                  <a:lnTo>
                    <a:pt x="7137" y="707"/>
                  </a:lnTo>
                  <a:lnTo>
                    <a:pt x="6650" y="975"/>
                  </a:lnTo>
                  <a:lnTo>
                    <a:pt x="6163" y="1218"/>
                  </a:lnTo>
                  <a:lnTo>
                    <a:pt x="5627" y="1389"/>
                  </a:lnTo>
                  <a:lnTo>
                    <a:pt x="5115" y="1535"/>
                  </a:lnTo>
                  <a:lnTo>
                    <a:pt x="4555" y="1608"/>
                  </a:lnTo>
                  <a:lnTo>
                    <a:pt x="3995" y="1632"/>
                  </a:lnTo>
                  <a:lnTo>
                    <a:pt x="3995" y="1632"/>
                  </a:lnTo>
                  <a:lnTo>
                    <a:pt x="3435" y="1608"/>
                  </a:lnTo>
                  <a:lnTo>
                    <a:pt x="2875" y="1535"/>
                  </a:lnTo>
                  <a:lnTo>
                    <a:pt x="2363" y="1389"/>
                  </a:lnTo>
                  <a:lnTo>
                    <a:pt x="1828" y="1218"/>
                  </a:lnTo>
                  <a:lnTo>
                    <a:pt x="1340" y="975"/>
                  </a:lnTo>
                  <a:lnTo>
                    <a:pt x="853" y="707"/>
                  </a:lnTo>
                  <a:lnTo>
                    <a:pt x="415" y="366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6" name="object 4"/>
          <p:cNvSpPr txBox="1"/>
          <p:nvPr/>
        </p:nvSpPr>
        <p:spPr>
          <a:xfrm>
            <a:off x="5360277" y="2962238"/>
            <a:ext cx="3505010" cy="10797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3700">
              <a:lnSpc>
                <a:spcPct val="100000"/>
              </a:lnSpc>
            </a:pPr>
            <a:r>
              <a:rPr sz="2800" b="1" spc="-10" dirty="0">
                <a:solidFill>
                  <a:srgbClr val="33339A"/>
                </a:solidFill>
                <a:latin typeface="Courier New"/>
                <a:cs typeface="Courier New"/>
              </a:rPr>
              <a:t>C</a:t>
            </a:r>
            <a:r>
              <a:rPr sz="2800" b="1" spc="-5" dirty="0">
                <a:solidFill>
                  <a:srgbClr val="9A33FF"/>
                </a:solidFill>
                <a:latin typeface="Courier New"/>
                <a:cs typeface="Courier New"/>
              </a:rPr>
              <a:t>T</a:t>
            </a:r>
            <a:r>
              <a:rPr sz="2800" b="1" spc="-10" dirty="0">
                <a:solidFill>
                  <a:srgbClr val="9A33FF"/>
                </a:solidFill>
                <a:latin typeface="Courier New"/>
                <a:cs typeface="Courier New"/>
              </a:rPr>
              <a:t>G</a:t>
            </a:r>
            <a:r>
              <a:rPr sz="2800" b="1" spc="-10" dirty="0">
                <a:solidFill>
                  <a:srgbClr val="FF0000"/>
                </a:solidFill>
                <a:latin typeface="Courier New"/>
                <a:cs typeface="Courier New"/>
              </a:rPr>
              <a:t>T</a:t>
            </a:r>
            <a:r>
              <a:rPr sz="2800" b="1" spc="-5" dirty="0">
                <a:solidFill>
                  <a:srgbClr val="33339A"/>
                </a:solidFill>
                <a:latin typeface="Courier New"/>
                <a:cs typeface="Courier New"/>
              </a:rPr>
              <a:t>C</a:t>
            </a:r>
            <a:r>
              <a:rPr sz="2800" b="1" spc="-10" dirty="0">
                <a:solidFill>
                  <a:srgbClr val="FF0000"/>
                </a:solidFill>
                <a:latin typeface="Courier New"/>
                <a:cs typeface="Courier New"/>
              </a:rPr>
              <a:t>G</a:t>
            </a:r>
            <a:r>
              <a:rPr sz="2800" b="1" spc="-10" dirty="0">
                <a:solidFill>
                  <a:srgbClr val="33339A"/>
                </a:solidFill>
                <a:latin typeface="Courier New"/>
                <a:cs typeface="Courier New"/>
              </a:rPr>
              <a:t>-</a:t>
            </a:r>
            <a:r>
              <a:rPr sz="2800" b="1" spc="-5" dirty="0">
                <a:solidFill>
                  <a:srgbClr val="33339A"/>
                </a:solidFill>
                <a:latin typeface="Courier New"/>
                <a:cs typeface="Courier New"/>
              </a:rPr>
              <a:t>C</a:t>
            </a:r>
            <a:r>
              <a:rPr sz="2800" b="1" spc="-10" dirty="0">
                <a:solidFill>
                  <a:srgbClr val="9A33FF"/>
                </a:solidFill>
                <a:latin typeface="Courier New"/>
                <a:cs typeface="Courier New"/>
              </a:rPr>
              <a:t>TG</a:t>
            </a:r>
            <a:r>
              <a:rPr sz="2800" b="1" spc="-10" dirty="0">
                <a:solidFill>
                  <a:srgbClr val="33339A"/>
                </a:solidFill>
                <a:latin typeface="Courier New"/>
                <a:cs typeface="Courier New"/>
              </a:rPr>
              <a:t>CACG</a:t>
            </a:r>
            <a:endParaRPr sz="2800" dirty="0">
              <a:latin typeface="Courier New"/>
              <a:cs typeface="Courier New"/>
            </a:endParaRPr>
          </a:p>
          <a:p>
            <a:pPr marL="393700">
              <a:lnSpc>
                <a:spcPct val="100000"/>
              </a:lnSpc>
              <a:spcBef>
                <a:spcPts val="1689"/>
              </a:spcBef>
            </a:pPr>
            <a:r>
              <a:rPr sz="2800" b="1" spc="-10" dirty="0">
                <a:solidFill>
                  <a:srgbClr val="33339A"/>
                </a:solidFill>
                <a:latin typeface="Courier New"/>
                <a:cs typeface="Courier New"/>
              </a:rPr>
              <a:t>-</a:t>
            </a:r>
            <a:r>
              <a:rPr sz="2800" b="1" spc="-5" dirty="0">
                <a:solidFill>
                  <a:srgbClr val="9A33FF"/>
                </a:solidFill>
                <a:latin typeface="Courier New"/>
                <a:cs typeface="Courier New"/>
              </a:rPr>
              <a:t>T</a:t>
            </a:r>
            <a:r>
              <a:rPr sz="2800" b="1" spc="-10" dirty="0">
                <a:solidFill>
                  <a:srgbClr val="9A33FF"/>
                </a:solidFill>
                <a:latin typeface="Courier New"/>
                <a:cs typeface="Courier New"/>
              </a:rPr>
              <a:t>G</a:t>
            </a:r>
            <a:r>
              <a:rPr sz="2800" b="1" spc="-10" dirty="0">
                <a:solidFill>
                  <a:srgbClr val="FF0000"/>
                </a:solidFill>
                <a:latin typeface="Courier New"/>
                <a:cs typeface="Courier New"/>
              </a:rPr>
              <a:t>C</a:t>
            </a:r>
            <a:r>
              <a:rPr sz="2800" b="1" spc="-5" dirty="0">
                <a:solidFill>
                  <a:srgbClr val="33339A"/>
                </a:solidFill>
                <a:latin typeface="Courier New"/>
                <a:cs typeface="Courier New"/>
              </a:rPr>
              <a:t>-</a:t>
            </a:r>
            <a:r>
              <a:rPr sz="2800" b="1" spc="-10" dirty="0">
                <a:solidFill>
                  <a:srgbClr val="FF0000"/>
                </a:solidFill>
                <a:latin typeface="Courier New"/>
                <a:cs typeface="Courier New"/>
              </a:rPr>
              <a:t>C</a:t>
            </a:r>
            <a:r>
              <a:rPr sz="2800" b="1" spc="-10" dirty="0">
                <a:solidFill>
                  <a:srgbClr val="33339A"/>
                </a:solidFill>
                <a:latin typeface="Courier New"/>
                <a:cs typeface="Courier New"/>
              </a:rPr>
              <a:t>G</a:t>
            </a:r>
            <a:r>
              <a:rPr sz="2800" b="1" spc="-5" dirty="0">
                <a:solidFill>
                  <a:srgbClr val="33339A"/>
                </a:solidFill>
                <a:latin typeface="Courier New"/>
                <a:cs typeface="Courier New"/>
              </a:rPr>
              <a:t>-</a:t>
            </a:r>
            <a:r>
              <a:rPr sz="2800" b="1" spc="-10" dirty="0">
                <a:solidFill>
                  <a:srgbClr val="9A33FF"/>
                </a:solidFill>
                <a:latin typeface="Courier New"/>
                <a:cs typeface="Courier New"/>
              </a:rPr>
              <a:t>TG</a:t>
            </a:r>
            <a:r>
              <a:rPr sz="2800" b="1" spc="-10" dirty="0">
                <a:solidFill>
                  <a:srgbClr val="33339A"/>
                </a:solidFill>
                <a:latin typeface="Courier New"/>
                <a:cs typeface="Courier New"/>
              </a:rPr>
              <a:t>-</a:t>
            </a:r>
            <a:r>
              <a:rPr sz="2800" b="1" spc="-10" dirty="0" smtClean="0">
                <a:solidFill>
                  <a:srgbClr val="33339A"/>
                </a:solidFill>
                <a:latin typeface="Courier New"/>
                <a:cs typeface="Courier New"/>
              </a:rPr>
              <a:t>---</a:t>
            </a:r>
            <a:endParaRPr sz="28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5447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20" dirty="0"/>
              <a:t>Wh</a:t>
            </a:r>
            <a:r>
              <a:rPr lang="en-US" spc="-13" dirty="0"/>
              <a:t>y</a:t>
            </a:r>
            <a:r>
              <a:rPr lang="en-US" spc="-7" dirty="0"/>
              <a:t> </a:t>
            </a:r>
            <a:r>
              <a:rPr lang="en-US" spc="-13" dirty="0"/>
              <a:t>align</a:t>
            </a:r>
            <a:r>
              <a:rPr lang="en-US" spc="-7" dirty="0"/>
              <a:t> </a:t>
            </a:r>
            <a:r>
              <a:rPr lang="en-US" spc="-17" dirty="0"/>
              <a:t>sequences?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4916" indent="-226511">
              <a:buFont typeface="Arial"/>
              <a:buChar char="•"/>
              <a:tabLst>
                <a:tab pos="235336" algn="l"/>
              </a:tabLst>
            </a:pPr>
            <a:r>
              <a:rPr lang="en-US" sz="1721" spc="-10" dirty="0"/>
              <a:t>Useful</a:t>
            </a:r>
            <a:r>
              <a:rPr lang="en-US" sz="1721" spc="3" dirty="0"/>
              <a:t> </a:t>
            </a:r>
            <a:r>
              <a:rPr lang="en-US" sz="1721" spc="-10" dirty="0"/>
              <a:t>for</a:t>
            </a:r>
            <a:r>
              <a:rPr lang="en-US" sz="1721" spc="3" dirty="0"/>
              <a:t> </a:t>
            </a:r>
            <a:r>
              <a:rPr lang="en-US" sz="1721" spc="-10" dirty="0"/>
              <a:t>discovering</a:t>
            </a:r>
            <a:endParaRPr lang="en-US" sz="1721" dirty="0"/>
          </a:p>
          <a:p>
            <a:pPr marL="764422" lvl="1" indent="-150867">
              <a:spcBef>
                <a:spcPts val="324"/>
              </a:spcBef>
              <a:buFont typeface="Arial"/>
              <a:buChar char="•"/>
              <a:tabLst>
                <a:tab pos="764842" algn="l"/>
              </a:tabLst>
            </a:pPr>
            <a:r>
              <a:rPr lang="en-US" sz="1324" spc="-7" dirty="0"/>
              <a:t>Functional</a:t>
            </a:r>
            <a:endParaRPr lang="en-US" sz="1324" dirty="0"/>
          </a:p>
          <a:p>
            <a:pPr marL="764422" lvl="1" indent="-150867">
              <a:spcBef>
                <a:spcPts val="318"/>
              </a:spcBef>
              <a:buFont typeface="Arial"/>
              <a:buChar char="•"/>
              <a:tabLst>
                <a:tab pos="764842" algn="l"/>
              </a:tabLst>
            </a:pPr>
            <a:r>
              <a:rPr lang="en-US" sz="1324" spc="-10" dirty="0"/>
              <a:t>Structura</a:t>
            </a:r>
            <a:r>
              <a:rPr lang="en-US" sz="1324" spc="-3" dirty="0"/>
              <a:t>l</a:t>
            </a:r>
            <a:r>
              <a:rPr lang="en-US" sz="1324" dirty="0"/>
              <a:t> </a:t>
            </a:r>
            <a:r>
              <a:rPr lang="en-US" sz="1324" spc="-13" dirty="0"/>
              <a:t>and</a:t>
            </a:r>
            <a:endParaRPr lang="en-US" sz="1324" dirty="0"/>
          </a:p>
          <a:p>
            <a:pPr marL="764422" lvl="1" indent="-150867">
              <a:spcBef>
                <a:spcPts val="311"/>
              </a:spcBef>
              <a:buFont typeface="Arial"/>
              <a:buChar char="•"/>
              <a:tabLst>
                <a:tab pos="764842" algn="l"/>
              </a:tabLst>
            </a:pPr>
            <a:r>
              <a:rPr lang="en-US" sz="1324" spc="-13" dirty="0"/>
              <a:t>E</a:t>
            </a:r>
            <a:r>
              <a:rPr lang="en-US" sz="1324" spc="-7" dirty="0"/>
              <a:t>volutionary</a:t>
            </a:r>
            <a:r>
              <a:rPr lang="en-US" sz="1324" spc="-3" dirty="0"/>
              <a:t> </a:t>
            </a:r>
            <a:r>
              <a:rPr lang="en-US" sz="1324" spc="-7" dirty="0"/>
              <a:t>relationship</a:t>
            </a:r>
            <a:endParaRPr lang="en-US" sz="1324" dirty="0"/>
          </a:p>
          <a:p>
            <a:pPr marL="499669" indent="-188689">
              <a:spcBef>
                <a:spcPts val="361"/>
              </a:spcBef>
              <a:buFont typeface="Arial"/>
              <a:buChar char="–"/>
              <a:tabLst>
                <a:tab pos="500089" algn="l"/>
              </a:tabLst>
            </a:pPr>
            <a:r>
              <a:rPr lang="en-US" sz="1588" spc="-3" dirty="0"/>
              <a:t>F</a:t>
            </a:r>
            <a:r>
              <a:rPr lang="en-US" sz="1588" dirty="0"/>
              <a:t>or example</a:t>
            </a:r>
          </a:p>
          <a:p>
            <a:pPr marL="764842" marR="75223" lvl="1" indent="-151287">
              <a:spcBef>
                <a:spcPts val="328"/>
              </a:spcBef>
              <a:buFont typeface="Arial"/>
              <a:buChar char="•"/>
              <a:tabLst>
                <a:tab pos="764842" algn="l"/>
              </a:tabLst>
            </a:pPr>
            <a:r>
              <a:rPr lang="en-US" sz="1324" spc="-10" dirty="0"/>
              <a:t>To</a:t>
            </a:r>
            <a:r>
              <a:rPr lang="en-US" sz="1324" spc="-3" dirty="0"/>
              <a:t> </a:t>
            </a:r>
            <a:r>
              <a:rPr lang="en-US" sz="1324" spc="-10" dirty="0"/>
              <a:t>find</a:t>
            </a:r>
            <a:r>
              <a:rPr lang="en-US" sz="1324" spc="-3" dirty="0"/>
              <a:t> </a:t>
            </a:r>
            <a:r>
              <a:rPr lang="en-US" sz="1324" spc="-13" dirty="0"/>
              <a:t>whethe</a:t>
            </a:r>
            <a:r>
              <a:rPr lang="en-US" sz="1324" spc="-7" dirty="0"/>
              <a:t>r</a:t>
            </a:r>
            <a:r>
              <a:rPr lang="en-US" sz="1324" spc="-3" dirty="0"/>
              <a:t> </a:t>
            </a:r>
            <a:r>
              <a:rPr lang="en-US" sz="1324" spc="-10" dirty="0"/>
              <a:t>two</a:t>
            </a:r>
            <a:r>
              <a:rPr lang="en-US" sz="1324" spc="-3" dirty="0"/>
              <a:t> </a:t>
            </a:r>
            <a:r>
              <a:rPr lang="en-US" sz="1324" spc="-10" dirty="0"/>
              <a:t>(o</a:t>
            </a:r>
            <a:r>
              <a:rPr lang="en-US" sz="1324" spc="-7" dirty="0"/>
              <a:t>r</a:t>
            </a:r>
            <a:r>
              <a:rPr lang="en-US" sz="1324" spc="-3" dirty="0"/>
              <a:t> </a:t>
            </a:r>
            <a:r>
              <a:rPr lang="en-US" sz="1324" spc="-13" dirty="0"/>
              <a:t>more</a:t>
            </a:r>
            <a:r>
              <a:rPr lang="en-US" sz="1324" spc="-7" dirty="0"/>
              <a:t>)</a:t>
            </a:r>
            <a:r>
              <a:rPr lang="en-US" sz="1324" spc="-3" dirty="0"/>
              <a:t> </a:t>
            </a:r>
            <a:r>
              <a:rPr lang="en-US" sz="1324" spc="-13" dirty="0"/>
              <a:t>gene</a:t>
            </a:r>
            <a:r>
              <a:rPr lang="en-US" sz="1324" spc="-7" dirty="0"/>
              <a:t>s</a:t>
            </a:r>
            <a:r>
              <a:rPr lang="en-US" sz="1324" spc="-3" dirty="0"/>
              <a:t> </a:t>
            </a:r>
            <a:r>
              <a:rPr lang="en-US" sz="1324" spc="-13" dirty="0"/>
              <a:t>o</a:t>
            </a:r>
            <a:r>
              <a:rPr lang="en-US" sz="1324" spc="-7" dirty="0"/>
              <a:t>r</a:t>
            </a:r>
            <a:r>
              <a:rPr lang="en-US" sz="1324" spc="-3" dirty="0"/>
              <a:t> </a:t>
            </a:r>
            <a:r>
              <a:rPr lang="en-US" sz="1324" spc="-10" dirty="0"/>
              <a:t>protein</a:t>
            </a:r>
            <a:r>
              <a:rPr lang="en-US" sz="1324" spc="-7" dirty="0"/>
              <a:t>s</a:t>
            </a:r>
            <a:r>
              <a:rPr lang="en-US" sz="1324" spc="-3" dirty="0"/>
              <a:t> </a:t>
            </a:r>
            <a:r>
              <a:rPr lang="en-US" sz="1324" spc="-10" dirty="0"/>
              <a:t>are </a:t>
            </a:r>
            <a:r>
              <a:rPr lang="en-US" sz="1324" spc="-7" dirty="0"/>
              <a:t>evolutionarily</a:t>
            </a:r>
            <a:r>
              <a:rPr lang="en-US" sz="1324" spc="-3" dirty="0"/>
              <a:t> </a:t>
            </a:r>
            <a:r>
              <a:rPr lang="en-US" sz="1324" spc="-7" dirty="0"/>
              <a:t>related</a:t>
            </a:r>
            <a:r>
              <a:rPr lang="en-US" sz="1324" spc="-3" dirty="0"/>
              <a:t> </a:t>
            </a:r>
            <a:r>
              <a:rPr lang="en-US" sz="1324" spc="-7" dirty="0"/>
              <a:t>to</a:t>
            </a:r>
            <a:r>
              <a:rPr lang="en-US" sz="1324" spc="-3" dirty="0"/>
              <a:t> </a:t>
            </a:r>
            <a:r>
              <a:rPr lang="en-US" sz="1324" spc="-10" dirty="0"/>
              <a:t>each</a:t>
            </a:r>
            <a:r>
              <a:rPr lang="en-US" sz="1324" spc="-3" dirty="0"/>
              <a:t> </a:t>
            </a:r>
            <a:r>
              <a:rPr lang="en-US" sz="1324" spc="-7" dirty="0"/>
              <a:t>other</a:t>
            </a:r>
            <a:endParaRPr lang="en-US" sz="1324" dirty="0"/>
          </a:p>
          <a:p>
            <a:pPr marL="764842" marR="3362" lvl="1" indent="-151287">
              <a:spcBef>
                <a:spcPts val="311"/>
              </a:spcBef>
              <a:buFont typeface="Arial"/>
              <a:buChar char="•"/>
              <a:tabLst>
                <a:tab pos="764842" algn="l"/>
              </a:tabLst>
            </a:pPr>
            <a:r>
              <a:rPr lang="en-US" sz="1324" spc="-10" dirty="0"/>
              <a:t>Two </a:t>
            </a:r>
            <a:r>
              <a:rPr lang="en-US" sz="1324" spc="-7" dirty="0"/>
              <a:t>proteins with similar </a:t>
            </a:r>
            <a:r>
              <a:rPr lang="en-US" sz="1324" spc="-10" dirty="0"/>
              <a:t>sequences </a:t>
            </a:r>
            <a:r>
              <a:rPr lang="en-US" sz="1324" spc="-7" dirty="0"/>
              <a:t>will probably </a:t>
            </a:r>
            <a:r>
              <a:rPr lang="en-US" sz="1324" spc="-10" dirty="0"/>
              <a:t>be</a:t>
            </a:r>
            <a:r>
              <a:rPr lang="en-US" sz="1324" spc="-7" dirty="0"/>
              <a:t> structurally or functionally similar</a:t>
            </a:r>
            <a:endParaRPr lang="en-US" sz="1324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307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ctrTitle"/>
          </p:nvPr>
        </p:nvSpPr>
        <p:spPr>
          <a:xfrm>
            <a:off x="685800" y="1907658"/>
            <a:ext cx="7869621" cy="1045199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/>
              <a:t>2</a:t>
            </a:r>
            <a:r>
              <a:rPr lang="en" dirty="0" smtClean="0"/>
              <a:t>. Sequence Alignment Methods</a:t>
            </a:r>
            <a:endParaRPr lang="en" dirty="0"/>
          </a:p>
        </p:txBody>
      </p:sp>
      <p:sp>
        <p:nvSpPr>
          <p:cNvPr id="99" name="Shape 99"/>
          <p:cNvSpPr txBox="1">
            <a:spLocks noGrp="1"/>
          </p:cNvSpPr>
          <p:nvPr>
            <p:ph type="subTitle" idx="1"/>
          </p:nvPr>
        </p:nvSpPr>
        <p:spPr>
          <a:xfrm>
            <a:off x="685800" y="3082250"/>
            <a:ext cx="6377152" cy="687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Pairwise and Multiple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7102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805533" y="512298"/>
            <a:ext cx="3619322" cy="53343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Pairwise Sequence Alignment</a:t>
            </a:r>
            <a:endParaRPr lang="en" dirty="0"/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935162" y="1618561"/>
            <a:ext cx="3994189" cy="2175674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r>
              <a:rPr lang="en-US" sz="1400" dirty="0" smtClean="0">
                <a:latin typeface="Dosis" panose="020B0604020202020204" charset="0"/>
              </a:rPr>
              <a:t>A pair of sequences as input</a:t>
            </a:r>
            <a:br>
              <a:rPr lang="en-US" sz="1400" dirty="0" smtClean="0">
                <a:latin typeface="Dosis" panose="020B0604020202020204" charset="0"/>
              </a:rPr>
            </a:br>
            <a:endParaRPr lang="en-US" sz="1400" dirty="0" smtClean="0">
              <a:latin typeface="Dosis" panose="020B0604020202020204" charset="0"/>
            </a:endParaRPr>
          </a:p>
          <a:p>
            <a:r>
              <a:rPr lang="en-US" sz="1400" dirty="0" smtClean="0">
                <a:latin typeface="Dosis" panose="020B0604020202020204" charset="0"/>
              </a:rPr>
              <a:t>Align them in such a way that, for that particular alignment the assumed region of similarity produces higher score than all the other alignments</a:t>
            </a:r>
            <a:br>
              <a:rPr lang="en-US" sz="1400" dirty="0" smtClean="0">
                <a:latin typeface="Dosis" panose="020B0604020202020204" charset="0"/>
              </a:rPr>
            </a:br>
            <a:endParaRPr lang="en-US" sz="1400" dirty="0" smtClean="0">
              <a:latin typeface="Dosis" panose="020B0604020202020204" charset="0"/>
            </a:endParaRPr>
          </a:p>
          <a:p>
            <a:r>
              <a:rPr lang="en-US" sz="1400" dirty="0" smtClean="0">
                <a:latin typeface="Dosis" panose="020B0604020202020204" charset="0"/>
              </a:rPr>
              <a:t>Methods </a:t>
            </a:r>
          </a:p>
          <a:p>
            <a:pPr>
              <a:buNone/>
            </a:pPr>
            <a:r>
              <a:rPr lang="en-US" sz="1400" dirty="0" smtClean="0">
                <a:latin typeface="Dosis" panose="020B0604020202020204" charset="0"/>
              </a:rPr>
              <a:t>	- Global Alignment (Needleman-Wunsch)</a:t>
            </a:r>
            <a:r>
              <a:rPr lang="en-US" sz="1400" dirty="0">
                <a:latin typeface="Dosis" panose="020B0604020202020204" charset="0"/>
              </a:rPr>
              <a:t/>
            </a:r>
            <a:br>
              <a:rPr lang="en-US" sz="1400" dirty="0">
                <a:latin typeface="Dosis" panose="020B0604020202020204" charset="0"/>
              </a:rPr>
            </a:br>
            <a:r>
              <a:rPr lang="en-US" sz="1400" dirty="0" smtClean="0">
                <a:latin typeface="Dosis" panose="020B0604020202020204" charset="0"/>
              </a:rPr>
              <a:t>	- Local Alignment (Smith-Waterman)</a:t>
            </a:r>
          </a:p>
          <a:p>
            <a:pPr>
              <a:buNone/>
            </a:pPr>
            <a:endParaRPr lang="en-US" sz="1400" dirty="0" smtClean="0">
              <a:latin typeface="Dosis" panose="020B0604020202020204" charset="0"/>
            </a:endParaRPr>
          </a:p>
          <a:p>
            <a:endParaRPr lang="en-US" sz="1400" dirty="0">
              <a:latin typeface="Dosis" panose="020B0604020202020204" charset="0"/>
            </a:endParaRPr>
          </a:p>
        </p:txBody>
      </p:sp>
      <p:sp>
        <p:nvSpPr>
          <p:cNvPr id="5" name="object 6"/>
          <p:cNvSpPr txBox="1"/>
          <p:nvPr/>
        </p:nvSpPr>
        <p:spPr>
          <a:xfrm>
            <a:off x="5290006" y="2264473"/>
            <a:ext cx="3217545" cy="8083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b="1" spc="-10" dirty="0">
                <a:solidFill>
                  <a:srgbClr val="9ACC00"/>
                </a:solidFill>
                <a:latin typeface="Courier New"/>
                <a:cs typeface="Courier New"/>
              </a:rPr>
              <a:t>CTGTCG</a:t>
            </a:r>
            <a:r>
              <a:rPr sz="2800" b="1" spc="-5" dirty="0">
                <a:solidFill>
                  <a:srgbClr val="9ACC00"/>
                </a:solidFill>
                <a:latin typeface="Courier New"/>
                <a:cs typeface="Courier New"/>
              </a:rPr>
              <a:t>C</a:t>
            </a:r>
            <a:r>
              <a:rPr sz="2800" b="1" spc="-5" dirty="0">
                <a:solidFill>
                  <a:srgbClr val="9A33FF"/>
                </a:solidFill>
                <a:latin typeface="Courier New"/>
                <a:cs typeface="Courier New"/>
              </a:rPr>
              <a:t>TG</a:t>
            </a:r>
            <a:r>
              <a:rPr sz="2800" b="1" spc="-10" dirty="0">
                <a:solidFill>
                  <a:srgbClr val="9A33FF"/>
                </a:solidFill>
                <a:latin typeface="Courier New"/>
                <a:cs typeface="Courier New"/>
              </a:rPr>
              <a:t>C</a:t>
            </a:r>
            <a:r>
              <a:rPr sz="2800" b="1" spc="-5" dirty="0">
                <a:solidFill>
                  <a:srgbClr val="33339A"/>
                </a:solidFill>
                <a:latin typeface="Courier New"/>
                <a:cs typeface="Courier New"/>
              </a:rPr>
              <a:t>A</a:t>
            </a:r>
            <a:r>
              <a:rPr sz="2800" b="1" spc="-10" dirty="0">
                <a:solidFill>
                  <a:srgbClr val="9A33FF"/>
                </a:solidFill>
                <a:latin typeface="Courier New"/>
                <a:cs typeface="Courier New"/>
              </a:rPr>
              <a:t>CG</a:t>
            </a:r>
            <a:r>
              <a:rPr sz="2800" b="1" spc="-10" dirty="0">
                <a:solidFill>
                  <a:srgbClr val="9ACC00"/>
                </a:solidFill>
                <a:latin typeface="Courier New"/>
                <a:cs typeface="Courier New"/>
              </a:rPr>
              <a:t>--</a:t>
            </a:r>
            <a:endParaRPr sz="280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2800" b="1" spc="-10" dirty="0">
                <a:solidFill>
                  <a:srgbClr val="9ACC00"/>
                </a:solidFill>
                <a:latin typeface="Courier New"/>
                <a:cs typeface="Courier New"/>
              </a:rPr>
              <a:t>------</a:t>
            </a:r>
            <a:r>
              <a:rPr sz="2800" b="1" spc="-5" dirty="0">
                <a:solidFill>
                  <a:srgbClr val="9ACC00"/>
                </a:solidFill>
                <a:latin typeface="Courier New"/>
                <a:cs typeface="Courier New"/>
              </a:rPr>
              <a:t>-</a:t>
            </a:r>
            <a:r>
              <a:rPr sz="2800" b="1" spc="-5" dirty="0">
                <a:solidFill>
                  <a:srgbClr val="9A33FF"/>
                </a:solidFill>
                <a:latin typeface="Courier New"/>
                <a:cs typeface="Courier New"/>
              </a:rPr>
              <a:t>TG</a:t>
            </a:r>
            <a:r>
              <a:rPr sz="2800" b="1" spc="-10" dirty="0">
                <a:solidFill>
                  <a:srgbClr val="9A33FF"/>
                </a:solidFill>
                <a:latin typeface="Courier New"/>
                <a:cs typeface="Courier New"/>
              </a:rPr>
              <a:t>C</a:t>
            </a:r>
            <a:r>
              <a:rPr sz="2800" b="1" spc="-5" dirty="0">
                <a:solidFill>
                  <a:srgbClr val="33339A"/>
                </a:solidFill>
                <a:latin typeface="Courier New"/>
                <a:cs typeface="Courier New"/>
              </a:rPr>
              <a:t>-</a:t>
            </a:r>
            <a:r>
              <a:rPr sz="2800" b="1" spc="-10" dirty="0">
                <a:solidFill>
                  <a:srgbClr val="9A33FF"/>
                </a:solidFill>
                <a:latin typeface="Courier New"/>
                <a:cs typeface="Courier New"/>
              </a:rPr>
              <a:t>CG</a:t>
            </a:r>
            <a:r>
              <a:rPr sz="2800" b="1" spc="-10" dirty="0">
                <a:solidFill>
                  <a:srgbClr val="9ACC00"/>
                </a:solidFill>
                <a:latin typeface="Courier New"/>
                <a:cs typeface="Courier New"/>
              </a:rPr>
              <a:t>TG</a:t>
            </a:r>
            <a:endParaRPr sz="28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68276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11"/>
          <p:cNvSpPr txBox="1">
            <a:spLocks noGrp="1"/>
          </p:cNvSpPr>
          <p:nvPr>
            <p:ph type="title"/>
          </p:nvPr>
        </p:nvSpPr>
        <p:spPr>
          <a:xfrm>
            <a:off x="805533" y="512298"/>
            <a:ext cx="3619322" cy="53343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Pairwise Sequence Alignment</a:t>
            </a:r>
            <a:endParaRPr lang="en" dirty="0"/>
          </a:p>
        </p:txBody>
      </p:sp>
      <p:sp>
        <p:nvSpPr>
          <p:cNvPr id="5" name="object 3"/>
          <p:cNvSpPr txBox="1"/>
          <p:nvPr/>
        </p:nvSpPr>
        <p:spPr>
          <a:xfrm>
            <a:off x="1778292" y="1992336"/>
            <a:ext cx="4974992" cy="7104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5336" indent="-226931">
              <a:buFont typeface="Arial"/>
              <a:buChar char="•"/>
              <a:tabLst>
                <a:tab pos="235756" algn="l"/>
              </a:tabLst>
            </a:pPr>
            <a:r>
              <a:rPr dirty="0">
                <a:solidFill>
                  <a:srgbClr val="415665"/>
                </a:solidFill>
                <a:latin typeface="Dosis" panose="020B0604020202020204" charset="0"/>
                <a:ea typeface="Source Sans Pro"/>
                <a:cs typeface="Source Sans Pro"/>
                <a:sym typeface="Source Sans Pro"/>
              </a:rPr>
              <a:t>Idea:</a:t>
            </a:r>
          </a:p>
          <a:p>
            <a:pPr marL="499669" marR="3362" indent="34459" algn="just">
              <a:spcBef>
                <a:spcPts val="506"/>
              </a:spcBef>
            </a:pPr>
            <a:r>
              <a:rPr dirty="0">
                <a:solidFill>
                  <a:srgbClr val="415665"/>
                </a:solidFill>
                <a:latin typeface="Dosis" panose="020B0604020202020204" charset="0"/>
                <a:ea typeface="Source Sans Pro"/>
                <a:cs typeface="Source Sans Pro"/>
                <a:sym typeface="Source Sans Pro"/>
              </a:rPr>
              <a:t>Display one sequence above another with spaces inserted in both to reveal similarity</a:t>
            </a:r>
          </a:p>
        </p:txBody>
      </p:sp>
      <p:graphicFrame>
        <p:nvGraphicFramePr>
          <p:cNvPr id="6" name="object 4"/>
          <p:cNvGraphicFramePr>
            <a:graphicFrameLocks noGrp="1"/>
          </p:cNvGraphicFramePr>
          <p:nvPr/>
        </p:nvGraphicFramePr>
        <p:xfrm>
          <a:off x="2693697" y="3000985"/>
          <a:ext cx="3071454" cy="10633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1285"/>
                <a:gridCol w="302559"/>
                <a:gridCol w="302508"/>
                <a:gridCol w="302520"/>
                <a:gridCol w="302520"/>
                <a:gridCol w="302495"/>
                <a:gridCol w="302508"/>
                <a:gridCol w="302520"/>
                <a:gridCol w="302495"/>
                <a:gridCol w="250044"/>
              </a:tblGrid>
              <a:tr h="349876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2000" b="1" spc="-5" dirty="0">
                          <a:solidFill>
                            <a:srgbClr val="009A9A"/>
                          </a:solidFill>
                          <a:latin typeface="Courier New"/>
                          <a:cs typeface="Courier New"/>
                        </a:rPr>
                        <a:t>A: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Courier New"/>
                          <a:cs typeface="Courier New"/>
                        </a:rPr>
                        <a:t>C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3664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Courier New"/>
                          <a:cs typeface="Courier New"/>
                        </a:rPr>
                        <a:t>A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3664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Courier New"/>
                          <a:cs typeface="Courier New"/>
                        </a:rPr>
                        <a:t>T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3664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Courier New"/>
                          <a:cs typeface="Courier New"/>
                        </a:rPr>
                        <a:t>-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3664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Courier New"/>
                          <a:cs typeface="Courier New"/>
                        </a:rPr>
                        <a:t>T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3664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Courier New"/>
                          <a:cs typeface="Courier New"/>
                        </a:rPr>
                        <a:t>C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3664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Courier New"/>
                          <a:cs typeface="Courier New"/>
                        </a:rPr>
                        <a:t>A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3664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Courier New"/>
                          <a:cs typeface="Courier New"/>
                        </a:rPr>
                        <a:t>-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Courier New"/>
                          <a:cs typeface="Courier New"/>
                        </a:rPr>
                        <a:t>C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363574">
                <a:tc>
                  <a:txBody>
                    <a:bodyPr/>
                    <a:lstStyle/>
                    <a:p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Courier New"/>
                          <a:cs typeface="Courier New"/>
                        </a:rPr>
                        <a:t>|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3664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Courier New"/>
                          <a:cs typeface="Courier New"/>
                        </a:rPr>
                        <a:t>|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3664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Courier New"/>
                          <a:cs typeface="Courier New"/>
                        </a:rPr>
                        <a:t>|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3664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Courier New"/>
                          <a:cs typeface="Courier New"/>
                        </a:rPr>
                        <a:t>|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3664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Courier New"/>
                          <a:cs typeface="Courier New"/>
                        </a:rPr>
                        <a:t>|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349876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2000" b="1" spc="-5" dirty="0">
                          <a:solidFill>
                            <a:srgbClr val="009A9A"/>
                          </a:solidFill>
                          <a:latin typeface="Courier New"/>
                          <a:cs typeface="Courier New"/>
                        </a:rPr>
                        <a:t>B: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Courier New"/>
                          <a:cs typeface="Courier New"/>
                        </a:rPr>
                        <a:t>C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3664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Courier New"/>
                          <a:cs typeface="Courier New"/>
                        </a:rPr>
                        <a:t>-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3664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Courier New"/>
                          <a:cs typeface="Courier New"/>
                        </a:rPr>
                        <a:t>T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3664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Courier New"/>
                          <a:cs typeface="Courier New"/>
                        </a:rPr>
                        <a:t>C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3664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Courier New"/>
                          <a:cs typeface="Courier New"/>
                        </a:rPr>
                        <a:t>G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3664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Courier New"/>
                          <a:cs typeface="Courier New"/>
                        </a:rPr>
                        <a:t>C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3664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Courier New"/>
                          <a:cs typeface="Courier New"/>
                        </a:rPr>
                        <a:t>A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3664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Courier New"/>
                          <a:cs typeface="Courier New"/>
                        </a:rPr>
                        <a:t>G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3664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Courier New"/>
                          <a:cs typeface="Courier New"/>
                        </a:rPr>
                        <a:t>C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9336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425" y="5597"/>
            <a:ext cx="3820042" cy="1139999"/>
          </a:xfrm>
        </p:spPr>
        <p:txBody>
          <a:bodyPr/>
          <a:lstStyle/>
          <a:p>
            <a:r>
              <a:rPr lang="en-US" spc="-17" dirty="0"/>
              <a:t>Scorin</a:t>
            </a:r>
            <a:r>
              <a:rPr lang="en-US" spc="-13" dirty="0"/>
              <a:t>g</a:t>
            </a:r>
            <a:r>
              <a:rPr lang="en-US" spc="-3" dirty="0"/>
              <a:t> </a:t>
            </a:r>
            <a:r>
              <a:rPr lang="en-US" spc="-17" dirty="0"/>
              <a:t>th</a:t>
            </a:r>
            <a:r>
              <a:rPr lang="en-US" spc="-13" dirty="0"/>
              <a:t>e</a:t>
            </a:r>
            <a:r>
              <a:rPr lang="en-US" spc="-3" dirty="0"/>
              <a:t> </a:t>
            </a:r>
            <a:r>
              <a:rPr lang="en-US" spc="-17" dirty="0"/>
              <a:t>alignment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104" y="1439184"/>
            <a:ext cx="7403334" cy="3338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157990"/>
      </p:ext>
    </p:extLst>
  </p:cSld>
  <p:clrMapOvr>
    <a:masterClrMapping/>
  </p:clrMapOvr>
</p:sld>
</file>

<file path=ppt/theme/theme1.xml><?xml version="1.0" encoding="utf-8"?>
<a:theme xmlns:a="http://schemas.openxmlformats.org/drawingml/2006/main" name="Cerimon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3642</TotalTime>
  <Words>536</Words>
  <Application>Microsoft Office PowerPoint</Application>
  <PresentationFormat>On-screen Show (16:9)</PresentationFormat>
  <Paragraphs>244</Paragraphs>
  <Slides>18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Source Sans Pro</vt:lpstr>
      <vt:lpstr>Arial</vt:lpstr>
      <vt:lpstr>Wingdings</vt:lpstr>
      <vt:lpstr>Comic Sans MS</vt:lpstr>
      <vt:lpstr>Dosis</vt:lpstr>
      <vt:lpstr>Microsoft Sans Serif</vt:lpstr>
      <vt:lpstr>Courier New</vt:lpstr>
      <vt:lpstr>Cerimon template</vt:lpstr>
      <vt:lpstr>Sequence  Alignment</vt:lpstr>
      <vt:lpstr>CONTENTS</vt:lpstr>
      <vt:lpstr>1. Sequence Alignment</vt:lpstr>
      <vt:lpstr>Sequence Alignment</vt:lpstr>
      <vt:lpstr>Why align sequences?</vt:lpstr>
      <vt:lpstr>2. Sequence Alignment Methods</vt:lpstr>
      <vt:lpstr>Pairwise Sequence Alignment</vt:lpstr>
      <vt:lpstr>Pairwise Sequence Alignment</vt:lpstr>
      <vt:lpstr>Scoring the alignment</vt:lpstr>
      <vt:lpstr>Scoring the alignment</vt:lpstr>
      <vt:lpstr>Optimum Alignment</vt:lpstr>
      <vt:lpstr>Multiple Sequence Alignment</vt:lpstr>
      <vt:lpstr>3. Pairwise Sequence Alignment</vt:lpstr>
      <vt:lpstr> Global VS Local</vt:lpstr>
      <vt:lpstr>Global Alignment (Needleman-Wunsch)</vt:lpstr>
      <vt:lpstr>Global Alignment (Needleman-Wunsch) - Example</vt:lpstr>
      <vt:lpstr>Local Alignment (Smith-Waterman)</vt:lpstr>
      <vt:lpstr>Local Alignment (Smith-Waterman) - Example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DNA Sequencing</dc:title>
  <dc:creator>Nafis Neehal</dc:creator>
  <cp:lastModifiedBy>ASUS</cp:lastModifiedBy>
  <cp:revision>108</cp:revision>
  <dcterms:modified xsi:type="dcterms:W3CDTF">2020-05-05T19:03:39Z</dcterms:modified>
</cp:coreProperties>
</file>