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9"/>
  </p:notesMasterIdLst>
  <p:sldIdLst>
    <p:sldId id="256" r:id="rId2"/>
    <p:sldId id="257" r:id="rId3"/>
    <p:sldId id="330" r:id="rId4"/>
    <p:sldId id="331" r:id="rId5"/>
    <p:sldId id="332" r:id="rId6"/>
    <p:sldId id="337" r:id="rId7"/>
    <p:sldId id="334" r:id="rId8"/>
  </p:sldIdLst>
  <p:sldSz cx="9144000" cy="5143500" type="screen16x9"/>
  <p:notesSz cx="6858000" cy="9144000"/>
  <p:embeddedFontLst>
    <p:embeddedFont>
      <p:font typeface="Dosis" panose="020B0604020202020204" charset="0"/>
      <p:regular r:id="rId10"/>
      <p:bold r:id="rId11"/>
    </p:embeddedFont>
    <p:embeddedFont>
      <p:font typeface="Source Sans Pro" panose="020B0503030403020204" pitchFamily="34" charset="0"/>
      <p:regular r:id="rId12"/>
      <p:bold r:id="rId13"/>
      <p:italic r:id="rId14"/>
      <p:boldItalic r:id="rId15"/>
    </p:embeddedFont>
    <p:embeddedFont>
      <p:font typeface="Aharoni" panose="02010803020104030203" pitchFamily="2" charset="-79"/>
      <p:bold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B7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E442E02-E660-4E07-A1FA-838B0100BF95}">
  <a:tblStyle styleId="{FE442E02-E660-4E07-A1FA-838B0100BF9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9786377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21201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540155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921342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731819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043736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Shape 2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82349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rot="10800000">
            <a:off x="-150" y="4156674"/>
            <a:ext cx="9144000" cy="276600"/>
          </a:xfrm>
          <a:prstGeom prst="rect">
            <a:avLst/>
          </a:prstGeom>
          <a:solidFill>
            <a:srgbClr val="000000">
              <a:alpha val="3460"/>
            </a:srgbClr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-150" y="0"/>
            <a:ext cx="9144000" cy="4156799"/>
          </a:xfrm>
          <a:prstGeom prst="rect">
            <a:avLst/>
          </a:prstGeom>
          <a:solidFill>
            <a:srgbClr val="0DB7C4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685800" y="2525225"/>
            <a:ext cx="5309699" cy="1159799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2pPr>
            <a:lvl3pPr lvl="2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3pPr>
            <a:lvl4pPr lvl="3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4pPr>
            <a:lvl5pPr lvl="4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5pPr>
            <a:lvl6pPr lvl="5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6pPr>
            <a:lvl7pPr lvl="6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7pPr>
            <a:lvl8pPr lvl="7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8pPr>
            <a:lvl9pPr lvl="8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 rot="10800000">
            <a:off x="-150" y="3082199"/>
            <a:ext cx="9144000" cy="687600"/>
          </a:xfrm>
          <a:prstGeom prst="rect">
            <a:avLst/>
          </a:prstGeom>
          <a:solidFill>
            <a:srgbClr val="000000">
              <a:alpha val="3460"/>
            </a:srgbClr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" name="Shape 15"/>
          <p:cNvSpPr/>
          <p:nvPr/>
        </p:nvSpPr>
        <p:spPr>
          <a:xfrm flipH="1">
            <a:off x="-150" y="0"/>
            <a:ext cx="9144000" cy="3082200"/>
          </a:xfrm>
          <a:prstGeom prst="rect">
            <a:avLst/>
          </a:prstGeom>
          <a:solidFill>
            <a:srgbClr val="0DB7C4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1907658"/>
            <a:ext cx="5008199" cy="1045199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685800" y="3082250"/>
            <a:ext cx="5008199" cy="6876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rtl="0">
              <a:spcBef>
                <a:spcPts val="0"/>
              </a:spcBef>
              <a:buClr>
                <a:srgbClr val="415665"/>
              </a:buClr>
              <a:buSzPct val="100000"/>
              <a:buNone/>
              <a:defRPr sz="1800"/>
            </a:lvl1pPr>
            <a:lvl2pPr lvl="1" rtl="0">
              <a:spcBef>
                <a:spcPts val="0"/>
              </a:spcBef>
              <a:buClr>
                <a:srgbClr val="415665"/>
              </a:buClr>
              <a:buSzPct val="100000"/>
              <a:buNone/>
              <a:defRPr sz="1800"/>
            </a:lvl2pPr>
            <a:lvl3pPr lvl="2" rtl="0">
              <a:spcBef>
                <a:spcPts val="0"/>
              </a:spcBef>
              <a:buClr>
                <a:srgbClr val="415665"/>
              </a:buClr>
              <a:buSzPct val="100000"/>
              <a:buNone/>
              <a:defRPr sz="1800"/>
            </a:lvl3pPr>
            <a:lvl4pPr lvl="3" rtl="0">
              <a:spcBef>
                <a:spcPts val="0"/>
              </a:spcBef>
              <a:buClr>
                <a:srgbClr val="415665"/>
              </a:buClr>
              <a:buNone/>
              <a:defRPr/>
            </a:lvl4pPr>
            <a:lvl5pPr lvl="4" rtl="0">
              <a:spcBef>
                <a:spcPts val="0"/>
              </a:spcBef>
              <a:buClr>
                <a:srgbClr val="415665"/>
              </a:buClr>
              <a:buNone/>
              <a:defRPr/>
            </a:lvl5pPr>
            <a:lvl6pPr lvl="5" rtl="0">
              <a:spcBef>
                <a:spcPts val="0"/>
              </a:spcBef>
              <a:buClr>
                <a:srgbClr val="415665"/>
              </a:buClr>
              <a:buNone/>
              <a:defRPr/>
            </a:lvl6pPr>
            <a:lvl7pPr lvl="6" rtl="0">
              <a:spcBef>
                <a:spcPts val="0"/>
              </a:spcBef>
              <a:buClr>
                <a:srgbClr val="415665"/>
              </a:buClr>
              <a:buNone/>
              <a:defRPr/>
            </a:lvl7pPr>
            <a:lvl8pPr lvl="7" rtl="0">
              <a:spcBef>
                <a:spcPts val="0"/>
              </a:spcBef>
              <a:buClr>
                <a:srgbClr val="415665"/>
              </a:buClr>
              <a:buNone/>
              <a:defRPr/>
            </a:lvl8pPr>
            <a:lvl9pPr lvl="8" rtl="0">
              <a:spcBef>
                <a:spcPts val="0"/>
              </a:spcBef>
              <a:buClr>
                <a:srgbClr val="415665"/>
              </a:buClr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-75" y="3420000"/>
            <a:ext cx="669599" cy="17235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rgbClr val="0DB7C4"/>
                </a:solidFill>
              </a:rPr>
              <a:t>‹#›</a:t>
            </a:fld>
            <a:endParaRPr lang="en">
              <a:solidFill>
                <a:srgbClr val="0DB7C4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 flipH="1">
            <a:off x="-74" y="0"/>
            <a:ext cx="669599" cy="5143499"/>
          </a:xfrm>
          <a:prstGeom prst="rect">
            <a:avLst/>
          </a:prstGeom>
          <a:solidFill>
            <a:srgbClr val="000000">
              <a:alpha val="3460"/>
            </a:srgbClr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/>
          <p:nvPr/>
        </p:nvSpPr>
        <p:spPr>
          <a:xfrm flipH="1">
            <a:off x="-74" y="0"/>
            <a:ext cx="669599" cy="1139999"/>
          </a:xfrm>
          <a:prstGeom prst="rect">
            <a:avLst/>
          </a:prstGeom>
          <a:solidFill>
            <a:srgbClr val="0DB7C4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844425" y="5597"/>
            <a:ext cx="3552600" cy="1139999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844425" y="1538075"/>
            <a:ext cx="5169000" cy="3387899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599" cy="1139999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flipH="1">
            <a:off x="-74" y="0"/>
            <a:ext cx="669599" cy="5143499"/>
          </a:xfrm>
          <a:prstGeom prst="rect">
            <a:avLst/>
          </a:prstGeom>
          <a:solidFill>
            <a:srgbClr val="000000">
              <a:alpha val="3460"/>
            </a:srgbClr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 flipH="1">
            <a:off x="-74" y="0"/>
            <a:ext cx="669599" cy="1139999"/>
          </a:xfrm>
          <a:prstGeom prst="rect">
            <a:avLst/>
          </a:prstGeom>
          <a:solidFill>
            <a:srgbClr val="0DB7C4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844425" y="5597"/>
            <a:ext cx="3552600" cy="1139999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844425" y="1534256"/>
            <a:ext cx="2804699" cy="3321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000"/>
            </a:lvl1pPr>
            <a:lvl2pPr lvl="1">
              <a:spcBef>
                <a:spcPts val="0"/>
              </a:spcBef>
              <a:buSzPct val="100000"/>
              <a:defRPr sz="2000"/>
            </a:lvl2pPr>
            <a:lvl3pPr lvl="2">
              <a:spcBef>
                <a:spcPts val="0"/>
              </a:spcBef>
              <a:buSzPct val="100000"/>
              <a:defRPr sz="2000"/>
            </a:lvl3pPr>
            <a:lvl4pPr lvl="3">
              <a:spcBef>
                <a:spcPts val="0"/>
              </a:spcBef>
              <a:buSzPct val="100000"/>
              <a:defRPr sz="2000"/>
            </a:lvl4pPr>
            <a:lvl5pPr lvl="4">
              <a:spcBef>
                <a:spcPts val="0"/>
              </a:spcBef>
              <a:buSzPct val="100000"/>
              <a:defRPr sz="2000"/>
            </a:lvl5pPr>
            <a:lvl6pPr lvl="5">
              <a:spcBef>
                <a:spcPts val="0"/>
              </a:spcBef>
              <a:buSzPct val="100000"/>
              <a:defRPr sz="2000"/>
            </a:lvl6pPr>
            <a:lvl7pPr lvl="6">
              <a:spcBef>
                <a:spcPts val="0"/>
              </a:spcBef>
              <a:buSzPct val="100000"/>
              <a:defRPr sz="2000"/>
            </a:lvl7pPr>
            <a:lvl8pPr lvl="7">
              <a:spcBef>
                <a:spcPts val="0"/>
              </a:spcBef>
              <a:buSzPct val="100000"/>
              <a:defRPr sz="2000"/>
            </a:lvl8pPr>
            <a:lvl9pPr lvl="8">
              <a:spcBef>
                <a:spcPts val="0"/>
              </a:spcBef>
              <a:buSzPct val="100000"/>
              <a:defRPr sz="20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3818122" y="1534256"/>
            <a:ext cx="2804699" cy="3321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000"/>
            </a:lvl1pPr>
            <a:lvl2pPr lvl="1">
              <a:spcBef>
                <a:spcPts val="0"/>
              </a:spcBef>
              <a:buSzPct val="100000"/>
              <a:defRPr sz="2000"/>
            </a:lvl2pPr>
            <a:lvl3pPr lvl="2">
              <a:spcBef>
                <a:spcPts val="0"/>
              </a:spcBef>
              <a:buSzPct val="100000"/>
              <a:defRPr sz="2000"/>
            </a:lvl3pPr>
            <a:lvl4pPr lvl="3">
              <a:spcBef>
                <a:spcPts val="0"/>
              </a:spcBef>
              <a:buSzPct val="100000"/>
              <a:defRPr sz="2000"/>
            </a:lvl4pPr>
            <a:lvl5pPr lvl="4">
              <a:spcBef>
                <a:spcPts val="0"/>
              </a:spcBef>
              <a:buSzPct val="100000"/>
              <a:defRPr sz="2000"/>
            </a:lvl5pPr>
            <a:lvl6pPr lvl="5">
              <a:spcBef>
                <a:spcPts val="0"/>
              </a:spcBef>
              <a:buSzPct val="100000"/>
              <a:defRPr sz="2000"/>
            </a:lvl6pPr>
            <a:lvl7pPr lvl="6">
              <a:spcBef>
                <a:spcPts val="0"/>
              </a:spcBef>
              <a:buSzPct val="100000"/>
              <a:defRPr sz="2000"/>
            </a:lvl7pPr>
            <a:lvl8pPr lvl="7">
              <a:spcBef>
                <a:spcPts val="0"/>
              </a:spcBef>
              <a:buSzPct val="100000"/>
              <a:defRPr sz="2000"/>
            </a:lvl8pPr>
            <a:lvl9pPr lvl="8">
              <a:spcBef>
                <a:spcPts val="0"/>
              </a:spcBef>
              <a:buSzPct val="100000"/>
              <a:defRPr sz="20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599" cy="1139999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z="2400"/>
              <a:t>‹#›</a:t>
            </a:fld>
            <a:endParaRPr lang="en" sz="24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/>
        </p:nvSpPr>
        <p:spPr>
          <a:xfrm flipH="1">
            <a:off x="-74" y="0"/>
            <a:ext cx="669599" cy="5143499"/>
          </a:xfrm>
          <a:prstGeom prst="rect">
            <a:avLst/>
          </a:prstGeom>
          <a:solidFill>
            <a:srgbClr val="000000">
              <a:alpha val="3460"/>
            </a:srgbClr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3" name="Shape 63"/>
          <p:cNvSpPr/>
          <p:nvPr/>
        </p:nvSpPr>
        <p:spPr>
          <a:xfrm flipH="1">
            <a:off x="-74" y="0"/>
            <a:ext cx="669599" cy="1139999"/>
          </a:xfrm>
          <a:prstGeom prst="rect">
            <a:avLst/>
          </a:prstGeom>
          <a:solidFill>
            <a:srgbClr val="0DB7C4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599" cy="1139999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44425" y="5597"/>
            <a:ext cx="3552600" cy="1139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Clr>
                <a:srgbClr val="0DB7C4"/>
              </a:buClr>
              <a:buSzPct val="1000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1pPr>
            <a:lvl2pPr lvl="1">
              <a:spcBef>
                <a:spcPts val="0"/>
              </a:spcBef>
              <a:buClr>
                <a:srgbClr val="0DB7C4"/>
              </a:buClr>
              <a:buSzPct val="1000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2pPr>
            <a:lvl3pPr lvl="2">
              <a:spcBef>
                <a:spcPts val="0"/>
              </a:spcBef>
              <a:buClr>
                <a:srgbClr val="0DB7C4"/>
              </a:buClr>
              <a:buSzPct val="1000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3pPr>
            <a:lvl4pPr lvl="3">
              <a:spcBef>
                <a:spcPts val="0"/>
              </a:spcBef>
              <a:buClr>
                <a:srgbClr val="0DB7C4"/>
              </a:buClr>
              <a:buSzPct val="1000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4pPr>
            <a:lvl5pPr lvl="4">
              <a:spcBef>
                <a:spcPts val="0"/>
              </a:spcBef>
              <a:buClr>
                <a:srgbClr val="0DB7C4"/>
              </a:buClr>
              <a:buSzPct val="1000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5pPr>
            <a:lvl6pPr lvl="5">
              <a:spcBef>
                <a:spcPts val="0"/>
              </a:spcBef>
              <a:buClr>
                <a:srgbClr val="0DB7C4"/>
              </a:buClr>
              <a:buSzPct val="1000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6pPr>
            <a:lvl7pPr lvl="6">
              <a:spcBef>
                <a:spcPts val="0"/>
              </a:spcBef>
              <a:buClr>
                <a:srgbClr val="0DB7C4"/>
              </a:buClr>
              <a:buSzPct val="1000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7pPr>
            <a:lvl8pPr lvl="7">
              <a:spcBef>
                <a:spcPts val="0"/>
              </a:spcBef>
              <a:buClr>
                <a:srgbClr val="0DB7C4"/>
              </a:buClr>
              <a:buSzPct val="1000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8pPr>
            <a:lvl9pPr lvl="8">
              <a:spcBef>
                <a:spcPts val="0"/>
              </a:spcBef>
              <a:buClr>
                <a:srgbClr val="0DB7C4"/>
              </a:buClr>
              <a:buSzPct val="1000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44425" y="1538075"/>
            <a:ext cx="5169000" cy="33878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0DB7C4"/>
              </a:buClr>
              <a:buSzPct val="100000"/>
              <a:buFont typeface="Source Sans Pro"/>
              <a:buChar char="▹"/>
              <a:defRPr sz="3000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>
              <a:spcBef>
                <a:spcPts val="480"/>
              </a:spcBef>
              <a:buClr>
                <a:srgbClr val="0DB7C4"/>
              </a:buClr>
              <a:buSzPct val="100000"/>
              <a:buFont typeface="Source Sans Pro"/>
              <a:buChar char="▸"/>
              <a:defRPr sz="2400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>
              <a:spcBef>
                <a:spcPts val="480"/>
              </a:spcBef>
              <a:buClr>
                <a:srgbClr val="0DB7C4"/>
              </a:buClr>
              <a:buSzPct val="100000"/>
              <a:buFont typeface="Source Sans Pro"/>
              <a:buChar char="⬩"/>
              <a:defRPr sz="2400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>
              <a:spcBef>
                <a:spcPts val="360"/>
              </a:spcBef>
              <a:buClr>
                <a:srgbClr val="0DB7C4"/>
              </a:buClr>
              <a:buSzPct val="100000"/>
              <a:buFont typeface="Source Sans Pro"/>
              <a:buChar char="⬞"/>
              <a:defRPr sz="1800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>
              <a:spcBef>
                <a:spcPts val="360"/>
              </a:spcBef>
              <a:buClr>
                <a:srgbClr val="0DB7C4"/>
              </a:buClr>
              <a:buSzPct val="100000"/>
              <a:buFont typeface="Source Sans Pro"/>
              <a:buChar char="○"/>
              <a:defRPr sz="1800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>
              <a:spcBef>
                <a:spcPts val="360"/>
              </a:spcBef>
              <a:buClr>
                <a:srgbClr val="0DB7C4"/>
              </a:buClr>
              <a:buSzPct val="100000"/>
              <a:buFont typeface="Source Sans Pro"/>
              <a:buChar char="■"/>
              <a:defRPr sz="1800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>
              <a:spcBef>
                <a:spcPts val="360"/>
              </a:spcBef>
              <a:buClr>
                <a:srgbClr val="0DB7C4"/>
              </a:buClr>
              <a:buSzPct val="100000"/>
              <a:buFont typeface="Source Sans Pro"/>
              <a:buChar char="●"/>
              <a:defRPr sz="1800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>
              <a:spcBef>
                <a:spcPts val="360"/>
              </a:spcBef>
              <a:buClr>
                <a:srgbClr val="0DB7C4"/>
              </a:buClr>
              <a:buSzPct val="100000"/>
              <a:buFont typeface="Source Sans Pro"/>
              <a:buChar char="○"/>
              <a:defRPr sz="1800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>
              <a:spcBef>
                <a:spcPts val="360"/>
              </a:spcBef>
              <a:buClr>
                <a:srgbClr val="0DB7C4"/>
              </a:buClr>
              <a:buSzPct val="100000"/>
              <a:buFont typeface="Source Sans Pro"/>
              <a:buChar char="■"/>
              <a:defRPr sz="1800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599" cy="1139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fld id="{00000000-1234-1234-1234-123412341234}" type="slidenum">
              <a:rPr lang="en"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rPr>
              <a:t>‹#›</a:t>
            </a:fld>
            <a:endParaRPr lang="en" sz="2400">
              <a:solidFill>
                <a:srgbClr val="FFFFFF"/>
              </a:solidFill>
              <a:latin typeface="Dosis"/>
              <a:ea typeface="Dosis"/>
              <a:cs typeface="Dosis"/>
              <a:sym typeface="Dosi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7" r:id="rId5"/>
  </p:sldLayoutIdLst>
  <p:transition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8082" y="0"/>
            <a:ext cx="5004512" cy="1924493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 dirty="0" smtClean="0"/>
              <a:t>Maximum Likelihood Estimation</a:t>
            </a:r>
            <a:endParaRPr lang="en" sz="4800" dirty="0"/>
          </a:p>
        </p:txBody>
      </p:sp>
      <p:sp>
        <p:nvSpPr>
          <p:cNvPr id="2" name="TextBox 1"/>
          <p:cNvSpPr txBox="1"/>
          <p:nvPr/>
        </p:nvSpPr>
        <p:spPr>
          <a:xfrm>
            <a:off x="189326" y="2325211"/>
            <a:ext cx="4908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Dosis" panose="020B0604020202020204" charset="0"/>
              </a:rPr>
              <a:t>Lecture – 12 </a:t>
            </a:r>
            <a:endParaRPr lang="en-US" sz="2800" dirty="0">
              <a:solidFill>
                <a:schemeClr val="bg1"/>
              </a:solidFill>
              <a:latin typeface="Dosis" panose="020B060402020202020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9913" y="3367202"/>
            <a:ext cx="48071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Dosis" panose="020B0604020202020204" charset="0"/>
              </a:rPr>
              <a:t>Department of CSE, DIU</a:t>
            </a:r>
            <a:endParaRPr lang="en-US" sz="1600" dirty="0">
              <a:solidFill>
                <a:schemeClr val="bg1"/>
              </a:solidFill>
              <a:latin typeface="Dosis" panose="020B0604020202020204" charset="0"/>
            </a:endParaRPr>
          </a:p>
        </p:txBody>
      </p:sp>
      <p:pic>
        <p:nvPicPr>
          <p:cNvPr id="1026" name="Picture 2" descr="https://naturalishistoria.files.wordpress.com/2014/02/cat-kind-biblical-evoluti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2243" y="0"/>
            <a:ext cx="4231758" cy="4146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844425" y="5597"/>
            <a:ext cx="3552600" cy="1139999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CONTENTS</a:t>
            </a:r>
            <a:endParaRPr lang="en" dirty="0"/>
          </a:p>
        </p:txBody>
      </p:sp>
      <p:sp>
        <p:nvSpPr>
          <p:cNvPr id="6" name="TextBox 5"/>
          <p:cNvSpPr txBox="1"/>
          <p:nvPr/>
        </p:nvSpPr>
        <p:spPr>
          <a:xfrm>
            <a:off x="2946596" y="1870810"/>
            <a:ext cx="401125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bg2"/>
              </a:solidFill>
              <a:latin typeface="Dosis" panose="020B060402020202020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  <a:t>Maximum Likelihood Estimation</a:t>
            </a:r>
            <a:b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</a:br>
            <a:endParaRPr lang="en-US" dirty="0" smtClean="0">
              <a:solidFill>
                <a:schemeClr val="bg2"/>
              </a:solidFill>
              <a:latin typeface="Dosis" panose="020B060402020202020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  <a:t>Calculate Maximum Likelihood of a Phylogenetic Tree with known history</a:t>
            </a:r>
          </a:p>
          <a:p>
            <a:pPr lvl="1"/>
            <a:r>
              <a:rPr lang="en-US" dirty="0">
                <a:solidFill>
                  <a:schemeClr val="bg2"/>
                </a:solidFill>
                <a:latin typeface="Dosis" panose="020B0604020202020204" charset="0"/>
              </a:rPr>
              <a:t>	</a:t>
            </a:r>
            <a: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  <a:t/>
            </a:r>
            <a:b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</a:br>
            <a: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ctrTitle"/>
          </p:nvPr>
        </p:nvSpPr>
        <p:spPr>
          <a:xfrm>
            <a:off x="685800" y="1786760"/>
            <a:ext cx="8124825" cy="1166098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1</a:t>
            </a:r>
            <a:r>
              <a:rPr lang="en" dirty="0" smtClean="0"/>
              <a:t>. Maximum Likelihood Estimation</a:t>
            </a:r>
            <a:endParaRPr lang="en" dirty="0"/>
          </a:p>
        </p:txBody>
      </p:sp>
      <p:sp>
        <p:nvSpPr>
          <p:cNvPr id="99" name="Shape 99"/>
          <p:cNvSpPr txBox="1">
            <a:spLocks noGrp="1"/>
          </p:cNvSpPr>
          <p:nvPr>
            <p:ph type="subTitle" idx="1"/>
          </p:nvPr>
        </p:nvSpPr>
        <p:spPr>
          <a:xfrm>
            <a:off x="685800" y="3082250"/>
            <a:ext cx="7102366" cy="687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Computing Likelihood if History is Known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416111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668899" y="162860"/>
            <a:ext cx="8548674" cy="877562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Maximum Likelihood Estimation Data (Given)</a:t>
            </a:r>
            <a:endParaRPr lang="en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450" y="1160707"/>
            <a:ext cx="3048898" cy="2036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14450" y="3197023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2"/>
                </a:solidFill>
                <a:latin typeface="Dosis" panose="020B0604020202020204" charset="0"/>
              </a:rPr>
              <a:t>1. Tree Topology with Branch Lengths </a:t>
            </a:r>
            <a:r>
              <a:rPr lang="en-US" b="1" dirty="0" smtClean="0">
                <a:solidFill>
                  <a:srgbClr val="FF0000"/>
                </a:solidFill>
                <a:latin typeface="Dosis" panose="020B0604020202020204" charset="0"/>
              </a:rPr>
              <a:t>(Given)</a:t>
            </a:r>
            <a:endParaRPr lang="en-US" b="1" dirty="0">
              <a:solidFill>
                <a:srgbClr val="FF0000"/>
              </a:solidFill>
              <a:latin typeface="Dosis" panose="020B0604020202020204" charset="0"/>
            </a:endParaRP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7808" y="1040422"/>
            <a:ext cx="4153766" cy="1636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5229224" y="2753102"/>
            <a:ext cx="3714751" cy="2390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2"/>
                </a:solidFill>
                <a:latin typeface="Dosis" panose="020B0604020202020204" charset="0"/>
              </a:rPr>
              <a:t>3. Substitution Rate Matrix </a:t>
            </a:r>
            <a:r>
              <a:rPr lang="en-US" b="1" dirty="0" smtClean="0">
                <a:solidFill>
                  <a:srgbClr val="FF0000"/>
                </a:solidFill>
                <a:latin typeface="Dosis" panose="020B0604020202020204" charset="0"/>
              </a:rPr>
              <a:t>(Given)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  <a:t>Denoted by Q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  <a:t>Q</a:t>
            </a:r>
            <a:r>
              <a:rPr lang="en-US" baseline="-25000" dirty="0" smtClean="0">
                <a:solidFill>
                  <a:schemeClr val="bg2"/>
                </a:solidFill>
                <a:latin typeface="Dosis" panose="020B0604020202020204" charset="0"/>
              </a:rPr>
              <a:t>AC </a:t>
            </a:r>
            <a: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  <a:t>means </a:t>
            </a:r>
            <a:r>
              <a:rPr lang="en-US" b="1" dirty="0" smtClean="0">
                <a:solidFill>
                  <a:schemeClr val="bg2"/>
                </a:solidFill>
                <a:latin typeface="Dosis" panose="020B0604020202020204" charset="0"/>
              </a:rPr>
              <a:t>substitution rate </a:t>
            </a:r>
            <a: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  <a:t>of A to C = 0.541 (From Q Matrix)</a:t>
            </a:r>
          </a:p>
          <a:p>
            <a: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  <a:t/>
            </a:r>
            <a:b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</a:br>
            <a:r>
              <a:rPr lang="en-US" b="1" u="sng" dirty="0" smtClean="0">
                <a:solidFill>
                  <a:srgbClr val="FF0000"/>
                </a:solidFill>
                <a:latin typeface="Dosis" panose="020B0604020202020204" charset="0"/>
              </a:rPr>
              <a:t>(EXTRA)</a:t>
            </a:r>
            <a: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  <a:t> </a:t>
            </a:r>
            <a:b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</a:br>
            <a:r>
              <a:rPr lang="en-US" b="1" dirty="0" smtClean="0">
                <a:solidFill>
                  <a:schemeClr val="bg2"/>
                </a:solidFill>
                <a:latin typeface="Dosis" panose="020B0604020202020204" charset="0"/>
              </a:rPr>
              <a:t>Probability ( A -&gt; C ) </a:t>
            </a:r>
            <a: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  <a:t>= ( Q</a:t>
            </a:r>
            <a:r>
              <a:rPr lang="en-US" baseline="-25000" dirty="0" smtClean="0">
                <a:solidFill>
                  <a:schemeClr val="bg2"/>
                </a:solidFill>
                <a:latin typeface="Dosis" panose="020B0604020202020204" charset="0"/>
              </a:rPr>
              <a:t>AC </a:t>
            </a:r>
            <a: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  <a:t>) / ( Q</a:t>
            </a:r>
            <a:r>
              <a:rPr lang="en-US" baseline="-25000" dirty="0" smtClean="0">
                <a:solidFill>
                  <a:schemeClr val="bg2"/>
                </a:solidFill>
                <a:latin typeface="Dosis" panose="020B0604020202020204" charset="0"/>
              </a:rPr>
              <a:t>AC </a:t>
            </a:r>
            <a: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  <a:t>+</a:t>
            </a:r>
            <a:r>
              <a:rPr lang="en-US" dirty="0">
                <a:solidFill>
                  <a:schemeClr val="bg2"/>
                </a:solidFill>
                <a:latin typeface="Dosis" panose="020B0604020202020204" charset="0"/>
              </a:rPr>
              <a:t> </a:t>
            </a:r>
            <a: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  <a:t>Q</a:t>
            </a:r>
            <a:r>
              <a:rPr lang="en-US" baseline="-25000" dirty="0" smtClean="0">
                <a:solidFill>
                  <a:schemeClr val="bg2"/>
                </a:solidFill>
                <a:latin typeface="Dosis" panose="020B0604020202020204" charset="0"/>
              </a:rPr>
              <a:t>AG </a:t>
            </a:r>
            <a: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  <a:t>+</a:t>
            </a:r>
            <a:r>
              <a:rPr lang="en-US" dirty="0">
                <a:solidFill>
                  <a:schemeClr val="bg2"/>
                </a:solidFill>
                <a:latin typeface="Dosis" panose="020B0604020202020204" charset="0"/>
              </a:rPr>
              <a:t> </a:t>
            </a:r>
            <a: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  <a:t>Q</a:t>
            </a:r>
            <a:r>
              <a:rPr lang="en-US" baseline="-25000" dirty="0" smtClean="0">
                <a:solidFill>
                  <a:schemeClr val="bg2"/>
                </a:solidFill>
                <a:latin typeface="Dosis" panose="020B0604020202020204" charset="0"/>
              </a:rPr>
              <a:t>AT </a:t>
            </a:r>
            <a: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  <a:t>)</a:t>
            </a:r>
            <a:b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</a:br>
            <a: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  <a:t>	             = 0.541 / ( 0.541 + 0.787 + 0.588 )</a:t>
            </a:r>
          </a:p>
          <a:p>
            <a:r>
              <a:rPr lang="en-US" dirty="0">
                <a:solidFill>
                  <a:schemeClr val="bg2"/>
                </a:solidFill>
                <a:latin typeface="Dosis" panose="020B0604020202020204" charset="0"/>
              </a:rPr>
              <a:t>	</a:t>
            </a:r>
            <a: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  <a:t>             = 0.541 / 1.916</a:t>
            </a:r>
          </a:p>
          <a:p>
            <a:r>
              <a:rPr lang="en-US" dirty="0">
                <a:solidFill>
                  <a:schemeClr val="bg2"/>
                </a:solidFill>
                <a:latin typeface="Dosis" panose="020B0604020202020204" charset="0"/>
              </a:rPr>
              <a:t>	</a:t>
            </a:r>
            <a: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  <a:t>             = 0.282</a:t>
            </a:r>
          </a:p>
          <a:p>
            <a:endParaRPr lang="en-US" baseline="-25000" dirty="0">
              <a:solidFill>
                <a:schemeClr val="bg2"/>
              </a:solidFill>
              <a:latin typeface="Dosis" panose="020B060402020202020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14450" y="3735847"/>
            <a:ext cx="2634054" cy="11695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b="1" dirty="0" smtClean="0">
                <a:solidFill>
                  <a:schemeClr val="bg2"/>
                </a:solidFill>
                <a:latin typeface="Dosis" panose="020B0604020202020204" charset="0"/>
              </a:rPr>
              <a:t>2. Stationary Probabilities </a:t>
            </a:r>
            <a:r>
              <a:rPr lang="en-US" b="1" dirty="0" smtClean="0">
                <a:solidFill>
                  <a:srgbClr val="FF0000"/>
                </a:solidFill>
                <a:latin typeface="Dosis" panose="020B0604020202020204" charset="0"/>
              </a:rPr>
              <a:t>(Given)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l-GR" dirty="0" smtClean="0">
                <a:solidFill>
                  <a:schemeClr val="bg2"/>
                </a:solidFill>
              </a:rPr>
              <a:t>π</a:t>
            </a:r>
            <a:r>
              <a:rPr lang="en-US" baseline="-25000" dirty="0" smtClean="0">
                <a:solidFill>
                  <a:schemeClr val="bg2"/>
                </a:solidFill>
              </a:rPr>
              <a:t>a</a:t>
            </a:r>
            <a:r>
              <a:rPr lang="en-US" dirty="0" smtClean="0">
                <a:solidFill>
                  <a:schemeClr val="bg2"/>
                </a:solidFill>
              </a:rPr>
              <a:t> = 0.138</a:t>
            </a:r>
          </a:p>
          <a:p>
            <a:pPr lvl="1"/>
            <a:r>
              <a:rPr lang="el-GR" dirty="0" smtClean="0">
                <a:solidFill>
                  <a:schemeClr val="bg2"/>
                </a:solidFill>
              </a:rPr>
              <a:t>π</a:t>
            </a:r>
            <a:r>
              <a:rPr lang="en-US" baseline="-25000" dirty="0" smtClean="0">
                <a:solidFill>
                  <a:schemeClr val="bg2"/>
                </a:solidFill>
              </a:rPr>
              <a:t>c</a:t>
            </a:r>
            <a:r>
              <a:rPr lang="en-US" dirty="0" smtClean="0">
                <a:solidFill>
                  <a:schemeClr val="bg2"/>
                </a:solidFill>
              </a:rPr>
              <a:t> = 0.188</a:t>
            </a:r>
          </a:p>
          <a:p>
            <a:pPr lvl="1"/>
            <a:r>
              <a:rPr lang="el-GR" dirty="0" smtClean="0">
                <a:solidFill>
                  <a:schemeClr val="bg2"/>
                </a:solidFill>
              </a:rPr>
              <a:t>π</a:t>
            </a:r>
            <a:r>
              <a:rPr lang="en-US" baseline="-25000" dirty="0" smtClean="0">
                <a:solidFill>
                  <a:schemeClr val="bg2"/>
                </a:solidFill>
              </a:rPr>
              <a:t>g</a:t>
            </a:r>
            <a:r>
              <a:rPr lang="en-US" dirty="0" smtClean="0">
                <a:solidFill>
                  <a:schemeClr val="bg2"/>
                </a:solidFill>
              </a:rPr>
              <a:t> = 0.495</a:t>
            </a:r>
          </a:p>
          <a:p>
            <a:pPr lvl="1"/>
            <a:r>
              <a:rPr lang="el-GR" dirty="0" smtClean="0">
                <a:solidFill>
                  <a:schemeClr val="bg2"/>
                </a:solidFill>
              </a:rPr>
              <a:t>π</a:t>
            </a:r>
            <a:r>
              <a:rPr lang="en-US" baseline="-25000" dirty="0" smtClean="0">
                <a:solidFill>
                  <a:schemeClr val="bg2"/>
                </a:solidFill>
              </a:rPr>
              <a:t>t  </a:t>
            </a:r>
            <a:r>
              <a:rPr lang="en-US" dirty="0" smtClean="0">
                <a:solidFill>
                  <a:schemeClr val="bg2"/>
                </a:solidFill>
              </a:rPr>
              <a:t>= 0.179</a:t>
            </a:r>
            <a:endParaRPr lang="en-US" baseline="-25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86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668899" y="162860"/>
            <a:ext cx="8548674" cy="877562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Maximum Likelihood Estimation Data (Example)</a:t>
            </a:r>
            <a:endParaRPr lang="en" dirty="0"/>
          </a:p>
        </p:txBody>
      </p:sp>
      <p:sp>
        <p:nvSpPr>
          <p:cNvPr id="6" name="Rectangle 5"/>
          <p:cNvSpPr/>
          <p:nvPr/>
        </p:nvSpPr>
        <p:spPr>
          <a:xfrm>
            <a:off x="4795394" y="2362576"/>
            <a:ext cx="3941169" cy="307777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lvl="1"/>
            <a:r>
              <a:rPr lang="el-GR" dirty="0" smtClean="0">
                <a:solidFill>
                  <a:schemeClr val="bg1"/>
                </a:solidFill>
              </a:rPr>
              <a:t>π</a:t>
            </a:r>
            <a:r>
              <a:rPr lang="en-US" baseline="-25000" dirty="0">
                <a:solidFill>
                  <a:schemeClr val="bg1"/>
                </a:solidFill>
              </a:rPr>
              <a:t>A</a:t>
            </a:r>
            <a:r>
              <a:rPr lang="en-US" dirty="0" smtClean="0">
                <a:solidFill>
                  <a:schemeClr val="bg1"/>
                </a:solidFill>
              </a:rPr>
              <a:t> = 0.138, </a:t>
            </a:r>
            <a:r>
              <a:rPr lang="el-GR" dirty="0" smtClean="0">
                <a:solidFill>
                  <a:schemeClr val="bg1"/>
                </a:solidFill>
              </a:rPr>
              <a:t>π</a:t>
            </a:r>
            <a:r>
              <a:rPr lang="en-US" baseline="-25000" dirty="0">
                <a:solidFill>
                  <a:schemeClr val="bg1"/>
                </a:solidFill>
              </a:rPr>
              <a:t>C</a:t>
            </a:r>
            <a:r>
              <a:rPr lang="en-US" dirty="0" smtClean="0">
                <a:solidFill>
                  <a:schemeClr val="bg1"/>
                </a:solidFill>
              </a:rPr>
              <a:t> = 0.188, </a:t>
            </a:r>
            <a:r>
              <a:rPr lang="el-GR" dirty="0" smtClean="0">
                <a:solidFill>
                  <a:schemeClr val="bg1"/>
                </a:solidFill>
              </a:rPr>
              <a:t>π</a:t>
            </a:r>
            <a:r>
              <a:rPr lang="en-US" baseline="-25000" dirty="0">
                <a:solidFill>
                  <a:schemeClr val="bg1"/>
                </a:solidFill>
              </a:rPr>
              <a:t>G</a:t>
            </a:r>
            <a:r>
              <a:rPr lang="en-US" dirty="0" smtClean="0">
                <a:solidFill>
                  <a:schemeClr val="bg1"/>
                </a:solidFill>
              </a:rPr>
              <a:t> = 0.495, </a:t>
            </a:r>
            <a:r>
              <a:rPr lang="el-GR" dirty="0" smtClean="0">
                <a:solidFill>
                  <a:schemeClr val="bg1"/>
                </a:solidFill>
              </a:rPr>
              <a:t>π</a:t>
            </a:r>
            <a:r>
              <a:rPr lang="en-US" baseline="-25000" dirty="0" smtClean="0">
                <a:solidFill>
                  <a:schemeClr val="bg1"/>
                </a:solidFill>
              </a:rPr>
              <a:t>T </a:t>
            </a:r>
            <a:r>
              <a:rPr lang="en-US" dirty="0" smtClean="0">
                <a:solidFill>
                  <a:schemeClr val="bg1"/>
                </a:solidFill>
              </a:rPr>
              <a:t>= 0.179</a:t>
            </a:r>
            <a:endParaRPr lang="en-US" baseline="-25000" dirty="0">
              <a:solidFill>
                <a:schemeClr val="bg1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1" y="3109261"/>
            <a:ext cx="2095500" cy="1755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075" y="1125456"/>
            <a:ext cx="2162175" cy="1920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81051" y="2217372"/>
            <a:ext cx="1295400" cy="30777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Dosis" panose="020B0604020202020204" charset="0"/>
              </a:rPr>
              <a:t>History (Given)</a:t>
            </a:r>
            <a:endParaRPr lang="en-US" b="1" dirty="0">
              <a:solidFill>
                <a:schemeClr val="bg1"/>
              </a:solidFill>
              <a:latin typeface="Dosis" panose="020B060402020202020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1051" y="4256538"/>
            <a:ext cx="1295400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Dosis" panose="020B0604020202020204" charset="0"/>
              </a:rPr>
              <a:t>Branch Length (Given)</a:t>
            </a:r>
            <a:endParaRPr lang="en-US" b="1" dirty="0">
              <a:solidFill>
                <a:schemeClr val="bg1"/>
              </a:solidFill>
              <a:latin typeface="Dosis" panose="020B0604020202020204" charset="0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926" y="1036813"/>
            <a:ext cx="4719637" cy="1351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3818017" y="3015623"/>
            <a:ext cx="5117453" cy="1930324"/>
            <a:chOff x="3853032" y="2655480"/>
            <a:chExt cx="5117453" cy="1930324"/>
          </a:xfrm>
        </p:grpSpPr>
        <p:sp>
          <p:nvSpPr>
            <p:cNvPr id="19" name="TextBox 18"/>
            <p:cNvSpPr txBox="1"/>
            <p:nvPr/>
          </p:nvSpPr>
          <p:spPr>
            <a:xfrm>
              <a:off x="3853032" y="3546789"/>
              <a:ext cx="27313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bg2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=</a:t>
              </a:r>
            </a:p>
          </p:txBody>
        </p:sp>
        <p:pic>
          <p:nvPicPr>
            <p:cNvPr id="20" name="Picture 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24069" y="2655480"/>
              <a:ext cx="4705350" cy="5764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1" name="Picture 8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5306" y="3029430"/>
              <a:ext cx="4321257" cy="6101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2" name="Picture 10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6163" y="3580398"/>
              <a:ext cx="4844322" cy="701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3" name="Picture 11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3032" y="4216894"/>
              <a:ext cx="1447800" cy="3689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5" name="TextBox 4"/>
          <p:cNvSpPr txBox="1"/>
          <p:nvPr/>
        </p:nvSpPr>
        <p:spPr>
          <a:xfrm>
            <a:off x="3658076" y="2738270"/>
            <a:ext cx="1837712" cy="307777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Maximum Likelihood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510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424" y="5597"/>
            <a:ext cx="6985783" cy="1139999"/>
          </a:xfrm>
        </p:spPr>
        <p:txBody>
          <a:bodyPr/>
          <a:lstStyle/>
          <a:p>
            <a:r>
              <a:rPr lang="en" dirty="0"/>
              <a:t>Maximum Likelihood Estimation Data (</a:t>
            </a:r>
            <a:r>
              <a:rPr lang="en" dirty="0" smtClean="0"/>
              <a:t>Example Explained)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8688" y="1104488"/>
            <a:ext cx="3181037" cy="3914222"/>
          </a:xfrm>
        </p:spPr>
        <p:txBody>
          <a:bodyPr/>
          <a:lstStyle/>
          <a:p>
            <a:r>
              <a:rPr lang="el-GR" sz="1400" dirty="0">
                <a:solidFill>
                  <a:schemeClr val="bg2"/>
                </a:solidFill>
              </a:rPr>
              <a:t>π</a:t>
            </a:r>
            <a:r>
              <a:rPr lang="en-US" sz="1400" baseline="-25000" dirty="0" smtClean="0">
                <a:solidFill>
                  <a:schemeClr val="bg2"/>
                </a:solidFill>
              </a:rPr>
              <a:t>T</a:t>
            </a:r>
            <a:r>
              <a:rPr lang="en-US" sz="1400" dirty="0" smtClean="0">
                <a:solidFill>
                  <a:schemeClr val="bg2"/>
                </a:solidFill>
              </a:rPr>
              <a:t> for Root’s Stationary Probability</a:t>
            </a:r>
            <a:br>
              <a:rPr lang="en-US" sz="1400" dirty="0" smtClean="0">
                <a:solidFill>
                  <a:schemeClr val="bg2"/>
                </a:solidFill>
              </a:rPr>
            </a:br>
            <a:endParaRPr lang="en-US" sz="1400" dirty="0" smtClean="0">
              <a:solidFill>
                <a:schemeClr val="bg2"/>
              </a:solidFill>
            </a:endParaRPr>
          </a:p>
          <a:p>
            <a:r>
              <a:rPr lang="en-US" sz="1400" dirty="0" smtClean="0">
                <a:solidFill>
                  <a:schemeClr val="bg2"/>
                </a:solidFill>
              </a:rPr>
              <a:t>For each branch which has same start and end point, multiply e </a:t>
            </a:r>
            <a:r>
              <a:rPr lang="en-US" sz="1400" baseline="30000" dirty="0" smtClean="0">
                <a:solidFill>
                  <a:schemeClr val="bg2"/>
                </a:solidFill>
              </a:rPr>
              <a:t>(branch length) x Q (start alphabet, end alphabet)</a:t>
            </a:r>
            <a:r>
              <a:rPr lang="en-US" sz="1400" dirty="0" smtClean="0">
                <a:solidFill>
                  <a:schemeClr val="bg2"/>
                </a:solidFill>
              </a:rPr>
              <a:t> </a:t>
            </a:r>
            <a:br>
              <a:rPr lang="en-US" sz="1400" dirty="0" smtClean="0">
                <a:solidFill>
                  <a:schemeClr val="bg2"/>
                </a:solidFill>
              </a:rPr>
            </a:br>
            <a:endParaRPr lang="en-US" sz="1400" dirty="0" smtClean="0">
              <a:solidFill>
                <a:schemeClr val="bg2"/>
              </a:solidFill>
            </a:endParaRPr>
          </a:p>
          <a:p>
            <a:r>
              <a:rPr lang="en-US" sz="1400" dirty="0" smtClean="0">
                <a:solidFill>
                  <a:schemeClr val="bg2"/>
                </a:solidFill>
              </a:rPr>
              <a:t>For one branch (as you can see, the 3</a:t>
            </a:r>
            <a:r>
              <a:rPr lang="en-US" sz="1400" baseline="30000" dirty="0" smtClean="0">
                <a:solidFill>
                  <a:schemeClr val="bg2"/>
                </a:solidFill>
              </a:rPr>
              <a:t>rd</a:t>
            </a:r>
            <a:r>
              <a:rPr lang="en-US" sz="1400" dirty="0" smtClean="0">
                <a:solidFill>
                  <a:schemeClr val="bg2"/>
                </a:solidFill>
              </a:rPr>
              <a:t> branch) there is a transition in history. Started from T, then transitioned from T to G then finally G to G from that transition point</a:t>
            </a:r>
            <a:endParaRPr lang="en-US" sz="1400" baseline="30000" dirty="0">
              <a:solidFill>
                <a:schemeClr val="bg2"/>
              </a:solidFill>
            </a:endParaRPr>
          </a:p>
          <a:p>
            <a:endParaRPr lang="en-US" sz="1400" baseline="30000" dirty="0" smtClean="0">
              <a:solidFill>
                <a:schemeClr val="bg2"/>
              </a:solidFill>
            </a:endParaRPr>
          </a:p>
          <a:p>
            <a:r>
              <a:rPr lang="en-US" sz="1400" dirty="0" smtClean="0">
                <a:solidFill>
                  <a:schemeClr val="bg2"/>
                </a:solidFill>
              </a:rPr>
              <a:t>For this kind of branch, you have to multiply and extra (-Q</a:t>
            </a:r>
            <a:r>
              <a:rPr lang="en-US" sz="1400" baseline="-25000" dirty="0" smtClean="0">
                <a:solidFill>
                  <a:schemeClr val="bg2"/>
                </a:solidFill>
              </a:rPr>
              <a:t>TT</a:t>
            </a:r>
            <a:r>
              <a:rPr lang="en-US" sz="1400" dirty="0" smtClean="0">
                <a:solidFill>
                  <a:schemeClr val="bg2"/>
                </a:solidFill>
              </a:rPr>
              <a:t>) for the T-T transition from initial point to transition point and another extra (-Q</a:t>
            </a:r>
            <a:r>
              <a:rPr lang="en-US" sz="1400" baseline="-25000" dirty="0" smtClean="0">
                <a:solidFill>
                  <a:schemeClr val="bg2"/>
                </a:solidFill>
              </a:rPr>
              <a:t>TG</a:t>
            </a:r>
            <a:r>
              <a:rPr lang="en-US" sz="1400" dirty="0" smtClean="0">
                <a:solidFill>
                  <a:schemeClr val="bg2"/>
                </a:solidFill>
              </a:rPr>
              <a:t>/Q</a:t>
            </a:r>
            <a:r>
              <a:rPr lang="en-US" sz="1400" baseline="-25000" dirty="0" smtClean="0">
                <a:solidFill>
                  <a:schemeClr val="bg2"/>
                </a:solidFill>
              </a:rPr>
              <a:t>TT</a:t>
            </a:r>
            <a:r>
              <a:rPr lang="en-US" sz="1400" dirty="0" smtClean="0">
                <a:solidFill>
                  <a:schemeClr val="bg2"/>
                </a:solidFill>
              </a:rPr>
              <a:t>) ratio as it changing from T to G for the G-G transition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049725" y="1520230"/>
            <a:ext cx="4867967" cy="1866416"/>
            <a:chOff x="3853032" y="2655480"/>
            <a:chExt cx="5117453" cy="1930324"/>
          </a:xfrm>
        </p:grpSpPr>
        <p:sp>
          <p:nvSpPr>
            <p:cNvPr id="5" name="TextBox 4"/>
            <p:cNvSpPr txBox="1"/>
            <p:nvPr/>
          </p:nvSpPr>
          <p:spPr>
            <a:xfrm>
              <a:off x="3853032" y="3546789"/>
              <a:ext cx="27313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bg2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=</a:t>
              </a:r>
            </a:p>
          </p:txBody>
        </p:sp>
        <p:pic>
          <p:nvPicPr>
            <p:cNvPr id="6" name="Picture 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24069" y="2655480"/>
              <a:ext cx="4705350" cy="5764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5306" y="3029430"/>
              <a:ext cx="4321257" cy="6101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1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6163" y="3580398"/>
              <a:ext cx="4844322" cy="701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" name="Picture 1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3032" y="4216894"/>
              <a:ext cx="1447800" cy="3689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0" name="TextBox 9"/>
          <p:cNvSpPr txBox="1"/>
          <p:nvPr/>
        </p:nvSpPr>
        <p:spPr>
          <a:xfrm>
            <a:off x="4272243" y="1178092"/>
            <a:ext cx="1837712" cy="307777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Maximum Likelihood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0401" y="3208298"/>
            <a:ext cx="2162175" cy="1920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 Placeholder 2"/>
          <p:cNvSpPr txBox="1">
            <a:spLocks/>
          </p:cNvSpPr>
          <p:nvPr/>
        </p:nvSpPr>
        <p:spPr>
          <a:xfrm>
            <a:off x="4023338" y="3327068"/>
            <a:ext cx="2335521" cy="166534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▹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▸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⬩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⬞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○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■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●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○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■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285750" indent="-285750"/>
            <a:r>
              <a:rPr lang="en-US" sz="1400" dirty="0" smtClean="0">
                <a:solidFill>
                  <a:schemeClr val="bg2"/>
                </a:solidFill>
              </a:rPr>
              <a:t>Up to T-G transition point in 3</a:t>
            </a:r>
            <a:r>
              <a:rPr lang="en-US" sz="1400" baseline="30000" dirty="0" smtClean="0">
                <a:solidFill>
                  <a:schemeClr val="bg2"/>
                </a:solidFill>
              </a:rPr>
              <a:t>rd</a:t>
            </a:r>
            <a:r>
              <a:rPr lang="en-US" sz="1400" dirty="0" smtClean="0">
                <a:solidFill>
                  <a:schemeClr val="bg2"/>
                </a:solidFill>
              </a:rPr>
              <a:t> branch, the T-T branch length is 0.045</a:t>
            </a:r>
          </a:p>
          <a:p>
            <a:pPr marL="285750" indent="-285750"/>
            <a:r>
              <a:rPr lang="en-US" sz="1400" dirty="0" smtClean="0">
                <a:solidFill>
                  <a:schemeClr val="bg2"/>
                </a:solidFill>
              </a:rPr>
              <a:t>Total branch length is 0.15</a:t>
            </a:r>
          </a:p>
          <a:p>
            <a:pPr marL="285750" indent="-285750"/>
            <a:r>
              <a:rPr lang="en-US" sz="1400" dirty="0" smtClean="0">
                <a:solidFill>
                  <a:schemeClr val="bg2"/>
                </a:solidFill>
              </a:rPr>
              <a:t>So G-G branch length will be (0.15-0.045) = 0.105</a:t>
            </a:r>
          </a:p>
          <a:p>
            <a:pPr marL="285750" indent="-285750"/>
            <a:endParaRPr lang="en-US" sz="1400" dirty="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46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>
            <a:spLocks noGrp="1"/>
          </p:cNvSpPr>
          <p:nvPr>
            <p:ph type="ctrTitle" idx="4294967295"/>
          </p:nvPr>
        </p:nvSpPr>
        <p:spPr>
          <a:xfrm>
            <a:off x="1842707" y="1488177"/>
            <a:ext cx="5913927" cy="1852396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/>
            <a:r>
              <a:rPr lang="en-US" sz="9600" b="1" dirty="0" smtClean="0"/>
              <a:t>Final-Done</a:t>
            </a:r>
            <a:endParaRPr lang="en" sz="9600" dirty="0"/>
          </a:p>
        </p:txBody>
      </p:sp>
      <p:sp>
        <p:nvSpPr>
          <p:cNvPr id="2" name="TextBox 1"/>
          <p:cNvSpPr txBox="1"/>
          <p:nvPr/>
        </p:nvSpPr>
        <p:spPr>
          <a:xfrm rot="698330">
            <a:off x="4982705" y="1226567"/>
            <a:ext cx="3662694" cy="523220"/>
          </a:xfrm>
          <a:prstGeom prst="rect">
            <a:avLst/>
          </a:prstGeom>
          <a:solidFill>
            <a:srgbClr val="0DB7C4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TO BE CONTINUED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31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rimon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3984</TotalTime>
  <Words>182</Words>
  <Application>Microsoft Office PowerPoint</Application>
  <PresentationFormat>On-screen Show (16:9)</PresentationFormat>
  <Paragraphs>42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Dosis</vt:lpstr>
      <vt:lpstr>Arial</vt:lpstr>
      <vt:lpstr>Source Sans Pro</vt:lpstr>
      <vt:lpstr>Aharoni</vt:lpstr>
      <vt:lpstr>Cerimon template</vt:lpstr>
      <vt:lpstr>Maximum Likelihood Estimation</vt:lpstr>
      <vt:lpstr>CONTENTS</vt:lpstr>
      <vt:lpstr>1. Maximum Likelihood Estimation</vt:lpstr>
      <vt:lpstr>Maximum Likelihood Estimation Data (Given)</vt:lpstr>
      <vt:lpstr>Maximum Likelihood Estimation Data (Example)</vt:lpstr>
      <vt:lpstr>Maximum Likelihood Estimation Data (Example Explained)</vt:lpstr>
      <vt:lpstr>Final-Done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 Sequencing</dc:title>
  <dc:creator>Nafis Neehal</dc:creator>
  <cp:lastModifiedBy>ASUS</cp:lastModifiedBy>
  <cp:revision>242</cp:revision>
  <dcterms:modified xsi:type="dcterms:W3CDTF">2020-05-06T05:58:37Z</dcterms:modified>
</cp:coreProperties>
</file>