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DF8731-F6DB-445D-87D3-487358BC6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997CF1-42AB-4AAC-AD9B-19A200EC9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F6CE83-4942-43B9-858A-188DFE57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B59563-5B81-41DE-B808-53E42FE7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4D3FED-9CE9-4976-8984-887AD421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4976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DA1A5D-5BE2-45B8-8555-A014D641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CB7C06-C4AF-4E68-A5DD-418E1A78F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F9579E-2E99-4F2B-BDA2-485F8DC0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20F744-8A49-45CF-9507-4BD9A93A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2AB8F5-130B-4C56-B7CD-18DCEB2B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0676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4C05E33-9375-4D91-9B96-E5DC956D6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1A9355-8D3F-4EBB-86D7-EFA866161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98732D-F546-4440-84AD-9D540E86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28F179-C092-4DE5-BDF2-9033472F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219B09-1C90-4FB4-8339-7C76C88D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1515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379DDA-B5CF-4C85-894D-CA12F9E15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754B6D-A83C-4D54-BDFD-255E0D169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0A308D-B245-4941-BE57-9028B6676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CC9C8B-796D-445D-AAF7-F54C3162C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CCD46A-DBB9-43BD-89B7-FD225DFC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9512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BDA230-2E3D-44F7-B265-DFBD8898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7378B6-C558-4D2C-A745-62588E9F5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B47A62-35D0-420C-9B45-EE341D05C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850B63-5B20-4EAC-B058-3E1E0D44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5224CA-A0EE-4E0B-8C8C-B455CFBC9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9698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07618-6CDA-428B-A724-047B5907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615B30-DC04-4DD5-B3F3-8DD4149DD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12AB48-4FA8-4495-B957-396A44B5F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8EA99E-C5DF-4F71-A2A0-B4BDD356B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2F7290-F0F9-42D3-9A5D-C7D29942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2A9CFA-E301-43A4-BBAE-C93A8687D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88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BA7A07-5487-457F-95D8-427AACB6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66D472-1CC0-4BCF-BF21-B1D8F040B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2645A9D-F7D3-4A9F-A8CC-D5E2EA7ED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AB74E2-FF07-433F-9398-D55B0DA0D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22D35C3-E431-4146-998C-D9B833C88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0B13EE1-1E62-42BE-92DA-C5364AD12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31FAF6-E4BA-4553-B7DD-36BA0597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B3D0A18-EC17-49D4-9A09-A18BB117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221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EEE5D7-104D-48C0-8986-F78ED787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7FF2F97-D775-4109-AE71-0FDEEA4BA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988205-78C2-4520-B18C-6845EAAA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56C84E-B4BD-4D14-B926-42349A16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798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B273F3-FCCE-4DBD-8091-69B098773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344588B-AC78-473D-9D3A-323AEC3F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3CA733A-B010-4914-A4A5-EC1452B6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9244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B817EB-EDBA-44C9-83EA-727324A2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D44FAB-9785-4D41-ACF0-78707604A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5B113DE-D2B2-46EF-9B01-6C25CFD26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4BF57B1-D51A-453A-809E-C6115269C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EAAD85-A8F4-489D-AFC4-58C006099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9292325-E597-49E4-ADB4-44991D44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7917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26D088-7C0E-4452-BA8E-CAD97CC6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156C8E3-BE03-440D-B14B-C7827CDCD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E605C9-0A8C-4007-9602-9FBB3BB16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85EE0B-E01E-40FB-BCFB-DA086B6B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A47502-5DD6-419D-8B69-9E94D772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C09285-22EC-4B56-B30A-7143DEE5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3643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4A437E9-6045-46E1-BA6F-334A80660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79CC79-3CB2-42EC-84E7-3E435B20A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AF58BB-39F3-4F80-8EBC-F7FB154F5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7F401-F3C4-4F7F-AAC7-68B6F91E945E}" type="datetimeFigureOut">
              <a:rPr lang="en-IN" smtClean="0"/>
              <a:pPr/>
              <a:t>15-02-2022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97C1F0-88AA-41EA-B8A6-14B1AC39B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14FA0D-432F-4287-887E-5A2A64548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826CA-B0F8-4117-A2D4-4A10E0064F1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4756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27162CE6-324C-42AF-B623-9191FF9C3392}"/>
              </a:ext>
            </a:extLst>
          </p:cNvPr>
          <p:cNvSpPr txBox="1">
            <a:spLocks noChangeArrowheads="1"/>
          </p:cNvSpPr>
          <p:nvPr/>
        </p:nvSpPr>
        <p:spPr>
          <a:xfrm>
            <a:off x="2309786" y="2564904"/>
            <a:ext cx="7572428" cy="864096"/>
          </a:xfrm>
          <a:prstGeom prst="rect">
            <a:avLst/>
          </a:prstGeom>
          <a:ln cap="sq">
            <a:solidFill>
              <a:srgbClr val="FFFFFF"/>
            </a:solidFill>
            <a:miter lim="800000"/>
          </a:ln>
        </p:spPr>
        <p:txBody>
          <a:bodyPr vert="horz" lIns="90000" tIns="46800" rIns="90000" bIns="46800" rtlCol="0" anchor="t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Number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conversion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systems</a:t>
            </a:r>
          </a:p>
        </p:txBody>
      </p:sp>
    </p:spTree>
    <p:extLst>
      <p:ext uri="{BB962C8B-B14F-4D97-AF65-F5344CB8AC3E}">
        <p14:creationId xmlns:p14="http://schemas.microsoft.com/office/powerpoint/2010/main" xmlns="" val="25484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CE2C3F6-1632-4358-842D-943CA46D33BA}"/>
              </a:ext>
            </a:extLst>
          </p:cNvPr>
          <p:cNvSpPr txBox="1"/>
          <p:nvPr/>
        </p:nvSpPr>
        <p:spPr>
          <a:xfrm>
            <a:off x="2705686" y="334856"/>
            <a:ext cx="6780628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>
              <a:lnSpc>
                <a:spcPct val="115000"/>
              </a:lnSpc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Fractional Decimal number to binary 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1BBCE61-B976-48AD-922D-5C3536A06237}"/>
              </a:ext>
            </a:extLst>
          </p:cNvPr>
          <p:cNvSpPr txBox="1"/>
          <p:nvPr/>
        </p:nvSpPr>
        <p:spPr>
          <a:xfrm>
            <a:off x="168812" y="1313861"/>
            <a:ext cx="11901268" cy="4305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algn="just">
              <a:lnSpc>
                <a:spcPct val="115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The fractional decimal number is converted in to binary number by using successive fraction multiplications method.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3185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  <a:tab pos="432625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fractional decimal number is multiplied</a:t>
            </a:r>
            <a:r>
              <a:rPr lang="en-US" sz="24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 2 by successive fraction multiplications</a:t>
            </a:r>
            <a:r>
              <a:rPr lang="en-US" sz="24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1915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‘1’ or ‘0’ occurs in units place in the product, transfer that ‘1’ or ‘0’ to the binary record.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multiplication is continued with the remaining</a:t>
            </a:r>
            <a:r>
              <a:rPr lang="en-US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fraction.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same procedure is followed in each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multiplication.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382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first transferred number (1 or 0) to binary record is taken as most significant bit (MSB).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1915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last transferred number (1 or 0) to binary record is taken as least significant bit (LSB).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the multiplication does not end, it can be stopped at any of our desired</a:t>
            </a:r>
            <a:r>
              <a:rPr lang="en-US" sz="24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level.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56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53F778E-E250-4BA1-A680-BB18DD13AA1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5921" y="801858"/>
            <a:ext cx="8961120" cy="5598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9448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7D800063-41C2-41F7-87CC-01D7A9BF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7751" y="624830"/>
            <a:ext cx="65564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Decimal to Hexadecimal Conversion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Picture 4">
            <a:extLst>
              <a:ext uri="{FF2B5EF4-FFF2-40B4-BE49-F238E27FC236}">
                <a16:creationId xmlns:a16="http://schemas.microsoft.com/office/drawing/2014/main" xmlns="" id="{AF6429B2-CC4C-438F-976B-9640D735E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7337" y="2678975"/>
            <a:ext cx="5857326" cy="323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7E642F8B-845F-4E6B-B182-F607D0DF0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43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08D504A-F98C-41D1-943A-C10EA31B3A0B}"/>
              </a:ext>
            </a:extLst>
          </p:cNvPr>
          <p:cNvSpPr txBox="1"/>
          <p:nvPr/>
        </p:nvSpPr>
        <p:spPr>
          <a:xfrm>
            <a:off x="1065041" y="1524047"/>
            <a:ext cx="10061918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 :- Convert the decimal number (415)</a:t>
            </a:r>
            <a:r>
              <a:rPr lang="en-I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to hexadecimal number.</a:t>
            </a:r>
          </a:p>
        </p:txBody>
      </p:sp>
    </p:spTree>
    <p:extLst>
      <p:ext uri="{BB962C8B-B14F-4D97-AF65-F5344CB8AC3E}">
        <p14:creationId xmlns:p14="http://schemas.microsoft.com/office/powerpoint/2010/main" xmlns="" val="37690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25C0677-01D8-428D-BC98-1DFFE5DD1ACB}"/>
              </a:ext>
            </a:extLst>
          </p:cNvPr>
          <p:cNvSpPr txBox="1"/>
          <p:nvPr/>
        </p:nvSpPr>
        <p:spPr>
          <a:xfrm>
            <a:off x="1856935" y="2592306"/>
            <a:ext cx="8145194" cy="2034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5500" marR="60325" indent="-229235">
              <a:lnSpc>
                <a:spcPct val="115000"/>
              </a:lnSpc>
              <a:spcAft>
                <a:spcPts val="0"/>
              </a:spcAft>
              <a:tabLst>
                <a:tab pos="567118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Ex: (5C7)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US" sz="28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decimal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0325">
              <a:lnSpc>
                <a:spcPct val="115000"/>
              </a:lnSpc>
              <a:tabLst>
                <a:tab pos="5671185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Sol:- (5C7)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(5x16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(C x16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(7 x16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60325">
              <a:lnSpc>
                <a:spcPct val="115000"/>
              </a:lnSpc>
              <a:spcAft>
                <a:spcPts val="0"/>
              </a:spcAft>
              <a:tabLst>
                <a:tab pos="5671185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1280 + 192 + 7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60325">
              <a:lnSpc>
                <a:spcPct val="115000"/>
              </a:lnSpc>
              <a:spcAft>
                <a:spcPts val="800"/>
              </a:spcAft>
              <a:tabLst>
                <a:tab pos="5671185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= (1479)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9B75A39-0D7C-4994-A08B-D9186E2405DD}"/>
              </a:ext>
            </a:extLst>
          </p:cNvPr>
          <p:cNvSpPr txBox="1"/>
          <p:nvPr/>
        </p:nvSpPr>
        <p:spPr>
          <a:xfrm>
            <a:off x="2194560" y="785024"/>
            <a:ext cx="7455877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5500" marR="60325" indent="-229235">
              <a:lnSpc>
                <a:spcPct val="115000"/>
              </a:lnSpc>
              <a:spcAft>
                <a:spcPts val="0"/>
              </a:spcAft>
              <a:tabLst>
                <a:tab pos="5671185" algn="l"/>
              </a:tabLst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Hexadecimal to Decimal </a:t>
            </a:r>
            <a:r>
              <a:rPr lang="en-US" sz="3200" b="1" u="sng" spc="-1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Conversion 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05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3947" y="3162924"/>
            <a:ext cx="9368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the Best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501E473-2FD3-47FD-8F7C-F825953878A4}"/>
              </a:ext>
            </a:extLst>
          </p:cNvPr>
          <p:cNvSpPr txBox="1"/>
          <p:nvPr/>
        </p:nvSpPr>
        <p:spPr>
          <a:xfrm>
            <a:off x="883919" y="1613320"/>
            <a:ext cx="10424161" cy="4717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5334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Take each digit in the binary number and multiply it with its place</a:t>
            </a:r>
            <a:r>
              <a:rPr lang="en-US" sz="2800" spc="-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value.</a:t>
            </a:r>
            <a:endParaRPr lang="en-IN" sz="28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5334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The sum of all the above products will give the equivalent decimal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number.</a:t>
            </a:r>
          </a:p>
          <a:p>
            <a:pPr marL="342900" lvl="0" indent="-342900">
              <a:lnSpc>
                <a:spcPct val="115000"/>
              </a:lnSpc>
              <a:buSzPts val="1200"/>
              <a:buFont typeface="Wingdings" panose="05000000000000000000" pitchFamily="2" charset="2"/>
              <a:buChar char=""/>
              <a:tabLst>
                <a:tab pos="533400" algn="l"/>
              </a:tabLst>
            </a:pPr>
            <a:endParaRPr lang="en-IN" sz="28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I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 :- (1011)</a:t>
            </a:r>
            <a:r>
              <a:rPr lang="en-IN" sz="2800" b="1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decimal number.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1034415" algn="l"/>
                <a:tab pos="1266190" algn="l"/>
              </a:tabLst>
            </a:pPr>
            <a:r>
              <a:rPr lang="en-IN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en-IN" sz="2800" spc="-5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:-</a:t>
            </a:r>
            <a:r>
              <a:rPr lang="en-IN" sz="2800" spc="29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(1011)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=   (1 x </a:t>
            </a:r>
            <a:r>
              <a:rPr lang="en-IN" sz="2800" spc="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spc="15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IN" sz="2800" spc="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( 0 x</a:t>
            </a:r>
            <a:r>
              <a:rPr lang="en-IN" sz="2800" spc="1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spc="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spc="1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spc="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(1 x 2</a:t>
            </a:r>
            <a:r>
              <a:rPr lang="en-IN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(1 x 2</a:t>
            </a:r>
            <a:r>
              <a:rPr lang="en-IN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</a:p>
          <a:p>
            <a:pPr marL="1028700">
              <a:lnSpc>
                <a:spcPct val="115000"/>
              </a:lnSpc>
              <a:spcAft>
                <a:spcPts val="800"/>
              </a:spcAft>
              <a:tabLst>
                <a:tab pos="1304290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=   (1 x 8) + ( 0 x 4) + (1 x 2) + (1 x 1)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622935" algn="l"/>
                <a:tab pos="854710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 		=   (11)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en-IN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6AC5D2A-E3D6-4F2B-B39C-32762788E1D1}"/>
              </a:ext>
            </a:extLst>
          </p:cNvPr>
          <p:cNvSpPr txBox="1"/>
          <p:nvPr/>
        </p:nvSpPr>
        <p:spPr>
          <a:xfrm>
            <a:off x="3421380" y="527235"/>
            <a:ext cx="5349240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Binary to Decimal conversion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CE1B0CA-F2F9-4D95-A9F0-8345D9BD4A00}"/>
              </a:ext>
            </a:extLst>
          </p:cNvPr>
          <p:cNvSpPr txBox="1"/>
          <p:nvPr/>
        </p:nvSpPr>
        <p:spPr>
          <a:xfrm>
            <a:off x="759655" y="1514008"/>
            <a:ext cx="10100603" cy="405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4455" algn="just">
              <a:lnSpc>
                <a:spcPct val="115000"/>
              </a:lnSpc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fraction (after the decimal point) the place value starts with negative power of 2. This negative power value increases from left to right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84455" algn="just">
              <a:lnSpc>
                <a:spcPct val="115000"/>
              </a:lnSpc>
            </a:pP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first left digit in fraction is (2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the next right digit in fraction is (2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place value of  the next  right digit  in fraction</a:t>
            </a:r>
            <a:r>
              <a:rPr lang="en-US" sz="28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–3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	……. so on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E1280FD-F855-429B-B523-FCFA46C36E05}"/>
              </a:ext>
            </a:extLst>
          </p:cNvPr>
          <p:cNvSpPr txBox="1"/>
          <p:nvPr/>
        </p:nvSpPr>
        <p:spPr>
          <a:xfrm>
            <a:off x="1924930" y="461466"/>
            <a:ext cx="8342140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4455" algn="just">
              <a:lnSpc>
                <a:spcPct val="115000"/>
              </a:lnSpc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Fractional Binary number to Decimal number</a:t>
            </a:r>
            <a:endParaRPr lang="e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51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0DBA2B0-E4DC-4152-ADAB-2874E20FD1E4}"/>
                  </a:ext>
                </a:extLst>
              </p:cNvPr>
              <p:cNvSpPr txBox="1"/>
              <p:nvPr/>
            </p:nvSpPr>
            <p:spPr>
              <a:xfrm>
                <a:off x="1066800" y="1700460"/>
                <a:ext cx="10508566" cy="37461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 :- Convert the binary number (0.1101)</a:t>
                </a:r>
                <a:r>
                  <a:rPr lang="en-IN" sz="2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into decimal number.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  <a:tabLst>
                    <a:tab pos="2486660" algn="l"/>
                  </a:tabLst>
                </a:pP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(0.1101)</a:t>
                </a:r>
                <a:r>
                  <a:rPr lang="en-IN" sz="2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 (1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 ( 1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 (0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</a:t>
                </a:r>
                <a:r>
                  <a:rPr lang="en-IN" sz="2800" spc="-21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</a:t>
                </a:r>
                <a:r>
                  <a:rPr lang="en-IN" sz="2800" spc="-4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 = 1 x 0.5 + 1 x 0.25 + 0 x 0.125 +1 x</a:t>
                </a:r>
                <a:r>
                  <a:rPr lang="en-IN" sz="2800" spc="-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0.0625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 = 0.5 +0.25 + 0 + 0.0625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  <a:tabLst>
                    <a:tab pos="466090" algn="l"/>
                    <a:tab pos="1203325" algn="l"/>
                    <a:tab pos="1435100" algn="l"/>
                  </a:tabLst>
                </a:pPr>
                <a:r>
                  <a:rPr lang="en-I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	   = (0.8125)</a:t>
                </a:r>
                <a:r>
                  <a:rPr lang="en-IN" sz="2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n-I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endParaRPr lang="en-IN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0DBA2B0-E4DC-4152-ADAB-2874E20FD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700460"/>
                <a:ext cx="10508566" cy="3746154"/>
              </a:xfrm>
              <a:prstGeom prst="rect">
                <a:avLst/>
              </a:prstGeom>
              <a:blipFill>
                <a:blip r:embed="rId2" cstate="print"/>
                <a:stretch>
                  <a:fillRect l="-1160" t="-11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5445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CD12473-99C8-4FD5-8748-5546CFE158D0}"/>
                  </a:ext>
                </a:extLst>
              </p:cNvPr>
              <p:cNvSpPr txBox="1"/>
              <p:nvPr/>
            </p:nvSpPr>
            <p:spPr>
              <a:xfrm>
                <a:off x="933157" y="1145942"/>
                <a:ext cx="10325686" cy="48795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 :- Convert the binary number (1010.0101)</a:t>
                </a:r>
                <a:r>
                  <a:rPr lang="en-IN" sz="24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into decimal number.</a:t>
                </a:r>
              </a:p>
              <a:p>
                <a:pPr marR="11430">
                  <a:lnSpc>
                    <a:spcPct val="115000"/>
                  </a:lnSpc>
                  <a:spcAft>
                    <a:spcPts val="800"/>
                  </a:spcAft>
                  <a:tabLst>
                    <a:tab pos="1863725" algn="l"/>
                    <a:tab pos="2094865" algn="l"/>
                  </a:tabLs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 :- </a:t>
                </a:r>
                <a:r>
                  <a:rPr lang="en-IN" sz="2400" u="heavy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Integer</a:t>
                </a:r>
                <a:r>
                  <a:rPr lang="en-IN" sz="2400" u="heavy" spc="-2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u="heavy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part</a:t>
                </a:r>
                <a:r>
                  <a:rPr lang="en-IN" sz="2400" b="1" spc="29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(1010)</a:t>
                </a:r>
                <a:r>
                  <a:rPr lang="en-IN" sz="24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= (1</a:t>
                </a:r>
                <a:r>
                  <a:rPr lang="en-IN" sz="2400" spc="1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spc="7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spc="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spc="1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IN" sz="2400" spc="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IN" sz="2400" spc="3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en-IN" sz="2400" spc="2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IN" sz="2400" spc="3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IN" sz="2400" spc="1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spc="5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spc="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spc="1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spc="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IN" sz="2400" spc="2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en-IN" sz="2400" spc="2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</a:t>
                </a:r>
                <a:r>
                  <a:rPr lang="en-IN" sz="2400" spc="1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spc="5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r>
                  <a:rPr lang="en-IN" sz="2400" spc="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</a:t>
                </a:r>
                <a:r>
                  <a:rPr lang="en-IN" sz="2400" spc="2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(0</a:t>
                </a:r>
                <a:r>
                  <a:rPr lang="en-IN" sz="2400" spc="2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IN" sz="2400" spc="7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IN" sz="2400" spc="14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R="44450"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= (1 x 8) + ( 0 x 4) + (1 x 2) + (0 x 1</a:t>
                </a:r>
                <a:r>
                  <a:rPr lang="en-IN" sz="2400" spc="2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= (10)</a:t>
                </a:r>
                <a:r>
                  <a:rPr lang="en-IN" sz="24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n-IN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400" u="heavy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Fractional part</a:t>
                </a:r>
                <a:r>
                  <a:rPr lang="en-IN" sz="2400" b="1" spc="-3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(0.0101)</a:t>
                </a:r>
                <a:r>
                  <a:rPr lang="en-IN" sz="24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400" spc="-1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(0 x 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–1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+ ( 1 x 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–2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+ (0 x 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–3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+ (1 x 2</a:t>
                </a:r>
                <a:r>
                  <a:rPr lang="en-IN" sz="24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–4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    = (0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 ( 1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 (0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 +</a:t>
                </a:r>
                <a:r>
                  <a:rPr lang="en-IN" sz="2400" spc="-21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</a:t>
                </a:r>
                <a:r>
                  <a:rPr lang="en-IN" sz="2400" spc="-45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  <a:tabLst>
                    <a:tab pos="1342390" algn="l"/>
                  </a:tabLs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        	    = 0 x 0.5 + 1 x 0.25 + 0 x 0.125 +1 x</a:t>
                </a:r>
                <a:r>
                  <a:rPr lang="en-IN" sz="2400" spc="-1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0.0625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  <a:tabLst>
                    <a:tab pos="1342390" algn="l"/>
                  </a:tabLs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         	    = 0 + 0.25 + 0 + 0.0625</a:t>
                </a:r>
              </a:p>
              <a:p>
                <a:pPr>
                  <a:lnSpc>
                    <a:spcPct val="115000"/>
                  </a:lnSpc>
                  <a:spcAft>
                    <a:spcPts val="800"/>
                  </a:spcAft>
                  <a:tabLst>
                    <a:tab pos="504190" algn="l"/>
                    <a:tab pos="1241425" algn="l"/>
                    <a:tab pos="1473200" algn="l"/>
                  </a:tabLst>
                </a:pPr>
                <a:r>
                  <a:rPr lang="en-IN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     	    = (0.3125)</a:t>
                </a:r>
                <a:r>
                  <a:rPr lang="en-IN" sz="24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</a:t>
                </a:r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CD12473-99C8-4FD5-8748-5546CFE15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157" y="1145942"/>
                <a:ext cx="10325686" cy="4879541"/>
              </a:xfrm>
              <a:prstGeom prst="rect">
                <a:avLst/>
              </a:prstGeom>
              <a:blipFill>
                <a:blip r:embed="rId2" cstate="print"/>
                <a:stretch>
                  <a:fillRect l="-885" t="-500" b="-2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8004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3AF60C7-F0B0-46C1-BA80-20BF997B6C7A}"/>
              </a:ext>
            </a:extLst>
          </p:cNvPr>
          <p:cNvSpPr txBox="1"/>
          <p:nvPr/>
        </p:nvSpPr>
        <p:spPr>
          <a:xfrm>
            <a:off x="3209192" y="519190"/>
            <a:ext cx="5773616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Binary to Octal number system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98FD06F-63D1-4E41-8D77-EF793F14C9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2109" y="1989543"/>
            <a:ext cx="7563906" cy="11334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AAAE537-67AA-4814-8191-B434D9C33AED}"/>
              </a:ext>
            </a:extLst>
          </p:cNvPr>
          <p:cNvSpPr txBox="1"/>
          <p:nvPr/>
        </p:nvSpPr>
        <p:spPr>
          <a:xfrm>
            <a:off x="1167618" y="3734973"/>
            <a:ext cx="9495693" cy="1744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 :- Convert the binary number (1110101)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into octal number.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(1110101)</a:t>
            </a:r>
            <a:r>
              <a:rPr lang="en-I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001 110 101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= (165)</a:t>
            </a:r>
            <a:r>
              <a:rPr lang="en-I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IN" sz="2800" baseline="-25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52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7D53C0B-33BD-4859-AE62-5AA340490B3A}"/>
              </a:ext>
            </a:extLst>
          </p:cNvPr>
          <p:cNvSpPr txBox="1"/>
          <p:nvPr/>
        </p:nvSpPr>
        <p:spPr>
          <a:xfrm>
            <a:off x="2565009" y="612106"/>
            <a:ext cx="7061981" cy="62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Binary to Hexadecimal number system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4D6B51F-82E4-4031-A53F-0769AD9AB9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4362" y="1753552"/>
            <a:ext cx="8783276" cy="11513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292AD05-5E84-4189-BEE5-9B6A64537FF7}"/>
              </a:ext>
            </a:extLst>
          </p:cNvPr>
          <p:cNvSpPr txBox="1"/>
          <p:nvPr/>
        </p:nvSpPr>
        <p:spPr>
          <a:xfrm>
            <a:off x="520505" y="3734973"/>
            <a:ext cx="10944663" cy="1744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 :- Convert the binary number (1010101010)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to hexadecimal number.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(1010101010)</a:t>
            </a:r>
            <a:r>
              <a:rPr lang="en-I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0010 1010 1010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     = (2AA)</a:t>
            </a:r>
            <a:r>
              <a:rPr lang="en-IN" sz="28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endParaRPr lang="en-IN" sz="2800" baseline="-25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596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3A8ED9-9EBF-4E77-B6C0-E4A4B45EDBFF}"/>
              </a:ext>
            </a:extLst>
          </p:cNvPr>
          <p:cNvSpPr txBox="1"/>
          <p:nvPr/>
        </p:nvSpPr>
        <p:spPr>
          <a:xfrm>
            <a:off x="637734" y="1425437"/>
            <a:ext cx="10916529" cy="4730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decimal number is converted in to binary number by using successive divisions method.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decimal number (i.e. dividend) is divided by 2 (i.e.</a:t>
            </a:r>
            <a:r>
              <a:rPr lang="en-US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divisor).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‘1’ or “0” occurs as remainder, transfer that ‘1’ or “0” to the binary</a:t>
            </a:r>
            <a:r>
              <a:rPr lang="en-US" sz="24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255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take quotient as dividend and divide it by 2 and transfer the remainder to the binary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same procedure is continued until the quotient becomes</a:t>
            </a:r>
            <a:r>
              <a:rPr lang="en-US" sz="24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last remainder is taken as most significant bit</a:t>
            </a:r>
            <a:r>
              <a:rPr lang="en-US" sz="24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(MSB).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remainder is taken as least significant bit</a:t>
            </a:r>
            <a:r>
              <a:rPr lang="en-US" sz="2400" spc="-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(LSB).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255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33400" algn="l"/>
                <a:tab pos="164528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equivalent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binary number comprises with all the remainders in successive divisions method in the order from MSB (bottom) to LSB</a:t>
            </a:r>
            <a:r>
              <a:rPr lang="en-US" sz="24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(top).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654DF6-D076-4BAC-AECC-1D7834F998BC}"/>
              </a:ext>
            </a:extLst>
          </p:cNvPr>
          <p:cNvSpPr txBox="1"/>
          <p:nvPr/>
        </p:nvSpPr>
        <p:spPr>
          <a:xfrm>
            <a:off x="3407311" y="409674"/>
            <a:ext cx="5377376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Decimal to Binary conversion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97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4DCD71C-99D6-47A3-9F3C-31BCED65C02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966" y="1195754"/>
            <a:ext cx="7849771" cy="4909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385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365</Words>
  <Application>Microsoft Office PowerPoint</Application>
  <PresentationFormat>Custom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srikanthboda1980@outlook.com</dc:creator>
  <cp:lastModifiedBy>Home</cp:lastModifiedBy>
  <cp:revision>30</cp:revision>
  <dcterms:created xsi:type="dcterms:W3CDTF">2020-08-08T17:13:00Z</dcterms:created>
  <dcterms:modified xsi:type="dcterms:W3CDTF">2022-02-15T02:21:04Z</dcterms:modified>
</cp:coreProperties>
</file>