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60" r:id="rId5"/>
    <p:sldId id="261" r:id="rId6"/>
    <p:sldId id="262" r:id="rId7"/>
    <p:sldId id="263" r:id="rId8"/>
    <p:sldId id="264" r:id="rId9"/>
    <p:sldId id="266" r:id="rId10"/>
    <p:sldId id="265" r:id="rId11"/>
    <p:sldId id="267" r:id="rId12"/>
    <p:sldId id="270" r:id="rId13"/>
    <p:sldId id="268" r:id="rId14"/>
    <p:sldId id="269"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it-IT"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pPr/>
              <a:t>7/27/2021</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it-IT"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it-IT"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it-IT"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pPr/>
              <a:t>7/27/2021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pPr/>
              <a:t>7/27/2021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it-IT"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it-IT"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pPr/>
              <a:t>7/27/2021</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it-IT"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it-IT"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it-IT"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it-IT"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pPr/>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it-IT"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pPr/>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it-IT"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pPr/>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it-IT"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pPr/>
              <a:t>7/27/2021</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it-IT"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it-IT"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pPr/>
              <a:t>7/27/2021</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it-IT"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it-IT"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pPr/>
              <a:t>7/27/2021</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it-IT"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it-IT"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it-IT"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it-IT"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pPr/>
              <a:t>7/27/2021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it-IT"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it-IT"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pPr/>
              <a:t>7/27/2021</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4208929"/>
            <a:ext cx="5458968" cy="1048684"/>
          </a:xfrm>
        </p:spPr>
        <p:txBody>
          <a:bodyPr>
            <a:noAutofit/>
          </a:bodyPr>
          <a:lstStyle/>
          <a:p>
            <a:r>
              <a:rPr lang="en-US" sz="3200" b="1" dirty="0" smtClean="0"/>
              <a:t>C Token</a:t>
            </a:r>
            <a:endParaRPr lang="en-US" sz="3200" b="1" dirty="0"/>
          </a:p>
        </p:txBody>
      </p:sp>
      <p:sp>
        <p:nvSpPr>
          <p:cNvPr id="4" name="Subtitle 2"/>
          <p:cNvSpPr>
            <a:spLocks noGrp="1"/>
          </p:cNvSpPr>
          <p:nvPr>
            <p:ph type="subTitle" idx="1"/>
          </p:nvPr>
        </p:nvSpPr>
        <p:spPr>
          <a:xfrm>
            <a:off x="3200400" y="5257800"/>
            <a:ext cx="5607336" cy="1036950"/>
          </a:xfrm>
        </p:spPr>
        <p:txBody>
          <a:bodyPr>
            <a:noAutofit/>
          </a:bodyPr>
          <a:lstStyle/>
          <a:p>
            <a:r>
              <a:rPr lang="en-US" sz="2000" b="1" dirty="0" smtClean="0"/>
              <a:t>Professor Dr. Md. Ismail Jabiullah</a:t>
            </a:r>
          </a:p>
          <a:p>
            <a:r>
              <a:rPr lang="en-US" b="1" dirty="0" smtClean="0"/>
              <a:t>Professor</a:t>
            </a:r>
          </a:p>
          <a:p>
            <a:r>
              <a:rPr lang="en-US" b="1" dirty="0" smtClean="0"/>
              <a:t>Department of CSE</a:t>
            </a:r>
          </a:p>
          <a:p>
            <a:r>
              <a:rPr lang="en-US" b="1" smtClean="0"/>
              <a:t>Daffodil International University</a:t>
            </a:r>
            <a:endParaRPr lang="en-US" dirty="0"/>
          </a:p>
        </p:txBody>
      </p:sp>
    </p:spTree>
    <p:extLst>
      <p:ext uri="{BB962C8B-B14F-4D97-AF65-F5344CB8AC3E}">
        <p14:creationId xmlns:p14="http://schemas.microsoft.com/office/powerpoint/2010/main" xmlns="" val="3805135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52784"/>
            <a:ext cx="6508377" cy="773289"/>
          </a:xfrm>
        </p:spPr>
        <p:txBody>
          <a:bodyPr/>
          <a:lstStyle/>
          <a:p>
            <a:r>
              <a:rPr lang="en-US" b="1" dirty="0" smtClean="0"/>
              <a:t>Real </a:t>
            </a:r>
            <a:r>
              <a:rPr lang="en-US" b="1" dirty="0"/>
              <a:t>C</a:t>
            </a:r>
            <a:r>
              <a:rPr lang="en-US" b="1" dirty="0" smtClean="0"/>
              <a:t>onstants</a:t>
            </a:r>
            <a:endParaRPr lang="en-US" dirty="0"/>
          </a:p>
        </p:txBody>
      </p:sp>
      <p:sp>
        <p:nvSpPr>
          <p:cNvPr id="3" name="Content Placeholder 2"/>
          <p:cNvSpPr>
            <a:spLocks noGrp="1"/>
          </p:cNvSpPr>
          <p:nvPr>
            <p:ph idx="1"/>
          </p:nvPr>
        </p:nvSpPr>
        <p:spPr>
          <a:xfrm>
            <a:off x="428977" y="1927580"/>
            <a:ext cx="8348134" cy="3916363"/>
          </a:xfrm>
        </p:spPr>
        <p:txBody>
          <a:bodyPr/>
          <a:lstStyle/>
          <a:p>
            <a:r>
              <a:rPr lang="en-US" dirty="0" smtClean="0"/>
              <a:t>Real constant, also called Floating </a:t>
            </a:r>
            <a:r>
              <a:rPr lang="en-US" dirty="0"/>
              <a:t>point constants are the numeric constants that has either fractional form or exponent form. </a:t>
            </a:r>
            <a:endParaRPr lang="en-US" dirty="0" smtClean="0"/>
          </a:p>
          <a:p>
            <a:r>
              <a:rPr lang="en-US" dirty="0" smtClean="0"/>
              <a:t>For </a:t>
            </a:r>
            <a:r>
              <a:rPr lang="en-US" dirty="0"/>
              <a:t>example</a:t>
            </a:r>
            <a:r>
              <a:rPr lang="en-US" dirty="0" smtClean="0"/>
              <a:t>:</a:t>
            </a:r>
          </a:p>
          <a:p>
            <a:pPr lvl="2"/>
            <a:r>
              <a:rPr lang="en-US" dirty="0"/>
              <a:t>-2.0 </a:t>
            </a:r>
            <a:endParaRPr lang="en-US" dirty="0" smtClean="0"/>
          </a:p>
          <a:p>
            <a:pPr lvl="2"/>
            <a:r>
              <a:rPr lang="en-US" dirty="0" smtClean="0"/>
              <a:t> 0.0000234 </a:t>
            </a:r>
          </a:p>
          <a:p>
            <a:pPr lvl="2"/>
            <a:r>
              <a:rPr lang="en-US" dirty="0" smtClean="0"/>
              <a:t>-</a:t>
            </a:r>
            <a:r>
              <a:rPr lang="en-US" dirty="0"/>
              <a:t>0.22E-</a:t>
            </a:r>
            <a:r>
              <a:rPr lang="en-US" dirty="0" smtClean="0"/>
              <a:t>5</a:t>
            </a:r>
          </a:p>
          <a:p>
            <a:r>
              <a:rPr lang="en-US" b="1" dirty="0"/>
              <a:t>Note</a:t>
            </a:r>
            <a:r>
              <a:rPr lang="en-US" b="1" dirty="0" smtClean="0"/>
              <a:t>: </a:t>
            </a:r>
            <a:r>
              <a:rPr lang="en-US" dirty="0" smtClean="0"/>
              <a:t>Here</a:t>
            </a:r>
            <a:r>
              <a:rPr lang="en-US" dirty="0"/>
              <a:t>, E-5 represents 10</a:t>
            </a:r>
            <a:r>
              <a:rPr lang="en-US" baseline="30000" dirty="0"/>
              <a:t>-5</a:t>
            </a:r>
            <a:r>
              <a:rPr lang="en-US" dirty="0"/>
              <a:t>. Thus, -0.22E-5 = -0.0000022.</a:t>
            </a:r>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2">
                    <a:lumMod val="25000"/>
                    <a:lumOff val="75000"/>
                  </a:schemeClr>
                </a:solidFill>
              </a:rPr>
              <a:t>Keywords              </a:t>
            </a:r>
          </a:p>
          <a:p>
            <a:pPr marL="571500" lvl="1" indent="-342900">
              <a:buFont typeface="+mj-ea"/>
              <a:buAutoNum type="circleNumDbPlain"/>
            </a:pPr>
            <a:r>
              <a:rPr lang="en-US" sz="1400" dirty="0" smtClean="0">
                <a:solidFill>
                  <a:schemeClr val="accent2">
                    <a:lumMod val="25000"/>
                    <a:lumOff val="75000"/>
                  </a:schemeClr>
                </a:solidFill>
              </a:rPr>
              <a:t>Identifiers           </a:t>
            </a:r>
          </a:p>
          <a:p>
            <a:pPr marL="571500" lvl="1" indent="-342900">
              <a:buFont typeface="+mj-ea"/>
              <a:buAutoNum type="circleNumDbPlain"/>
            </a:pPr>
            <a:r>
              <a:rPr lang="en-US" sz="1400" b="1" dirty="0" smtClean="0">
                <a:solidFill>
                  <a:srgbClr val="CCFFCC"/>
                </a:solidFill>
              </a:rPr>
              <a:t>Constants</a:t>
            </a:r>
            <a:r>
              <a:rPr lang="en-US" sz="1400" dirty="0" smtClean="0">
                <a:solidFill>
                  <a:srgbClr val="CCFFCC"/>
                </a:solidFill>
              </a:rPr>
              <a:t> </a:t>
            </a:r>
            <a:r>
              <a:rPr lang="en-US" sz="1400" dirty="0" smtClean="0">
                <a:solidFill>
                  <a:schemeClr val="accent2">
                    <a:lumMod val="25000"/>
                    <a:lumOff val="75000"/>
                  </a:schemeClr>
                </a:solidFill>
              </a:rPr>
              <a:t>       </a:t>
            </a:r>
          </a:p>
          <a:p>
            <a:pPr marL="571500" lvl="1" indent="-342900">
              <a:buFont typeface="+mj-ea"/>
              <a:buAutoNum type="circleNumDbPlain"/>
            </a:pPr>
            <a:r>
              <a:rPr lang="en-US" sz="1400" dirty="0" smtClean="0">
                <a:solidFill>
                  <a:schemeClr val="accent2">
                    <a:lumMod val="25000"/>
                    <a:lumOff val="75000"/>
                  </a:schemeClr>
                </a:solidFill>
              </a:rPr>
              <a:t>Strings                </a:t>
            </a:r>
          </a:p>
          <a:p>
            <a:pPr marL="571500" lvl="1" indent="-342900">
              <a:buFont typeface="+mj-ea"/>
              <a:buAutoNum type="circleNumDbPlain"/>
            </a:pPr>
            <a:r>
              <a:rPr lang="en-US" sz="1400" dirty="0" smtClean="0">
                <a:solidFill>
                  <a:schemeClr val="accent2">
                    <a:lumMod val="25000"/>
                    <a:lumOff val="75000"/>
                  </a:schemeClr>
                </a:solidFill>
              </a:rPr>
              <a:t>Special symbols</a:t>
            </a:r>
          </a:p>
          <a:p>
            <a:pPr marL="571500" lvl="1" indent="-342900">
              <a:buFont typeface="+mj-ea"/>
              <a:buAutoNum type="circleNumDbPlain"/>
            </a:pPr>
            <a:r>
              <a:rPr lang="en-US" sz="1400" dirty="0" smtClean="0">
                <a:solidFill>
                  <a:schemeClr val="accent2">
                    <a:lumMod val="25000"/>
                    <a:lumOff val="75000"/>
                  </a:schemeClr>
                </a:solidFill>
              </a:rPr>
              <a:t>Operators	</a:t>
            </a:r>
            <a:endParaRPr lang="en-US" sz="1200" dirty="0">
              <a:solidFill>
                <a:schemeClr val="accent2">
                  <a:lumMod val="25000"/>
                  <a:lumOff val="75000"/>
                </a:schemeClr>
              </a:solidFill>
            </a:endParaRPr>
          </a:p>
        </p:txBody>
      </p:sp>
    </p:spTree>
    <p:extLst>
      <p:ext uri="{BB962C8B-B14F-4D97-AF65-F5344CB8AC3E}">
        <p14:creationId xmlns:p14="http://schemas.microsoft.com/office/powerpoint/2010/main" xmlns="" val="4125966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9960"/>
            <a:ext cx="6508377" cy="1143000"/>
          </a:xfrm>
        </p:spPr>
        <p:txBody>
          <a:bodyPr/>
          <a:lstStyle/>
          <a:p>
            <a:r>
              <a:rPr lang="en-US" b="1" dirty="0" smtClean="0"/>
              <a:t>Single Character </a:t>
            </a:r>
            <a:r>
              <a:rPr lang="en-US" b="1" dirty="0"/>
              <a:t>C</a:t>
            </a:r>
            <a:r>
              <a:rPr lang="en-US" b="1" dirty="0" smtClean="0"/>
              <a:t>onstants</a:t>
            </a:r>
            <a:endParaRPr lang="en-US" dirty="0"/>
          </a:p>
        </p:txBody>
      </p:sp>
      <p:sp>
        <p:nvSpPr>
          <p:cNvPr id="3" name="Content Placeholder 2"/>
          <p:cNvSpPr>
            <a:spLocks noGrp="1"/>
          </p:cNvSpPr>
          <p:nvPr>
            <p:ph idx="1"/>
          </p:nvPr>
        </p:nvSpPr>
        <p:spPr>
          <a:xfrm>
            <a:off x="457199" y="2209800"/>
            <a:ext cx="8418690" cy="3916363"/>
          </a:xfrm>
        </p:spPr>
        <p:txBody>
          <a:bodyPr/>
          <a:lstStyle/>
          <a:p>
            <a:r>
              <a:rPr lang="en-US" dirty="0" smtClean="0"/>
              <a:t>Single character </a:t>
            </a:r>
            <a:r>
              <a:rPr lang="en-US" dirty="0"/>
              <a:t>constants are the constant which use single quotation around characters. </a:t>
            </a:r>
            <a:endParaRPr lang="en-US" dirty="0" smtClean="0"/>
          </a:p>
          <a:p>
            <a:r>
              <a:rPr lang="en-US" dirty="0"/>
              <a:t>For example: 'a', 'l', 'm', 'F' etc</a:t>
            </a:r>
            <a:r>
              <a:rPr lang="en-US" dirty="0" smtClean="0"/>
              <a:t>.</a:t>
            </a:r>
          </a:p>
          <a:p>
            <a:r>
              <a:rPr lang="en-US" dirty="0"/>
              <a:t>All character constants have an equivalent integer value which </a:t>
            </a:r>
            <a:r>
              <a:rPr lang="en-US" dirty="0" smtClean="0"/>
              <a:t>are </a:t>
            </a:r>
            <a:r>
              <a:rPr lang="en-US" dirty="0"/>
              <a:t>called ASCII Values</a:t>
            </a:r>
            <a:r>
              <a:rPr lang="en-US" dirty="0" smtClean="0"/>
              <a:t>.</a:t>
            </a:r>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2">
                    <a:lumMod val="25000"/>
                    <a:lumOff val="75000"/>
                  </a:schemeClr>
                </a:solidFill>
              </a:rPr>
              <a:t>Keywords              </a:t>
            </a:r>
          </a:p>
          <a:p>
            <a:pPr marL="571500" lvl="1" indent="-342900">
              <a:buFont typeface="+mj-ea"/>
              <a:buAutoNum type="circleNumDbPlain"/>
            </a:pPr>
            <a:r>
              <a:rPr lang="en-US" sz="1400" dirty="0" smtClean="0">
                <a:solidFill>
                  <a:schemeClr val="accent2">
                    <a:lumMod val="25000"/>
                    <a:lumOff val="75000"/>
                  </a:schemeClr>
                </a:solidFill>
              </a:rPr>
              <a:t>Identifiers           </a:t>
            </a:r>
          </a:p>
          <a:p>
            <a:pPr marL="571500" lvl="1" indent="-342900">
              <a:buFont typeface="+mj-ea"/>
              <a:buAutoNum type="circleNumDbPlain"/>
            </a:pPr>
            <a:r>
              <a:rPr lang="en-US" sz="1400" b="1" dirty="0" smtClean="0">
                <a:solidFill>
                  <a:srgbClr val="CCFFCC"/>
                </a:solidFill>
              </a:rPr>
              <a:t>Constants</a:t>
            </a:r>
            <a:r>
              <a:rPr lang="en-US" sz="1400" dirty="0" smtClean="0">
                <a:solidFill>
                  <a:srgbClr val="CCFFCC"/>
                </a:solidFill>
              </a:rPr>
              <a:t> </a:t>
            </a:r>
            <a:r>
              <a:rPr lang="en-US" sz="1400" dirty="0" smtClean="0">
                <a:solidFill>
                  <a:schemeClr val="accent2">
                    <a:lumMod val="25000"/>
                    <a:lumOff val="75000"/>
                  </a:schemeClr>
                </a:solidFill>
              </a:rPr>
              <a:t>       </a:t>
            </a:r>
          </a:p>
          <a:p>
            <a:pPr marL="571500" lvl="1" indent="-342900">
              <a:buFont typeface="+mj-ea"/>
              <a:buAutoNum type="circleNumDbPlain"/>
            </a:pPr>
            <a:r>
              <a:rPr lang="en-US" sz="1400" dirty="0" smtClean="0">
                <a:solidFill>
                  <a:schemeClr val="accent2">
                    <a:lumMod val="25000"/>
                    <a:lumOff val="75000"/>
                  </a:schemeClr>
                </a:solidFill>
              </a:rPr>
              <a:t>Strings                </a:t>
            </a:r>
          </a:p>
          <a:p>
            <a:pPr marL="571500" lvl="1" indent="-342900">
              <a:buFont typeface="+mj-ea"/>
              <a:buAutoNum type="circleNumDbPlain"/>
            </a:pPr>
            <a:r>
              <a:rPr lang="en-US" sz="1400" dirty="0" smtClean="0">
                <a:solidFill>
                  <a:schemeClr val="accent2">
                    <a:lumMod val="25000"/>
                    <a:lumOff val="75000"/>
                  </a:schemeClr>
                </a:solidFill>
              </a:rPr>
              <a:t>Special symbols</a:t>
            </a:r>
          </a:p>
          <a:p>
            <a:pPr marL="571500" lvl="1" indent="-342900">
              <a:buFont typeface="+mj-ea"/>
              <a:buAutoNum type="circleNumDbPlain"/>
            </a:pPr>
            <a:r>
              <a:rPr lang="en-US" sz="1400" dirty="0" smtClean="0">
                <a:solidFill>
                  <a:schemeClr val="accent2">
                    <a:lumMod val="25000"/>
                    <a:lumOff val="75000"/>
                  </a:schemeClr>
                </a:solidFill>
              </a:rPr>
              <a:t>Operators	</a:t>
            </a:r>
            <a:endParaRPr lang="en-US" sz="1200" dirty="0">
              <a:solidFill>
                <a:schemeClr val="accent2">
                  <a:lumMod val="25000"/>
                  <a:lumOff val="75000"/>
                </a:schemeClr>
              </a:solidFill>
            </a:endParaRPr>
          </a:p>
        </p:txBody>
      </p:sp>
    </p:spTree>
    <p:extLst>
      <p:ext uri="{BB962C8B-B14F-4D97-AF65-F5344CB8AC3E}">
        <p14:creationId xmlns:p14="http://schemas.microsoft.com/office/powerpoint/2010/main" xmlns="" val="90816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3"/>
            <a:ext cx="6508377" cy="609600"/>
          </a:xfrm>
        </p:spPr>
        <p:txBody>
          <a:bodyPr/>
          <a:lstStyle/>
          <a:p>
            <a:r>
              <a:rPr lang="en-US" b="1" dirty="0"/>
              <a:t>String </a:t>
            </a:r>
            <a:r>
              <a:rPr lang="en-US" b="1" dirty="0" smtClean="0"/>
              <a:t>constants</a:t>
            </a:r>
            <a:endParaRPr lang="en-US" dirty="0"/>
          </a:p>
        </p:txBody>
      </p:sp>
      <p:sp>
        <p:nvSpPr>
          <p:cNvPr id="3" name="Content Placeholder 2"/>
          <p:cNvSpPr>
            <a:spLocks noGrp="1"/>
          </p:cNvSpPr>
          <p:nvPr>
            <p:ph idx="1"/>
          </p:nvPr>
        </p:nvSpPr>
        <p:spPr>
          <a:xfrm>
            <a:off x="457199" y="1941691"/>
            <a:ext cx="8418690" cy="4549422"/>
          </a:xfrm>
        </p:spPr>
        <p:txBody>
          <a:bodyPr>
            <a:normAutofit/>
          </a:bodyPr>
          <a:lstStyle/>
          <a:p>
            <a:r>
              <a:rPr lang="en-US" dirty="0"/>
              <a:t>A string is a sequence of characters enclosed in double quotes. </a:t>
            </a:r>
            <a:endParaRPr lang="en-US" dirty="0" smtClean="0"/>
          </a:p>
          <a:p>
            <a:r>
              <a:rPr lang="en-US" dirty="0" smtClean="0"/>
              <a:t>The sequence </a:t>
            </a:r>
            <a:r>
              <a:rPr lang="en-US" dirty="0"/>
              <a:t>of characters may contain letters, numbers, special </a:t>
            </a:r>
            <a:r>
              <a:rPr lang="en-US" dirty="0" smtClean="0"/>
              <a:t>characters and </a:t>
            </a:r>
            <a:r>
              <a:rPr lang="en-US" dirty="0"/>
              <a:t>blank spaces</a:t>
            </a:r>
            <a:r>
              <a:rPr lang="en-US" dirty="0" smtClean="0"/>
              <a:t>.</a:t>
            </a:r>
          </a:p>
          <a:p>
            <a:r>
              <a:rPr lang="en-US" dirty="0" smtClean="0"/>
              <a:t>String </a:t>
            </a:r>
            <a:r>
              <a:rPr lang="en-US" dirty="0"/>
              <a:t>constants are the constants which are enclosed in a pair of double-quote marks. </a:t>
            </a:r>
            <a:endParaRPr lang="en-US" dirty="0" smtClean="0"/>
          </a:p>
          <a:p>
            <a:r>
              <a:rPr lang="en-US" dirty="0" smtClean="0"/>
              <a:t>For </a:t>
            </a:r>
            <a:r>
              <a:rPr lang="en-US" dirty="0"/>
              <a:t>example:</a:t>
            </a:r>
          </a:p>
          <a:p>
            <a:pPr lvl="2"/>
            <a:r>
              <a:rPr lang="en-US" dirty="0"/>
              <a:t>"good" </a:t>
            </a:r>
            <a:r>
              <a:rPr lang="en-US" dirty="0" smtClean="0"/>
              <a:t>		// string constant</a:t>
            </a:r>
          </a:p>
          <a:p>
            <a:pPr lvl="2"/>
            <a:r>
              <a:rPr lang="en-US" dirty="0" smtClean="0"/>
              <a:t>"</a:t>
            </a:r>
            <a:r>
              <a:rPr lang="en-US" dirty="0"/>
              <a:t>" </a:t>
            </a:r>
            <a:r>
              <a:rPr lang="en-US" dirty="0" smtClean="0"/>
              <a:t>			// null </a:t>
            </a:r>
            <a:r>
              <a:rPr lang="en-US" dirty="0"/>
              <a:t>string constant </a:t>
            </a:r>
            <a:endParaRPr lang="en-US" dirty="0" smtClean="0"/>
          </a:p>
          <a:p>
            <a:pPr lvl="2"/>
            <a:r>
              <a:rPr lang="en-US" dirty="0" smtClean="0"/>
              <a:t>"      " 		// string </a:t>
            </a:r>
            <a:r>
              <a:rPr lang="en-US" dirty="0"/>
              <a:t>constant of six white space </a:t>
            </a:r>
            <a:endParaRPr lang="en-US" dirty="0" smtClean="0"/>
          </a:p>
          <a:p>
            <a:pPr lvl="2"/>
            <a:r>
              <a:rPr lang="en-US" dirty="0" smtClean="0"/>
              <a:t>"</a:t>
            </a:r>
            <a:r>
              <a:rPr lang="en-US" dirty="0"/>
              <a:t>x" </a:t>
            </a:r>
            <a:r>
              <a:rPr lang="en-US" dirty="0" smtClean="0"/>
              <a:t>		// string </a:t>
            </a:r>
            <a:r>
              <a:rPr lang="en-US" dirty="0"/>
              <a:t>constant having single character. </a:t>
            </a:r>
            <a:endParaRPr lang="en-US" dirty="0" smtClean="0"/>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2">
                    <a:lumMod val="25000"/>
                    <a:lumOff val="75000"/>
                  </a:schemeClr>
                </a:solidFill>
              </a:rPr>
              <a:t>Keywords              </a:t>
            </a:r>
          </a:p>
          <a:p>
            <a:pPr marL="571500" lvl="1" indent="-342900">
              <a:buFont typeface="+mj-ea"/>
              <a:buAutoNum type="circleNumDbPlain"/>
            </a:pPr>
            <a:r>
              <a:rPr lang="en-US" sz="1400" dirty="0" smtClean="0">
                <a:solidFill>
                  <a:schemeClr val="accent2">
                    <a:lumMod val="25000"/>
                    <a:lumOff val="75000"/>
                  </a:schemeClr>
                </a:solidFill>
              </a:rPr>
              <a:t>Identifiers           </a:t>
            </a:r>
          </a:p>
          <a:p>
            <a:pPr marL="571500" lvl="1" indent="-342900">
              <a:buFont typeface="+mj-ea"/>
              <a:buAutoNum type="circleNumDbPlain"/>
            </a:pPr>
            <a:r>
              <a:rPr lang="en-US" sz="1400" b="1" dirty="0" smtClean="0">
                <a:solidFill>
                  <a:srgbClr val="CCFFCC"/>
                </a:solidFill>
              </a:rPr>
              <a:t>Constants</a:t>
            </a:r>
            <a:r>
              <a:rPr lang="en-US" sz="1400" dirty="0" smtClean="0">
                <a:solidFill>
                  <a:srgbClr val="CCFFCC"/>
                </a:solidFill>
              </a:rPr>
              <a:t> </a:t>
            </a:r>
            <a:r>
              <a:rPr lang="en-US" sz="1400" dirty="0" smtClean="0">
                <a:solidFill>
                  <a:schemeClr val="accent2">
                    <a:lumMod val="25000"/>
                    <a:lumOff val="75000"/>
                  </a:schemeClr>
                </a:solidFill>
              </a:rPr>
              <a:t>       </a:t>
            </a:r>
          </a:p>
          <a:p>
            <a:pPr marL="571500" lvl="1" indent="-342900">
              <a:buFont typeface="+mj-ea"/>
              <a:buAutoNum type="circleNumDbPlain"/>
            </a:pPr>
            <a:r>
              <a:rPr lang="en-US" sz="1400" dirty="0" smtClean="0">
                <a:solidFill>
                  <a:schemeClr val="accent2">
                    <a:lumMod val="25000"/>
                    <a:lumOff val="75000"/>
                  </a:schemeClr>
                </a:solidFill>
              </a:rPr>
              <a:t>Strings                </a:t>
            </a:r>
          </a:p>
          <a:p>
            <a:pPr marL="571500" lvl="1" indent="-342900">
              <a:buFont typeface="+mj-ea"/>
              <a:buAutoNum type="circleNumDbPlain"/>
            </a:pPr>
            <a:r>
              <a:rPr lang="en-US" sz="1400" dirty="0" smtClean="0">
                <a:solidFill>
                  <a:schemeClr val="accent2">
                    <a:lumMod val="25000"/>
                    <a:lumOff val="75000"/>
                  </a:schemeClr>
                </a:solidFill>
              </a:rPr>
              <a:t>Special symbols</a:t>
            </a:r>
          </a:p>
          <a:p>
            <a:pPr marL="571500" lvl="1" indent="-342900">
              <a:buFont typeface="+mj-ea"/>
              <a:buAutoNum type="circleNumDbPlain"/>
            </a:pPr>
            <a:r>
              <a:rPr lang="en-US" sz="1400" dirty="0" smtClean="0">
                <a:solidFill>
                  <a:schemeClr val="accent2">
                    <a:lumMod val="25000"/>
                    <a:lumOff val="75000"/>
                  </a:schemeClr>
                </a:solidFill>
              </a:rPr>
              <a:t>Operators	</a:t>
            </a:r>
            <a:endParaRPr lang="en-US" sz="1200" dirty="0">
              <a:solidFill>
                <a:schemeClr val="accent2">
                  <a:lumMod val="25000"/>
                  <a:lumOff val="75000"/>
                </a:schemeClr>
              </a:solidFill>
            </a:endParaRPr>
          </a:p>
        </p:txBody>
      </p:sp>
    </p:spTree>
    <p:extLst>
      <p:ext uri="{BB962C8B-B14F-4D97-AF65-F5344CB8AC3E}">
        <p14:creationId xmlns:p14="http://schemas.microsoft.com/office/powerpoint/2010/main" xmlns="" val="4076826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778" y="310446"/>
            <a:ext cx="6956778" cy="787405"/>
          </a:xfrm>
        </p:spPr>
        <p:txBody>
          <a:bodyPr/>
          <a:lstStyle/>
          <a:p>
            <a:r>
              <a:rPr lang="en-US" b="1" dirty="0" smtClean="0"/>
              <a:t>Backslash Character Constant</a:t>
            </a:r>
            <a:endParaRPr lang="en-US" b="1" dirty="0"/>
          </a:p>
        </p:txBody>
      </p:sp>
      <p:sp>
        <p:nvSpPr>
          <p:cNvPr id="3" name="Content Placeholder 2"/>
          <p:cNvSpPr>
            <a:spLocks noGrp="1"/>
          </p:cNvSpPr>
          <p:nvPr>
            <p:ph idx="1"/>
          </p:nvPr>
        </p:nvSpPr>
        <p:spPr>
          <a:xfrm>
            <a:off x="358422" y="1969913"/>
            <a:ext cx="8348134" cy="3916363"/>
          </a:xfrm>
        </p:spPr>
        <p:txBody>
          <a:bodyPr>
            <a:noAutofit/>
          </a:bodyPr>
          <a:lstStyle/>
          <a:p>
            <a:r>
              <a:rPr lang="en-US" sz="2400" dirty="0"/>
              <a:t>Sometimes, it is necessary to use newline(enter), tab, quotation mark etc. in the program which either cannot be typed or has special meaning in C programming</a:t>
            </a:r>
            <a:r>
              <a:rPr lang="en-US" sz="2400" dirty="0" smtClean="0"/>
              <a:t>.</a:t>
            </a:r>
          </a:p>
          <a:p>
            <a:r>
              <a:rPr lang="en-US" sz="2400" dirty="0" smtClean="0"/>
              <a:t>In </a:t>
            </a:r>
            <a:r>
              <a:rPr lang="en-US" sz="2400" dirty="0"/>
              <a:t>such cases, </a:t>
            </a:r>
            <a:r>
              <a:rPr lang="en-US" sz="2400" dirty="0" smtClean="0"/>
              <a:t>backslash character </a:t>
            </a:r>
            <a:r>
              <a:rPr lang="en-US" sz="2400" dirty="0"/>
              <a:t>c</a:t>
            </a:r>
            <a:r>
              <a:rPr lang="en-US" sz="2400" dirty="0" smtClean="0"/>
              <a:t>onstant ( escape sequence) </a:t>
            </a:r>
            <a:r>
              <a:rPr lang="en-US" sz="2400" dirty="0"/>
              <a:t>are used. </a:t>
            </a:r>
            <a:endParaRPr lang="en-US" sz="2400" dirty="0" smtClean="0"/>
          </a:p>
          <a:p>
            <a:r>
              <a:rPr lang="en-US" sz="2400" dirty="0" smtClean="0"/>
              <a:t>For </a:t>
            </a:r>
            <a:r>
              <a:rPr lang="en-US" sz="2400" dirty="0"/>
              <a:t>example: \n is used for newline. </a:t>
            </a:r>
            <a:endParaRPr lang="en-US" sz="2400" dirty="0" smtClean="0"/>
          </a:p>
          <a:p>
            <a:r>
              <a:rPr lang="en-US" sz="2400" dirty="0" smtClean="0"/>
              <a:t>The </a:t>
            </a:r>
            <a:r>
              <a:rPr lang="en-US" sz="2400" dirty="0"/>
              <a:t>backslash( \ ) causes "escape" from the normal way the characters are interpreted by the compiler.</a:t>
            </a:r>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2">
                    <a:lumMod val="25000"/>
                    <a:lumOff val="75000"/>
                  </a:schemeClr>
                </a:solidFill>
              </a:rPr>
              <a:t>Keywords              </a:t>
            </a:r>
          </a:p>
          <a:p>
            <a:pPr marL="571500" lvl="1" indent="-342900">
              <a:buFont typeface="+mj-ea"/>
              <a:buAutoNum type="circleNumDbPlain"/>
            </a:pPr>
            <a:r>
              <a:rPr lang="en-US" sz="1400" dirty="0" smtClean="0">
                <a:solidFill>
                  <a:schemeClr val="accent2">
                    <a:lumMod val="25000"/>
                    <a:lumOff val="75000"/>
                  </a:schemeClr>
                </a:solidFill>
              </a:rPr>
              <a:t>Identifiers           </a:t>
            </a:r>
          </a:p>
          <a:p>
            <a:pPr marL="571500" lvl="1" indent="-342900">
              <a:buFont typeface="+mj-ea"/>
              <a:buAutoNum type="circleNumDbPlain"/>
            </a:pPr>
            <a:r>
              <a:rPr lang="en-US" sz="1400" b="1" dirty="0" smtClean="0">
                <a:solidFill>
                  <a:srgbClr val="CCFFCC"/>
                </a:solidFill>
              </a:rPr>
              <a:t>Constants</a:t>
            </a:r>
            <a:r>
              <a:rPr lang="en-US" sz="1400" dirty="0" smtClean="0">
                <a:solidFill>
                  <a:srgbClr val="CCFFCC"/>
                </a:solidFill>
              </a:rPr>
              <a:t> </a:t>
            </a:r>
            <a:r>
              <a:rPr lang="en-US" sz="1400" dirty="0" smtClean="0">
                <a:solidFill>
                  <a:schemeClr val="accent2">
                    <a:lumMod val="25000"/>
                    <a:lumOff val="75000"/>
                  </a:schemeClr>
                </a:solidFill>
              </a:rPr>
              <a:t>       </a:t>
            </a:r>
          </a:p>
          <a:p>
            <a:pPr marL="571500" lvl="1" indent="-342900">
              <a:buFont typeface="+mj-ea"/>
              <a:buAutoNum type="circleNumDbPlain"/>
            </a:pPr>
            <a:r>
              <a:rPr lang="en-US" sz="1400" dirty="0" smtClean="0">
                <a:solidFill>
                  <a:schemeClr val="accent2">
                    <a:lumMod val="25000"/>
                    <a:lumOff val="75000"/>
                  </a:schemeClr>
                </a:solidFill>
              </a:rPr>
              <a:t>Strings                </a:t>
            </a:r>
          </a:p>
          <a:p>
            <a:pPr marL="571500" lvl="1" indent="-342900">
              <a:buFont typeface="+mj-ea"/>
              <a:buAutoNum type="circleNumDbPlain"/>
            </a:pPr>
            <a:r>
              <a:rPr lang="en-US" sz="1400" dirty="0" smtClean="0">
                <a:solidFill>
                  <a:schemeClr val="accent2">
                    <a:lumMod val="25000"/>
                    <a:lumOff val="75000"/>
                  </a:schemeClr>
                </a:solidFill>
              </a:rPr>
              <a:t>Special symbols</a:t>
            </a:r>
          </a:p>
          <a:p>
            <a:pPr marL="571500" lvl="1" indent="-342900">
              <a:buFont typeface="+mj-ea"/>
              <a:buAutoNum type="circleNumDbPlain"/>
            </a:pPr>
            <a:r>
              <a:rPr lang="en-US" sz="1400" dirty="0" smtClean="0">
                <a:solidFill>
                  <a:schemeClr val="accent2">
                    <a:lumMod val="25000"/>
                    <a:lumOff val="75000"/>
                  </a:schemeClr>
                </a:solidFill>
              </a:rPr>
              <a:t>Operators	</a:t>
            </a:r>
            <a:endParaRPr lang="en-US" sz="1200" dirty="0">
              <a:solidFill>
                <a:schemeClr val="accent2">
                  <a:lumMod val="25000"/>
                  <a:lumOff val="75000"/>
                </a:schemeClr>
              </a:solidFill>
            </a:endParaRPr>
          </a:p>
        </p:txBody>
      </p:sp>
    </p:spTree>
    <p:extLst>
      <p:ext uri="{BB962C8B-B14F-4D97-AF65-F5344CB8AC3E}">
        <p14:creationId xmlns:p14="http://schemas.microsoft.com/office/powerpoint/2010/main" xmlns="" val="2182533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24558"/>
            <a:ext cx="6508377" cy="660405"/>
          </a:xfrm>
        </p:spPr>
        <p:txBody>
          <a:bodyPr/>
          <a:lstStyle/>
          <a:p>
            <a:r>
              <a:rPr lang="en-US" b="1" dirty="0" smtClean="0"/>
              <a:t>List of </a:t>
            </a:r>
            <a:r>
              <a:rPr lang="en-US" b="1" dirty="0"/>
              <a:t>Escape Sequences</a:t>
            </a:r>
            <a:r>
              <a:rPr lang="en-US" b="1" dirty="0" smtClean="0"/>
              <a:t> </a:t>
            </a:r>
            <a:endParaRPr lang="en-US" b="1" dirty="0"/>
          </a:p>
        </p:txBody>
      </p:sp>
      <p:pic>
        <p:nvPicPr>
          <p:cNvPr id="4" name="Picture 3"/>
          <p:cNvPicPr>
            <a:picLocks noChangeAspect="1"/>
          </p:cNvPicPr>
          <p:nvPr/>
        </p:nvPicPr>
        <p:blipFill>
          <a:blip r:embed="rId2">
            <a:extLst>
              <a:ext uri="{BEBA8EAE-BF5A-486C-A8C5-ECC9F3942E4B}">
                <a14:imgProps xmlns:a14="http://schemas.microsoft.com/office/drawing/2010/main" xmlns="">
                  <a14:imgLayer r:embed="rId3">
                    <a14:imgEffect>
                      <a14:sharpenSoften amount="25000"/>
                    </a14:imgEffect>
                  </a14:imgLayer>
                </a14:imgProps>
              </a:ext>
            </a:extLst>
          </a:blip>
          <a:stretch>
            <a:fillRect/>
          </a:stretch>
        </p:blipFill>
        <p:spPr>
          <a:xfrm>
            <a:off x="544695" y="1107718"/>
            <a:ext cx="6489700" cy="5702300"/>
          </a:xfrm>
          <a:prstGeom prst="rect">
            <a:avLst/>
          </a:prstGeom>
        </p:spPr>
      </p:pic>
      <p:sp>
        <p:nvSpPr>
          <p:cNvPr id="5"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2">
                    <a:lumMod val="25000"/>
                    <a:lumOff val="75000"/>
                  </a:schemeClr>
                </a:solidFill>
              </a:rPr>
              <a:t>Keywords              </a:t>
            </a:r>
          </a:p>
          <a:p>
            <a:pPr marL="571500" lvl="1" indent="-342900">
              <a:buFont typeface="+mj-ea"/>
              <a:buAutoNum type="circleNumDbPlain"/>
            </a:pPr>
            <a:r>
              <a:rPr lang="en-US" sz="1400" dirty="0" smtClean="0">
                <a:solidFill>
                  <a:schemeClr val="accent2">
                    <a:lumMod val="25000"/>
                    <a:lumOff val="75000"/>
                  </a:schemeClr>
                </a:solidFill>
              </a:rPr>
              <a:t>Identifiers           </a:t>
            </a:r>
          </a:p>
          <a:p>
            <a:pPr marL="571500" lvl="1" indent="-342900">
              <a:buFont typeface="+mj-ea"/>
              <a:buAutoNum type="circleNumDbPlain"/>
            </a:pPr>
            <a:r>
              <a:rPr lang="en-US" sz="1400" b="1" dirty="0" smtClean="0">
                <a:solidFill>
                  <a:srgbClr val="CCFFCC"/>
                </a:solidFill>
              </a:rPr>
              <a:t>Constants</a:t>
            </a:r>
            <a:r>
              <a:rPr lang="en-US" sz="1400" dirty="0" smtClean="0">
                <a:solidFill>
                  <a:srgbClr val="CCFFCC"/>
                </a:solidFill>
              </a:rPr>
              <a:t> </a:t>
            </a:r>
            <a:r>
              <a:rPr lang="en-US" sz="1400" dirty="0" smtClean="0">
                <a:solidFill>
                  <a:schemeClr val="accent2">
                    <a:lumMod val="25000"/>
                    <a:lumOff val="75000"/>
                  </a:schemeClr>
                </a:solidFill>
              </a:rPr>
              <a:t>       </a:t>
            </a:r>
          </a:p>
          <a:p>
            <a:pPr marL="571500" lvl="1" indent="-342900">
              <a:buFont typeface="+mj-ea"/>
              <a:buAutoNum type="circleNumDbPlain"/>
            </a:pPr>
            <a:r>
              <a:rPr lang="en-US" sz="1400" dirty="0" smtClean="0">
                <a:solidFill>
                  <a:schemeClr val="accent2">
                    <a:lumMod val="25000"/>
                    <a:lumOff val="75000"/>
                  </a:schemeClr>
                </a:solidFill>
              </a:rPr>
              <a:t>Strings                </a:t>
            </a:r>
          </a:p>
          <a:p>
            <a:pPr marL="571500" lvl="1" indent="-342900">
              <a:buFont typeface="+mj-ea"/>
              <a:buAutoNum type="circleNumDbPlain"/>
            </a:pPr>
            <a:r>
              <a:rPr lang="en-US" sz="1400" dirty="0" smtClean="0">
                <a:solidFill>
                  <a:schemeClr val="accent2">
                    <a:lumMod val="25000"/>
                    <a:lumOff val="75000"/>
                  </a:schemeClr>
                </a:solidFill>
              </a:rPr>
              <a:t>Special symbols</a:t>
            </a:r>
          </a:p>
          <a:p>
            <a:pPr marL="571500" lvl="1" indent="-342900">
              <a:buFont typeface="+mj-ea"/>
              <a:buAutoNum type="circleNumDbPlain"/>
            </a:pPr>
            <a:r>
              <a:rPr lang="en-US" sz="1400" dirty="0" smtClean="0">
                <a:solidFill>
                  <a:schemeClr val="accent2">
                    <a:lumMod val="25000"/>
                    <a:lumOff val="75000"/>
                  </a:schemeClr>
                </a:solidFill>
              </a:rPr>
              <a:t>Operators	</a:t>
            </a:r>
            <a:endParaRPr lang="en-US" sz="1200" dirty="0">
              <a:solidFill>
                <a:schemeClr val="accent2">
                  <a:lumMod val="25000"/>
                  <a:lumOff val="75000"/>
                </a:schemeClr>
              </a:solidFill>
            </a:endParaRPr>
          </a:p>
        </p:txBody>
      </p:sp>
    </p:spTree>
    <p:extLst>
      <p:ext uri="{BB962C8B-B14F-4D97-AF65-F5344CB8AC3E}">
        <p14:creationId xmlns:p14="http://schemas.microsoft.com/office/powerpoint/2010/main" xmlns="" val="1057043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35849"/>
            <a:ext cx="6508377" cy="609600"/>
          </a:xfrm>
        </p:spPr>
        <p:txBody>
          <a:bodyPr/>
          <a:lstStyle/>
          <a:p>
            <a:r>
              <a:rPr lang="en-US" b="1" dirty="0"/>
              <a:t>Special </a:t>
            </a:r>
            <a:r>
              <a:rPr lang="en-US" b="1" dirty="0" smtClean="0"/>
              <a:t>Symbols</a:t>
            </a:r>
            <a:endParaRPr lang="en-US" dirty="0"/>
          </a:p>
        </p:txBody>
      </p:sp>
      <p:sp>
        <p:nvSpPr>
          <p:cNvPr id="3" name="Content Placeholder 2"/>
          <p:cNvSpPr>
            <a:spLocks noGrp="1"/>
          </p:cNvSpPr>
          <p:nvPr>
            <p:ph idx="1"/>
          </p:nvPr>
        </p:nvSpPr>
        <p:spPr>
          <a:xfrm>
            <a:off x="457199" y="1848558"/>
            <a:ext cx="8418690" cy="4557888"/>
          </a:xfrm>
        </p:spPr>
        <p:txBody>
          <a:bodyPr>
            <a:normAutofit/>
          </a:bodyPr>
          <a:lstStyle/>
          <a:p>
            <a:r>
              <a:rPr lang="en-US" dirty="0"/>
              <a:t>The following special symbols are used in C having some special meaning and thus, cannot be used for some other purpose.</a:t>
            </a:r>
          </a:p>
          <a:p>
            <a:r>
              <a:rPr lang="en-US" dirty="0"/>
              <a:t>[</a:t>
            </a:r>
            <a:r>
              <a:rPr lang="en-US" dirty="0" smtClean="0"/>
              <a:t>]  </a:t>
            </a:r>
            <a:r>
              <a:rPr lang="en-US" dirty="0"/>
              <a:t>() </a:t>
            </a:r>
            <a:r>
              <a:rPr lang="en-US" dirty="0" smtClean="0"/>
              <a:t> {</a:t>
            </a:r>
            <a:r>
              <a:rPr lang="en-US" dirty="0"/>
              <a:t>} </a:t>
            </a:r>
            <a:r>
              <a:rPr lang="en-US" dirty="0" smtClean="0"/>
              <a:t> ,  ;  :  *  …  =  #</a:t>
            </a:r>
            <a:endParaRPr lang="en-US" dirty="0"/>
          </a:p>
          <a:p>
            <a:r>
              <a:rPr lang="en-US" b="1" dirty="0"/>
              <a:t>Braces{}:</a:t>
            </a:r>
            <a:r>
              <a:rPr lang="en-US" dirty="0"/>
              <a:t> These opening and ending curly braces marks the start and end of a block of code containing more than one executable statement.</a:t>
            </a:r>
          </a:p>
          <a:p>
            <a:r>
              <a:rPr lang="en-US" b="1" dirty="0"/>
              <a:t>Parentheses():</a:t>
            </a:r>
            <a:r>
              <a:rPr lang="en-US" dirty="0"/>
              <a:t> These special symbols are used to indicate function calls and function parameters.</a:t>
            </a:r>
          </a:p>
          <a:p>
            <a:r>
              <a:rPr lang="en-US" b="1" dirty="0"/>
              <a:t>Brackets[]:</a:t>
            </a:r>
            <a:r>
              <a:rPr lang="en-US" dirty="0"/>
              <a:t> Opening and closing brackets are used as array element reference. These indicate single and multidimensional subscripts.</a:t>
            </a:r>
          </a:p>
          <a:p>
            <a:endParaRPr lang="en-US" dirty="0"/>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1">
                    <a:lumMod val="40000"/>
                    <a:lumOff val="60000"/>
                  </a:schemeClr>
                </a:solidFill>
              </a:rPr>
              <a:t>Keywords              </a:t>
            </a:r>
          </a:p>
          <a:p>
            <a:pPr marL="571500" lvl="1" indent="-342900">
              <a:buFont typeface="+mj-ea"/>
              <a:buAutoNum type="circleNumDbPlain"/>
            </a:pPr>
            <a:r>
              <a:rPr lang="en-US" sz="1400" dirty="0" smtClean="0">
                <a:solidFill>
                  <a:schemeClr val="accent1">
                    <a:lumMod val="40000"/>
                    <a:lumOff val="60000"/>
                  </a:schemeClr>
                </a:solidFill>
              </a:rPr>
              <a:t>Identifiers           </a:t>
            </a:r>
          </a:p>
          <a:p>
            <a:pPr marL="571500" lvl="1" indent="-342900">
              <a:buFont typeface="+mj-ea"/>
              <a:buAutoNum type="circleNumDbPlain"/>
            </a:pPr>
            <a:r>
              <a:rPr lang="en-US" sz="1400" dirty="0" smtClean="0">
                <a:solidFill>
                  <a:schemeClr val="accent1">
                    <a:lumMod val="40000"/>
                    <a:lumOff val="60000"/>
                  </a:schemeClr>
                </a:solidFill>
              </a:rPr>
              <a:t>Constants        </a:t>
            </a:r>
          </a:p>
          <a:p>
            <a:pPr marL="571500" lvl="1" indent="-342900">
              <a:buFont typeface="+mj-ea"/>
              <a:buAutoNum type="circleNumDbPlain"/>
            </a:pPr>
            <a:r>
              <a:rPr lang="en-US" sz="1400" dirty="0" smtClean="0">
                <a:solidFill>
                  <a:schemeClr val="accent1">
                    <a:lumMod val="40000"/>
                    <a:lumOff val="60000"/>
                  </a:schemeClr>
                </a:solidFill>
              </a:rPr>
              <a:t>Strings                </a:t>
            </a:r>
          </a:p>
          <a:p>
            <a:pPr marL="571500" lvl="1" indent="-342900">
              <a:buFont typeface="+mj-ea"/>
              <a:buAutoNum type="circleNumDbPlain"/>
            </a:pPr>
            <a:r>
              <a:rPr lang="en-US" sz="1400" b="1" dirty="0" smtClean="0">
                <a:solidFill>
                  <a:srgbClr val="CCFFCC"/>
                </a:solidFill>
              </a:rPr>
              <a:t>Special symbols</a:t>
            </a:r>
          </a:p>
          <a:p>
            <a:pPr marL="571500" lvl="1" indent="-342900">
              <a:buFont typeface="+mj-ea"/>
              <a:buAutoNum type="circleNumDbPlain"/>
            </a:pPr>
            <a:r>
              <a:rPr lang="en-US" sz="1400" dirty="0" smtClean="0">
                <a:solidFill>
                  <a:schemeClr val="accent1">
                    <a:lumMod val="40000"/>
                    <a:lumOff val="60000"/>
                  </a:schemeClr>
                </a:solidFill>
              </a:rPr>
              <a:t>Operators	</a:t>
            </a:r>
            <a:endParaRPr lang="en-US" sz="1200" dirty="0">
              <a:solidFill>
                <a:schemeClr val="accent1">
                  <a:lumMod val="40000"/>
                  <a:lumOff val="60000"/>
                </a:schemeClr>
              </a:solidFill>
            </a:endParaRPr>
          </a:p>
        </p:txBody>
      </p:sp>
    </p:spTree>
    <p:extLst>
      <p:ext uri="{BB962C8B-B14F-4D97-AF65-F5344CB8AC3E}">
        <p14:creationId xmlns:p14="http://schemas.microsoft.com/office/powerpoint/2010/main" xmlns="" val="4294939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Operators</a:t>
            </a:r>
            <a:br>
              <a:rPr lang="en-US" b="1" dirty="0"/>
            </a:br>
            <a:endParaRPr lang="en-US" dirty="0"/>
          </a:p>
        </p:txBody>
      </p:sp>
      <p:sp>
        <p:nvSpPr>
          <p:cNvPr id="3" name="Content Placeholder 2"/>
          <p:cNvSpPr>
            <a:spLocks noGrp="1"/>
          </p:cNvSpPr>
          <p:nvPr>
            <p:ph idx="1"/>
          </p:nvPr>
        </p:nvSpPr>
        <p:spPr>
          <a:xfrm>
            <a:off x="239889" y="1862667"/>
            <a:ext cx="8777111" cy="4628445"/>
          </a:xfrm>
        </p:spPr>
        <p:txBody>
          <a:bodyPr>
            <a:noAutofit/>
          </a:bodyPr>
          <a:lstStyle/>
          <a:p>
            <a:r>
              <a:rPr lang="en-US" sz="1400" dirty="0"/>
              <a:t>C operators are symbols that triggers an action when applied to C variables and other </a:t>
            </a:r>
            <a:r>
              <a:rPr lang="en-US" sz="1400" dirty="0" smtClean="0"/>
              <a:t>objects. The </a:t>
            </a:r>
            <a:r>
              <a:rPr lang="en-US" sz="1400" dirty="0"/>
              <a:t>data items on which operators act upon are called operands.</a:t>
            </a:r>
          </a:p>
          <a:p>
            <a:r>
              <a:rPr lang="en-US" sz="1400" dirty="0"/>
              <a:t>Depending on the number of operands that an operator can act upon, operators can be classified as follows:</a:t>
            </a:r>
          </a:p>
          <a:p>
            <a:pPr lvl="1"/>
            <a:r>
              <a:rPr lang="en-US" sz="1400" b="1" dirty="0"/>
              <a:t>Unary Operators:</a:t>
            </a:r>
            <a:r>
              <a:rPr lang="en-US" sz="1400" dirty="0"/>
              <a:t> Those operators that require only single operand to act upon are known as unary operators.</a:t>
            </a:r>
          </a:p>
          <a:p>
            <a:pPr lvl="1"/>
            <a:r>
              <a:rPr lang="en-US" sz="1400" b="1" dirty="0"/>
              <a:t>Binary Operators:</a:t>
            </a:r>
            <a:r>
              <a:rPr lang="en-US" sz="1400" dirty="0"/>
              <a:t> Those operators that require two operands to act upon are called binary operators.</a:t>
            </a:r>
          </a:p>
          <a:p>
            <a:pPr lvl="1"/>
            <a:r>
              <a:rPr lang="en-US" sz="1400" b="1" dirty="0"/>
              <a:t>Ternary Operators:</a:t>
            </a:r>
            <a:r>
              <a:rPr lang="en-US" sz="1400" dirty="0"/>
              <a:t> These operators requires three operands to act upon.</a:t>
            </a:r>
          </a:p>
          <a:p>
            <a:r>
              <a:rPr lang="en-US" sz="1400" dirty="0"/>
              <a:t>There are many operators, some of which are single characters </a:t>
            </a:r>
            <a:r>
              <a:rPr lang="en-US" sz="1400" dirty="0" smtClean="0"/>
              <a:t> ~</a:t>
            </a:r>
            <a:r>
              <a:rPr lang="en-US" sz="1400" dirty="0"/>
              <a:t>  !  @  %  ^  &amp;  *  -  +  =  |  /  :  ?  &lt;  &gt; </a:t>
            </a:r>
            <a:r>
              <a:rPr lang="en-US" sz="1400" dirty="0" smtClean="0"/>
              <a:t> </a:t>
            </a:r>
          </a:p>
          <a:p>
            <a:r>
              <a:rPr lang="en-US" sz="1400" dirty="0"/>
              <a:t>W</a:t>
            </a:r>
            <a:r>
              <a:rPr lang="en-US" sz="1400" dirty="0" smtClean="0"/>
              <a:t>hile </a:t>
            </a:r>
            <a:r>
              <a:rPr lang="en-US" sz="1400" dirty="0"/>
              <a:t>others require two </a:t>
            </a:r>
            <a:r>
              <a:rPr lang="en-US" sz="1400" dirty="0" smtClean="0"/>
              <a:t>characters   +</a:t>
            </a:r>
            <a:r>
              <a:rPr lang="en-US" sz="1400" dirty="0"/>
              <a:t>+  --  &lt;&lt;  &gt;&gt;  &lt;=  +=  -=  *=  /=  ==  |=  %=  &amp;=  ^=  ||  &amp;&amp;  !=</a:t>
            </a:r>
          </a:p>
          <a:p>
            <a:r>
              <a:rPr lang="en-US" sz="1400" dirty="0"/>
              <a:t>S</a:t>
            </a:r>
            <a:r>
              <a:rPr lang="en-US" sz="1400" dirty="0" smtClean="0"/>
              <a:t>ome </a:t>
            </a:r>
            <a:r>
              <a:rPr lang="en-US" sz="1400" dirty="0"/>
              <a:t>even require three </a:t>
            </a:r>
            <a:r>
              <a:rPr lang="en-US" sz="1400" dirty="0" smtClean="0"/>
              <a:t>characters &lt;</a:t>
            </a:r>
            <a:r>
              <a:rPr lang="en-US" sz="1400" dirty="0"/>
              <a:t>&lt;=  &gt;&gt;=</a:t>
            </a:r>
          </a:p>
          <a:p>
            <a:r>
              <a:rPr lang="en-US" sz="1400" dirty="0"/>
              <a:t>The multiple-character operators can not have white spaces or comments between the characters. </a:t>
            </a:r>
          </a:p>
          <a:p>
            <a:endParaRPr lang="en-US" sz="1400" dirty="0"/>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1">
                    <a:lumMod val="40000"/>
                    <a:lumOff val="60000"/>
                  </a:schemeClr>
                </a:solidFill>
              </a:rPr>
              <a:t>Keywords              </a:t>
            </a:r>
          </a:p>
          <a:p>
            <a:pPr marL="571500" lvl="1" indent="-342900">
              <a:buFont typeface="+mj-ea"/>
              <a:buAutoNum type="circleNumDbPlain"/>
            </a:pPr>
            <a:r>
              <a:rPr lang="en-US" sz="1400" dirty="0" smtClean="0">
                <a:solidFill>
                  <a:schemeClr val="accent1">
                    <a:lumMod val="40000"/>
                    <a:lumOff val="60000"/>
                  </a:schemeClr>
                </a:solidFill>
              </a:rPr>
              <a:t>Identifiers           </a:t>
            </a:r>
          </a:p>
          <a:p>
            <a:pPr marL="571500" lvl="1" indent="-342900">
              <a:buFont typeface="+mj-ea"/>
              <a:buAutoNum type="circleNumDbPlain"/>
            </a:pPr>
            <a:r>
              <a:rPr lang="en-US" sz="1400" dirty="0" smtClean="0">
                <a:solidFill>
                  <a:schemeClr val="accent1">
                    <a:lumMod val="40000"/>
                    <a:lumOff val="60000"/>
                  </a:schemeClr>
                </a:solidFill>
              </a:rPr>
              <a:t>Constants        </a:t>
            </a:r>
          </a:p>
          <a:p>
            <a:pPr marL="571500" lvl="1" indent="-342900">
              <a:buFont typeface="+mj-ea"/>
              <a:buAutoNum type="circleNumDbPlain"/>
            </a:pPr>
            <a:r>
              <a:rPr lang="en-US" sz="1400" dirty="0" smtClean="0">
                <a:solidFill>
                  <a:schemeClr val="accent1">
                    <a:lumMod val="40000"/>
                    <a:lumOff val="60000"/>
                  </a:schemeClr>
                </a:solidFill>
              </a:rPr>
              <a:t>Strings                </a:t>
            </a:r>
          </a:p>
          <a:p>
            <a:pPr marL="571500" lvl="1" indent="-342900">
              <a:buFont typeface="+mj-ea"/>
              <a:buAutoNum type="circleNumDbPlain"/>
            </a:pPr>
            <a:r>
              <a:rPr lang="en-US" sz="1400" dirty="0" smtClean="0">
                <a:solidFill>
                  <a:schemeClr val="accent1">
                    <a:lumMod val="40000"/>
                    <a:lumOff val="60000"/>
                  </a:schemeClr>
                </a:solidFill>
              </a:rPr>
              <a:t>Special symbols</a:t>
            </a:r>
          </a:p>
          <a:p>
            <a:pPr marL="571500" lvl="1" indent="-342900">
              <a:buFont typeface="+mj-ea"/>
              <a:buAutoNum type="circleNumDbPlain"/>
            </a:pPr>
            <a:r>
              <a:rPr lang="en-US" sz="1400" b="1" dirty="0" smtClean="0">
                <a:solidFill>
                  <a:srgbClr val="CCFFCC"/>
                </a:solidFill>
              </a:rPr>
              <a:t>Operators</a:t>
            </a:r>
            <a:r>
              <a:rPr lang="en-US" sz="1400" dirty="0" smtClean="0">
                <a:solidFill>
                  <a:schemeClr val="accent1">
                    <a:lumMod val="40000"/>
                    <a:lumOff val="60000"/>
                  </a:schemeClr>
                </a:solidFill>
              </a:rPr>
              <a:t>	</a:t>
            </a:r>
            <a:endParaRPr lang="en-US" sz="1200" dirty="0">
              <a:solidFill>
                <a:schemeClr val="accent1">
                  <a:lumMod val="40000"/>
                  <a:lumOff val="60000"/>
                </a:schemeClr>
              </a:solidFill>
            </a:endParaRPr>
          </a:p>
        </p:txBody>
      </p:sp>
    </p:spTree>
    <p:extLst>
      <p:ext uri="{BB962C8B-B14F-4D97-AF65-F5344CB8AC3E}">
        <p14:creationId xmlns:p14="http://schemas.microsoft.com/office/powerpoint/2010/main" xmlns="" val="3971625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27235"/>
            <a:ext cx="6508377" cy="1143000"/>
          </a:xfrm>
        </p:spPr>
        <p:txBody>
          <a:bodyPr/>
          <a:lstStyle/>
          <a:p>
            <a:r>
              <a:rPr lang="en-US" b="1" dirty="0"/>
              <a:t>C tokens</a:t>
            </a:r>
          </a:p>
        </p:txBody>
      </p:sp>
      <p:sp>
        <p:nvSpPr>
          <p:cNvPr id="3" name="Content Placeholder 2"/>
          <p:cNvSpPr>
            <a:spLocks noGrp="1"/>
          </p:cNvSpPr>
          <p:nvPr>
            <p:ph idx="1"/>
          </p:nvPr>
        </p:nvSpPr>
        <p:spPr>
          <a:xfrm>
            <a:off x="352779" y="1854771"/>
            <a:ext cx="8495924" cy="4608118"/>
          </a:xfrm>
        </p:spPr>
        <p:txBody>
          <a:bodyPr>
            <a:noAutofit/>
          </a:bodyPr>
          <a:lstStyle/>
          <a:p>
            <a:r>
              <a:rPr lang="en-US" sz="2400" dirty="0"/>
              <a:t>C tokens</a:t>
            </a:r>
            <a:r>
              <a:rPr lang="en-US" sz="2400" b="1" dirty="0"/>
              <a:t> </a:t>
            </a:r>
            <a:r>
              <a:rPr lang="en-US" sz="2400" dirty="0"/>
              <a:t>are the basic buildings blocks in C language which are constructed together to write a C program.</a:t>
            </a:r>
          </a:p>
          <a:p>
            <a:r>
              <a:rPr lang="en-US" sz="2400" dirty="0"/>
              <a:t>Each and every smallest individual units in a C program </a:t>
            </a:r>
            <a:r>
              <a:rPr lang="en-US" sz="2400" dirty="0" smtClean="0"/>
              <a:t>is known </a:t>
            </a:r>
            <a:r>
              <a:rPr lang="en-US" sz="2400" dirty="0"/>
              <a:t>as C </a:t>
            </a:r>
            <a:r>
              <a:rPr lang="en-US" sz="2400" dirty="0" smtClean="0"/>
              <a:t>token </a:t>
            </a:r>
            <a:r>
              <a:rPr lang="en-US" sz="2400" dirty="0"/>
              <a:t>or a lexical unit</a:t>
            </a:r>
            <a:r>
              <a:rPr lang="en-US" sz="2400" dirty="0" smtClean="0"/>
              <a:t>.</a:t>
            </a:r>
          </a:p>
          <a:p>
            <a:r>
              <a:rPr lang="en-US" sz="2400" dirty="0" smtClean="0"/>
              <a:t>C </a:t>
            </a:r>
            <a:r>
              <a:rPr lang="en-US" sz="2400" dirty="0"/>
              <a:t>tokens can be classified </a:t>
            </a:r>
            <a:r>
              <a:rPr lang="en-US" sz="2400" dirty="0" smtClean="0"/>
              <a:t>in six types as follows:</a:t>
            </a:r>
            <a:endParaRPr lang="en-US" sz="2400" dirty="0"/>
          </a:p>
          <a:p>
            <a:pPr marL="800100" lvl="2" indent="-342900">
              <a:buFont typeface="+mj-ea"/>
              <a:buAutoNum type="circleNumDbPlain"/>
            </a:pPr>
            <a:r>
              <a:rPr lang="en-US" sz="2000" dirty="0"/>
              <a:t>Keywords           </a:t>
            </a:r>
            <a:r>
              <a:rPr lang="en-US" sz="2000" dirty="0" smtClean="0"/>
              <a:t>   (e.g.,	</a:t>
            </a:r>
            <a:r>
              <a:rPr lang="en-US" sz="2000" dirty="0" err="1" smtClean="0"/>
              <a:t>int</a:t>
            </a:r>
            <a:r>
              <a:rPr lang="en-US" sz="2000" dirty="0"/>
              <a:t>, </a:t>
            </a:r>
            <a:r>
              <a:rPr lang="en-US" sz="2000" dirty="0" smtClean="0"/>
              <a:t>while, do …)</a:t>
            </a:r>
            <a:r>
              <a:rPr lang="en-US" sz="2000" dirty="0"/>
              <a:t>,</a:t>
            </a:r>
          </a:p>
          <a:p>
            <a:pPr marL="800100" lvl="2" indent="-342900">
              <a:buFont typeface="+mj-ea"/>
              <a:buAutoNum type="circleNumDbPlain"/>
            </a:pPr>
            <a:r>
              <a:rPr lang="en-US" sz="2000" dirty="0"/>
              <a:t>Identifiers           </a:t>
            </a:r>
            <a:r>
              <a:rPr lang="en-US" sz="2000" dirty="0" smtClean="0"/>
              <a:t>	   (</a:t>
            </a:r>
            <a:r>
              <a:rPr lang="en-US" sz="2000" dirty="0"/>
              <a:t>e.g.</a:t>
            </a:r>
            <a:r>
              <a:rPr lang="en-US" sz="2000" dirty="0" smtClean="0"/>
              <a:t>,	main</a:t>
            </a:r>
            <a:r>
              <a:rPr lang="en-US" sz="2000" dirty="0"/>
              <a:t>, </a:t>
            </a:r>
            <a:r>
              <a:rPr lang="en-US" sz="2000" dirty="0" smtClean="0"/>
              <a:t>total, </a:t>
            </a:r>
            <a:r>
              <a:rPr lang="en-US" sz="2000" dirty="0" err="1" smtClean="0"/>
              <a:t>my_var</a:t>
            </a:r>
            <a:r>
              <a:rPr lang="en-US" sz="2000" dirty="0" smtClean="0"/>
              <a:t> …)</a:t>
            </a:r>
            <a:r>
              <a:rPr lang="en-US" sz="2000" dirty="0"/>
              <a:t>,</a:t>
            </a:r>
          </a:p>
          <a:p>
            <a:pPr marL="800100" lvl="2" indent="-342900">
              <a:buFont typeface="+mj-ea"/>
              <a:buAutoNum type="circleNumDbPlain"/>
            </a:pPr>
            <a:r>
              <a:rPr lang="en-US" sz="2000" dirty="0"/>
              <a:t>Constants        	</a:t>
            </a:r>
            <a:r>
              <a:rPr lang="en-US" sz="2000" dirty="0" smtClean="0"/>
              <a:t>   (</a:t>
            </a:r>
            <a:r>
              <a:rPr lang="en-US" sz="2000" dirty="0"/>
              <a:t>e.g.</a:t>
            </a:r>
            <a:r>
              <a:rPr lang="en-US" sz="2000" dirty="0" smtClean="0"/>
              <a:t>, 10</a:t>
            </a:r>
            <a:r>
              <a:rPr lang="en-US" sz="2000" dirty="0"/>
              <a:t>, </a:t>
            </a:r>
            <a:r>
              <a:rPr lang="en-US" sz="2000" dirty="0" smtClean="0"/>
              <a:t>20 , - 25.5 … )</a:t>
            </a:r>
            <a:r>
              <a:rPr lang="en-US" sz="2000" dirty="0"/>
              <a:t>,</a:t>
            </a:r>
          </a:p>
          <a:p>
            <a:pPr marL="800100" lvl="2" indent="-342900">
              <a:buFont typeface="+mj-ea"/>
              <a:buAutoNum type="circleNumDbPlain"/>
            </a:pPr>
            <a:r>
              <a:rPr lang="en-US" sz="2000" dirty="0"/>
              <a:t>Strings                    </a:t>
            </a:r>
            <a:r>
              <a:rPr lang="en-US" sz="2000" dirty="0" smtClean="0"/>
              <a:t>(</a:t>
            </a:r>
            <a:r>
              <a:rPr lang="en-US" sz="2000" dirty="0"/>
              <a:t>e.g.,</a:t>
            </a:r>
            <a:r>
              <a:rPr lang="en-US" sz="2000" dirty="0" smtClean="0"/>
              <a:t> “</a:t>
            </a:r>
            <a:r>
              <a:rPr lang="en-US" sz="2000" dirty="0"/>
              <a:t>total”, “hello</a:t>
            </a:r>
            <a:r>
              <a:rPr lang="en-US" sz="2000" dirty="0" smtClean="0"/>
              <a:t>” , “DIU” …)</a:t>
            </a:r>
            <a:r>
              <a:rPr lang="en-US" sz="2000" dirty="0"/>
              <a:t>,</a:t>
            </a:r>
          </a:p>
          <a:p>
            <a:pPr marL="800100" lvl="2" indent="-342900">
              <a:buFont typeface="+mj-ea"/>
              <a:buAutoNum type="circleNumDbPlain"/>
            </a:pPr>
            <a:r>
              <a:rPr lang="en-US" sz="2000" dirty="0"/>
              <a:t>Special </a:t>
            </a:r>
            <a:r>
              <a:rPr lang="en-US" sz="2000" dirty="0" smtClean="0"/>
              <a:t>symbols	   (</a:t>
            </a:r>
            <a:r>
              <a:rPr lang="en-US" sz="2000" dirty="0"/>
              <a:t>e.g.,</a:t>
            </a:r>
            <a:r>
              <a:rPr lang="en-US" sz="2000" dirty="0" smtClean="0"/>
              <a:t> (</a:t>
            </a:r>
            <a:r>
              <a:rPr lang="en-US" sz="2000" dirty="0"/>
              <a:t>), {</a:t>
            </a:r>
            <a:r>
              <a:rPr lang="en-US" sz="2000" dirty="0" smtClean="0"/>
              <a:t>} , [] …)</a:t>
            </a:r>
            <a:r>
              <a:rPr lang="en-US" sz="2000" dirty="0"/>
              <a:t>,</a:t>
            </a:r>
          </a:p>
          <a:p>
            <a:pPr marL="800100" lvl="2" indent="-342900">
              <a:buFont typeface="+mj-ea"/>
              <a:buAutoNum type="circleNumDbPlain"/>
            </a:pPr>
            <a:r>
              <a:rPr lang="en-US" sz="2000" dirty="0" smtClean="0"/>
              <a:t>Operators	   (</a:t>
            </a:r>
            <a:r>
              <a:rPr lang="en-US" sz="2000" dirty="0"/>
              <a:t>e.g.,</a:t>
            </a:r>
            <a:r>
              <a:rPr lang="en-US" sz="2000" dirty="0" smtClean="0"/>
              <a:t> +</a:t>
            </a:r>
            <a:r>
              <a:rPr lang="en-US" sz="2000" dirty="0"/>
              <a:t>, /</a:t>
            </a:r>
            <a:r>
              <a:rPr lang="en-US" sz="2000" dirty="0" smtClean="0"/>
              <a:t>, - , * …)</a:t>
            </a:r>
            <a:endParaRPr lang="en-US" sz="2000" dirty="0"/>
          </a:p>
          <a:p>
            <a:pPr marL="228600" lvl="1" indent="0">
              <a:buNone/>
            </a:pPr>
            <a:endParaRPr lang="en-US" sz="2000" dirty="0"/>
          </a:p>
        </p:txBody>
      </p:sp>
    </p:spTree>
    <p:extLst>
      <p:ext uri="{BB962C8B-B14F-4D97-AF65-F5344CB8AC3E}">
        <p14:creationId xmlns:p14="http://schemas.microsoft.com/office/powerpoint/2010/main" xmlns="" val="3654164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69334"/>
            <a:ext cx="6508377" cy="843851"/>
          </a:xfrm>
        </p:spPr>
        <p:txBody>
          <a:bodyPr/>
          <a:lstStyle/>
          <a:p>
            <a:r>
              <a:rPr lang="en-US" b="1" dirty="0"/>
              <a:t>C tokens</a:t>
            </a:r>
            <a:endParaRPr lang="en-US" dirty="0"/>
          </a:p>
        </p:txBody>
      </p:sp>
      <p:pic>
        <p:nvPicPr>
          <p:cNvPr id="4" name="Picture 3"/>
          <p:cNvPicPr>
            <a:picLocks noChangeAspect="1"/>
          </p:cNvPicPr>
          <p:nvPr/>
        </p:nvPicPr>
        <p:blipFill rotWithShape="1">
          <a:blip r:embed="rId2">
            <a:extLst>
              <a:ext uri="{BEBA8EAE-BF5A-486C-A8C5-ECC9F3942E4B}">
                <a14:imgProps xmlns:a14="http://schemas.microsoft.com/office/drawing/2010/main" xmlns="">
                  <a14:imgLayer r:embed="rId3">
                    <a14:imgEffect>
                      <a14:sharpenSoften amount="30000"/>
                    </a14:imgEffect>
                  </a14:imgLayer>
                </a14:imgProps>
              </a:ext>
            </a:extLst>
          </a:blip>
          <a:srcRect r="10910" b="3807"/>
          <a:stretch/>
        </p:blipFill>
        <p:spPr>
          <a:xfrm>
            <a:off x="457199" y="1703528"/>
            <a:ext cx="6683023" cy="4942806"/>
          </a:xfrm>
          <a:prstGeom prst="rect">
            <a:avLst/>
          </a:prstGeom>
        </p:spPr>
      </p:pic>
    </p:spTree>
    <p:extLst>
      <p:ext uri="{BB962C8B-B14F-4D97-AF65-F5344CB8AC3E}">
        <p14:creationId xmlns:p14="http://schemas.microsoft.com/office/powerpoint/2010/main" xmlns="" val="2347278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r="2028"/>
          <a:stretch/>
        </p:blipFill>
        <p:spPr>
          <a:xfrm>
            <a:off x="414867" y="962582"/>
            <a:ext cx="4693356" cy="2644518"/>
          </a:xfrm>
          <a:prstGeom prst="rect">
            <a:avLst/>
          </a:prstGeom>
        </p:spPr>
      </p:pic>
      <p:sp>
        <p:nvSpPr>
          <p:cNvPr id="2" name="Title 1"/>
          <p:cNvSpPr>
            <a:spLocks noGrp="1"/>
          </p:cNvSpPr>
          <p:nvPr>
            <p:ph type="title"/>
          </p:nvPr>
        </p:nvSpPr>
        <p:spPr>
          <a:xfrm>
            <a:off x="386644" y="197565"/>
            <a:ext cx="6508377" cy="575733"/>
          </a:xfrm>
        </p:spPr>
        <p:txBody>
          <a:bodyPr/>
          <a:lstStyle/>
          <a:p>
            <a:r>
              <a:rPr lang="en-US" b="1" dirty="0"/>
              <a:t>C tokens example </a:t>
            </a:r>
            <a:r>
              <a:rPr lang="en-US" b="1" dirty="0" smtClean="0"/>
              <a:t>program</a:t>
            </a:r>
            <a:endParaRPr lang="en-US" dirty="0"/>
          </a:p>
        </p:txBody>
      </p:sp>
      <p:sp>
        <p:nvSpPr>
          <p:cNvPr id="3" name="Content Placeholder 2"/>
          <p:cNvSpPr>
            <a:spLocks noGrp="1"/>
          </p:cNvSpPr>
          <p:nvPr>
            <p:ph idx="1"/>
          </p:nvPr>
        </p:nvSpPr>
        <p:spPr>
          <a:xfrm>
            <a:off x="2497667" y="3353652"/>
            <a:ext cx="6646333" cy="3560774"/>
          </a:xfrm>
        </p:spPr>
        <p:txBody>
          <a:bodyPr>
            <a:noAutofit/>
          </a:bodyPr>
          <a:lstStyle/>
          <a:p>
            <a:r>
              <a:rPr lang="en-US" sz="2400" dirty="0" smtClean="0"/>
              <a:t>where,</a:t>
            </a:r>
            <a:endParaRPr lang="en-US" sz="2400" dirty="0"/>
          </a:p>
          <a:p>
            <a:pPr lvl="1"/>
            <a:r>
              <a:rPr lang="en-US" sz="2000" dirty="0" smtClean="0"/>
              <a:t>Main, </a:t>
            </a:r>
            <a:r>
              <a:rPr lang="en-US" sz="2000" dirty="0"/>
              <a:t>x, y, </a:t>
            </a:r>
            <a:r>
              <a:rPr lang="en-US" sz="2000" dirty="0" smtClean="0"/>
              <a:t>total</a:t>
            </a:r>
            <a:r>
              <a:rPr lang="en-US" sz="2000" dirty="0"/>
              <a:t> </a:t>
            </a:r>
            <a:r>
              <a:rPr lang="en-US" sz="2000" dirty="0" smtClean="0"/>
              <a:t>– </a:t>
            </a:r>
            <a:r>
              <a:rPr lang="en-US" sz="2000" dirty="0"/>
              <a:t>identifier</a:t>
            </a:r>
          </a:p>
          <a:p>
            <a:pPr lvl="1"/>
            <a:r>
              <a:rPr lang="en-US" sz="2000" dirty="0"/>
              <a:t>{,}, (,) </a:t>
            </a:r>
            <a:r>
              <a:rPr lang="en-US" sz="2000" dirty="0" smtClean="0"/>
              <a:t>	        – special symbols</a:t>
            </a:r>
            <a:endParaRPr lang="en-US" sz="2000" dirty="0"/>
          </a:p>
          <a:p>
            <a:pPr lvl="1"/>
            <a:r>
              <a:rPr lang="en-US" sz="2000" dirty="0" err="1" smtClean="0"/>
              <a:t>Int</a:t>
            </a:r>
            <a:r>
              <a:rPr lang="en-US" sz="2000" dirty="0" smtClean="0"/>
              <a:t> , return 	        – </a:t>
            </a:r>
            <a:r>
              <a:rPr lang="en-US" sz="2000" dirty="0"/>
              <a:t>keyword</a:t>
            </a:r>
          </a:p>
          <a:p>
            <a:pPr lvl="1"/>
            <a:r>
              <a:rPr lang="en-US" sz="2000" dirty="0" smtClean="0"/>
              <a:t>10, 20 	        – constant</a:t>
            </a:r>
          </a:p>
          <a:p>
            <a:pPr lvl="1"/>
            <a:r>
              <a:rPr lang="en-US" sz="2000" dirty="0" smtClean="0"/>
              <a:t>=,+ 		        – operator</a:t>
            </a:r>
          </a:p>
          <a:p>
            <a:pPr lvl="1"/>
            <a:r>
              <a:rPr lang="en-US" sz="2000" dirty="0" smtClean="0"/>
              <a:t>“Total 30” 	        – String</a:t>
            </a:r>
            <a:endParaRPr lang="en-US" sz="2000" dirty="0"/>
          </a:p>
          <a:p>
            <a:pPr lvl="1"/>
            <a:r>
              <a:rPr lang="en-US" sz="2000" dirty="0"/>
              <a:t>main, {, }, (, ), </a:t>
            </a:r>
            <a:r>
              <a:rPr lang="en-US" sz="2000" dirty="0" err="1"/>
              <a:t>int</a:t>
            </a:r>
            <a:r>
              <a:rPr lang="en-US" sz="2000" dirty="0"/>
              <a:t>, x, y, total </a:t>
            </a:r>
            <a:r>
              <a:rPr lang="en-US" sz="2000" dirty="0" smtClean="0"/>
              <a:t> </a:t>
            </a:r>
            <a:r>
              <a:rPr lang="en-US" sz="2000" dirty="0" err="1" smtClean="0"/>
              <a:t>etc</a:t>
            </a:r>
            <a:r>
              <a:rPr lang="en-US" sz="2000" dirty="0" smtClean="0"/>
              <a:t>– all these are various </a:t>
            </a:r>
            <a:r>
              <a:rPr lang="en-US" sz="2000" dirty="0"/>
              <a:t>tokens</a:t>
            </a:r>
          </a:p>
          <a:p>
            <a:endParaRPr lang="en-US" sz="2400" dirty="0"/>
          </a:p>
        </p:txBody>
      </p:sp>
    </p:spTree>
    <p:extLst>
      <p:ext uri="{BB962C8B-B14F-4D97-AF65-F5344CB8AC3E}">
        <p14:creationId xmlns:p14="http://schemas.microsoft.com/office/powerpoint/2010/main" xmlns="" val="388313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9960"/>
            <a:ext cx="6508377" cy="1143000"/>
          </a:xfrm>
        </p:spPr>
        <p:txBody>
          <a:bodyPr/>
          <a:lstStyle/>
          <a:p>
            <a:r>
              <a:rPr lang="en-US" b="1" dirty="0" smtClean="0"/>
              <a:t>C Keywords </a:t>
            </a:r>
            <a:endParaRPr lang="en-US" b="1" dirty="0"/>
          </a:p>
        </p:txBody>
      </p:sp>
      <p:sp>
        <p:nvSpPr>
          <p:cNvPr id="3" name="Content Placeholder 2"/>
          <p:cNvSpPr>
            <a:spLocks noGrp="1"/>
          </p:cNvSpPr>
          <p:nvPr>
            <p:ph idx="1"/>
          </p:nvPr>
        </p:nvSpPr>
        <p:spPr>
          <a:xfrm>
            <a:off x="423334" y="2209800"/>
            <a:ext cx="8438444" cy="3916363"/>
          </a:xfrm>
        </p:spPr>
        <p:txBody>
          <a:bodyPr>
            <a:normAutofit lnSpcReduction="10000"/>
          </a:bodyPr>
          <a:lstStyle/>
          <a:p>
            <a:r>
              <a:rPr lang="en-US" dirty="0"/>
              <a:t>There are some reserved words in C language whose meaning </a:t>
            </a:r>
            <a:r>
              <a:rPr lang="en-US" dirty="0" smtClean="0"/>
              <a:t>are </a:t>
            </a:r>
            <a:r>
              <a:rPr lang="en-US" dirty="0"/>
              <a:t>predefined in C </a:t>
            </a:r>
            <a:r>
              <a:rPr lang="en-US" dirty="0" smtClean="0"/>
              <a:t>compiler, those are called C keywords. </a:t>
            </a:r>
          </a:p>
          <a:p>
            <a:r>
              <a:rPr lang="en-US" dirty="0"/>
              <a:t>Each keyword is meant to perform a specific function in a C program</a:t>
            </a:r>
            <a:r>
              <a:rPr lang="en-US" dirty="0" smtClean="0"/>
              <a:t>.</a:t>
            </a:r>
          </a:p>
          <a:p>
            <a:r>
              <a:rPr lang="en-US" dirty="0"/>
              <a:t>Each keywords has fixed meaning and that cannot be changed by user.</a:t>
            </a:r>
          </a:p>
          <a:p>
            <a:r>
              <a:rPr lang="en-US" dirty="0" smtClean="0"/>
              <a:t>We </a:t>
            </a:r>
            <a:r>
              <a:rPr lang="en-US" dirty="0"/>
              <a:t>cannot use a keyword as a variable name. </a:t>
            </a:r>
            <a:endParaRPr lang="en-US" dirty="0" smtClean="0"/>
          </a:p>
          <a:p>
            <a:r>
              <a:rPr lang="en-US" dirty="0" smtClean="0"/>
              <a:t>Since </a:t>
            </a:r>
            <a:r>
              <a:rPr lang="en-US" dirty="0"/>
              <a:t>upper case and lowercase characters are not considered same in C, we can use an uppercase keyword as an identifier. But it is not considered as  good programming practice.</a:t>
            </a:r>
          </a:p>
          <a:p>
            <a:endParaRPr lang="en-US" dirty="0"/>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b="1" dirty="0" smtClean="0">
                <a:solidFill>
                  <a:srgbClr val="CCFFCC"/>
                </a:solidFill>
              </a:rPr>
              <a:t>Keywords</a:t>
            </a:r>
            <a:r>
              <a:rPr lang="en-US" sz="1400" dirty="0" smtClean="0">
                <a:solidFill>
                  <a:srgbClr val="CCFFCC"/>
                </a:solidFill>
              </a:rPr>
              <a:t>              </a:t>
            </a:r>
          </a:p>
          <a:p>
            <a:pPr marL="571500" lvl="1" indent="-342900">
              <a:buFont typeface="+mj-ea"/>
              <a:buAutoNum type="circleNumDbPlain"/>
            </a:pPr>
            <a:r>
              <a:rPr lang="en-US" sz="1400" dirty="0" smtClean="0">
                <a:solidFill>
                  <a:schemeClr val="accent1">
                    <a:lumMod val="40000"/>
                    <a:lumOff val="60000"/>
                  </a:schemeClr>
                </a:solidFill>
              </a:rPr>
              <a:t>Identifiers           </a:t>
            </a:r>
          </a:p>
          <a:p>
            <a:pPr marL="571500" lvl="1" indent="-342900">
              <a:buFont typeface="+mj-ea"/>
              <a:buAutoNum type="circleNumDbPlain"/>
            </a:pPr>
            <a:r>
              <a:rPr lang="en-US" sz="1400" dirty="0" smtClean="0">
                <a:solidFill>
                  <a:schemeClr val="accent1">
                    <a:lumMod val="40000"/>
                    <a:lumOff val="60000"/>
                  </a:schemeClr>
                </a:solidFill>
              </a:rPr>
              <a:t>Constants        </a:t>
            </a:r>
          </a:p>
          <a:p>
            <a:pPr marL="571500" lvl="1" indent="-342900">
              <a:buFont typeface="+mj-ea"/>
              <a:buAutoNum type="circleNumDbPlain"/>
            </a:pPr>
            <a:r>
              <a:rPr lang="en-US" sz="1400" dirty="0" smtClean="0">
                <a:solidFill>
                  <a:schemeClr val="accent1">
                    <a:lumMod val="40000"/>
                    <a:lumOff val="60000"/>
                  </a:schemeClr>
                </a:solidFill>
              </a:rPr>
              <a:t>Strings                </a:t>
            </a:r>
          </a:p>
          <a:p>
            <a:pPr marL="571500" lvl="1" indent="-342900">
              <a:buFont typeface="+mj-ea"/>
              <a:buAutoNum type="circleNumDbPlain"/>
            </a:pPr>
            <a:r>
              <a:rPr lang="en-US" sz="1400" dirty="0" smtClean="0">
                <a:solidFill>
                  <a:schemeClr val="accent1">
                    <a:lumMod val="40000"/>
                    <a:lumOff val="60000"/>
                  </a:schemeClr>
                </a:solidFill>
              </a:rPr>
              <a:t>Special symbols</a:t>
            </a:r>
          </a:p>
          <a:p>
            <a:pPr marL="571500" lvl="1" indent="-342900">
              <a:buFont typeface="+mj-ea"/>
              <a:buAutoNum type="circleNumDbPlain"/>
            </a:pPr>
            <a:r>
              <a:rPr lang="en-US" sz="1400" dirty="0" smtClean="0">
                <a:solidFill>
                  <a:schemeClr val="accent1">
                    <a:lumMod val="40000"/>
                    <a:lumOff val="60000"/>
                  </a:schemeClr>
                </a:solidFill>
              </a:rPr>
              <a:t>Operators	</a:t>
            </a:r>
            <a:endParaRPr lang="en-US" sz="1200" dirty="0">
              <a:solidFill>
                <a:schemeClr val="accent1">
                  <a:lumMod val="40000"/>
                  <a:lumOff val="60000"/>
                </a:schemeClr>
              </a:solidFill>
            </a:endParaRPr>
          </a:p>
        </p:txBody>
      </p:sp>
    </p:spTree>
    <p:extLst>
      <p:ext uri="{BB962C8B-B14F-4D97-AF65-F5344CB8AC3E}">
        <p14:creationId xmlns:p14="http://schemas.microsoft.com/office/powerpoint/2010/main" xmlns="" val="152900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BEBA8EAE-BF5A-486C-A8C5-ECC9F3942E4B}">
                <a14:imgProps xmlns:a14="http://schemas.microsoft.com/office/drawing/2010/main" xmlns="">
                  <a14:imgLayer r:embed="rId3">
                    <a14:imgEffect>
                      <a14:sharpenSoften amount="34000"/>
                    </a14:imgEffect>
                  </a14:imgLayer>
                </a14:imgProps>
              </a:ext>
            </a:extLst>
          </a:blip>
          <a:stretch>
            <a:fillRect/>
          </a:stretch>
        </p:blipFill>
        <p:spPr>
          <a:xfrm>
            <a:off x="1080522" y="2624666"/>
            <a:ext cx="7135521" cy="4049890"/>
          </a:xfrm>
          <a:prstGeom prst="rect">
            <a:avLst/>
          </a:prstGeom>
        </p:spPr>
      </p:pic>
      <p:sp>
        <p:nvSpPr>
          <p:cNvPr id="3" name="Content Placeholder 2"/>
          <p:cNvSpPr>
            <a:spLocks noGrp="1"/>
          </p:cNvSpPr>
          <p:nvPr>
            <p:ph idx="1"/>
          </p:nvPr>
        </p:nvSpPr>
        <p:spPr>
          <a:xfrm>
            <a:off x="485420" y="1842915"/>
            <a:ext cx="8633203" cy="894644"/>
          </a:xfrm>
        </p:spPr>
        <p:txBody>
          <a:bodyPr>
            <a:noAutofit/>
          </a:bodyPr>
          <a:lstStyle/>
          <a:p>
            <a:r>
              <a:rPr lang="en-US" dirty="0" smtClean="0"/>
              <a:t>There are 32 </a:t>
            </a:r>
            <a:r>
              <a:rPr lang="en-US" dirty="0"/>
              <a:t>keywords in C which are given below. </a:t>
            </a:r>
            <a:r>
              <a:rPr lang="en-US" dirty="0" smtClean="0"/>
              <a:t>keywords </a:t>
            </a:r>
            <a:r>
              <a:rPr lang="en-US" dirty="0"/>
              <a:t>are all lowercase. </a:t>
            </a:r>
          </a:p>
        </p:txBody>
      </p:sp>
      <p:sp>
        <p:nvSpPr>
          <p:cNvPr id="5" name="Title 1"/>
          <p:cNvSpPr>
            <a:spLocks noGrp="1"/>
          </p:cNvSpPr>
          <p:nvPr>
            <p:ph type="title"/>
          </p:nvPr>
        </p:nvSpPr>
        <p:spPr>
          <a:xfrm>
            <a:off x="457199" y="324557"/>
            <a:ext cx="6508377" cy="900293"/>
          </a:xfrm>
        </p:spPr>
        <p:txBody>
          <a:bodyPr/>
          <a:lstStyle/>
          <a:p>
            <a:r>
              <a:rPr lang="en-US" b="1" dirty="0" smtClean="0"/>
              <a:t>Keywords </a:t>
            </a:r>
            <a:endParaRPr lang="en-US" b="1" dirty="0"/>
          </a:p>
        </p:txBody>
      </p:sp>
      <p:sp>
        <p:nvSpPr>
          <p:cNvPr id="6"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b="1" dirty="0" smtClean="0">
                <a:solidFill>
                  <a:srgbClr val="CCFFCC"/>
                </a:solidFill>
              </a:rPr>
              <a:t>Keywords</a:t>
            </a:r>
            <a:r>
              <a:rPr lang="en-US" sz="1400" dirty="0" smtClean="0">
                <a:solidFill>
                  <a:srgbClr val="CCFFCC"/>
                </a:solidFill>
              </a:rPr>
              <a:t> </a:t>
            </a:r>
            <a:r>
              <a:rPr lang="en-US" sz="1400" dirty="0" smtClean="0">
                <a:solidFill>
                  <a:schemeClr val="accent2">
                    <a:lumMod val="10000"/>
                    <a:lumOff val="90000"/>
                  </a:schemeClr>
                </a:solidFill>
              </a:rPr>
              <a:t>             </a:t>
            </a:r>
          </a:p>
          <a:p>
            <a:pPr marL="571500" lvl="1" indent="-342900">
              <a:buFont typeface="+mj-ea"/>
              <a:buAutoNum type="circleNumDbPlain"/>
            </a:pPr>
            <a:r>
              <a:rPr lang="en-US" sz="1400" dirty="0" smtClean="0">
                <a:solidFill>
                  <a:schemeClr val="accent1">
                    <a:lumMod val="40000"/>
                    <a:lumOff val="60000"/>
                  </a:schemeClr>
                </a:solidFill>
              </a:rPr>
              <a:t>Identifiers           </a:t>
            </a:r>
          </a:p>
          <a:p>
            <a:pPr marL="571500" lvl="1" indent="-342900">
              <a:buFont typeface="+mj-ea"/>
              <a:buAutoNum type="circleNumDbPlain"/>
            </a:pPr>
            <a:r>
              <a:rPr lang="en-US" sz="1400" dirty="0" smtClean="0">
                <a:solidFill>
                  <a:schemeClr val="accent1">
                    <a:lumMod val="40000"/>
                    <a:lumOff val="60000"/>
                  </a:schemeClr>
                </a:solidFill>
              </a:rPr>
              <a:t>Constants        </a:t>
            </a:r>
          </a:p>
          <a:p>
            <a:pPr marL="571500" lvl="1" indent="-342900">
              <a:buFont typeface="+mj-ea"/>
              <a:buAutoNum type="circleNumDbPlain"/>
            </a:pPr>
            <a:r>
              <a:rPr lang="en-US" sz="1400" dirty="0" smtClean="0">
                <a:solidFill>
                  <a:schemeClr val="accent1">
                    <a:lumMod val="40000"/>
                    <a:lumOff val="60000"/>
                  </a:schemeClr>
                </a:solidFill>
              </a:rPr>
              <a:t>Strings                </a:t>
            </a:r>
          </a:p>
          <a:p>
            <a:pPr marL="571500" lvl="1" indent="-342900">
              <a:buFont typeface="+mj-ea"/>
              <a:buAutoNum type="circleNumDbPlain"/>
            </a:pPr>
            <a:r>
              <a:rPr lang="en-US" sz="1400" dirty="0" smtClean="0">
                <a:solidFill>
                  <a:schemeClr val="accent1">
                    <a:lumMod val="40000"/>
                    <a:lumOff val="60000"/>
                  </a:schemeClr>
                </a:solidFill>
              </a:rPr>
              <a:t>Special symbols</a:t>
            </a:r>
          </a:p>
          <a:p>
            <a:pPr marL="571500" lvl="1" indent="-342900">
              <a:buFont typeface="+mj-ea"/>
              <a:buAutoNum type="circleNumDbPlain"/>
            </a:pPr>
            <a:r>
              <a:rPr lang="en-US" sz="1400" dirty="0" smtClean="0">
                <a:solidFill>
                  <a:schemeClr val="accent1">
                    <a:lumMod val="40000"/>
                    <a:lumOff val="60000"/>
                  </a:schemeClr>
                </a:solidFill>
              </a:rPr>
              <a:t>Operators	</a:t>
            </a:r>
            <a:endParaRPr lang="en-US" sz="1200" dirty="0">
              <a:solidFill>
                <a:schemeClr val="accent1">
                  <a:lumMod val="40000"/>
                  <a:lumOff val="60000"/>
                </a:schemeClr>
              </a:solidFill>
            </a:endParaRPr>
          </a:p>
        </p:txBody>
      </p:sp>
    </p:spTree>
    <p:extLst>
      <p:ext uri="{BB962C8B-B14F-4D97-AF65-F5344CB8AC3E}">
        <p14:creationId xmlns:p14="http://schemas.microsoft.com/office/powerpoint/2010/main" xmlns="" val="43283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9960"/>
            <a:ext cx="6508377" cy="1143000"/>
          </a:xfrm>
        </p:spPr>
        <p:txBody>
          <a:bodyPr/>
          <a:lstStyle/>
          <a:p>
            <a:r>
              <a:rPr lang="en-US" b="1" dirty="0"/>
              <a:t>Identifiers </a:t>
            </a:r>
          </a:p>
        </p:txBody>
      </p:sp>
      <p:sp>
        <p:nvSpPr>
          <p:cNvPr id="3" name="Content Placeholder 2"/>
          <p:cNvSpPr>
            <a:spLocks noGrp="1"/>
          </p:cNvSpPr>
          <p:nvPr>
            <p:ph idx="1"/>
          </p:nvPr>
        </p:nvSpPr>
        <p:spPr>
          <a:xfrm>
            <a:off x="457199" y="1885247"/>
            <a:ext cx="8404579" cy="4902194"/>
          </a:xfrm>
        </p:spPr>
        <p:txBody>
          <a:bodyPr>
            <a:normAutofit/>
          </a:bodyPr>
          <a:lstStyle/>
          <a:p>
            <a:r>
              <a:rPr lang="en-US" sz="1600" dirty="0" smtClean="0"/>
              <a:t>Each </a:t>
            </a:r>
            <a:r>
              <a:rPr lang="en-US" sz="1600" dirty="0"/>
              <a:t>program elements in a C program are given a name called identifiers.</a:t>
            </a:r>
          </a:p>
          <a:p>
            <a:r>
              <a:rPr lang="en-US" sz="1600" dirty="0"/>
              <a:t>Names given to identify </a:t>
            </a:r>
            <a:r>
              <a:rPr lang="en-US" sz="1600" dirty="0" smtClean="0"/>
              <a:t>variables</a:t>
            </a:r>
            <a:r>
              <a:rPr lang="en-US" sz="1600" dirty="0"/>
              <a:t>, functions </a:t>
            </a:r>
            <a:r>
              <a:rPr lang="en-US" sz="1600" dirty="0" smtClean="0"/>
              <a:t>etc</a:t>
            </a:r>
            <a:r>
              <a:rPr lang="en-US" sz="1600" dirty="0"/>
              <a:t>.</a:t>
            </a:r>
            <a:r>
              <a:rPr lang="en-US" sz="1600" dirty="0" smtClean="0"/>
              <a:t> </a:t>
            </a:r>
            <a:r>
              <a:rPr lang="en-US" sz="1600" dirty="0"/>
              <a:t>are examples for identifiers. </a:t>
            </a:r>
            <a:endParaRPr lang="en-US" sz="1600" dirty="0" smtClean="0"/>
          </a:p>
          <a:p>
            <a:pPr lvl="1"/>
            <a:r>
              <a:rPr lang="en-US" sz="1400" dirty="0" smtClean="0"/>
              <a:t>e.g., </a:t>
            </a:r>
            <a:r>
              <a:rPr lang="en-US" sz="1400" b="1" dirty="0" smtClean="0"/>
              <a:t> </a:t>
            </a:r>
            <a:r>
              <a:rPr lang="en-US" sz="1400" b="1" i="1" dirty="0" err="1" smtClean="0"/>
              <a:t>int</a:t>
            </a:r>
            <a:r>
              <a:rPr lang="en-US" sz="1400" b="1" i="1" dirty="0" smtClean="0"/>
              <a:t>  x ;</a:t>
            </a:r>
            <a:r>
              <a:rPr lang="en-US" sz="1400" dirty="0" smtClean="0"/>
              <a:t>  here  </a:t>
            </a:r>
            <a:r>
              <a:rPr lang="en-US" sz="1400" b="1" i="1" dirty="0"/>
              <a:t>x</a:t>
            </a:r>
            <a:r>
              <a:rPr lang="en-US" sz="1400" dirty="0"/>
              <a:t> </a:t>
            </a:r>
            <a:r>
              <a:rPr lang="en-US" sz="1400" dirty="0" smtClean="0"/>
              <a:t> is </a:t>
            </a:r>
            <a:r>
              <a:rPr lang="en-US" sz="1400" dirty="0"/>
              <a:t>a name given to </a:t>
            </a:r>
            <a:r>
              <a:rPr lang="en-US" sz="1400" dirty="0" smtClean="0"/>
              <a:t>an integer variable.</a:t>
            </a:r>
            <a:endParaRPr lang="en-US" sz="1400" dirty="0"/>
          </a:p>
          <a:p>
            <a:r>
              <a:rPr lang="en-US" sz="1600" b="1" dirty="0"/>
              <a:t>Rules for constructing identifier name in C:</a:t>
            </a:r>
          </a:p>
          <a:p>
            <a:pPr lvl="1"/>
            <a:r>
              <a:rPr lang="en-US" sz="1400" dirty="0"/>
              <a:t>An identifier can be composed of letters (both uppercase and lowercase letters), digits and underscore </a:t>
            </a:r>
            <a:r>
              <a:rPr lang="en-US" sz="1400" dirty="0" smtClean="0"/>
              <a:t>only.</a:t>
            </a:r>
          </a:p>
          <a:p>
            <a:pPr lvl="1"/>
            <a:r>
              <a:rPr lang="en-US" sz="1400" dirty="0"/>
              <a:t>The first character</a:t>
            </a:r>
            <a:r>
              <a:rPr lang="en-US" sz="1400" dirty="0" smtClean="0"/>
              <a:t> </a:t>
            </a:r>
            <a:r>
              <a:rPr lang="en-US" sz="1400" dirty="0"/>
              <a:t>of identifier should be either a letter or an </a:t>
            </a:r>
            <a:r>
              <a:rPr lang="en-US" sz="1400" dirty="0" smtClean="0"/>
              <a:t>underscore(not any digit). </a:t>
            </a:r>
            <a:r>
              <a:rPr lang="en-US" sz="1400" dirty="0"/>
              <a:t>But, it is discouraged to start an identifier name with an underscore though it is legal. It is because, identifier that starts with underscore can conflict with system names. In such cases, compiler will complain about </a:t>
            </a:r>
            <a:r>
              <a:rPr lang="en-US" sz="1400" dirty="0" smtClean="0"/>
              <a:t>it.</a:t>
            </a:r>
            <a:endParaRPr lang="en-US" sz="1400" dirty="0"/>
          </a:p>
          <a:p>
            <a:pPr lvl="1"/>
            <a:r>
              <a:rPr lang="en-US" sz="1400" dirty="0" smtClean="0"/>
              <a:t>Punctuation </a:t>
            </a:r>
            <a:r>
              <a:rPr lang="en-US" sz="1400" dirty="0"/>
              <a:t>and special characters </a:t>
            </a:r>
            <a:r>
              <a:rPr lang="en-US" sz="1400" dirty="0" smtClean="0"/>
              <a:t>are not </a:t>
            </a:r>
            <a:r>
              <a:rPr lang="en-US" sz="1400" dirty="0"/>
              <a:t>allowed except underscore.</a:t>
            </a:r>
          </a:p>
          <a:p>
            <a:pPr lvl="1"/>
            <a:r>
              <a:rPr lang="en-US" sz="1400" dirty="0"/>
              <a:t>Identifiers should not be keywords</a:t>
            </a:r>
            <a:r>
              <a:rPr lang="en-US" sz="1400" dirty="0" smtClean="0"/>
              <a:t>.</a:t>
            </a:r>
          </a:p>
          <a:p>
            <a:pPr lvl="1"/>
            <a:r>
              <a:rPr lang="en-US" sz="1400" dirty="0"/>
              <a:t>Identifiers </a:t>
            </a:r>
            <a:r>
              <a:rPr lang="en-US" sz="1400" dirty="0" smtClean="0"/>
              <a:t>are case sensitive. </a:t>
            </a:r>
          </a:p>
          <a:p>
            <a:pPr lvl="1"/>
            <a:r>
              <a:rPr lang="en-US" sz="1400" dirty="0" smtClean="0"/>
              <a:t>There </a:t>
            </a:r>
            <a:r>
              <a:rPr lang="en-US" sz="1400" dirty="0"/>
              <a:t>is no rule for the length of an identifier. However, the first 31 characters of an identifier are discriminated by the compiler. So, the first 31 letters of two identifiers in a program should be different</a:t>
            </a:r>
            <a:r>
              <a:rPr lang="en-US" sz="1400" dirty="0" smtClean="0"/>
              <a:t>.</a:t>
            </a:r>
            <a:endParaRPr lang="en-US" sz="1400" dirty="0"/>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1">
                    <a:lumMod val="40000"/>
                    <a:lumOff val="60000"/>
                  </a:schemeClr>
                </a:solidFill>
              </a:rPr>
              <a:t>Keywords              </a:t>
            </a:r>
          </a:p>
          <a:p>
            <a:pPr marL="571500" lvl="1" indent="-342900">
              <a:buFont typeface="+mj-ea"/>
              <a:buAutoNum type="circleNumDbPlain"/>
            </a:pPr>
            <a:r>
              <a:rPr lang="en-US" sz="1400" b="1" dirty="0" smtClean="0">
                <a:solidFill>
                  <a:srgbClr val="CCFFCC"/>
                </a:solidFill>
              </a:rPr>
              <a:t>Identifiers</a:t>
            </a:r>
            <a:r>
              <a:rPr lang="en-US" sz="1400" b="1" dirty="0" smtClean="0">
                <a:solidFill>
                  <a:schemeClr val="accent1">
                    <a:lumMod val="40000"/>
                    <a:lumOff val="60000"/>
                  </a:schemeClr>
                </a:solidFill>
              </a:rPr>
              <a:t>           </a:t>
            </a:r>
          </a:p>
          <a:p>
            <a:pPr marL="571500" lvl="1" indent="-342900">
              <a:buFont typeface="+mj-ea"/>
              <a:buAutoNum type="circleNumDbPlain"/>
            </a:pPr>
            <a:r>
              <a:rPr lang="en-US" sz="1400" dirty="0" smtClean="0">
                <a:solidFill>
                  <a:schemeClr val="accent1">
                    <a:lumMod val="40000"/>
                    <a:lumOff val="60000"/>
                  </a:schemeClr>
                </a:solidFill>
              </a:rPr>
              <a:t>Constants        </a:t>
            </a:r>
          </a:p>
          <a:p>
            <a:pPr marL="571500" lvl="1" indent="-342900">
              <a:buFont typeface="+mj-ea"/>
              <a:buAutoNum type="circleNumDbPlain"/>
            </a:pPr>
            <a:r>
              <a:rPr lang="en-US" sz="1400" dirty="0" smtClean="0">
                <a:solidFill>
                  <a:schemeClr val="accent1">
                    <a:lumMod val="40000"/>
                    <a:lumOff val="60000"/>
                  </a:schemeClr>
                </a:solidFill>
              </a:rPr>
              <a:t>Strings                </a:t>
            </a:r>
          </a:p>
          <a:p>
            <a:pPr marL="571500" lvl="1" indent="-342900">
              <a:buFont typeface="+mj-ea"/>
              <a:buAutoNum type="circleNumDbPlain"/>
            </a:pPr>
            <a:r>
              <a:rPr lang="en-US" sz="1400" dirty="0" smtClean="0">
                <a:solidFill>
                  <a:schemeClr val="accent1">
                    <a:lumMod val="40000"/>
                    <a:lumOff val="60000"/>
                  </a:schemeClr>
                </a:solidFill>
              </a:rPr>
              <a:t>Special symbols</a:t>
            </a:r>
          </a:p>
          <a:p>
            <a:pPr marL="571500" lvl="1" indent="-342900">
              <a:buFont typeface="+mj-ea"/>
              <a:buAutoNum type="circleNumDbPlain"/>
            </a:pPr>
            <a:r>
              <a:rPr lang="en-US" sz="1400" dirty="0" smtClean="0">
                <a:solidFill>
                  <a:schemeClr val="accent1">
                    <a:lumMod val="40000"/>
                    <a:lumOff val="60000"/>
                  </a:schemeClr>
                </a:solidFill>
              </a:rPr>
              <a:t>Operators	</a:t>
            </a:r>
            <a:endParaRPr lang="en-US" sz="1200" dirty="0">
              <a:solidFill>
                <a:schemeClr val="accent1">
                  <a:lumMod val="40000"/>
                  <a:lumOff val="60000"/>
                </a:schemeClr>
              </a:solidFill>
            </a:endParaRPr>
          </a:p>
        </p:txBody>
      </p:sp>
    </p:spTree>
    <p:extLst>
      <p:ext uri="{BB962C8B-B14F-4D97-AF65-F5344CB8AC3E}">
        <p14:creationId xmlns:p14="http://schemas.microsoft.com/office/powerpoint/2010/main" xmlns="" val="178180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38669"/>
            <a:ext cx="6508377" cy="716849"/>
          </a:xfrm>
        </p:spPr>
        <p:txBody>
          <a:bodyPr/>
          <a:lstStyle/>
          <a:p>
            <a:r>
              <a:rPr lang="en-US" b="1" dirty="0"/>
              <a:t>Constants </a:t>
            </a:r>
          </a:p>
        </p:txBody>
      </p:sp>
      <p:sp>
        <p:nvSpPr>
          <p:cNvPr id="3" name="Content Placeholder 2"/>
          <p:cNvSpPr>
            <a:spLocks noGrp="1"/>
          </p:cNvSpPr>
          <p:nvPr>
            <p:ph idx="1"/>
          </p:nvPr>
        </p:nvSpPr>
        <p:spPr>
          <a:xfrm>
            <a:off x="457199" y="1913470"/>
            <a:ext cx="8376357" cy="4605864"/>
          </a:xfrm>
        </p:spPr>
        <p:txBody>
          <a:bodyPr>
            <a:noAutofit/>
          </a:bodyPr>
          <a:lstStyle/>
          <a:p>
            <a:r>
              <a:rPr lang="en-US" dirty="0" smtClean="0"/>
              <a:t>Constants in C refer to fixed values that do not change </a:t>
            </a:r>
            <a:r>
              <a:rPr lang="en-US" dirty="0"/>
              <a:t>during the execution of a program. </a:t>
            </a:r>
            <a:endParaRPr lang="en-US" dirty="0" smtClean="0"/>
          </a:p>
          <a:p>
            <a:r>
              <a:rPr lang="en-US" dirty="0"/>
              <a:t>E</a:t>
            </a:r>
            <a:r>
              <a:rPr lang="en-US" dirty="0" smtClean="0"/>
              <a:t>xample</a:t>
            </a:r>
            <a:r>
              <a:rPr lang="en-US" dirty="0"/>
              <a:t>: 1, </a:t>
            </a:r>
            <a:r>
              <a:rPr lang="en-US" dirty="0" smtClean="0"/>
              <a:t> 2.5 ,  "</a:t>
            </a:r>
            <a:r>
              <a:rPr lang="en-US" dirty="0"/>
              <a:t>Programming is </a:t>
            </a:r>
            <a:r>
              <a:rPr lang="en-US" dirty="0" smtClean="0"/>
              <a:t>fun.</a:t>
            </a:r>
            <a:r>
              <a:rPr lang="en-US" dirty="0"/>
              <a:t>" </a:t>
            </a:r>
            <a:r>
              <a:rPr lang="en-US" dirty="0" smtClean="0"/>
              <a:t> etc. are the example of constants. </a:t>
            </a:r>
          </a:p>
          <a:p>
            <a:r>
              <a:rPr lang="en-US" dirty="0" smtClean="0"/>
              <a:t>In </a:t>
            </a:r>
            <a:r>
              <a:rPr lang="en-US" dirty="0"/>
              <a:t>C, constants can be classified </a:t>
            </a:r>
            <a:r>
              <a:rPr lang="en-US" dirty="0" smtClean="0"/>
              <a:t>as follows:</a:t>
            </a:r>
          </a:p>
          <a:p>
            <a:pPr lvl="1"/>
            <a:r>
              <a:rPr lang="en-US" dirty="0" smtClean="0"/>
              <a:t>Numeric constants</a:t>
            </a:r>
          </a:p>
          <a:p>
            <a:pPr lvl="2"/>
            <a:r>
              <a:rPr lang="en-US" dirty="0" smtClean="0"/>
              <a:t>Integer constant	(Ex: 102, - 5   )</a:t>
            </a:r>
          </a:p>
          <a:p>
            <a:pPr lvl="2"/>
            <a:r>
              <a:rPr lang="en-US" dirty="0" smtClean="0"/>
              <a:t>Real constant     (Ex:  3.14, 5.5 )</a:t>
            </a:r>
          </a:p>
          <a:p>
            <a:pPr lvl="1"/>
            <a:r>
              <a:rPr lang="en-US" dirty="0" smtClean="0"/>
              <a:t>Character constants</a:t>
            </a:r>
          </a:p>
          <a:p>
            <a:pPr lvl="2"/>
            <a:r>
              <a:rPr lang="en-US" dirty="0" smtClean="0"/>
              <a:t>Single character constants	   (Ex: ´A` , ´</a:t>
            </a:r>
            <a:r>
              <a:rPr lang="en-US" dirty="0"/>
              <a:t>;</a:t>
            </a:r>
            <a:r>
              <a:rPr lang="en-US" dirty="0" smtClean="0"/>
              <a:t>` , </a:t>
            </a:r>
            <a:r>
              <a:rPr lang="en-US" dirty="0"/>
              <a:t>´</a:t>
            </a:r>
            <a:r>
              <a:rPr lang="en-US" dirty="0" smtClean="0"/>
              <a:t>5</a:t>
            </a:r>
            <a:r>
              <a:rPr lang="en-US" dirty="0"/>
              <a:t>`</a:t>
            </a:r>
            <a:r>
              <a:rPr lang="en-US" dirty="0" smtClean="0"/>
              <a:t> )</a:t>
            </a:r>
          </a:p>
          <a:p>
            <a:pPr lvl="2"/>
            <a:r>
              <a:rPr lang="en-US" dirty="0" smtClean="0"/>
              <a:t>String constants	( Ex: “Hello” , “5+4”)</a:t>
            </a:r>
          </a:p>
          <a:p>
            <a:pPr lvl="1"/>
            <a:r>
              <a:rPr lang="en-US" dirty="0" smtClean="0"/>
              <a:t>Backslash character constants     (Ex: \n, \r)</a:t>
            </a:r>
            <a:endParaRPr lang="en-US" dirty="0"/>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2">
                    <a:lumMod val="25000"/>
                    <a:lumOff val="75000"/>
                  </a:schemeClr>
                </a:solidFill>
              </a:rPr>
              <a:t>Keywords              </a:t>
            </a:r>
          </a:p>
          <a:p>
            <a:pPr marL="571500" lvl="1" indent="-342900">
              <a:buFont typeface="+mj-ea"/>
              <a:buAutoNum type="circleNumDbPlain"/>
            </a:pPr>
            <a:r>
              <a:rPr lang="en-US" sz="1400" dirty="0" smtClean="0">
                <a:solidFill>
                  <a:schemeClr val="accent2">
                    <a:lumMod val="25000"/>
                    <a:lumOff val="75000"/>
                  </a:schemeClr>
                </a:solidFill>
              </a:rPr>
              <a:t>Identifiers           </a:t>
            </a:r>
          </a:p>
          <a:p>
            <a:pPr marL="571500" lvl="1" indent="-342900">
              <a:buFont typeface="+mj-ea"/>
              <a:buAutoNum type="circleNumDbPlain"/>
            </a:pPr>
            <a:r>
              <a:rPr lang="en-US" sz="1400" b="1" dirty="0" smtClean="0">
                <a:solidFill>
                  <a:srgbClr val="CCFFCC"/>
                </a:solidFill>
              </a:rPr>
              <a:t>Constants</a:t>
            </a:r>
            <a:r>
              <a:rPr lang="en-US" sz="1400" dirty="0" smtClean="0">
                <a:solidFill>
                  <a:srgbClr val="CCFFCC"/>
                </a:solidFill>
              </a:rPr>
              <a:t> </a:t>
            </a:r>
            <a:r>
              <a:rPr lang="en-US" sz="1400" dirty="0" smtClean="0">
                <a:solidFill>
                  <a:schemeClr val="accent2">
                    <a:lumMod val="25000"/>
                    <a:lumOff val="75000"/>
                  </a:schemeClr>
                </a:solidFill>
              </a:rPr>
              <a:t>       </a:t>
            </a:r>
          </a:p>
          <a:p>
            <a:pPr marL="571500" lvl="1" indent="-342900">
              <a:buFont typeface="+mj-ea"/>
              <a:buAutoNum type="circleNumDbPlain"/>
            </a:pPr>
            <a:r>
              <a:rPr lang="en-US" sz="1400" dirty="0" smtClean="0">
                <a:solidFill>
                  <a:schemeClr val="accent2">
                    <a:lumMod val="25000"/>
                    <a:lumOff val="75000"/>
                  </a:schemeClr>
                </a:solidFill>
              </a:rPr>
              <a:t>Strings                </a:t>
            </a:r>
          </a:p>
          <a:p>
            <a:pPr marL="571500" lvl="1" indent="-342900">
              <a:buFont typeface="+mj-ea"/>
              <a:buAutoNum type="circleNumDbPlain"/>
            </a:pPr>
            <a:r>
              <a:rPr lang="en-US" sz="1400" dirty="0" smtClean="0">
                <a:solidFill>
                  <a:schemeClr val="accent2">
                    <a:lumMod val="25000"/>
                    <a:lumOff val="75000"/>
                  </a:schemeClr>
                </a:solidFill>
              </a:rPr>
              <a:t>Special symbols</a:t>
            </a:r>
          </a:p>
          <a:p>
            <a:pPr marL="571500" lvl="1" indent="-342900">
              <a:buFont typeface="+mj-ea"/>
              <a:buAutoNum type="circleNumDbPlain"/>
            </a:pPr>
            <a:r>
              <a:rPr lang="en-US" sz="1400" dirty="0" smtClean="0">
                <a:solidFill>
                  <a:schemeClr val="accent2">
                    <a:lumMod val="25000"/>
                    <a:lumOff val="75000"/>
                  </a:schemeClr>
                </a:solidFill>
              </a:rPr>
              <a:t>Operators	</a:t>
            </a:r>
            <a:endParaRPr lang="en-US" sz="1200" dirty="0">
              <a:solidFill>
                <a:schemeClr val="accent2">
                  <a:lumMod val="25000"/>
                  <a:lumOff val="75000"/>
                </a:schemeClr>
              </a:solidFill>
            </a:endParaRPr>
          </a:p>
        </p:txBody>
      </p:sp>
    </p:spTree>
    <p:extLst>
      <p:ext uri="{BB962C8B-B14F-4D97-AF65-F5344CB8AC3E}">
        <p14:creationId xmlns:p14="http://schemas.microsoft.com/office/powerpoint/2010/main" xmlns="" val="3166014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38669"/>
            <a:ext cx="6508377" cy="716849"/>
          </a:xfrm>
        </p:spPr>
        <p:txBody>
          <a:bodyPr/>
          <a:lstStyle/>
          <a:p>
            <a:r>
              <a:rPr lang="en-US" b="1" dirty="0" smtClean="0"/>
              <a:t>Integer constants</a:t>
            </a:r>
            <a:endParaRPr lang="en-US" b="1" dirty="0"/>
          </a:p>
        </p:txBody>
      </p:sp>
      <p:sp>
        <p:nvSpPr>
          <p:cNvPr id="3" name="Content Placeholder 2"/>
          <p:cNvSpPr>
            <a:spLocks noGrp="1"/>
          </p:cNvSpPr>
          <p:nvPr>
            <p:ph idx="1"/>
          </p:nvPr>
        </p:nvSpPr>
        <p:spPr>
          <a:xfrm>
            <a:off x="217312" y="1608668"/>
            <a:ext cx="8376357" cy="5150554"/>
          </a:xfrm>
        </p:spPr>
        <p:txBody>
          <a:bodyPr>
            <a:normAutofit/>
          </a:bodyPr>
          <a:lstStyle/>
          <a:p>
            <a:r>
              <a:rPr lang="en-US" dirty="0" smtClean="0"/>
              <a:t>Integer </a:t>
            </a:r>
            <a:r>
              <a:rPr lang="en-US" dirty="0"/>
              <a:t>constants are the numeric </a:t>
            </a:r>
            <a:r>
              <a:rPr lang="en-US" dirty="0" smtClean="0"/>
              <a:t>constants (</a:t>
            </a:r>
            <a:r>
              <a:rPr lang="en-US" dirty="0"/>
              <a:t>constant associated with number) without any fractional part or exponential part. </a:t>
            </a:r>
            <a:endParaRPr lang="en-US" dirty="0" smtClean="0"/>
          </a:p>
          <a:p>
            <a:r>
              <a:rPr lang="en-US" dirty="0" smtClean="0"/>
              <a:t>There </a:t>
            </a:r>
            <a:r>
              <a:rPr lang="en-US" dirty="0"/>
              <a:t>are three types of integer constants in C language: </a:t>
            </a:r>
            <a:endParaRPr lang="en-US" dirty="0" smtClean="0"/>
          </a:p>
          <a:p>
            <a:pPr lvl="2"/>
            <a:r>
              <a:rPr lang="en-US" dirty="0" smtClean="0"/>
              <a:t>decimal </a:t>
            </a:r>
            <a:r>
              <a:rPr lang="en-US" dirty="0"/>
              <a:t>constant(base 10), </a:t>
            </a:r>
            <a:endParaRPr lang="en-US" dirty="0" smtClean="0"/>
          </a:p>
          <a:p>
            <a:pPr lvl="2"/>
            <a:r>
              <a:rPr lang="en-US" dirty="0" smtClean="0"/>
              <a:t>octal </a:t>
            </a:r>
            <a:r>
              <a:rPr lang="en-US" dirty="0"/>
              <a:t>constant(base 8) and </a:t>
            </a:r>
            <a:endParaRPr lang="en-US" dirty="0" smtClean="0"/>
          </a:p>
          <a:p>
            <a:pPr lvl="2"/>
            <a:r>
              <a:rPr lang="en-US" dirty="0" smtClean="0"/>
              <a:t>hexadecimal </a:t>
            </a:r>
            <a:r>
              <a:rPr lang="en-US" dirty="0"/>
              <a:t>constant(base 16</a:t>
            </a:r>
            <a:r>
              <a:rPr lang="en-US" dirty="0" smtClean="0"/>
              <a:t>).</a:t>
            </a:r>
          </a:p>
          <a:p>
            <a:r>
              <a:rPr lang="en-US" dirty="0" smtClean="0"/>
              <a:t>For example:</a:t>
            </a:r>
          </a:p>
          <a:p>
            <a:pPr lvl="2"/>
            <a:r>
              <a:rPr lang="en-US" dirty="0"/>
              <a:t>Decimal constants: </a:t>
            </a:r>
            <a:r>
              <a:rPr lang="en-US" dirty="0" smtClean="0"/>
              <a:t>	0</a:t>
            </a:r>
            <a:r>
              <a:rPr lang="en-US" dirty="0"/>
              <a:t>, -</a:t>
            </a:r>
            <a:r>
              <a:rPr lang="en-US" dirty="0" smtClean="0"/>
              <a:t>9 , </a:t>
            </a:r>
            <a:r>
              <a:rPr lang="en-US" dirty="0"/>
              <a:t>22 </a:t>
            </a:r>
            <a:r>
              <a:rPr lang="en-US" dirty="0" smtClean="0"/>
              <a:t> </a:t>
            </a:r>
            <a:r>
              <a:rPr lang="en-US" dirty="0" err="1" smtClean="0"/>
              <a:t>etc</a:t>
            </a:r>
            <a:r>
              <a:rPr lang="en-US" dirty="0" smtClean="0"/>
              <a:t> </a:t>
            </a:r>
          </a:p>
          <a:p>
            <a:pPr lvl="2"/>
            <a:r>
              <a:rPr lang="en-US" dirty="0" smtClean="0"/>
              <a:t>Octal </a:t>
            </a:r>
            <a:r>
              <a:rPr lang="en-US" dirty="0"/>
              <a:t>constants: </a:t>
            </a:r>
            <a:r>
              <a:rPr lang="en-US" dirty="0" smtClean="0"/>
              <a:t>		021</a:t>
            </a:r>
            <a:r>
              <a:rPr lang="en-US" dirty="0"/>
              <a:t>, 077, 033 </a:t>
            </a:r>
            <a:r>
              <a:rPr lang="en-US" dirty="0" err="1"/>
              <a:t>etc</a:t>
            </a:r>
            <a:r>
              <a:rPr lang="en-US" dirty="0"/>
              <a:t> </a:t>
            </a:r>
            <a:endParaRPr lang="en-US" dirty="0" smtClean="0"/>
          </a:p>
          <a:p>
            <a:pPr lvl="2"/>
            <a:r>
              <a:rPr lang="en-US" dirty="0" smtClean="0"/>
              <a:t>Hexadecimal </a:t>
            </a:r>
            <a:r>
              <a:rPr lang="en-US" dirty="0"/>
              <a:t>constants: </a:t>
            </a:r>
            <a:r>
              <a:rPr lang="en-US" dirty="0" smtClean="0"/>
              <a:t>	0x7f</a:t>
            </a:r>
            <a:r>
              <a:rPr lang="en-US" dirty="0"/>
              <a:t>, 0x2a, 0x521 </a:t>
            </a:r>
            <a:r>
              <a:rPr lang="en-US" dirty="0" err="1" smtClean="0"/>
              <a:t>etc</a:t>
            </a:r>
            <a:endParaRPr lang="en-US" dirty="0" smtClean="0"/>
          </a:p>
          <a:p>
            <a:r>
              <a:rPr lang="en-US" dirty="0"/>
              <a:t>Note: Every octal constant starts with 0 and hexadecimal constant starts with 0x in C programming.</a:t>
            </a:r>
          </a:p>
          <a:p>
            <a:endParaRPr lang="en-US" dirty="0"/>
          </a:p>
          <a:p>
            <a:endParaRPr lang="en-US" dirty="0"/>
          </a:p>
        </p:txBody>
      </p:sp>
      <p:sp>
        <p:nvSpPr>
          <p:cNvPr id="4" name="Content Placeholder 2"/>
          <p:cNvSpPr txBox="1">
            <a:spLocks/>
          </p:cNvSpPr>
          <p:nvPr/>
        </p:nvSpPr>
        <p:spPr>
          <a:xfrm>
            <a:off x="6937355" y="259644"/>
            <a:ext cx="2037312" cy="1755423"/>
          </a:xfrm>
          <a:prstGeom prst="rect">
            <a:avLst/>
          </a:prstGeom>
        </p:spPr>
        <p:txBody>
          <a:bodyPr vert="horz" lIns="91440" tIns="45720" rIns="91440" bIns="45720" rtlCol="0">
            <a:normAutofit fontScale="92500"/>
          </a:bodyPr>
          <a:lst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a:lstStyle>
          <a:p>
            <a:pPr marL="571500" lvl="1" indent="-342900">
              <a:buFont typeface="+mj-ea"/>
              <a:buAutoNum type="circleNumDbPlain"/>
            </a:pPr>
            <a:r>
              <a:rPr lang="en-US" sz="1400" dirty="0" smtClean="0">
                <a:solidFill>
                  <a:schemeClr val="accent2">
                    <a:lumMod val="25000"/>
                    <a:lumOff val="75000"/>
                  </a:schemeClr>
                </a:solidFill>
              </a:rPr>
              <a:t>Keywords              </a:t>
            </a:r>
          </a:p>
          <a:p>
            <a:pPr marL="571500" lvl="1" indent="-342900">
              <a:buFont typeface="+mj-ea"/>
              <a:buAutoNum type="circleNumDbPlain"/>
            </a:pPr>
            <a:r>
              <a:rPr lang="en-US" sz="1400" dirty="0" smtClean="0">
                <a:solidFill>
                  <a:schemeClr val="accent2">
                    <a:lumMod val="25000"/>
                    <a:lumOff val="75000"/>
                  </a:schemeClr>
                </a:solidFill>
              </a:rPr>
              <a:t>Identifiers           </a:t>
            </a:r>
          </a:p>
          <a:p>
            <a:pPr marL="571500" lvl="1" indent="-342900">
              <a:buFont typeface="+mj-ea"/>
              <a:buAutoNum type="circleNumDbPlain"/>
            </a:pPr>
            <a:r>
              <a:rPr lang="en-US" sz="1400" b="1" dirty="0" smtClean="0">
                <a:solidFill>
                  <a:srgbClr val="CCFFCC"/>
                </a:solidFill>
              </a:rPr>
              <a:t>Constants</a:t>
            </a:r>
            <a:r>
              <a:rPr lang="en-US" sz="1400" dirty="0" smtClean="0">
                <a:solidFill>
                  <a:srgbClr val="CCFFCC"/>
                </a:solidFill>
              </a:rPr>
              <a:t> </a:t>
            </a:r>
            <a:r>
              <a:rPr lang="en-US" sz="1400" dirty="0" smtClean="0">
                <a:solidFill>
                  <a:schemeClr val="accent2">
                    <a:lumMod val="25000"/>
                    <a:lumOff val="75000"/>
                  </a:schemeClr>
                </a:solidFill>
              </a:rPr>
              <a:t>       </a:t>
            </a:r>
          </a:p>
          <a:p>
            <a:pPr marL="571500" lvl="1" indent="-342900">
              <a:buFont typeface="+mj-ea"/>
              <a:buAutoNum type="circleNumDbPlain"/>
            </a:pPr>
            <a:r>
              <a:rPr lang="en-US" sz="1400" dirty="0" smtClean="0">
                <a:solidFill>
                  <a:schemeClr val="accent2">
                    <a:lumMod val="25000"/>
                    <a:lumOff val="75000"/>
                  </a:schemeClr>
                </a:solidFill>
              </a:rPr>
              <a:t>Strings                </a:t>
            </a:r>
          </a:p>
          <a:p>
            <a:pPr marL="571500" lvl="1" indent="-342900">
              <a:buFont typeface="+mj-ea"/>
              <a:buAutoNum type="circleNumDbPlain"/>
            </a:pPr>
            <a:r>
              <a:rPr lang="en-US" sz="1400" dirty="0" smtClean="0">
                <a:solidFill>
                  <a:schemeClr val="accent2">
                    <a:lumMod val="25000"/>
                    <a:lumOff val="75000"/>
                  </a:schemeClr>
                </a:solidFill>
              </a:rPr>
              <a:t>Special symbols</a:t>
            </a:r>
          </a:p>
          <a:p>
            <a:pPr marL="571500" lvl="1" indent="-342900">
              <a:buFont typeface="+mj-ea"/>
              <a:buAutoNum type="circleNumDbPlain"/>
            </a:pPr>
            <a:r>
              <a:rPr lang="en-US" sz="1400" dirty="0" smtClean="0">
                <a:solidFill>
                  <a:schemeClr val="accent2">
                    <a:lumMod val="25000"/>
                    <a:lumOff val="75000"/>
                  </a:schemeClr>
                </a:solidFill>
              </a:rPr>
              <a:t>Operators	</a:t>
            </a:r>
            <a:endParaRPr lang="en-US" sz="1200" dirty="0">
              <a:solidFill>
                <a:schemeClr val="accent2">
                  <a:lumMod val="25000"/>
                  <a:lumOff val="75000"/>
                </a:schemeClr>
              </a:solidFill>
            </a:endParaRPr>
          </a:p>
        </p:txBody>
      </p:sp>
    </p:spTree>
    <p:extLst>
      <p:ext uri="{BB962C8B-B14F-4D97-AF65-F5344CB8AC3E}">
        <p14:creationId xmlns:p14="http://schemas.microsoft.com/office/powerpoint/2010/main" xmlns="" val="3419347024"/>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311</TotalTime>
  <Words>814</Words>
  <Application>Microsoft Office PowerPoint</Application>
  <PresentationFormat>On-screen Show (4:3)</PresentationFormat>
  <Paragraphs>180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Plaza</vt:lpstr>
      <vt:lpstr>C Token</vt:lpstr>
      <vt:lpstr>C tokens</vt:lpstr>
      <vt:lpstr>C tokens</vt:lpstr>
      <vt:lpstr>C tokens example program</vt:lpstr>
      <vt:lpstr>C Keywords </vt:lpstr>
      <vt:lpstr>Keywords </vt:lpstr>
      <vt:lpstr>Identifiers </vt:lpstr>
      <vt:lpstr>Constants </vt:lpstr>
      <vt:lpstr>Integer constants</vt:lpstr>
      <vt:lpstr>Real Constants</vt:lpstr>
      <vt:lpstr>Single Character Constants</vt:lpstr>
      <vt:lpstr>String constants</vt:lpstr>
      <vt:lpstr>Backslash Character Constant</vt:lpstr>
      <vt:lpstr>List of Escape Sequences </vt:lpstr>
      <vt:lpstr>Special Symbols</vt:lpstr>
      <vt:lpstr>Operators </vt:lpstr>
    </vt:vector>
  </TitlesOfParts>
  <Company>University of Trento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Precedence And Associativity Of Operators</dc:title>
  <dc:creator>S. R. H. Noori</dc:creator>
  <cp:lastModifiedBy>Home</cp:lastModifiedBy>
  <cp:revision>70</cp:revision>
  <dcterms:created xsi:type="dcterms:W3CDTF">2014-02-07T18:06:32Z</dcterms:created>
  <dcterms:modified xsi:type="dcterms:W3CDTF">2021-07-27T11:45:07Z</dcterms:modified>
</cp:coreProperties>
</file>