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2CF2C6-71E3-4DA9-BCB6-716D044AE7C0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AC7789-D3F8-4159-9E48-81A3C46DB3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603684"/>
            <a:ext cx="6553200" cy="1894362"/>
          </a:xfrm>
        </p:spPr>
        <p:txBody>
          <a:bodyPr/>
          <a:lstStyle/>
          <a:p>
            <a:r>
              <a:rPr lang="en-US" dirty="0" smtClean="0"/>
              <a:t>C - Decision Making</a:t>
            </a:r>
            <a:br>
              <a:rPr lang="en-US" dirty="0" smtClean="0"/>
            </a:br>
            <a:r>
              <a:rPr lang="en-US" dirty="0" smtClean="0"/>
              <a:t>Control Statement and Branching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Professor Dr. Md. Ismail Jabiullah</a:t>
            </a:r>
          </a:p>
          <a:p>
            <a:r>
              <a:rPr lang="en-US" dirty="0" smtClean="0"/>
              <a:t>Professor</a:t>
            </a:r>
          </a:p>
          <a:p>
            <a:r>
              <a:rPr lang="en-US" dirty="0" smtClean="0"/>
              <a:t>Department of CSE</a:t>
            </a:r>
          </a:p>
          <a:p>
            <a:r>
              <a:rPr lang="en-US" dirty="0" smtClean="0"/>
              <a:t>Daffodil International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094"/>
            <a:ext cx="8229600" cy="6397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Code Example : If else  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088" y="866336"/>
            <a:ext cx="6484756" cy="5181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6172200"/>
            <a:ext cx="6477000" cy="457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67600" cy="715962"/>
          </a:xfrm>
        </p:spPr>
        <p:txBody>
          <a:bodyPr/>
          <a:lstStyle/>
          <a:p>
            <a:pPr algn="ctr"/>
            <a:r>
              <a:rPr lang="en-US" dirty="0" smtClean="0"/>
              <a:t>3. The if...else if...else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153400" cy="5102352"/>
          </a:xfrm>
        </p:spPr>
        <p:txBody>
          <a:bodyPr/>
          <a:lstStyle/>
          <a:p>
            <a:pPr algn="just"/>
            <a:r>
              <a:rPr lang="en-US" dirty="0" smtClean="0"/>
              <a:t>An </a:t>
            </a:r>
            <a:r>
              <a:rPr lang="en-US" b="1" dirty="0" smtClean="0"/>
              <a:t>if</a:t>
            </a:r>
            <a:r>
              <a:rPr lang="en-US" dirty="0" smtClean="0"/>
              <a:t> statement can be followed by an optional </a:t>
            </a:r>
            <a:r>
              <a:rPr lang="en-US" b="1" dirty="0" smtClean="0"/>
              <a:t>else if...else</a:t>
            </a:r>
            <a:r>
              <a:rPr lang="en-US" dirty="0" smtClean="0"/>
              <a:t> statement, which is very useful to test various conditions using single if...else if statement.</a:t>
            </a:r>
          </a:p>
          <a:p>
            <a:pPr algn="just"/>
            <a:r>
              <a:rPr lang="en-US" dirty="0" smtClean="0"/>
              <a:t>When using if , else if , else statements there are few points to keep in mind:</a:t>
            </a:r>
          </a:p>
          <a:p>
            <a:pPr lvl="1"/>
            <a:r>
              <a:rPr lang="en-US" dirty="0" smtClean="0"/>
              <a:t>An if can have zero or one else's and it must come after any else if's.</a:t>
            </a:r>
          </a:p>
          <a:p>
            <a:pPr lvl="1"/>
            <a:r>
              <a:rPr lang="en-US" dirty="0" smtClean="0"/>
              <a:t>An if can have zero to many else if's and they must come before the else.</a:t>
            </a:r>
          </a:p>
          <a:p>
            <a:pPr lvl="1"/>
            <a:r>
              <a:rPr lang="en-US" dirty="0" smtClean="0"/>
              <a:t>Once an else if succeeds, none of the remaining else if's or else's will be tested.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67600" cy="639762"/>
          </a:xfrm>
        </p:spPr>
        <p:txBody>
          <a:bodyPr/>
          <a:lstStyle/>
          <a:p>
            <a:pPr algn="ctr"/>
            <a:r>
              <a:rPr lang="en-US" dirty="0" smtClean="0"/>
              <a:t>The if...else if...else Syntax.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776" y="1235596"/>
            <a:ext cx="8187140" cy="470800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008" y="148026"/>
            <a:ext cx="6330460" cy="639762"/>
          </a:xfrm>
        </p:spPr>
        <p:txBody>
          <a:bodyPr/>
          <a:lstStyle/>
          <a:p>
            <a:r>
              <a:rPr lang="en-US" dirty="0" smtClean="0"/>
              <a:t>Code example: if...else if...else</a:t>
            </a:r>
            <a:endParaRPr lang="en-US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3548" y="814740"/>
            <a:ext cx="4874008" cy="570211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67600" cy="639762"/>
          </a:xfrm>
        </p:spPr>
        <p:txBody>
          <a:bodyPr/>
          <a:lstStyle/>
          <a:p>
            <a:pPr algn="ctr"/>
            <a:r>
              <a:rPr lang="en-US" dirty="0" smtClean="0"/>
              <a:t>4. C - nested 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8160"/>
            <a:ext cx="8077200" cy="1825288"/>
          </a:xfrm>
        </p:spPr>
        <p:txBody>
          <a:bodyPr/>
          <a:lstStyle/>
          <a:p>
            <a:pPr algn="just"/>
            <a:r>
              <a:rPr lang="en-US" dirty="0" smtClean="0"/>
              <a:t>It is always legal in C to </a:t>
            </a:r>
            <a:r>
              <a:rPr lang="en-US" b="1" dirty="0" smtClean="0"/>
              <a:t>nest</a:t>
            </a:r>
            <a:r>
              <a:rPr lang="en-US" dirty="0" smtClean="0"/>
              <a:t> if-else statements, which means you can use one if or else if statement inside another if or else if statement(s).</a:t>
            </a:r>
          </a:p>
          <a:p>
            <a:pPr algn="just"/>
            <a:r>
              <a:rPr lang="en-US" dirty="0" smtClean="0"/>
              <a:t>Syntax:</a:t>
            </a:r>
          </a:p>
          <a:p>
            <a:pPr algn="just"/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8128" y="2977660"/>
            <a:ext cx="7698548" cy="22927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68920" y="5401992"/>
            <a:ext cx="8077200" cy="83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/>
              <a:t>You can nest </a:t>
            </a:r>
            <a:r>
              <a:rPr lang="en-US" sz="2400" b="1" dirty="0"/>
              <a:t>else if...else</a:t>
            </a:r>
            <a:r>
              <a:rPr lang="en-US" sz="2400" dirty="0"/>
              <a:t> in the similar way as you have nested </a:t>
            </a:r>
            <a:r>
              <a:rPr lang="en-US" sz="2400" i="1" dirty="0"/>
              <a:t>if</a:t>
            </a:r>
            <a:r>
              <a:rPr lang="en-US" sz="2400" dirty="0"/>
              <a:t> statement.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754"/>
            <a:ext cx="7924800" cy="715962"/>
          </a:xfrm>
        </p:spPr>
        <p:txBody>
          <a:bodyPr/>
          <a:lstStyle/>
          <a:p>
            <a:pPr algn="ctr"/>
            <a:r>
              <a:rPr lang="en-US" dirty="0" smtClean="0"/>
              <a:t>Code Example:  nest </a:t>
            </a:r>
            <a:r>
              <a:rPr lang="en-US" b="1" dirty="0" smtClean="0"/>
              <a:t>else if...else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3124" y="820600"/>
            <a:ext cx="6363292" cy="51729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5792" y="6087792"/>
            <a:ext cx="5948570" cy="685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dirty="0" smtClean="0"/>
              <a:t>5. C - switch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09344"/>
            <a:ext cx="8153400" cy="1600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 </a:t>
            </a:r>
            <a:r>
              <a:rPr lang="en-US" b="1" dirty="0" smtClean="0"/>
              <a:t>switch</a:t>
            </a:r>
            <a:r>
              <a:rPr lang="en-US" dirty="0" smtClean="0"/>
              <a:t> statement allows a variable to be tested for equality against a list of values. </a:t>
            </a:r>
          </a:p>
          <a:p>
            <a:pPr algn="just"/>
            <a:r>
              <a:rPr lang="en-US" dirty="0" smtClean="0"/>
              <a:t>Each value is called a case, and the variable being switched on is checked for each </a:t>
            </a:r>
            <a:r>
              <a:rPr lang="en-US" b="1" dirty="0" smtClean="0"/>
              <a:t>switch case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Syntax:</a:t>
            </a:r>
          </a:p>
          <a:p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16" y="2644724"/>
            <a:ext cx="7802884" cy="38381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467600" cy="563562"/>
          </a:xfrm>
        </p:spPr>
        <p:txBody>
          <a:bodyPr/>
          <a:lstStyle/>
          <a:p>
            <a:pPr algn="ctr"/>
            <a:r>
              <a:rPr lang="en-US" dirty="0" smtClean="0"/>
              <a:t>rules apply to a </a:t>
            </a:r>
            <a:r>
              <a:rPr lang="en-US" b="1" dirty="0" smtClean="0"/>
              <a:t>switch</a:t>
            </a:r>
            <a:r>
              <a:rPr lang="en-US" dirty="0" smtClean="0"/>
              <a:t> statement: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7782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 </a:t>
            </a:r>
            <a:r>
              <a:rPr lang="en-US" b="1" dirty="0" smtClean="0"/>
              <a:t>expression</a:t>
            </a:r>
            <a:r>
              <a:rPr lang="en-US" dirty="0" smtClean="0"/>
              <a:t> used in a </a:t>
            </a:r>
            <a:r>
              <a:rPr lang="en-US" b="1" dirty="0" smtClean="0"/>
              <a:t>switch</a:t>
            </a:r>
            <a:r>
              <a:rPr lang="en-US" dirty="0" smtClean="0"/>
              <a:t> statement must have an integral or enumerated type.</a:t>
            </a:r>
          </a:p>
          <a:p>
            <a:r>
              <a:rPr lang="en-US" dirty="0" smtClean="0"/>
              <a:t>You can have any number of case statements within a switch. Each case is followed by the value to be compared to and a colon.</a:t>
            </a:r>
          </a:p>
          <a:p>
            <a:r>
              <a:rPr lang="en-US" dirty="0" smtClean="0"/>
              <a:t>The </a:t>
            </a:r>
            <a:r>
              <a:rPr lang="en-US" b="1" dirty="0" smtClean="0"/>
              <a:t>constant-expression</a:t>
            </a:r>
            <a:r>
              <a:rPr lang="en-US" dirty="0" smtClean="0"/>
              <a:t> for a case must be the same data type as the variable in the switch, and it must be a constant or a literal.</a:t>
            </a:r>
          </a:p>
          <a:p>
            <a:r>
              <a:rPr lang="en-US" dirty="0" smtClean="0"/>
              <a:t>When the variable being switched on is equal to a case, the statements following that case will execute until a </a:t>
            </a:r>
            <a:r>
              <a:rPr lang="en-US" b="1" dirty="0" smtClean="0"/>
              <a:t>break</a:t>
            </a:r>
            <a:r>
              <a:rPr lang="en-US" dirty="0" smtClean="0"/>
              <a:t> statement is reached.</a:t>
            </a:r>
          </a:p>
          <a:p>
            <a:r>
              <a:rPr lang="en-US" dirty="0" smtClean="0"/>
              <a:t>When a </a:t>
            </a:r>
            <a:r>
              <a:rPr lang="en-US" b="1" dirty="0" smtClean="0"/>
              <a:t>break</a:t>
            </a:r>
            <a:r>
              <a:rPr lang="en-US" dirty="0" smtClean="0"/>
              <a:t> statement is reached, the switch terminates, and the flow of control jumps to the next line following the switch statement.</a:t>
            </a:r>
          </a:p>
          <a:p>
            <a:r>
              <a:rPr lang="en-US" dirty="0" smtClean="0"/>
              <a:t>Not every case needs to contain a </a:t>
            </a:r>
            <a:r>
              <a:rPr lang="en-US" b="1" dirty="0" smtClean="0"/>
              <a:t>break</a:t>
            </a:r>
            <a:r>
              <a:rPr lang="en-US" dirty="0" smtClean="0"/>
              <a:t>. If no </a:t>
            </a:r>
            <a:r>
              <a:rPr lang="en-US" b="1" dirty="0" smtClean="0"/>
              <a:t>break</a:t>
            </a:r>
            <a:r>
              <a:rPr lang="en-US" dirty="0" smtClean="0"/>
              <a:t> appears, the flow of control will </a:t>
            </a:r>
            <a:r>
              <a:rPr lang="en-US" i="1" dirty="0" smtClean="0"/>
              <a:t>fall through </a:t>
            </a:r>
            <a:r>
              <a:rPr lang="en-US" dirty="0" smtClean="0"/>
              <a:t>to subsequent cases until a break is reached.</a:t>
            </a:r>
          </a:p>
          <a:p>
            <a:r>
              <a:rPr lang="en-US" dirty="0" smtClean="0"/>
              <a:t>A </a:t>
            </a:r>
            <a:r>
              <a:rPr lang="en-US" b="1" dirty="0" smtClean="0"/>
              <a:t>switch</a:t>
            </a:r>
            <a:r>
              <a:rPr lang="en-US" dirty="0" smtClean="0"/>
              <a:t> statement can have an optional </a:t>
            </a:r>
            <a:r>
              <a:rPr lang="en-US" b="1" dirty="0" smtClean="0"/>
              <a:t>default</a:t>
            </a:r>
            <a:r>
              <a:rPr lang="en-US" dirty="0" smtClean="0"/>
              <a:t> case, which must appear at the end of the switch. </a:t>
            </a:r>
          </a:p>
          <a:p>
            <a:r>
              <a:rPr lang="en-US" dirty="0" smtClean="0"/>
              <a:t>The default case can be used for performing a task when none of the cases is true. No </a:t>
            </a:r>
            <a:r>
              <a:rPr lang="en-US" b="1" dirty="0" smtClean="0"/>
              <a:t>break</a:t>
            </a:r>
            <a:r>
              <a:rPr lang="en-US" dirty="0" smtClean="0"/>
              <a:t> is needed in the default case.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540" y="218366"/>
            <a:ext cx="7467600" cy="563562"/>
          </a:xfrm>
        </p:spPr>
        <p:txBody>
          <a:bodyPr/>
          <a:lstStyle/>
          <a:p>
            <a:pPr algn="ctr"/>
            <a:r>
              <a:rPr lang="en-US" dirty="0" smtClean="0"/>
              <a:t>Switch-Case Flow Diagram</a:t>
            </a:r>
            <a:endParaRPr lang="en-US" dirty="0"/>
          </a:p>
        </p:txBody>
      </p:sp>
      <p:pic>
        <p:nvPicPr>
          <p:cNvPr id="28674" name="Picture 2" descr="switch statement in 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124" y="885080"/>
            <a:ext cx="4267200" cy="5722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1304" y="601392"/>
            <a:ext cx="4343400" cy="612569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1754"/>
            <a:ext cx="7924800" cy="51784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Code Example:  Switch-Case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 - Decision </a:t>
            </a:r>
            <a:r>
              <a:rPr lang="en-US" dirty="0" smtClean="0"/>
              <a:t>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/>
          <a:lstStyle/>
          <a:p>
            <a:pPr algn="just"/>
            <a:r>
              <a:rPr lang="en-US" dirty="0"/>
              <a:t>Decision making structures require that the programmer specify one or more conditions to be evaluated or tested by the program, along with a statement or statements to be executed if the condition is determined to be true, and optionally, other statements to be executed if the condition is determined to be false.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39762"/>
          </a:xfrm>
        </p:spPr>
        <p:txBody>
          <a:bodyPr/>
          <a:lstStyle/>
          <a:p>
            <a:pPr algn="ctr"/>
            <a:r>
              <a:rPr lang="en-US" dirty="0" smtClean="0"/>
              <a:t>6. C - nested switch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1208"/>
            <a:ext cx="8077200" cy="1996452"/>
          </a:xfrm>
        </p:spPr>
        <p:txBody>
          <a:bodyPr/>
          <a:lstStyle/>
          <a:p>
            <a:pPr algn="just"/>
            <a:r>
              <a:rPr lang="en-US" dirty="0" smtClean="0"/>
              <a:t>It is possible to have a switch as part of the statement sequence of an outer switch. Even if the case constants of the inner and outer switch contain common values, no conflicts will arise.</a:t>
            </a:r>
          </a:p>
          <a:p>
            <a:pPr algn="just"/>
            <a:r>
              <a:rPr lang="en-US" b="1" dirty="0" smtClean="0"/>
              <a:t>Syntax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340" y="2977660"/>
            <a:ext cx="7702060" cy="36589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560" y="7346"/>
            <a:ext cx="7467600" cy="792162"/>
          </a:xfrm>
        </p:spPr>
        <p:txBody>
          <a:bodyPr/>
          <a:lstStyle/>
          <a:p>
            <a:pPr algn="ctr"/>
            <a:r>
              <a:rPr lang="en-US" dirty="0" smtClean="0"/>
              <a:t>Code Example:  Nested Switch-Case</a:t>
            </a:r>
            <a:endParaRPr lang="en-US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4596" y="913215"/>
            <a:ext cx="6934200" cy="46769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715000"/>
            <a:ext cx="3000375" cy="914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39762"/>
          </a:xfrm>
        </p:spPr>
        <p:txBody>
          <a:bodyPr/>
          <a:lstStyle/>
          <a:p>
            <a:pPr algn="ctr"/>
            <a:r>
              <a:rPr lang="en-US" dirty="0" smtClean="0"/>
              <a:t>7. The ? :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9684"/>
            <a:ext cx="8458200" cy="1334092"/>
          </a:xfrm>
        </p:spPr>
        <p:txBody>
          <a:bodyPr/>
          <a:lstStyle/>
          <a:p>
            <a:r>
              <a:rPr lang="en-US" dirty="0" smtClean="0"/>
              <a:t>We have covered </a:t>
            </a:r>
            <a:r>
              <a:rPr lang="en-US" b="1" dirty="0" smtClean="0"/>
              <a:t>conditional operator ? :</a:t>
            </a:r>
            <a:r>
              <a:rPr lang="en-US" dirty="0" smtClean="0"/>
              <a:t>  previously which can be used to replace </a:t>
            </a:r>
            <a:r>
              <a:rPr lang="en-US" b="1" dirty="0" smtClean="0"/>
              <a:t>if...else </a:t>
            </a:r>
            <a:r>
              <a:rPr lang="en-US" dirty="0" smtClean="0"/>
              <a:t>statements. It has the following general form:</a:t>
            </a:r>
            <a:endParaRPr lang="en-US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9688" y="2512252"/>
            <a:ext cx="3428999" cy="45881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71268" y="3288320"/>
            <a:ext cx="8458200" cy="307613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/>
              <a:t>Where Exp1, Exp2, and Exp3 are expressions. Notice the use and placement of the colon</a:t>
            </a:r>
            <a:r>
              <a:rPr lang="en-US" sz="2400" dirty="0" smtClean="0"/>
              <a:t>.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The ?: is called a ternary operator because it requires three operands.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/>
              <a:t>The value of a ? expression is determined like this: </a:t>
            </a:r>
            <a:endParaRPr lang="en-US" sz="2400" dirty="0" smtClean="0"/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Exp1 </a:t>
            </a:r>
            <a:r>
              <a:rPr lang="en-US" sz="2400" dirty="0"/>
              <a:t>is evaluated. If it is true, then Exp2 is evaluated and becomes the value of the entire ? expression. </a:t>
            </a:r>
            <a:endParaRPr lang="en-US" sz="2400" dirty="0" smtClean="0"/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If </a:t>
            </a:r>
            <a:r>
              <a:rPr lang="en-US" sz="2400" dirty="0"/>
              <a:t>Exp1 is false, then Exp3 is evaluated and its value becomes the value of the expression.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/>
          <a:lstStyle/>
          <a:p>
            <a:pPr algn="ctr"/>
            <a:r>
              <a:rPr lang="en-US" dirty="0" smtClean="0"/>
              <a:t>The ? : Operator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8160"/>
            <a:ext cx="8229600" cy="838200"/>
          </a:xfrm>
        </p:spPr>
        <p:txBody>
          <a:bodyPr/>
          <a:lstStyle/>
          <a:p>
            <a:r>
              <a:rPr lang="en-US" dirty="0" smtClean="0"/>
              <a:t>?: operator can be used to replace if-else statements, which have the following form:</a:t>
            </a:r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 r="41463"/>
          <a:stretch>
            <a:fillRect/>
          </a:stretch>
        </p:blipFill>
        <p:spPr bwMode="auto">
          <a:xfrm>
            <a:off x="6013940" y="1725628"/>
            <a:ext cx="1828800" cy="135610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/>
          <a:srcRect r="35292"/>
          <a:stretch>
            <a:fillRect/>
          </a:stretch>
        </p:blipFill>
        <p:spPr bwMode="auto">
          <a:xfrm>
            <a:off x="6013940" y="3478227"/>
            <a:ext cx="1828800" cy="143123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3380936"/>
            <a:ext cx="5562600" cy="129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For example, consider the following code: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5038572"/>
            <a:ext cx="5334000" cy="5334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Above code can be rewritten like this: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9864" y="5495772"/>
            <a:ext cx="3153022" cy="4677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762000" y="6028785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Here, x is assigned the value of 30 if y is less than 10 and 40 if it is not. You can the try following example: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ctr"/>
            <a:r>
              <a:rPr lang="en-US" dirty="0" smtClean="0"/>
              <a:t>8. The </a:t>
            </a:r>
            <a:r>
              <a:rPr lang="en-US" dirty="0" err="1" smtClean="0"/>
              <a:t>goto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30456"/>
            <a:ext cx="8077200" cy="1752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 </a:t>
            </a:r>
            <a:r>
              <a:rPr lang="en-US" b="1" dirty="0" err="1" smtClean="0"/>
              <a:t>goto</a:t>
            </a:r>
            <a:r>
              <a:rPr lang="en-US" dirty="0" smtClean="0"/>
              <a:t> statement in C language provides an unconditional jump from the </a:t>
            </a:r>
            <a:r>
              <a:rPr lang="en-US" dirty="0" err="1" smtClean="0"/>
              <a:t>goto</a:t>
            </a:r>
            <a:r>
              <a:rPr lang="en-US" dirty="0" smtClean="0"/>
              <a:t> to a labeled statement in the same function.</a:t>
            </a:r>
          </a:p>
          <a:p>
            <a:pPr algn="just"/>
            <a:r>
              <a:rPr lang="en-US" dirty="0" smtClean="0"/>
              <a:t>The given label must reside in the same function.</a:t>
            </a:r>
          </a:p>
          <a:p>
            <a:pPr algn="just"/>
            <a:r>
              <a:rPr lang="en-US" b="1" dirty="0" smtClean="0"/>
              <a:t>Syntax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3328" y="5226152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NOTE:</a:t>
            </a:r>
            <a:r>
              <a:rPr lang="en-US" dirty="0" smtClean="0"/>
              <a:t> Use of </a:t>
            </a:r>
            <a:r>
              <a:rPr lang="en-US" b="1" dirty="0" err="1" smtClean="0"/>
              <a:t>goto</a:t>
            </a:r>
            <a:r>
              <a:rPr lang="en-US" dirty="0" smtClean="0"/>
              <a:t> statement is highly discouraged in any programming language because it makes difficult to trace the control flow of a program, making the program hard to understand and hard to modify. Any program that uses a </a:t>
            </a:r>
            <a:r>
              <a:rPr lang="en-US" dirty="0" err="1" smtClean="0"/>
              <a:t>goto</a:t>
            </a:r>
            <a:r>
              <a:rPr lang="en-US" dirty="0" smtClean="0"/>
              <a:t> can be rewritten so that it doesn't need the </a:t>
            </a:r>
            <a:r>
              <a:rPr lang="en-US" dirty="0" err="1" smtClean="0"/>
              <a:t>goto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6092" y="2894416"/>
            <a:ext cx="5867400" cy="10714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82988" y="4148796"/>
            <a:ext cx="8189744" cy="95074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Here </a:t>
            </a:r>
            <a:r>
              <a:rPr lang="en-US" sz="2400" b="1" dirty="0" smtClean="0"/>
              <a:t>label</a:t>
            </a:r>
            <a:r>
              <a:rPr lang="en-US" sz="2400" dirty="0" smtClean="0"/>
              <a:t> can be any plain text except C keyword and it can be set anywhere in the C program above or below to </a:t>
            </a:r>
            <a:r>
              <a:rPr lang="en-US" sz="2400" b="1" dirty="0" err="1" smtClean="0"/>
              <a:t>goto</a:t>
            </a:r>
            <a:r>
              <a:rPr lang="en-US" sz="2400" dirty="0" smtClean="0"/>
              <a:t> statement.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algn="ctr"/>
            <a:r>
              <a:rPr lang="en-US" dirty="0" err="1" smtClean="0"/>
              <a:t>Goto</a:t>
            </a:r>
            <a:r>
              <a:rPr lang="en-US" dirty="0" smtClean="0"/>
              <a:t> statement Flow Diagram</a:t>
            </a:r>
            <a:endParaRPr lang="en-US" dirty="0"/>
          </a:p>
        </p:txBody>
      </p:sp>
      <p:pic>
        <p:nvPicPr>
          <p:cNvPr id="2050" name="Picture 2" descr="C goto stat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2272" y="1173484"/>
            <a:ext cx="4267200" cy="50776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563562"/>
          </a:xfrm>
        </p:spPr>
        <p:txBody>
          <a:bodyPr/>
          <a:lstStyle/>
          <a:p>
            <a:pPr algn="ctr"/>
            <a:r>
              <a:rPr lang="en-US" dirty="0" smtClean="0"/>
              <a:t>Code Example:  </a:t>
            </a:r>
            <a:r>
              <a:rPr lang="en-US" dirty="0" err="1" smtClean="0"/>
              <a:t>goto</a:t>
            </a:r>
            <a:r>
              <a:rPr lang="en-US" dirty="0" smtClean="0"/>
              <a:t> statement</a:t>
            </a:r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68324"/>
            <a:ext cx="4495800" cy="556289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71736" y="2303580"/>
            <a:ext cx="2067956" cy="273758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935392" y="172797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 - Decision </a:t>
            </a:r>
            <a:r>
              <a:rPr lang="en-US" dirty="0" smtClean="0"/>
              <a:t>Making cont.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447800"/>
            <a:ext cx="441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Following is the general form of a typical decision making structure found in most of the programming languages:</a:t>
            </a:r>
          </a:p>
        </p:txBody>
      </p:sp>
      <p:pic>
        <p:nvPicPr>
          <p:cNvPr id="8194" name="Picture 2" descr="Decision making statements in 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447800"/>
            <a:ext cx="3733800" cy="477644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34924" y="38862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2400" dirty="0" smtClean="0"/>
              <a:t>C programming language assumes any </a:t>
            </a:r>
            <a:r>
              <a:rPr lang="en-US" sz="2400" b="1" dirty="0" smtClean="0"/>
              <a:t>non-zero</a:t>
            </a:r>
            <a:r>
              <a:rPr lang="en-US" sz="2400" dirty="0" smtClean="0"/>
              <a:t> and </a:t>
            </a:r>
            <a:r>
              <a:rPr lang="en-US" sz="2400" b="1" dirty="0" smtClean="0"/>
              <a:t>non-null</a:t>
            </a:r>
            <a:r>
              <a:rPr lang="en-US" sz="2400" dirty="0" smtClean="0"/>
              <a:t> values as </a:t>
            </a:r>
            <a:r>
              <a:rPr lang="en-US" sz="2400" b="1" dirty="0" smtClean="0"/>
              <a:t>true</a:t>
            </a:r>
            <a:r>
              <a:rPr lang="en-US" sz="2400" dirty="0" smtClean="0"/>
              <a:t>, and if it is either </a:t>
            </a:r>
            <a:r>
              <a:rPr lang="en-US" sz="2400" b="1" dirty="0" smtClean="0"/>
              <a:t>zero</a:t>
            </a:r>
            <a:r>
              <a:rPr lang="en-US" sz="2400" dirty="0" smtClean="0"/>
              <a:t> or </a:t>
            </a:r>
            <a:r>
              <a:rPr lang="en-US" sz="2400" b="1" dirty="0" smtClean="0"/>
              <a:t>null</a:t>
            </a:r>
            <a:r>
              <a:rPr lang="en-US" sz="2400" dirty="0" smtClean="0"/>
              <a:t>, then it is assumed as </a:t>
            </a:r>
            <a:r>
              <a:rPr lang="en-US" sz="2400" b="1" dirty="0" smtClean="0"/>
              <a:t>false</a:t>
            </a:r>
            <a:r>
              <a:rPr lang="en-US" sz="2400" dirty="0" smtClean="0"/>
              <a:t> value.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832" y="7346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ypes of control statements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1268" y="1531025"/>
          <a:ext cx="8520332" cy="5157864"/>
        </p:xfrm>
        <a:graphic>
          <a:graphicData uri="http://schemas.openxmlformats.org/drawingml/2006/table">
            <a:tbl>
              <a:tblPr/>
              <a:tblGrid>
                <a:gridCol w="2814754"/>
                <a:gridCol w="5705578"/>
              </a:tblGrid>
              <a:tr h="298855">
                <a:tc>
                  <a:txBody>
                    <a:bodyPr/>
                    <a:lstStyle/>
                    <a:p>
                      <a:pPr algn="l"/>
                      <a:r>
                        <a:rPr lang="en-US" sz="1500" b="1" dirty="0"/>
                        <a:t>Statement</a:t>
                      </a:r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b="1" dirty="0"/>
                        <a:t>Description</a:t>
                      </a:r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1655">
                <a:tc>
                  <a:txBody>
                    <a:bodyPr/>
                    <a:lstStyle/>
                    <a:p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lang="en-US" sz="1500" b="1" u="none" strike="noStrike" dirty="0" smtClean="0">
                          <a:solidFill>
                            <a:srgbClr val="900B09"/>
                          </a:solidFill>
                        </a:rPr>
                        <a:t>  </a:t>
                      </a:r>
                      <a:r>
                        <a:rPr lang="en-US" sz="1500" b="1" i="1" u="none" strike="noStrike" dirty="0" smtClean="0">
                          <a:solidFill>
                            <a:srgbClr val="900B09"/>
                          </a:solidFill>
                        </a:rPr>
                        <a:t>if</a:t>
                      </a:r>
                      <a:r>
                        <a:rPr lang="en-US" sz="1500" b="1" u="none" strike="noStrike" dirty="0" smtClean="0">
                          <a:solidFill>
                            <a:srgbClr val="900B09"/>
                          </a:solidFill>
                        </a:rPr>
                        <a:t>  </a:t>
                      </a:r>
                      <a:r>
                        <a:rPr lang="en-US" sz="1500" u="none" strike="noStrike" dirty="0" smtClean="0">
                          <a:solidFill>
                            <a:srgbClr val="900B09"/>
                          </a:solidFill>
                        </a:rPr>
                        <a:t>statement</a:t>
                      </a:r>
                      <a:endParaRPr lang="en-US" sz="1500" dirty="0"/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An </a:t>
                      </a:r>
                      <a:r>
                        <a:rPr lang="en-US" sz="1500" b="1" dirty="0"/>
                        <a:t>if statement</a:t>
                      </a:r>
                      <a:r>
                        <a:rPr lang="en-US" sz="1500" dirty="0"/>
                        <a:t> consists of a </a:t>
                      </a:r>
                      <a:r>
                        <a:rPr lang="en-US" sz="1500" dirty="0" smtClean="0"/>
                        <a:t>Boolean </a:t>
                      </a:r>
                      <a:r>
                        <a:rPr lang="en-US" sz="1500" dirty="0"/>
                        <a:t>expression followed by one or more statements.</a:t>
                      </a:r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735876">
                <a:tc>
                  <a:txBody>
                    <a:bodyPr/>
                    <a:lstStyle/>
                    <a:p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</a:rPr>
                        <a:t>2.  </a:t>
                      </a:r>
                      <a:r>
                        <a:rPr lang="en-US" sz="1500" b="1" i="1" u="none" strike="noStrike" dirty="0" smtClean="0">
                          <a:solidFill>
                            <a:srgbClr val="900B09"/>
                          </a:solidFill>
                        </a:rPr>
                        <a:t>if</a:t>
                      </a:r>
                      <a:r>
                        <a:rPr lang="en-US" sz="1500" b="1" i="1" u="none" strike="noStrike" dirty="0">
                          <a:solidFill>
                            <a:srgbClr val="900B09"/>
                          </a:solidFill>
                        </a:rPr>
                        <a:t>...else</a:t>
                      </a:r>
                      <a:r>
                        <a:rPr lang="en-US" sz="1500" b="1" u="none" strike="noStrike" dirty="0">
                          <a:solidFill>
                            <a:srgbClr val="900B09"/>
                          </a:solidFill>
                        </a:rPr>
                        <a:t> </a:t>
                      </a:r>
                      <a:r>
                        <a:rPr lang="en-US" sz="1500" b="1" u="none" strike="noStrike" dirty="0" smtClean="0">
                          <a:solidFill>
                            <a:srgbClr val="900B09"/>
                          </a:solidFill>
                        </a:rPr>
                        <a:t> </a:t>
                      </a:r>
                      <a:r>
                        <a:rPr lang="en-US" sz="1500" u="none" strike="noStrike" dirty="0" smtClean="0">
                          <a:solidFill>
                            <a:srgbClr val="900B09"/>
                          </a:solidFill>
                        </a:rPr>
                        <a:t>statement</a:t>
                      </a:r>
                      <a:endParaRPr lang="en-US" sz="1500" dirty="0"/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An </a:t>
                      </a:r>
                      <a:r>
                        <a:rPr lang="en-US" sz="1500" b="1" dirty="0"/>
                        <a:t>if statement</a:t>
                      </a:r>
                      <a:r>
                        <a:rPr lang="en-US" sz="1500" dirty="0"/>
                        <a:t> can be followed by an optional </a:t>
                      </a:r>
                      <a:r>
                        <a:rPr lang="en-US" sz="1500" b="1" dirty="0"/>
                        <a:t>else statement</a:t>
                      </a:r>
                      <a:r>
                        <a:rPr lang="en-US" sz="1500" dirty="0"/>
                        <a:t>, which executes when the </a:t>
                      </a:r>
                      <a:r>
                        <a:rPr lang="en-US" sz="1500" dirty="0" smtClean="0"/>
                        <a:t>Boolean </a:t>
                      </a:r>
                      <a:r>
                        <a:rPr lang="en-US" sz="1500" dirty="0"/>
                        <a:t>expression is false.</a:t>
                      </a:r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620322">
                <a:tc>
                  <a:txBody>
                    <a:bodyPr/>
                    <a:lstStyle/>
                    <a:p>
                      <a:r>
                        <a:rPr kumimoji="0" lang="en-US" sz="15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en-US" sz="1500" b="1" u="none" strike="noStrike" kern="1200" dirty="0" smtClean="0">
                          <a:solidFill>
                            <a:srgbClr val="900B09"/>
                          </a:solidFill>
                          <a:latin typeface="+mn-lt"/>
                          <a:ea typeface="+mn-ea"/>
                          <a:cs typeface="+mn-cs"/>
                        </a:rPr>
                        <a:t> nested </a:t>
                      </a:r>
                      <a:r>
                        <a:rPr kumimoji="0" lang="en-US" sz="1500" b="1" i="1" u="none" strike="noStrike" kern="1200" dirty="0" smtClean="0">
                          <a:solidFill>
                            <a:srgbClr val="900B09"/>
                          </a:solidFill>
                          <a:latin typeface="+mn-lt"/>
                          <a:ea typeface="+mn-ea"/>
                          <a:cs typeface="+mn-cs"/>
                        </a:rPr>
                        <a:t>if </a:t>
                      </a:r>
                      <a:r>
                        <a:rPr kumimoji="0" lang="en-US" sz="1500" u="none" strike="noStrike" kern="1200" dirty="0" smtClean="0">
                          <a:solidFill>
                            <a:srgbClr val="900B09"/>
                          </a:solidFill>
                          <a:latin typeface="+mn-lt"/>
                          <a:ea typeface="+mn-ea"/>
                          <a:cs typeface="+mn-cs"/>
                        </a:rPr>
                        <a:t>statements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can use one </a:t>
                      </a:r>
                      <a:r>
                        <a:rPr lang="en-US" b="1" dirty="0"/>
                        <a:t>if</a:t>
                      </a:r>
                      <a:r>
                        <a:rPr lang="en-US" dirty="0"/>
                        <a:t> or </a:t>
                      </a:r>
                      <a:r>
                        <a:rPr lang="en-US" b="1" dirty="0"/>
                        <a:t>else if</a:t>
                      </a:r>
                      <a:r>
                        <a:rPr lang="en-US" dirty="0"/>
                        <a:t> statement inside another </a:t>
                      </a:r>
                      <a:r>
                        <a:rPr lang="en-US" b="1" dirty="0"/>
                        <a:t>if</a:t>
                      </a:r>
                      <a:r>
                        <a:rPr lang="en-US" dirty="0"/>
                        <a:t> or </a:t>
                      </a:r>
                      <a:r>
                        <a:rPr lang="en-US" b="1" dirty="0"/>
                        <a:t>else if</a:t>
                      </a:r>
                      <a:r>
                        <a:rPr lang="en-US" dirty="0"/>
                        <a:t> statement(s).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779922">
                <a:tc>
                  <a:txBody>
                    <a:bodyPr/>
                    <a:lstStyle/>
                    <a:p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</a:rPr>
                        <a:t>4.  </a:t>
                      </a:r>
                      <a:r>
                        <a:rPr lang="en-US" sz="1500" b="1" i="1" u="none" strike="noStrike" dirty="0" smtClean="0">
                          <a:solidFill>
                            <a:srgbClr val="900B09"/>
                          </a:solidFill>
                        </a:rPr>
                        <a:t>if...else if..else</a:t>
                      </a:r>
                      <a:r>
                        <a:rPr lang="en-US" sz="1500" b="1" u="none" strike="noStrike" dirty="0" smtClean="0">
                          <a:solidFill>
                            <a:srgbClr val="900B09"/>
                          </a:solidFill>
                        </a:rPr>
                        <a:t> </a:t>
                      </a:r>
                      <a:r>
                        <a:rPr lang="en-US" sz="1500" u="none" strike="noStrike" dirty="0" smtClean="0">
                          <a:solidFill>
                            <a:srgbClr val="900B09"/>
                          </a:solidFill>
                        </a:rPr>
                        <a:t>statement</a:t>
                      </a:r>
                      <a:endParaRPr lang="en-US" sz="1500" dirty="0"/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 </a:t>
                      </a:r>
                      <a:r>
                        <a:rPr kumimoji="0" lang="en-US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kumimoji="0" lang="en-US" sz="16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statement can be followed by an optional </a:t>
                      </a:r>
                      <a:r>
                        <a:rPr kumimoji="0" lang="en-US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else if...else</a:t>
                      </a:r>
                      <a:r>
                        <a:rPr kumimoji="0" lang="en-US" sz="16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statement, which is very useful to test various conditions using single if...else if statement.</a:t>
                      </a:r>
                      <a:endParaRPr lang="en-US" sz="1500" dirty="0"/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21655">
                <a:tc>
                  <a:txBody>
                    <a:bodyPr/>
                    <a:lstStyle/>
                    <a:p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</a:rPr>
                        <a:t>5.  </a:t>
                      </a:r>
                      <a:r>
                        <a:rPr lang="en-US" sz="1500" b="1" i="1" u="none" strike="noStrike" dirty="0" smtClean="0">
                          <a:solidFill>
                            <a:srgbClr val="900B09"/>
                          </a:solidFill>
                        </a:rPr>
                        <a:t>switch</a:t>
                      </a:r>
                      <a:r>
                        <a:rPr lang="en-US" sz="1500" i="1" u="none" strike="noStrike" dirty="0" smtClean="0">
                          <a:solidFill>
                            <a:srgbClr val="900B09"/>
                          </a:solidFill>
                        </a:rPr>
                        <a:t> </a:t>
                      </a:r>
                      <a:r>
                        <a:rPr lang="en-US" sz="1500" b="1" i="1" u="none" strike="noStrike" dirty="0" smtClean="0">
                          <a:solidFill>
                            <a:srgbClr val="900B09"/>
                          </a:solidFill>
                        </a:rPr>
                        <a:t>case</a:t>
                      </a:r>
                      <a:r>
                        <a:rPr lang="en-US" sz="1500" u="none" strike="noStrike" dirty="0" smtClean="0">
                          <a:solidFill>
                            <a:srgbClr val="900B09"/>
                          </a:solidFill>
                        </a:rPr>
                        <a:t>-statement</a:t>
                      </a:r>
                      <a:endParaRPr lang="en-US" sz="1500" dirty="0"/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 </a:t>
                      </a:r>
                      <a:r>
                        <a:rPr lang="en-US" sz="1500" b="1" dirty="0"/>
                        <a:t>switch</a:t>
                      </a:r>
                      <a:r>
                        <a:rPr lang="en-US" sz="1500" dirty="0"/>
                        <a:t> statement allows a variable to be tested for equality against a list of values.</a:t>
                      </a:r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15643">
                <a:tc>
                  <a:txBody>
                    <a:bodyPr/>
                    <a:lstStyle/>
                    <a:p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</a:rPr>
                        <a:t>6.  </a:t>
                      </a:r>
                      <a:r>
                        <a:rPr lang="en-US" sz="1500" u="none" strike="noStrike" dirty="0" smtClean="0">
                          <a:solidFill>
                            <a:srgbClr val="900B09"/>
                          </a:solidFill>
                        </a:rPr>
                        <a:t>nested </a:t>
                      </a:r>
                      <a:r>
                        <a:rPr lang="en-US" sz="1500" b="1" i="1" u="none" strike="noStrike" dirty="0">
                          <a:solidFill>
                            <a:srgbClr val="900B09"/>
                          </a:solidFill>
                        </a:rPr>
                        <a:t>switch</a:t>
                      </a:r>
                      <a:r>
                        <a:rPr lang="en-US" sz="1500" u="none" strike="noStrike" dirty="0">
                          <a:solidFill>
                            <a:srgbClr val="900B09"/>
                          </a:solidFill>
                        </a:rPr>
                        <a:t> statements</a:t>
                      </a:r>
                      <a:endParaRPr lang="en-US" sz="1500" dirty="0"/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You can use one </a:t>
                      </a:r>
                      <a:r>
                        <a:rPr lang="en-US" sz="1500" b="1" dirty="0"/>
                        <a:t>switch</a:t>
                      </a:r>
                      <a:r>
                        <a:rPr lang="en-US" sz="1500" dirty="0"/>
                        <a:t> statement inside another </a:t>
                      </a:r>
                      <a:r>
                        <a:rPr lang="en-US" sz="1500" b="1" dirty="0" smtClean="0"/>
                        <a:t>switch </a:t>
                      </a:r>
                      <a:r>
                        <a:rPr lang="en-US" sz="1500" dirty="0" smtClean="0"/>
                        <a:t>statement(s</a:t>
                      </a:r>
                      <a:r>
                        <a:rPr lang="en-US" sz="1500" dirty="0"/>
                        <a:t>).</a:t>
                      </a:r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14125">
                <a:tc>
                  <a:txBody>
                    <a:bodyPr/>
                    <a:lstStyle/>
                    <a:p>
                      <a:r>
                        <a:rPr lang="en-US" sz="15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  </a:t>
                      </a:r>
                      <a:r>
                        <a:rPr lang="en-US" sz="1500" u="none" strike="noStrike" kern="1200" dirty="0" smtClean="0">
                          <a:solidFill>
                            <a:srgbClr val="900B09"/>
                          </a:solidFill>
                          <a:latin typeface="+mn-lt"/>
                          <a:ea typeface="+mn-ea"/>
                          <a:cs typeface="+mn-cs"/>
                        </a:rPr>
                        <a:t>Ternary operator </a:t>
                      </a:r>
                      <a:r>
                        <a:rPr lang="en-US" sz="1500" b="1" u="none" strike="noStrike" kern="1200" dirty="0" smtClean="0">
                          <a:solidFill>
                            <a:srgbClr val="900B09"/>
                          </a:solidFill>
                          <a:latin typeface="+mn-lt"/>
                          <a:ea typeface="+mn-ea"/>
                          <a:cs typeface="+mn-cs"/>
                        </a:rPr>
                        <a:t>? :</a:t>
                      </a:r>
                      <a:endParaRPr lang="en-US" sz="1500" b="1" u="none" strike="noStrike" kern="1200" dirty="0">
                        <a:solidFill>
                          <a:srgbClr val="900B0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?: can be used to replace </a:t>
                      </a:r>
                      <a:r>
                        <a:rPr kumimoji="0" lang="en-US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if...else </a:t>
                      </a:r>
                      <a:r>
                        <a:rPr kumimoji="0" lang="en-US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statements</a:t>
                      </a:r>
                      <a:endParaRPr lang="en-US" sz="1500" dirty="0"/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514125">
                <a:tc>
                  <a:txBody>
                    <a:bodyPr/>
                    <a:lstStyle/>
                    <a:p>
                      <a:r>
                        <a:rPr lang="en-US" sz="15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  </a:t>
                      </a:r>
                      <a:r>
                        <a:rPr lang="en-US" sz="1500" b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1" i="1" u="none" strike="noStrike" kern="1200" dirty="0" err="1" smtClean="0">
                          <a:solidFill>
                            <a:srgbClr val="900B09"/>
                          </a:solidFill>
                          <a:latin typeface="+mn-lt"/>
                          <a:ea typeface="+mn-ea"/>
                          <a:cs typeface="+mn-cs"/>
                        </a:rPr>
                        <a:t>goto</a:t>
                      </a:r>
                      <a:r>
                        <a:rPr lang="en-US" sz="1500" u="none" strike="noStrike" kern="1200" dirty="0" smtClean="0">
                          <a:solidFill>
                            <a:srgbClr val="900B09"/>
                          </a:solidFill>
                          <a:latin typeface="+mn-lt"/>
                          <a:ea typeface="+mn-ea"/>
                          <a:cs typeface="+mn-cs"/>
                        </a:rPr>
                        <a:t> statement</a:t>
                      </a:r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goto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statement transfers control to a label.</a:t>
                      </a:r>
                      <a:endParaRPr lang="en-US" sz="1500" dirty="0"/>
                    </a:p>
                  </a:txBody>
                  <a:tcPr marL="39017" marR="39017" marT="39017" marB="39017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0928" y="730332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C </a:t>
            </a:r>
            <a:r>
              <a:rPr lang="en-US" sz="2000" dirty="0" smtClean="0"/>
              <a:t>language </a:t>
            </a:r>
            <a:r>
              <a:rPr lang="en-US" sz="2000" dirty="0"/>
              <a:t>provides following types of decision making statements. Click the following links to check their detail.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 smtClean="0"/>
              <a:t>1.  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73589"/>
            <a:ext cx="8229600" cy="121919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An </a:t>
            </a:r>
            <a:r>
              <a:rPr lang="en-US" sz="2400" b="1" dirty="0"/>
              <a:t>if</a:t>
            </a:r>
            <a:r>
              <a:rPr lang="en-US" sz="2400" dirty="0"/>
              <a:t> statement consists of a </a:t>
            </a:r>
            <a:r>
              <a:rPr lang="en-US" sz="2400" dirty="0" smtClean="0"/>
              <a:t>Boolean </a:t>
            </a:r>
            <a:r>
              <a:rPr lang="en-US" sz="2400" dirty="0"/>
              <a:t>expression followed by one or more statements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Syntax</a:t>
            </a:r>
            <a:r>
              <a:rPr lang="en-US" sz="2000" b="1" dirty="0" smtClean="0"/>
              <a:t>:</a:t>
            </a:r>
          </a:p>
          <a:p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8992" y="3892060"/>
            <a:ext cx="8314008" cy="2613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/>
              <a:t>If the expression evaluates to </a:t>
            </a:r>
            <a:r>
              <a:rPr lang="en-US" sz="2400" b="1" dirty="0"/>
              <a:t>true</a:t>
            </a:r>
            <a:r>
              <a:rPr lang="en-US" sz="2400" dirty="0"/>
              <a:t>, then the block of code inside the if statement will be executed. 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/>
              <a:t>If expression evaluates to </a:t>
            </a:r>
            <a:r>
              <a:rPr lang="en-US" sz="2400" b="1" dirty="0"/>
              <a:t>false</a:t>
            </a:r>
            <a:r>
              <a:rPr lang="en-US" sz="2400" dirty="0"/>
              <a:t>, then the first set of code after the end of the if statement will be executed.</a:t>
            </a:r>
          </a:p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/>
              <a:t>C </a:t>
            </a:r>
            <a:r>
              <a:rPr lang="en-US" sz="2400" dirty="0" smtClean="0"/>
              <a:t>language </a:t>
            </a:r>
            <a:r>
              <a:rPr lang="en-US" sz="2400" dirty="0"/>
              <a:t>assumes any </a:t>
            </a:r>
            <a:r>
              <a:rPr lang="en-US" sz="2400" b="1" dirty="0" smtClean="0"/>
              <a:t>non-zero</a:t>
            </a:r>
            <a:r>
              <a:rPr lang="en-US" sz="2400" dirty="0"/>
              <a:t> and </a:t>
            </a:r>
            <a:r>
              <a:rPr lang="en-US" sz="2400" b="1" dirty="0"/>
              <a:t>non-null</a:t>
            </a:r>
            <a:r>
              <a:rPr lang="en-US" sz="2400" dirty="0"/>
              <a:t> values as </a:t>
            </a:r>
            <a:r>
              <a:rPr lang="en-US" sz="2400" b="1" dirty="0"/>
              <a:t>true</a:t>
            </a:r>
            <a:r>
              <a:rPr lang="en-US" sz="2400" dirty="0"/>
              <a:t> and if it is either zero or null, then it is assumed as </a:t>
            </a:r>
            <a:r>
              <a:rPr lang="en-US" sz="2400" b="1" dirty="0"/>
              <a:t>false</a:t>
            </a:r>
            <a:r>
              <a:rPr lang="en-US" sz="2400" dirty="0"/>
              <a:t> value.</a:t>
            </a: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4521" y="2749060"/>
            <a:ext cx="7637808" cy="10458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 smtClean="0"/>
              <a:t>If Flow Diagram</a:t>
            </a:r>
            <a:endParaRPr lang="en-US" dirty="0"/>
          </a:p>
        </p:txBody>
      </p:sp>
      <p:pic>
        <p:nvPicPr>
          <p:cNvPr id="1026" name="Picture 2" descr="C if stat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304772"/>
            <a:ext cx="3962400" cy="5007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Code Example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78056"/>
            <a:ext cx="7823771" cy="502150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336" y="6011592"/>
            <a:ext cx="7838064" cy="60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39762"/>
          </a:xfrm>
        </p:spPr>
        <p:txBody>
          <a:bodyPr/>
          <a:lstStyle/>
          <a:p>
            <a:pPr algn="ctr"/>
            <a:r>
              <a:rPr lang="en-US" dirty="0" smtClean="0"/>
              <a:t>2. if</a:t>
            </a:r>
            <a:r>
              <a:rPr lang="en-US" dirty="0"/>
              <a:t>...else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99059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An </a:t>
            </a:r>
            <a:r>
              <a:rPr lang="en-US" b="1" dirty="0"/>
              <a:t>if</a:t>
            </a:r>
            <a:r>
              <a:rPr lang="en-US" dirty="0"/>
              <a:t> statement can be followed by an optional </a:t>
            </a:r>
            <a:r>
              <a:rPr lang="en-US" b="1" dirty="0"/>
              <a:t>else</a:t>
            </a:r>
            <a:r>
              <a:rPr lang="en-US" dirty="0"/>
              <a:t> statement, which executes when the </a:t>
            </a:r>
            <a:r>
              <a:rPr lang="en-US" dirty="0" smtClean="0"/>
              <a:t>Boolean </a:t>
            </a:r>
            <a:r>
              <a:rPr lang="en-US" dirty="0"/>
              <a:t>expression is false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/>
              <a:t>Syntax</a:t>
            </a:r>
            <a:r>
              <a:rPr lang="en-US" dirty="0"/>
              <a:t>:</a:t>
            </a:r>
          </a:p>
          <a:p>
            <a:pPr algn="just"/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667000"/>
            <a:ext cx="7812958" cy="1981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5257800"/>
            <a:ext cx="8229600" cy="990599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/>
              <a:t>If the Boolean expression evaluates to true, then the if block of code will be executed, otherwise else block of code will be executed.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algn="ctr"/>
            <a:r>
              <a:rPr lang="en-US" dirty="0" smtClean="0"/>
              <a:t>If…else Flow Diagram</a:t>
            </a:r>
            <a:endParaRPr lang="en-US" dirty="0"/>
          </a:p>
        </p:txBody>
      </p:sp>
      <p:pic>
        <p:nvPicPr>
          <p:cNvPr id="21506" name="Picture 2" descr="C if...else stat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298911"/>
            <a:ext cx="4038600" cy="4872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301</TotalTime>
  <Words>533</Words>
  <Application>Microsoft Office PowerPoint</Application>
  <PresentationFormat>On-screen Show (4:3)</PresentationFormat>
  <Paragraphs>97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Oriel</vt:lpstr>
      <vt:lpstr>C - Decision Making Control Statement and Branching</vt:lpstr>
      <vt:lpstr>C - Decision Making</vt:lpstr>
      <vt:lpstr>C - Decision Making cont.</vt:lpstr>
      <vt:lpstr>Types of control statements</vt:lpstr>
      <vt:lpstr>1.  If Statement</vt:lpstr>
      <vt:lpstr>If Flow Diagram</vt:lpstr>
      <vt:lpstr>Code Example</vt:lpstr>
      <vt:lpstr>2. if...else statement</vt:lpstr>
      <vt:lpstr>If…else Flow Diagram</vt:lpstr>
      <vt:lpstr>Code Example : If else  </vt:lpstr>
      <vt:lpstr>3. The if...else if...else Statement</vt:lpstr>
      <vt:lpstr>The if...else if...else Syntax.</vt:lpstr>
      <vt:lpstr>Code example: if...else if...else</vt:lpstr>
      <vt:lpstr>4. C - nested if statements</vt:lpstr>
      <vt:lpstr>Code Example:  nest else if...else</vt:lpstr>
      <vt:lpstr>5. C - switch statement</vt:lpstr>
      <vt:lpstr>rules apply to a switch statement:</vt:lpstr>
      <vt:lpstr>Switch-Case Flow Diagram</vt:lpstr>
      <vt:lpstr>Code Example:  Switch-Case</vt:lpstr>
      <vt:lpstr>6. C - nested switch statements</vt:lpstr>
      <vt:lpstr>Code Example:  Nested Switch-Case</vt:lpstr>
      <vt:lpstr>7. The ? : Operator</vt:lpstr>
      <vt:lpstr>The ? : Operator cont.</vt:lpstr>
      <vt:lpstr>8. The goto statement</vt:lpstr>
      <vt:lpstr>Goto statement Flow Diagram</vt:lpstr>
      <vt:lpstr>Code Example:  goto statement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SRH Noori</dc:creator>
  <cp:lastModifiedBy>Home</cp:lastModifiedBy>
  <cp:revision>306</cp:revision>
  <dcterms:created xsi:type="dcterms:W3CDTF">2014-02-11T09:44:22Z</dcterms:created>
  <dcterms:modified xsi:type="dcterms:W3CDTF">2021-07-27T11:46:07Z</dcterms:modified>
</cp:coreProperties>
</file>