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  <p:sldId id="266" r:id="rId5"/>
    <p:sldId id="267" r:id="rId6"/>
    <p:sldId id="268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6" y="-12419"/>
            <a:ext cx="7794333" cy="1008323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4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3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1" y="894080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4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3168864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9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4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4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0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197953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4" y="755224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4073035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65" indent="0">
              <a:buNone/>
              <a:defRPr sz="895"/>
            </a:lvl2pPr>
            <a:lvl3pPr marL="582930" indent="0">
              <a:buNone/>
              <a:defRPr sz="765"/>
            </a:lvl3pPr>
            <a:lvl4pPr marL="874395" indent="0">
              <a:buNone/>
              <a:defRPr sz="640"/>
            </a:lvl4pPr>
            <a:lvl5pPr marL="1165860" indent="0">
              <a:buNone/>
              <a:defRPr sz="640"/>
            </a:lvl5pPr>
            <a:lvl6pPr marL="1457325" indent="0">
              <a:buNone/>
              <a:defRPr sz="640"/>
            </a:lvl6pPr>
            <a:lvl7pPr marL="1748790" indent="0">
              <a:buNone/>
              <a:defRPr sz="640"/>
            </a:lvl7pPr>
            <a:lvl8pPr marL="2040255" indent="0">
              <a:buNone/>
              <a:defRPr sz="640"/>
            </a:lvl8pPr>
            <a:lvl9pPr marL="2331720" indent="0">
              <a:buNone/>
              <a:defRPr sz="64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6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4334" cy="1008323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6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6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6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30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9146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825" indent="-24320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5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1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79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hyperlink" Target="mailto:karrie23@gmail.com" TargetMode="External"/><Relationship Id="rId1" Type="http://schemas.openxmlformats.org/officeDocument/2006/relationships/hyperlink" Target="mailto:Wordnewton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1092" y="140208"/>
            <a:ext cx="734568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en-US" sz="2400" b="1" dirty="0">
                <a:latin typeface="Arial" panose="020B0604020202020204"/>
              </a:rPr>
              <a:t>View</a:t>
            </a:r>
            <a:endParaRPr lang="en-US" sz="2400" b="1" dirty="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4712" y="743712"/>
            <a:ext cx="5788152" cy="15819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3150"/>
              </a:spcBef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&gt; </a:t>
            </a:r>
            <a:r>
              <a:rPr lang="en-US" sz="1600" b="1" u="sng" dirty="0">
                <a:latin typeface="Arial" panose="020B0604020202020204"/>
              </a:rPr>
              <a:t>CREATE VIEW Statement: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In SQL, a view is a virtual table based on the result-set of an SQL statement.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 view contains rows and columns, just like a real table. The fields in a view are fields from one or more real tables in the database.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1680"/>
              </a:spcAft>
            </a:pPr>
            <a:r>
              <a:rPr lang="en-US" sz="1200" dirty="0">
                <a:latin typeface="Arial" panose="020B0604020202020204"/>
              </a:rPr>
              <a:t>CREATE VIEW </a:t>
            </a:r>
            <a:r>
              <a:rPr lang="en-US" sz="1200" dirty="0" err="1">
                <a:latin typeface="Arial" panose="020B0604020202020204"/>
              </a:rPr>
              <a:t>Bangladeshi_Customers</a:t>
            </a:r>
            <a:r>
              <a:rPr lang="en-US" sz="1200" dirty="0">
                <a:latin typeface="Arial" panose="020B0604020202020204"/>
              </a:rPr>
              <a:t> AS SELECT </a:t>
            </a:r>
            <a:r>
              <a:rPr lang="en-US" sz="1200" dirty="0" err="1">
                <a:latin typeface="Arial" panose="020B0604020202020204"/>
              </a:rPr>
              <a:t>CustomerName</a:t>
            </a:r>
            <a:r>
              <a:rPr lang="en-US" sz="1200" dirty="0">
                <a:latin typeface="Arial" panose="020B0604020202020204"/>
              </a:rPr>
              <a:t>, </a:t>
            </a:r>
            <a:r>
              <a:rPr lang="en-US" sz="1200" dirty="0" err="1">
                <a:latin typeface="Arial" panose="020B0604020202020204"/>
              </a:rPr>
              <a:t>ContactName</a:t>
            </a:r>
            <a:r>
              <a:rPr lang="en-US" sz="1200" dirty="0">
                <a:latin typeface="Arial" panose="020B0604020202020204"/>
              </a:rPr>
              <a:t> FROM </a:t>
            </a:r>
            <a:r>
              <a:rPr lang="en-US" sz="1200" dirty="0" err="1">
                <a:latin typeface="Arial" panose="020B0604020202020204"/>
              </a:rPr>
              <a:t>CustomerInfo</a:t>
            </a:r>
            <a:r>
              <a:rPr lang="en-US" sz="1200" dirty="0">
                <a:latin typeface="Arial" panose="020B0604020202020204"/>
              </a:rPr>
              <a:t> WHERE Country = 'Bangladesh';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1184" y="2235708"/>
            <a:ext cx="2532888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680"/>
              </a:spcBef>
              <a:spcAft>
                <a:spcPts val="2100"/>
              </a:spcAft>
            </a:pPr>
            <a:r>
              <a:rPr lang="en-US" sz="1200" dirty="0">
                <a:latin typeface="Arial" panose="020B0604020202020204"/>
              </a:rPr>
              <a:t>select *from </a:t>
            </a:r>
            <a:r>
              <a:rPr lang="en-US" sz="1200" dirty="0" err="1">
                <a:latin typeface="Arial" panose="020B0604020202020204"/>
              </a:rPr>
              <a:t>Bangladeshi_Customers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4712" y="2679954"/>
            <a:ext cx="4218432" cy="707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Bef>
                <a:spcPts val="2100"/>
              </a:spcBef>
            </a:pPr>
            <a:r>
              <a:rPr lang="en-US" sz="1200" dirty="0">
                <a:latin typeface="Arial" panose="020B0604020202020204"/>
              </a:rPr>
              <a:t>CREATE VIEW </a:t>
            </a:r>
            <a:r>
              <a:rPr lang="en-US" sz="1200" dirty="0" err="1">
                <a:latin typeface="Arial" panose="020B0604020202020204"/>
              </a:rPr>
              <a:t>Above_Average_Price</a:t>
            </a:r>
            <a:r>
              <a:rPr lang="en-US" sz="1200" dirty="0">
                <a:latin typeface="Arial" panose="020B0604020202020204"/>
              </a:rPr>
              <a:t> AS SELECT </a:t>
            </a:r>
            <a:r>
              <a:rPr lang="en-US" sz="1200" dirty="0" err="1">
                <a:latin typeface="Arial" panose="020B0604020202020204"/>
              </a:rPr>
              <a:t>ProductName</a:t>
            </a:r>
            <a:r>
              <a:rPr lang="en-US" sz="1200" dirty="0">
                <a:latin typeface="Arial" panose="020B0604020202020204"/>
              </a:rPr>
              <a:t>, Price FROM </a:t>
            </a:r>
            <a:r>
              <a:rPr lang="en-US" sz="1200" dirty="0" err="1">
                <a:latin typeface="Arial" panose="020B0604020202020204"/>
              </a:rPr>
              <a:t>ProductDetails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1680"/>
              </a:spcAft>
            </a:pPr>
            <a:r>
              <a:rPr lang="en-US" sz="1200" dirty="0">
                <a:latin typeface="Arial" panose="020B0604020202020204"/>
              </a:rPr>
              <a:t>WHERE Price &gt; (SELECT AVG(Price) FROM </a:t>
            </a:r>
            <a:r>
              <a:rPr lang="en-US" sz="1200" dirty="0" err="1">
                <a:latin typeface="Arial" panose="020B0604020202020204"/>
              </a:rPr>
              <a:t>ProductDetails</a:t>
            </a:r>
            <a:r>
              <a:rPr lang="en-US" sz="1200" dirty="0">
                <a:latin typeface="Arial" panose="020B0604020202020204"/>
              </a:rPr>
              <a:t>);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4712" y="3293364"/>
            <a:ext cx="2386584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680"/>
              </a:spcBef>
              <a:spcAft>
                <a:spcPts val="6090"/>
              </a:spcAft>
            </a:pPr>
            <a:r>
              <a:rPr lang="en-US" sz="1200" dirty="0">
                <a:latin typeface="Arial" panose="020B0604020202020204"/>
              </a:rPr>
              <a:t>select *from </a:t>
            </a:r>
            <a:r>
              <a:rPr lang="en-US" sz="1200" dirty="0" err="1">
                <a:latin typeface="Arial" panose="020B0604020202020204"/>
              </a:rPr>
              <a:t>Above_Average_Price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1184" y="3736848"/>
            <a:ext cx="5455920" cy="527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Bef>
                <a:spcPts val="6090"/>
              </a:spcBef>
            </a:pPr>
            <a:r>
              <a:rPr lang="en-US" sz="1200" dirty="0">
                <a:latin typeface="Arial" panose="020B0604020202020204"/>
              </a:rPr>
              <a:t>&gt;</a:t>
            </a:r>
            <a:r>
              <a:rPr lang="en-US" b="1" u="sng" dirty="0">
                <a:latin typeface="Arial" panose="020B0604020202020204"/>
              </a:rPr>
              <a:t> Updating a View:</a:t>
            </a:r>
            <a:endParaRPr lang="en-US" b="1" u="sng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A view can be updated with the CREATE OR REPLACE VIEW statement.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The following SQL adds the "City" column to the "</a:t>
            </a:r>
            <a:r>
              <a:rPr lang="en-US" sz="1200" dirty="0" err="1">
                <a:latin typeface="Arial" panose="020B0604020202020204"/>
              </a:rPr>
              <a:t>Bangladeshi_Customers</a:t>
            </a:r>
            <a:r>
              <a:rPr lang="en-US" sz="1200" dirty="0">
                <a:latin typeface="Arial" panose="020B0604020202020204"/>
              </a:rPr>
              <a:t>" view</a:t>
            </a:r>
            <a:r>
              <a:rPr lang="en-US" sz="1200" dirty="0" smtClean="0">
                <a:latin typeface="Arial" panose="020B0604020202020204"/>
              </a:rPr>
              <a:t>: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 smtClean="0">
                <a:latin typeface="Arial" panose="020B0604020202020204"/>
              </a:rPr>
              <a:t>CREATE OR REPLACE VIEW </a:t>
            </a:r>
            <a:r>
              <a:rPr lang="en-US" sz="1200" dirty="0" err="1" smtClean="0">
                <a:latin typeface="Arial" panose="020B0604020202020204"/>
              </a:rPr>
              <a:t>Bangladeshi_Customers</a:t>
            </a:r>
            <a:r>
              <a:rPr lang="en-US" sz="1200" dirty="0" smtClean="0">
                <a:latin typeface="Arial" panose="020B0604020202020204"/>
              </a:rPr>
              <a:t> AS SELECT </a:t>
            </a:r>
            <a:r>
              <a:rPr lang="en-US" sz="1200" dirty="0" err="1" smtClean="0">
                <a:latin typeface="Arial" panose="020B0604020202020204"/>
              </a:rPr>
              <a:t>CustomerName</a:t>
            </a:r>
            <a:r>
              <a:rPr lang="en-US" sz="1200" dirty="0" smtClean="0">
                <a:latin typeface="Arial" panose="020B0604020202020204"/>
              </a:rPr>
              <a:t>, </a:t>
            </a:r>
            <a:r>
              <a:rPr lang="en-US" sz="1200" dirty="0" err="1" smtClean="0">
                <a:latin typeface="Arial" panose="020B0604020202020204"/>
              </a:rPr>
              <a:t>ContactName</a:t>
            </a:r>
            <a:r>
              <a:rPr lang="en-US" sz="1200" dirty="0" smtClean="0">
                <a:latin typeface="Arial" panose="020B0604020202020204"/>
              </a:rPr>
              <a:t>, City FROM </a:t>
            </a:r>
            <a:r>
              <a:rPr lang="en-US" sz="1200" dirty="0" err="1" smtClean="0">
                <a:latin typeface="Arial" panose="020B0604020202020204"/>
              </a:rPr>
              <a:t>CustomerInfo</a:t>
            </a:r>
            <a:r>
              <a:rPr lang="en-US" sz="1200" dirty="0" smtClean="0">
                <a:latin typeface="Arial" panose="020B0604020202020204"/>
              </a:rPr>
              <a:t> WHERE Country = 'Bangladesh';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spcAft>
                <a:spcPts val="3150"/>
              </a:spcAft>
            </a:pPr>
            <a:r>
              <a:rPr lang="en-US" sz="1200" dirty="0" smtClean="0">
                <a:latin typeface="Arial" panose="020B0604020202020204"/>
              </a:rPr>
              <a:t>select *from </a:t>
            </a:r>
            <a:r>
              <a:rPr lang="en-US" sz="1200" dirty="0" err="1" smtClean="0">
                <a:latin typeface="Arial" panose="020B0604020202020204"/>
              </a:rPr>
              <a:t>Bangladeshi_Customers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3150"/>
              </a:spcAft>
            </a:pPr>
            <a:r>
              <a:rPr lang="en-US" sz="1200" dirty="0" smtClean="0">
                <a:latin typeface="Arial" panose="020B0604020202020204"/>
              </a:rPr>
              <a:t>&gt;</a:t>
            </a:r>
            <a:r>
              <a:rPr lang="en-US" b="1" u="sng" dirty="0" smtClean="0">
                <a:latin typeface="Arial" panose="020B0604020202020204"/>
              </a:rPr>
              <a:t> Dropping a View:</a:t>
            </a:r>
            <a:endParaRPr lang="en-US" b="1" u="sng" dirty="0" smtClean="0">
              <a:latin typeface="Arial" panose="020B0604020202020204"/>
            </a:endParaRPr>
          </a:p>
          <a:p>
            <a:pPr indent="0">
              <a:spcAft>
                <a:spcPts val="25410"/>
              </a:spcAft>
            </a:pPr>
            <a:r>
              <a:rPr lang="en-US" sz="1200" dirty="0" smtClean="0">
                <a:latin typeface="Arial" panose="020B0604020202020204"/>
              </a:rPr>
              <a:t>Drop view Bangladeshi Customers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spcAft>
                <a:spcPts val="2541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944" y="776538"/>
            <a:ext cx="2737104" cy="2621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5410"/>
              </a:spcBef>
              <a:spcAft>
                <a:spcPts val="3150"/>
              </a:spcAft>
            </a:pPr>
            <a:r>
              <a:rPr lang="en-US" sz="2400" b="1" dirty="0">
                <a:latin typeface="Arial" panose="020B0604020202020204"/>
              </a:rPr>
              <a:t>Stored Procedures</a:t>
            </a:r>
            <a:endParaRPr lang="en-US" sz="2400" b="1" dirty="0"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711" y="1434806"/>
            <a:ext cx="5961888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Bef>
                <a:spcPts val="3150"/>
              </a:spcBef>
            </a:pPr>
            <a:r>
              <a:rPr lang="en-US" sz="1200" dirty="0" smtClean="0">
                <a:latin typeface="Arial" panose="020B0604020202020204"/>
              </a:rPr>
              <a:t>&gt;</a:t>
            </a:r>
            <a:r>
              <a:rPr lang="en-US" b="1" u="sng" dirty="0" smtClean="0">
                <a:latin typeface="Arial" panose="020B0604020202020204"/>
              </a:rPr>
              <a:t> Procedures in MySQL:</a:t>
            </a:r>
            <a:endParaRPr lang="en-US" b="1" u="sng" dirty="0" smtClean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A procedure is a subroutine (like a subprogram) in a regular scripting language, stored in a database. In the case of MySQL, procedures are written in MySQL and stored in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the MySQL database/server. A MySQL procedure has a name, a parameter list, and SQL statement(s).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There are four different types of MySQL procedures: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1. </a:t>
            </a:r>
            <a:r>
              <a:rPr lang="en-US" b="1" u="sng" dirty="0">
                <a:latin typeface="Arial" panose="020B0604020202020204"/>
              </a:rPr>
              <a:t>Procedure with no parameters:</a:t>
            </a:r>
            <a:endParaRPr lang="en-US" b="1" u="sng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A procedure without parameters does not take any input or casts an output indirectly.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It is simply called with its procedure name followed by () (without any parameters). It is used for simple queries.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0"/>
              </a:spcAft>
            </a:pPr>
            <a:r>
              <a:rPr lang="en-US" sz="1200" dirty="0">
                <a:latin typeface="Arial" panose="020B0604020202020204"/>
              </a:rPr>
              <a:t>Consider two tables author and book</a:t>
            </a:r>
            <a:r>
              <a:rPr lang="en-US" sz="1200" dirty="0" smtClean="0">
                <a:latin typeface="Arial" panose="020B0604020202020204"/>
              </a:rPr>
              <a:t>: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370"/>
              </a:lnSpc>
              <a:spcBef>
                <a:spcPts val="2100"/>
              </a:spcBef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author (</a:t>
            </a:r>
            <a:r>
              <a:rPr lang="en-US" sz="1200" dirty="0" err="1">
                <a:latin typeface="Arial" panose="020B0604020202020204"/>
              </a:rPr>
              <a:t>author_id</a:t>
            </a:r>
            <a:r>
              <a:rPr lang="en-US" sz="1200" dirty="0">
                <a:latin typeface="Arial" panose="020B0604020202020204"/>
              </a:rPr>
              <a:t> integer primary key, </a:t>
            </a:r>
            <a:r>
              <a:rPr lang="en-US" sz="1200" dirty="0" err="1">
                <a:latin typeface="Arial" panose="020B0604020202020204"/>
              </a:rPr>
              <a:t>authorName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(30), email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 (25), gender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 (6));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book (</a:t>
            </a:r>
            <a:r>
              <a:rPr lang="en-US" sz="1200" dirty="0" err="1">
                <a:latin typeface="Arial" panose="020B0604020202020204"/>
              </a:rPr>
              <a:t>BookId</a:t>
            </a:r>
            <a:r>
              <a:rPr lang="en-US" sz="1200" dirty="0">
                <a:latin typeface="Arial" panose="020B0604020202020204"/>
              </a:rPr>
              <a:t> integer not null unique, ISBN integer primary key, </a:t>
            </a:r>
            <a:r>
              <a:rPr lang="en-US" sz="1200" dirty="0" err="1">
                <a:latin typeface="Arial" panose="020B0604020202020204"/>
              </a:rPr>
              <a:t>book_name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 (30) not null, author integer, </a:t>
            </a:r>
            <a:r>
              <a:rPr lang="en-US" sz="1200" dirty="0" err="1">
                <a:latin typeface="Arial" panose="020B0604020202020204"/>
              </a:rPr>
              <a:t>ed_num</a:t>
            </a:r>
            <a:r>
              <a:rPr lang="en-US" sz="1200" dirty="0">
                <a:latin typeface="Arial" panose="020B0604020202020204"/>
              </a:rPr>
              <a:t> integer, price integer, pages integer, foreign key (author) references author (</a:t>
            </a:r>
            <a:r>
              <a:rPr lang="en-US" sz="1200" dirty="0" err="1">
                <a:latin typeface="Arial" panose="020B0604020202020204"/>
              </a:rPr>
              <a:t>author_id</a:t>
            </a:r>
            <a:r>
              <a:rPr lang="en-US" sz="1200" dirty="0">
                <a:latin typeface="Arial" panose="020B0604020202020204"/>
              </a:rPr>
              <a:t>) on delete cascade);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Inserting values into them: insert into author values</a:t>
            </a:r>
            <a:endParaRPr lang="en-US" sz="1200" dirty="0">
              <a:latin typeface="Arial" panose="020B0604020202020204"/>
            </a:endParaRPr>
          </a:p>
          <a:p>
            <a:pPr marR="1583055" indent="6350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(1, "Kraig Muller", "</a:t>
            </a:r>
            <a:r>
              <a:rPr lang="en-US" sz="1200" dirty="0">
                <a:latin typeface="Arial" panose="020B0604020202020204"/>
                <a:hlinkClick r:id="rId1"/>
              </a:rPr>
              <a:t>Wordnewton@gmail.com</a:t>
            </a:r>
            <a:r>
              <a:rPr lang="en-US" sz="1200" dirty="0">
                <a:latin typeface="Arial" panose="020B0604020202020204"/>
              </a:rPr>
              <a:t>", "Male"); insert into author values</a:t>
            </a:r>
            <a:endParaRPr lang="en-US" sz="1200" dirty="0">
              <a:latin typeface="Arial" panose="020B0604020202020204"/>
            </a:endParaRPr>
          </a:p>
          <a:p>
            <a:pPr marR="1481455" indent="6350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(2, "Karrie Nicolette", "</a:t>
            </a:r>
            <a:r>
              <a:rPr lang="en-US" sz="1200" dirty="0">
                <a:latin typeface="Arial" panose="020B0604020202020204"/>
                <a:hlinkClick r:id="rId2"/>
              </a:rPr>
              <a:t>karrie23@gmail.com</a:t>
            </a:r>
            <a:r>
              <a:rPr lang="en-US" sz="1200" dirty="0">
                <a:latin typeface="Arial" panose="020B0604020202020204"/>
              </a:rPr>
              <a:t>", "Female"); insert into book values</a:t>
            </a:r>
            <a:endParaRPr lang="en-US" sz="1200" dirty="0">
              <a:latin typeface="Arial" panose="020B0604020202020204"/>
            </a:endParaRPr>
          </a:p>
          <a:p>
            <a:pPr marR="1481455" indent="6350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(1, 001, "Glimpses of the past", 1, 1, 650, 396); insert into book values</a:t>
            </a:r>
            <a:endParaRPr lang="en-US" sz="1200" dirty="0">
              <a:latin typeface="Arial" panose="020B0604020202020204"/>
            </a:endParaRPr>
          </a:p>
          <a:p>
            <a:pPr marR="1354455" indent="6350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(2, 002, "Beyond The Horizons of Venus", 1, 1, 650, 396); insert into book values</a:t>
            </a:r>
            <a:endParaRPr lang="en-US" sz="1200" dirty="0">
              <a:latin typeface="Arial" panose="020B0604020202020204"/>
            </a:endParaRPr>
          </a:p>
          <a:p>
            <a:pPr marR="1354455" indent="6350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(3, 003, "Ultrasonic Aquaculture", 2, 1, 799, 500); insert into book values</a:t>
            </a:r>
            <a:endParaRPr lang="en-US" sz="1200" dirty="0">
              <a:latin typeface="Arial" panose="020B0604020202020204"/>
            </a:endParaRPr>
          </a:p>
          <a:p>
            <a:pPr indent="635000">
              <a:lnSpc>
                <a:spcPts val="1370"/>
              </a:lnSpc>
              <a:spcAft>
                <a:spcPts val="1680"/>
              </a:spcAft>
            </a:pPr>
            <a:r>
              <a:rPr lang="en-US" sz="1200" dirty="0">
                <a:latin typeface="Arial" panose="020B0604020202020204"/>
              </a:rPr>
              <a:t>(4, 004, "</a:t>
            </a:r>
            <a:r>
              <a:rPr lang="en-US" sz="1200" dirty="0" err="1">
                <a:latin typeface="Arial" panose="020B0604020202020204"/>
              </a:rPr>
              <a:t>Cyrogenic</a:t>
            </a:r>
            <a:r>
              <a:rPr lang="en-US" sz="1200" dirty="0">
                <a:latin typeface="Arial" panose="020B0604020202020204"/>
              </a:rPr>
              <a:t> Engines", 2, 1, 499, 330);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2760"/>
              </a:lnSpc>
              <a:spcBef>
                <a:spcPts val="1680"/>
              </a:spcBef>
            </a:pPr>
            <a:r>
              <a:rPr lang="en-US" sz="1200" dirty="0">
                <a:latin typeface="Arial" panose="020B0604020202020204"/>
              </a:rPr>
              <a:t>Procedure (with no parameters) to display all the books: delimiter //</a:t>
            </a:r>
            <a:endParaRPr lang="en-US" sz="1200" dirty="0">
              <a:latin typeface="Arial" panose="020B0604020202020204"/>
            </a:endParaRPr>
          </a:p>
          <a:p>
            <a:pPr indent="0" algn="ctr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procedure </a:t>
            </a:r>
            <a:r>
              <a:rPr lang="en-US" sz="1200" dirty="0" err="1">
                <a:latin typeface="Arial" panose="020B0604020202020204"/>
              </a:rPr>
              <a:t>display_book</a:t>
            </a:r>
            <a:r>
              <a:rPr lang="en-US" sz="1200" dirty="0">
                <a:latin typeface="Arial" panose="020B0604020202020204"/>
              </a:rPr>
              <a:t>() begin</a:t>
            </a:r>
            <a:endParaRPr lang="en-US" sz="1200" dirty="0">
              <a:latin typeface="Arial" panose="020B0604020202020204"/>
            </a:endParaRPr>
          </a:p>
          <a:p>
            <a:pPr marL="984250" marR="163068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select *from book; end //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call </a:t>
            </a:r>
            <a:r>
              <a:rPr lang="en-US" sz="1200" dirty="0" err="1">
                <a:latin typeface="Arial" panose="020B0604020202020204"/>
              </a:rPr>
              <a:t>display_book</a:t>
            </a:r>
            <a:r>
              <a:rPr lang="en-US" sz="1200" dirty="0">
                <a:latin typeface="Arial" panose="020B0604020202020204"/>
              </a:rPr>
              <a:t>()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0"/>
              </a:spcAft>
            </a:pP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256" y="1100328"/>
            <a:ext cx="5175504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Output: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256" y="1469136"/>
            <a:ext cx="5175504" cy="11673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| BookId | ISBN | book_name    | author | ed_num | price | pages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|    1 |    1 | Glimpses of the past |    1 |    1 | 650 | 396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|    2 |    2 | Beyond The Horizons of Venus |    1 |    1 | 650 | 396   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|    3 |    3 | Ultrasonic Aquaculture |    2 |    1    | 799 | 500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5670"/>
              </a:spcAft>
            </a:pPr>
            <a:r>
              <a:rPr lang="en-US" sz="1200">
                <a:latin typeface="Arial" panose="020B0604020202020204"/>
              </a:rPr>
              <a:t>|    4 |    4 | Cyrogenic Engines    |    2 |    1 | 499 | 330 |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6112" y="3557016"/>
            <a:ext cx="5775960" cy="4687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567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2.</a:t>
            </a:r>
            <a:r>
              <a:rPr lang="en-US" b="1" u="sng">
                <a:latin typeface="Arial" panose="020B0604020202020204"/>
              </a:rPr>
              <a:t> Procedure with IN parameter:</a:t>
            </a:r>
            <a:endParaRPr lang="en-US" b="1" u="sng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>
                <a:latin typeface="Arial" panose="020B0604020202020204"/>
              </a:rPr>
              <a:t>An IN parameter is used to take a parameter as input.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Example:</a:t>
            </a:r>
            <a:endParaRPr lang="en-US" sz="120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Procedure to update price of a book taking ISBN of the book and its new price as input: (considering the tables above)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delimiter //</a:t>
            </a:r>
            <a:endParaRPr lang="en-US" sz="1200">
              <a:latin typeface="Arial" panose="020B0604020202020204"/>
            </a:endParaRPr>
          </a:p>
          <a:p>
            <a:pPr marL="660400" indent="-66040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create procedure update_price (IN temp_ISBN varchar(10), IN new_price integer) begin</a:t>
            </a:r>
            <a:endParaRPr lang="en-US" sz="1200">
              <a:latin typeface="Arial" panose="020B0604020202020204"/>
            </a:endParaRPr>
          </a:p>
          <a:p>
            <a:pPr marL="660400" marR="11684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update book set price=new_price where ISBN=temp_ISBN; end //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call update_price(001,600)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9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We changed the price of book with ISBN ‘001’(Glimpses of the past) to 600 (from its default price 650).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Output: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select *from book;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| BookId | ISBN | book_name    | author | ed_num | price | pages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|    1 |    1 | Glimpses of the past |    1 |    1 | 600 | 396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|    2 | 2 | Beyond The Horizons of Venus |    1 |    1 | 650 | 396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|    3 | 3 | Ultrasonic Aquaculture |    2 |    1 | 799 | 500 |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|    4 |    4 | Cyrogenic Engines    |    2 |    1 | 499 | 330 |</a:t>
            </a:r>
            <a:endParaRPr lang="en-US" sz="120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112" y="926592"/>
            <a:ext cx="5843016" cy="3989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3. </a:t>
            </a:r>
            <a:r>
              <a:rPr lang="en-US" b="1" u="sng">
                <a:latin typeface="Arial" panose="020B0604020202020204"/>
              </a:rPr>
              <a:t>Procedure with OUT parameter:</a:t>
            </a:r>
            <a:endParaRPr lang="en-US" b="1" u="sng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An OUT parameter is used to pass a parameter as output or display like the select operator.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Example: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2760"/>
              </a:lnSpc>
            </a:pPr>
            <a:r>
              <a:rPr lang="en-US" sz="1200">
                <a:latin typeface="Arial" panose="020B0604020202020204"/>
              </a:rPr>
              <a:t>Procedure to display the highest price among all the books with an output parameter: delimiter //</a:t>
            </a:r>
            <a:endParaRPr lang="en-US" sz="1200">
              <a:latin typeface="Arial" panose="020B0604020202020204"/>
            </a:endParaRPr>
          </a:p>
          <a:p>
            <a:pPr marL="749300" marR="2195830" indent="-74930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create procedure disp_max(OUT highestprice integer) begin</a:t>
            </a:r>
            <a:endParaRPr lang="en-US" sz="1200">
              <a:latin typeface="Arial" panose="020B0604020202020204"/>
            </a:endParaRPr>
          </a:p>
          <a:p>
            <a:pPr marL="749300" marR="204343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select max(price) into highestprice from book; end //</a:t>
            </a:r>
            <a:endParaRPr lang="en-US" sz="1200">
              <a:latin typeface="Arial" panose="020B0604020202020204"/>
            </a:endParaRPr>
          </a:p>
          <a:p>
            <a:pPr marR="3516630" indent="0">
              <a:lnSpc>
                <a:spcPts val="137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call disp_max(@Maximumprice) // select @Maximumprice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Output:</a:t>
            </a:r>
            <a:endParaRPr lang="en-US" sz="120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The highest price from our book database is of the book with ISBN 003 (Ultrasonic Aquaculture) with a price of 799, which is displayed.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+-----+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@M |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+-----+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799 |</a:t>
            </a:r>
            <a:endParaRPr lang="en-US" sz="1200">
              <a:latin typeface="Arial" panose="020B0604020202020204"/>
            </a:endParaRPr>
          </a:p>
          <a:p>
            <a:pPr indent="0" algn="just">
              <a:spcAft>
                <a:spcPts val="3150"/>
              </a:spcAft>
            </a:pPr>
            <a:r>
              <a:rPr lang="en-US" sz="1200">
                <a:latin typeface="Arial" panose="020B0604020202020204"/>
              </a:rPr>
              <a:t>+-----+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5985" y="5483225"/>
            <a:ext cx="5894705" cy="35979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315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4.</a:t>
            </a:r>
            <a:r>
              <a:rPr lang="en-US" b="1" u="sng">
                <a:latin typeface="Arial" panose="020B0604020202020204"/>
              </a:rPr>
              <a:t> Procedure with IN-OUT parameter:</a:t>
            </a:r>
            <a:endParaRPr lang="en-US" b="1" u="sng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>
                <a:latin typeface="Arial" panose="020B0604020202020204"/>
              </a:rPr>
              <a:t>An INOUT parameter is a combination of IN and OUT parameters.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Example:</a:t>
            </a:r>
            <a:endParaRPr lang="en-US" sz="120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>
                <a:latin typeface="Arial" panose="020B0604020202020204"/>
              </a:rPr>
              <a:t>Procedure to take gender type input (‘Male’/’Female’ here) with an in -out parameter which reflects the number of authors falling in that gender category/type: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delimiter //</a:t>
            </a:r>
            <a:endParaRPr lang="en-US" sz="1200">
              <a:latin typeface="Arial" panose="020B0604020202020204"/>
            </a:endParaRPr>
          </a:p>
          <a:p>
            <a:pPr marL="914400" indent="-91440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create procedure disp_gender(INOUT total_gender integer, IN take_gender varchar(6)) begin</a:t>
            </a:r>
            <a:endParaRPr lang="en-US" sz="1200">
              <a:latin typeface="Arial" panose="020B0604020202020204"/>
            </a:endParaRPr>
          </a:p>
          <a:p>
            <a:pPr marL="9144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select COUNT(gender) INTO total_gender FROM author where gender =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take_gender;</a:t>
            </a:r>
            <a:endParaRPr lang="en-US" sz="1200">
              <a:latin typeface="Arial" panose="020B0604020202020204"/>
            </a:endParaRPr>
          </a:p>
          <a:p>
            <a:pPr marL="9144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end; //</a:t>
            </a:r>
            <a:endParaRPr lang="en-US" sz="120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delimiter ;</a:t>
            </a:r>
            <a:endParaRPr lang="en-US" sz="1200">
              <a:latin typeface="Arial" panose="020B0604020202020204"/>
            </a:endParaRPr>
          </a:p>
          <a:p>
            <a:pPr marR="37465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call disp_gender(@TM, "Male"); </a:t>
            </a:r>
            <a:endParaRPr lang="en-US" sz="1200">
              <a:latin typeface="Arial" panose="020B0604020202020204"/>
            </a:endParaRPr>
          </a:p>
          <a:p>
            <a:pPr marR="37465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select @TM;</a:t>
            </a:r>
            <a:endParaRPr lang="en-US" sz="1200">
              <a:latin typeface="Arial" panose="020B0604020202020204"/>
            </a:endParaRPr>
          </a:p>
          <a:p>
            <a:pPr marR="3568700"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call disp_gender(@TF, "Female"); select @TF;</a:t>
            </a:r>
            <a:endParaRPr lang="en-US" sz="120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160" y="926592"/>
            <a:ext cx="5763768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70"/>
              </a:lnSpc>
            </a:pPr>
            <a:r>
              <a:rPr lang="en-US" sz="1200">
                <a:latin typeface="Arial" panose="020B0604020202020204"/>
              </a:rPr>
              <a:t>Output: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160" y="1121664"/>
            <a:ext cx="5763768" cy="5090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Aft>
                <a:spcPts val="1680"/>
              </a:spcAft>
            </a:pPr>
            <a:r>
              <a:rPr lang="en-US" sz="1200">
                <a:latin typeface="Arial" panose="020B0604020202020204"/>
              </a:rPr>
              <a:t>We have two authors, one being male and one being female as per insertions in the table author. Hence, output is 1 for one male author and 1 for one female author respectively.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5256" y="2002536"/>
            <a:ext cx="463296" cy="4602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68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+—+</a:t>
            </a:r>
            <a:endParaRPr lang="en-US" sz="1200">
              <a:latin typeface="Arial" panose="020B0604020202020204"/>
            </a:endParaRPr>
          </a:p>
          <a:p>
            <a:pPr indent="0">
              <a:lnSpc>
                <a:spcPts val="1270"/>
              </a:lnSpc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@TM | +—+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5256" y="2505456"/>
            <a:ext cx="408432" cy="307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21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1 |</a:t>
            </a:r>
            <a:endParaRPr lang="en-US" sz="1200">
              <a:latin typeface="Arial" panose="020B0604020202020204"/>
            </a:endParaRPr>
          </a:p>
          <a:p>
            <a:pPr indent="0">
              <a:spcAft>
                <a:spcPts val="2310"/>
              </a:spcAft>
            </a:pPr>
            <a:r>
              <a:rPr lang="en-US" sz="1200">
                <a:latin typeface="Arial" panose="020B0604020202020204"/>
              </a:rPr>
              <a:t>+—+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5256" y="3227832"/>
            <a:ext cx="408432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231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+</a:t>
            </a:r>
            <a:r>
              <a:rPr lang="en-US" sz="400">
                <a:latin typeface="Arial" panose="020B0604020202020204"/>
              </a:rPr>
              <a:t>—</a:t>
            </a:r>
            <a:r>
              <a:rPr lang="en-US" sz="1200">
                <a:latin typeface="Arial" panose="020B0604020202020204"/>
              </a:rPr>
              <a:t>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5256" y="3383280"/>
            <a:ext cx="42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50"/>
              </a:lnSpc>
              <a:spcBef>
                <a:spcPts val="21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@TF | +—+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5256" y="3733800"/>
            <a:ext cx="408432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21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| 1 |</a:t>
            </a:r>
            <a:endParaRPr lang="en-US" sz="1200">
              <a:latin typeface="Arial" panose="020B0604020202020204"/>
            </a:endParaRPr>
          </a:p>
          <a:p>
            <a:pPr indent="0">
              <a:spcAft>
                <a:spcPts val="3150"/>
              </a:spcAft>
            </a:pPr>
            <a:r>
              <a:rPr lang="en-US" sz="1200">
                <a:latin typeface="Arial" panose="020B0604020202020204"/>
              </a:rPr>
              <a:t>+—+</a:t>
            </a:r>
            <a:endParaRPr lang="en-US" sz="1200">
              <a:latin typeface="Arial" panose="020B060402020202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304" y="4608576"/>
            <a:ext cx="1965960" cy="353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3150"/>
              </a:spcBef>
              <a:spcAft>
                <a:spcPts val="210"/>
              </a:spcAft>
            </a:pPr>
            <a:r>
              <a:rPr lang="en-US" sz="1200">
                <a:latin typeface="Arial" panose="020B0604020202020204"/>
              </a:rPr>
              <a:t>Drop procedure:</a:t>
            </a:r>
            <a:endParaRPr lang="en-US" sz="1200">
              <a:latin typeface="Arial" panose="020B0604020202020204"/>
            </a:endParaRPr>
          </a:p>
          <a:p>
            <a:pPr indent="0"/>
            <a:r>
              <a:rPr lang="en-US" sz="1200">
                <a:latin typeface="Arial" panose="020B0604020202020204"/>
              </a:rPr>
              <a:t>Drop procedure disp_gender</a:t>
            </a:r>
            <a:endParaRPr lang="en-US" sz="120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5130</Words>
  <Application>WPS Presentation</Application>
  <PresentationFormat>Custom</PresentationFormat>
  <Paragraphs>128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Wingdings 3</vt:lpstr>
      <vt:lpstr>Arial</vt:lpstr>
      <vt:lpstr>Microsoft YaHei</vt:lpstr>
      <vt:lpstr>Arial Unicode MS</vt:lpstr>
      <vt:lpstr>Trebuchet MS</vt:lpstr>
      <vt:lpstr>Calibri</vt:lpstr>
      <vt:lpstr>Facet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DELL</cp:lastModifiedBy>
  <cp:revision>8</cp:revision>
  <dcterms:created xsi:type="dcterms:W3CDTF">2022-11-14T05:02:00Z</dcterms:created>
  <dcterms:modified xsi:type="dcterms:W3CDTF">2022-11-16T17:34:37Z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023F63F24B6C4CA8A061A94BCB0FE6D5</vt:lpwstr>
  </property>
  <property fmtid="{D5CDD505-2E9C-101B-9397-08002B2CF9AE}" pid="3" name="KSOProductBuildVer">
    <vt:lpwstr>1033-11.2.0.11380</vt:lpwstr>
  </property>
</Properties>
</file>