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6" r:id="rId2"/>
    <p:sldId id="616" r:id="rId3"/>
    <p:sldId id="640" r:id="rId4"/>
    <p:sldId id="641" r:id="rId5"/>
    <p:sldId id="619" r:id="rId6"/>
    <p:sldId id="642" r:id="rId7"/>
    <p:sldId id="648" r:id="rId8"/>
    <p:sldId id="618" r:id="rId9"/>
    <p:sldId id="644" r:id="rId10"/>
    <p:sldId id="649" r:id="rId11"/>
    <p:sldId id="646" r:id="rId12"/>
    <p:sldId id="647" r:id="rId13"/>
    <p:sldId id="650" r:id="rId14"/>
    <p:sldId id="645" r:id="rId15"/>
    <p:sldId id="620" r:id="rId16"/>
    <p:sldId id="621" r:id="rId17"/>
    <p:sldId id="622" r:id="rId18"/>
    <p:sldId id="623" r:id="rId19"/>
    <p:sldId id="629" r:id="rId20"/>
    <p:sldId id="630" r:id="rId21"/>
    <p:sldId id="631" r:id="rId22"/>
    <p:sldId id="633" r:id="rId23"/>
    <p:sldId id="624" r:id="rId24"/>
    <p:sldId id="625" r:id="rId25"/>
    <p:sldId id="316" r:id="rId26"/>
    <p:sldId id="63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8F4E9-C850-FD4C-867E-59BA5F69EE4E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DEA80-24DB-3248-836D-9D3B5287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80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6F5D-5D4F-40EF-B9C2-BDDE6F7798E4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8EDD9-6238-426A-992D-99F06BAF565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70622-1AAB-476B-AB7D-227F995A1B25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07752-5868-41E8-B45B-AC23EF694237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4DBCF-D17B-453F-9DCF-57D1612C2CE6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6E762-AD2D-48D7-8446-148BFBFEC730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2B91B-19B4-4B85-B7F3-10EE8328B30C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3D484-6B5A-4586-8643-2CB45128015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A355-C948-4000-A707-80D64BA3FF8C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9152F-EFFC-44D0-9AFA-6B88E39BB55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6A4DF-615D-49EA-B22F-6E1D0EB8B291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644F7-9A78-4380-87D0-5F99A9FC540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480CE-70C8-4E4E-937B-FB2D74229E2F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5BD0C-9EF5-46BD-994A-CA9011FB0E3B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B2DE-8BCB-42EE-A3E2-E0970718F26B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1A3BA-9FCA-4ED6-B718-CB9FDEE68ED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EF7E8-278B-4C55-A59E-B8D2226BA2DE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8C7B7-3BB0-4CD7-BE2E-74BB2B90F0E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9E768-2AB6-4B65-AC12-4155DAA543EC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F9726-CF39-4497-9EC1-0B1EDD4D778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551A0-4F41-4614-8FA0-CA8BFADC129E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94F39-059F-4CE6-B04F-0DDB51909A3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EBCD4A-FBF3-4DD8-9A58-8E4173EB6C68}" type="datetimeFigureOut">
              <a:rPr lang="en-MY"/>
              <a:pPr>
                <a:defRPr/>
              </a:pPr>
              <a:t>27/8/2022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B11AF1-E895-417D-B59D-2D3825517EB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mailto:amin@" TargetMode="External"/><Relationship Id="rId4" Type="http://schemas.openxmlformats.org/officeDocument/2006/relationships/hyperlink" Target="mailto:amin@unimap.edu.my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980728"/>
            <a:ext cx="6264696" cy="5178335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836459" y="1405510"/>
            <a:ext cx="6120680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algn="ctr"/>
            <a:endParaRPr lang="en-US" sz="2800" b="1" spc="9" dirty="0">
              <a:solidFill>
                <a:srgbClr val="7030A0"/>
              </a:solidFill>
              <a:latin typeface="+mj-lt"/>
              <a:cs typeface="Arial"/>
            </a:endParaRPr>
          </a:p>
          <a:p>
            <a:pPr algn="ctr"/>
            <a:r>
              <a:rPr lang="en-US" sz="2800" b="1" spc="9" dirty="0">
                <a:solidFill>
                  <a:srgbClr val="7030A0"/>
                </a:solidFill>
                <a:latin typeface="+mj-lt"/>
                <a:cs typeface="Arial"/>
              </a:rPr>
              <a:t>INTERNATIONAL FLOW OF FUNDS</a:t>
            </a:r>
          </a:p>
          <a:p>
            <a:pPr algn="ctr"/>
            <a:endParaRPr lang="en-US" sz="1400" spc="9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353" y="146629"/>
            <a:ext cx="2735288" cy="88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00456" y="2595493"/>
            <a:ext cx="6192687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spc="300" dirty="0">
                <a:solidFill>
                  <a:srgbClr val="0000FF"/>
                </a:solidFill>
                <a:latin typeface="Abadi MT Condensed Extra Bold"/>
                <a:cs typeface="Abadi MT Condensed Extra Bold"/>
              </a:rPr>
              <a:t>PROFESSOR DR. MD. AMINUL ISLAM</a:t>
            </a:r>
          </a:p>
          <a:p>
            <a:pPr algn="ctr"/>
            <a:r>
              <a:rPr lang="en-US" sz="1800" spc="300" dirty="0">
                <a:solidFill>
                  <a:srgbClr val="0000FF"/>
                </a:solidFill>
                <a:latin typeface="Abadi MT Condensed Extra Bold"/>
                <a:cs typeface="Abadi MT Condensed Extra Bold"/>
              </a:rPr>
              <a:t>FACULTY OF APPLIED AND HUMAN SCIENCES</a:t>
            </a:r>
          </a:p>
          <a:p>
            <a:pPr algn="ctr"/>
            <a:r>
              <a:rPr lang="en-US" sz="1800" spc="300" dirty="0">
                <a:solidFill>
                  <a:srgbClr val="0000FF"/>
                </a:solidFill>
                <a:latin typeface="Abadi MT Condensed Extra Bold"/>
                <a:cs typeface="Abadi MT Condensed Extra Bold"/>
              </a:rPr>
              <a:t>UNIVERSITI MALAYSIA PERLIS</a:t>
            </a:r>
          </a:p>
          <a:p>
            <a:pPr algn="ctr"/>
            <a:endParaRPr lang="en-US" sz="1800" spc="300" dirty="0">
              <a:solidFill>
                <a:srgbClr val="0000FF"/>
              </a:solidFill>
              <a:latin typeface="Abadi MT Condensed Extra Bold"/>
              <a:cs typeface="Abadi MT Condensed Extra Bold"/>
            </a:endParaRPr>
          </a:p>
          <a:p>
            <a:pPr algn="ctr"/>
            <a:endParaRPr lang="en-US" sz="1800" spc="300" dirty="0">
              <a:solidFill>
                <a:srgbClr val="0000FF"/>
              </a:solidFill>
              <a:latin typeface="Abadi MT Condensed Extra Bold"/>
              <a:cs typeface="Abadi MT Condensed Extra Bold"/>
              <a:hlinkClick r:id="rId4"/>
            </a:endParaRPr>
          </a:p>
          <a:p>
            <a:pPr algn="ctr"/>
            <a:r>
              <a:rPr lang="en-US" sz="1800" spc="300" dirty="0" err="1">
                <a:solidFill>
                  <a:srgbClr val="0000FF"/>
                </a:solidFill>
                <a:latin typeface="Abadi MT Condensed Extra Bold"/>
                <a:cs typeface="Abadi MT Condensed Extra Bold"/>
                <a:hlinkClick r:id="rId5"/>
              </a:rPr>
              <a:t>amin@</a:t>
            </a:r>
            <a:r>
              <a:rPr lang="en-US" sz="1800" spc="300" dirty="0" err="1">
                <a:solidFill>
                  <a:srgbClr val="0000FF"/>
                </a:solidFill>
                <a:latin typeface="Abadi MT Condensed Extra Bold"/>
                <a:cs typeface="Abadi MT Condensed Extra Bold"/>
              </a:rPr>
              <a:t>unimap.edu.my</a:t>
            </a:r>
            <a:endParaRPr lang="en-US" sz="1800" spc="300" dirty="0">
              <a:solidFill>
                <a:srgbClr val="0000FF"/>
              </a:solidFill>
              <a:latin typeface="Abadi MT Condensed Extra Bold"/>
              <a:cs typeface="Abadi MT Condensed Extra Bold"/>
            </a:endParaRPr>
          </a:p>
          <a:p>
            <a:pPr algn="ctr"/>
            <a:endParaRPr lang="en-US" sz="1800" spc="300" dirty="0">
              <a:solidFill>
                <a:srgbClr val="0000FF"/>
              </a:solidFill>
              <a:latin typeface="Abadi MT Condensed Extra Bold"/>
              <a:cs typeface="Abadi MT Condensed Extra Bold"/>
            </a:endParaRPr>
          </a:p>
          <a:p>
            <a:pPr algn="ctr"/>
            <a:r>
              <a:rPr lang="en-US" sz="1800" b="1" spc="300" dirty="0" err="1">
                <a:solidFill>
                  <a:srgbClr val="660066"/>
                </a:solidFill>
                <a:latin typeface="Abadi MT Condensed Extra Bold"/>
                <a:cs typeface="Abadi MT Condensed Extra Bold"/>
              </a:rPr>
              <a:t>WhatsApp</a:t>
            </a:r>
            <a:r>
              <a:rPr lang="en-US" sz="1800" b="1" spc="300" dirty="0">
                <a:solidFill>
                  <a:srgbClr val="660066"/>
                </a:solidFill>
                <a:latin typeface="Abadi MT Condensed Extra Bold"/>
                <a:cs typeface="Abadi MT Condensed Extra Bold"/>
              </a:rPr>
              <a:t>: +60164049087</a:t>
            </a:r>
          </a:p>
          <a:p>
            <a:pPr algn="ctr"/>
            <a:endParaRPr lang="en-US" sz="1800" spc="300" dirty="0">
              <a:solidFill>
                <a:srgbClr val="0000FF"/>
              </a:solidFill>
              <a:latin typeface="Abadi MT Condensed Extra Bold"/>
              <a:cs typeface="Abadi MT Condensed Extra Bold"/>
            </a:endParaRPr>
          </a:p>
          <a:p>
            <a:pPr algn="ctr">
              <a:defRPr/>
            </a:pPr>
            <a:r>
              <a:rPr lang="en-US" sz="1800" b="1" spc="300" dirty="0">
                <a:solidFill>
                  <a:srgbClr val="C00000"/>
                </a:solidFill>
                <a:latin typeface="Abadi MT Condensed Extra Bold"/>
                <a:cs typeface="Abadi MT Condensed Extra Bold"/>
              </a:rPr>
              <a:t>MY YOUTUBE CHANNEL:</a:t>
            </a:r>
          </a:p>
          <a:p>
            <a:pPr algn="ctr">
              <a:defRPr/>
            </a:pPr>
            <a:r>
              <a:rPr lang="en-US" sz="1800" b="1" spc="300" dirty="0">
                <a:latin typeface="Abadi MT Condensed Extra Bold"/>
                <a:cs typeface="Abadi MT Condensed Extra Bold"/>
              </a:rPr>
              <a:t>PLATFORM FOR RESEARCH AND DEVELOPMENT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384593"/>
            <a:ext cx="9144000" cy="2769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Knowledge  		                          Sincerity  			Excellence                       		</a:t>
            </a:r>
            <a:r>
              <a:rPr lang="en-US" dirty="0" err="1">
                <a:solidFill>
                  <a:schemeClr val="bg1"/>
                </a:solidFill>
              </a:rPr>
              <a:t>UniMAP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 descr="My photo Oct2020.pdf">
            <a:extLst>
              <a:ext uri="{FF2B5EF4-FFF2-40B4-BE49-F238E27FC236}">
                <a16:creationId xmlns:a16="http://schemas.microsoft.com/office/drawing/2014/main" id="{713F7E3E-534F-5147-AAA0-B1D8A0A674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2735288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9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6874" y="1166169"/>
            <a:ext cx="8778143" cy="550319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12261" y="476672"/>
            <a:ext cx="7847598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FOREIGN TRADE STATISTICS OF BANGLADESH 2018-19</a:t>
            </a:r>
            <a:endParaRPr kumimoji="0" lang="en-US" sz="2800" b="1" i="0" u="none" strike="noStrike" kern="1200" cap="none" spc="0" normalizeH="0" baseline="0" noProof="0" dirty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pic>
        <p:nvPicPr>
          <p:cNvPr id="2050" name="Picture 2" descr="FOREIGN TRADE STATISTICS OF BANGLADESH 2018-19 Volume-ll">
            <a:extLst>
              <a:ext uri="{FF2B5EF4-FFF2-40B4-BE49-F238E27FC236}">
                <a16:creationId xmlns:a16="http://schemas.microsoft.com/office/drawing/2014/main" id="{0D4D372B-D15B-800E-EBD8-10B4C5269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85088"/>
            <a:ext cx="6336704" cy="392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774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0" y="710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327344" y="2319270"/>
            <a:ext cx="8074497" cy="4350090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67931" y="267279"/>
            <a:ext cx="7981755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2800" b="0" i="0" dirty="0">
                <a:solidFill>
                  <a:srgbClr val="323232"/>
                </a:solidFill>
                <a:effectLst/>
                <a:latin typeface="Roboto" panose="02000000000000000000" pitchFamily="2" charset="0"/>
              </a:rPr>
              <a:t>Over 71% Bangladesh's exports limited to only 10 countries (As of 2019)</a:t>
            </a:r>
          </a:p>
        </p:txBody>
      </p:sp>
      <p:pic>
        <p:nvPicPr>
          <p:cNvPr id="4098" name="Picture 2" descr="Over 71% Bangladesh's exports limited to only 10 countries | Dhaka Tribune">
            <a:extLst>
              <a:ext uri="{FF2B5EF4-FFF2-40B4-BE49-F238E27FC236}">
                <a16:creationId xmlns:a16="http://schemas.microsoft.com/office/drawing/2014/main" id="{02BD655B-9576-3501-9A2E-2C6063A4D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57" y="1407840"/>
            <a:ext cx="8313191" cy="545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431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1195591"/>
            <a:ext cx="8846417" cy="5473769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982557" y="476672"/>
            <a:ext cx="4307013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altLang="en-US" sz="2800" dirty="0"/>
              <a:t>Bangladesh’s Trade with India</a:t>
            </a:r>
            <a:endParaRPr 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  <p:pic>
        <p:nvPicPr>
          <p:cNvPr id="5124" name="Picture 4" descr="India's new customs rules to take toll on Bangladesh's exports | The Daily  Star">
            <a:extLst>
              <a:ext uri="{FF2B5EF4-FFF2-40B4-BE49-F238E27FC236}">
                <a16:creationId xmlns:a16="http://schemas.microsoft.com/office/drawing/2014/main" id="{28780313-A699-5B62-75F2-3B752718E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290298"/>
            <a:ext cx="8208912" cy="471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662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1195591"/>
            <a:ext cx="8846417" cy="5473769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982557" y="476672"/>
            <a:ext cx="4307013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Bangladesh’s Trade with India</a:t>
            </a:r>
            <a:endParaRPr kumimoji="0" lang="en-US" sz="2800" b="1" i="0" u="none" strike="noStrike" kern="1200" cap="none" spc="0" normalizeH="0" baseline="0" noProof="0" dirty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pic>
        <p:nvPicPr>
          <p:cNvPr id="6146" name="Picture 2" descr="Bangladesh exports to India cross $1bn mark | Dhaka Tribune">
            <a:extLst>
              <a:ext uri="{FF2B5EF4-FFF2-40B4-BE49-F238E27FC236}">
                <a16:creationId xmlns:a16="http://schemas.microsoft.com/office/drawing/2014/main" id="{190B1AB9-1090-482B-E8C2-784F7AC9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87" y="1255498"/>
            <a:ext cx="8044779" cy="5269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629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6874" y="1166169"/>
            <a:ext cx="8778143" cy="550319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758806" y="476672"/>
            <a:ext cx="4754507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Exports and Imports </a:t>
            </a:r>
            <a:r>
              <a:rPr lang="en-US" altLang="en-US" sz="2800" dirty="0">
                <a:solidFill>
                  <a:prstClr val="black"/>
                </a:solidFill>
              </a:rPr>
              <a:t>With China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)</a:t>
            </a:r>
            <a:endParaRPr kumimoji="0" lang="en-US" sz="2800" b="1" i="0" u="none" strike="noStrike" kern="1200" cap="none" spc="0" normalizeH="0" baseline="0" noProof="0" dirty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pic>
        <p:nvPicPr>
          <p:cNvPr id="7170" name="Picture 2" descr="Analysis of Bilateral Trade Between Bangladesh and China | Semantic Scholar">
            <a:extLst>
              <a:ext uri="{FF2B5EF4-FFF2-40B4-BE49-F238E27FC236}">
                <a16:creationId xmlns:a16="http://schemas.microsoft.com/office/drawing/2014/main" id="{56F9E109-702D-05F4-26EE-A5F2B20C2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56" y="1684247"/>
            <a:ext cx="8238591" cy="448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421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111558" y="1252198"/>
            <a:ext cx="8627603" cy="5629410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8" name="text 1">
            <a:extLst>
              <a:ext uri="{FF2B5EF4-FFF2-40B4-BE49-F238E27FC236}">
                <a16:creationId xmlns:a16="http://schemas.microsoft.com/office/drawing/2014/main" id="{11DCBB3D-0DA9-D243-A9D6-4F10A2CFAC05}"/>
              </a:ext>
            </a:extLst>
          </p:cNvPr>
          <p:cNvSpPr txBox="1"/>
          <p:nvPr/>
        </p:nvSpPr>
        <p:spPr>
          <a:xfrm>
            <a:off x="2004063" y="476672"/>
            <a:ext cx="4263988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Exports and Imports (USA)</a:t>
            </a:r>
          </a:p>
        </p:txBody>
      </p:sp>
      <p:pic>
        <p:nvPicPr>
          <p:cNvPr id="10" name="Picture 5" descr="C:\Documents and Settings\csem\Desktop\2.4.JPG">
            <a:extLst>
              <a:ext uri="{FF2B5EF4-FFF2-40B4-BE49-F238E27FC236}">
                <a16:creationId xmlns:a16="http://schemas.microsoft.com/office/drawing/2014/main" id="{24518B34-778D-4AD3-B1CD-C7407AED0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58640"/>
            <a:ext cx="788856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670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2124" y="1363017"/>
            <a:ext cx="8800355" cy="541716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51521" y="1855606"/>
            <a:ext cx="8486213" cy="36933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2400" b="1" dirty="0"/>
              <a:t>Distribution of U.S. Exports and Imports</a:t>
            </a:r>
            <a:r>
              <a:rPr lang="en-US" altLang="en-US" sz="2400" dirty="0"/>
              <a:t>: Canada, China, Mexico, and Japan are the key exporters to the United States.</a:t>
            </a:r>
          </a:p>
          <a:p>
            <a:endParaRPr lang="en-US" altLang="en-US" sz="2400" dirty="0"/>
          </a:p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2400" b="1" dirty="0"/>
              <a:t>U.S. Balance-of-Trade Trend</a:t>
            </a:r>
            <a:r>
              <a:rPr lang="en-US" altLang="en-US" sz="2400" dirty="0"/>
              <a:t>: value has grown substantially over time.</a:t>
            </a:r>
          </a:p>
          <a:p>
            <a:pPr marL="495300" indent="-495300">
              <a:buFont typeface="Wingdings" panose="05000000000000000000" pitchFamily="2" charset="2"/>
              <a:buAutoNum type="arabicPeriod"/>
            </a:pPr>
            <a:endParaRPr lang="en-US" altLang="en-US" sz="2400" dirty="0"/>
          </a:p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2400" b="1" dirty="0"/>
              <a:t>Impact of Huge Balance-of-Trade Deficit</a:t>
            </a:r>
            <a:r>
              <a:rPr lang="en-US" altLang="en-US" sz="2400" dirty="0"/>
              <a:t>: could lead to higher U.S. unemployment but increases competition leading to more efficient production.</a:t>
            </a:r>
          </a:p>
          <a:p>
            <a:pPr lvl="1" algn="just"/>
            <a:endParaRPr lang="en-MY" sz="2400" dirty="0"/>
          </a:p>
        </p:txBody>
      </p:sp>
      <p:sp>
        <p:nvSpPr>
          <p:cNvPr id="8" name="text 1">
            <a:extLst>
              <a:ext uri="{FF2B5EF4-FFF2-40B4-BE49-F238E27FC236}">
                <a16:creationId xmlns:a16="http://schemas.microsoft.com/office/drawing/2014/main" id="{A47B1569-E6BB-D94B-8E18-FE06F134664B}"/>
              </a:ext>
            </a:extLst>
          </p:cNvPr>
          <p:cNvSpPr txBox="1"/>
          <p:nvPr/>
        </p:nvSpPr>
        <p:spPr>
          <a:xfrm>
            <a:off x="1841771" y="476672"/>
            <a:ext cx="4588564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altLang="en-US" sz="2800" dirty="0"/>
              <a:t>International Trade Flows (USA)</a:t>
            </a:r>
            <a:endParaRPr 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4720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81576" y="1301541"/>
            <a:ext cx="8800355" cy="541716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62069" y="1547908"/>
            <a:ext cx="8486213" cy="46166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+mn-lt"/>
              </a:rPr>
              <a:t>Removal of the Berlin Wall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+mn-lt"/>
              </a:rPr>
              <a:t>Single European Act of 1987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+mn-lt"/>
              </a:rPr>
              <a:t>North American Free Trade Agreement (NAFTA)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+mn-lt"/>
              </a:rPr>
              <a:t>General Agreement on Tariffs and Trade (GATT)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+mn-lt"/>
              </a:rPr>
              <a:t>Inception of the Euro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+mn-lt"/>
              </a:rPr>
              <a:t>Expansion of the European Union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+mn-lt"/>
              </a:rPr>
              <a:t>Other Trade Agreements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b="0" i="0" dirty="0" err="1">
                <a:solidFill>
                  <a:srgbClr val="202124"/>
                </a:solidFill>
                <a:effectLst/>
                <a:latin typeface="+mn-lt"/>
              </a:rPr>
              <a:t>Containerisation</a:t>
            </a:r>
            <a:r>
              <a:rPr lang="en-US" sz="2000" b="0" i="0" dirty="0">
                <a:solidFill>
                  <a:srgbClr val="202124"/>
                </a:solidFill>
                <a:effectLst/>
                <a:latin typeface="+mn-lt"/>
              </a:rPr>
              <a:t>. The costs of ocean shipping have come down, due to</a:t>
            </a:r>
          </a:p>
          <a:p>
            <a:pPr lvl="1"/>
            <a:r>
              <a:rPr lang="en-US" sz="2000" b="0" i="0" dirty="0">
                <a:solidFill>
                  <a:srgbClr val="202124"/>
                </a:solidFill>
                <a:effectLst/>
                <a:latin typeface="+mn-lt"/>
              </a:rPr>
              <a:t>     </a:t>
            </a:r>
            <a:r>
              <a:rPr lang="en-US" sz="2000" b="0" i="0" dirty="0" err="1">
                <a:solidFill>
                  <a:srgbClr val="202124"/>
                </a:solidFill>
                <a:effectLst/>
                <a:latin typeface="+mn-lt"/>
              </a:rPr>
              <a:t>containerisation</a:t>
            </a:r>
            <a:r>
              <a:rPr lang="en-US" sz="2000" b="0" i="0" dirty="0">
                <a:solidFill>
                  <a:srgbClr val="202124"/>
                </a:solidFill>
                <a:effectLst/>
                <a:latin typeface="+mn-lt"/>
              </a:rPr>
              <a:t>, bulk shipping, and other efficiencies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02124"/>
                </a:solidFill>
                <a:effectLst/>
                <a:latin typeface="+mn-lt"/>
              </a:rPr>
              <a:t>Technological change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02124"/>
                </a:solidFill>
                <a:effectLst/>
                <a:latin typeface="+mn-lt"/>
              </a:rPr>
              <a:t>Economies of scale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02124"/>
                </a:solidFill>
                <a:effectLst/>
                <a:latin typeface="+mn-lt"/>
              </a:rPr>
              <a:t>Differences in tax systems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02124"/>
                </a:solidFill>
                <a:effectLst/>
                <a:latin typeface="+mn-lt"/>
              </a:rPr>
              <a:t>Less protectionism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02124"/>
                </a:solidFill>
                <a:effectLst/>
                <a:latin typeface="+mn-lt"/>
              </a:rPr>
              <a:t>Growth Strategies of Transnational and Multinational Companies.</a:t>
            </a:r>
            <a:endParaRPr lang="en-US" altLang="en-US" sz="2000" dirty="0">
              <a:latin typeface="+mn-lt"/>
            </a:endParaRPr>
          </a:p>
          <a:p>
            <a:pPr lvl="1" algn="just"/>
            <a:endParaRPr lang="en-MY" sz="2000" dirty="0"/>
          </a:p>
        </p:txBody>
      </p:sp>
      <p:sp>
        <p:nvSpPr>
          <p:cNvPr id="8" name="text 1">
            <a:extLst>
              <a:ext uri="{FF2B5EF4-FFF2-40B4-BE49-F238E27FC236}">
                <a16:creationId xmlns:a16="http://schemas.microsoft.com/office/drawing/2014/main" id="{EE094A00-EC8B-A849-BDD1-777DAF528355}"/>
              </a:ext>
            </a:extLst>
          </p:cNvPr>
          <p:cNvSpPr txBox="1"/>
          <p:nvPr/>
        </p:nvSpPr>
        <p:spPr>
          <a:xfrm>
            <a:off x="1119681" y="476672"/>
            <a:ext cx="6032742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altLang="en-US" sz="2800" dirty="0"/>
              <a:t>Events That Increased International Trade</a:t>
            </a:r>
            <a:endParaRPr 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3601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2124" y="1407840"/>
            <a:ext cx="8800355" cy="541716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99126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755576" y="469025"/>
            <a:ext cx="613606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en-US" altLang="en-US" sz="2800" dirty="0"/>
              <a:t>Trade Frictions - </a:t>
            </a:r>
            <a:r>
              <a:rPr lang="en-US" altLang="en-US" sz="2800" b="0" dirty="0"/>
              <a:t>Examples</a:t>
            </a:r>
            <a:endParaRPr 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51521" y="2132856"/>
            <a:ext cx="8486213" cy="22159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Environmental restrictions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Labor laws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Bribes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Government subsidies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Tax breaks</a:t>
            </a:r>
          </a:p>
          <a:p>
            <a:pPr lvl="1" algn="just"/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099195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2124" y="1407840"/>
            <a:ext cx="8800355" cy="541716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870845" y="521221"/>
            <a:ext cx="1974964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r>
              <a:rPr lang="en-US" altLang="en-US" sz="2800" dirty="0"/>
              <a:t>Trade Policies</a:t>
            </a:r>
            <a:endParaRPr lang="en-MY" sz="2800" b="1" dirty="0"/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64651" y="1844824"/>
            <a:ext cx="8391762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Using the exchange rate as a policy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Outsourcing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Managerial decisions about outsourcing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Using trade policies for security reasons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Using trade policies for political reasons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5995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2108319"/>
            <a:ext cx="8424936" cy="32667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lvl="1" indent="-742950" eaLnBrk="1" hangingPunct="1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None/>
            </a:pPr>
            <a:r>
              <a:rPr lang="en-US" altLang="en-US" sz="2400" b="1" dirty="0"/>
              <a:t>After this session participants will be able to:</a:t>
            </a:r>
          </a:p>
          <a:p>
            <a:pPr lvl="2" indent="-742950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Explain the key components of the balance of payment</a:t>
            </a:r>
          </a:p>
          <a:p>
            <a:pPr lvl="2" indent="-742950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Explain how international trade flows are influenced by economic factors and other factors</a:t>
            </a:r>
          </a:p>
          <a:p>
            <a:pPr lvl="2" indent="-742950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Explain how international capital flows are influenced by country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107568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2124" y="1407840"/>
            <a:ext cx="8800355" cy="541716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870845" y="521221"/>
            <a:ext cx="619932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r>
              <a:rPr lang="en-US" altLang="en-US" sz="2800" dirty="0"/>
              <a:t>Factors Affecting International Trade Flows</a:t>
            </a:r>
            <a:endParaRPr lang="en-MY" sz="2800" b="1" dirty="0"/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51521" y="1502688"/>
            <a:ext cx="8391762" cy="3877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u="sng" dirty="0"/>
              <a:t>Inflation</a:t>
            </a:r>
            <a:r>
              <a:rPr lang="en-US" altLang="en-US" sz="2400" dirty="0"/>
              <a:t>: current account decreases if inflation increases relative to trade partners.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u="sng" dirty="0"/>
              <a:t>National Income</a:t>
            </a:r>
            <a:r>
              <a:rPr lang="en-US" altLang="en-US" sz="2400" dirty="0"/>
              <a:t>: current account decreases if national income increases relative to other countries.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u="sng" dirty="0"/>
              <a:t>Government Policies</a:t>
            </a:r>
            <a:endParaRPr lang="en-US" altLang="en-US" sz="2400" dirty="0"/>
          </a:p>
          <a:p>
            <a:pPr marL="1327150" lvl="2" indent="-412750">
              <a:buFont typeface="Wingdings" panose="05000000000000000000" pitchFamily="2" charset="2"/>
              <a:buAutoNum type="alphaLcPeriod"/>
            </a:pPr>
            <a:r>
              <a:rPr lang="en-US" altLang="en-US" sz="2000" dirty="0"/>
              <a:t>Subsidies for exporters</a:t>
            </a:r>
          </a:p>
          <a:p>
            <a:pPr marL="1327150" lvl="2" indent="-412750">
              <a:buFont typeface="Wingdings" panose="05000000000000000000" pitchFamily="2" charset="2"/>
              <a:buAutoNum type="alphaLcPeriod"/>
            </a:pPr>
            <a:r>
              <a:rPr lang="en-US" altLang="en-US" sz="2000" dirty="0"/>
              <a:t>Restrictions on imports</a:t>
            </a:r>
          </a:p>
          <a:p>
            <a:pPr marL="1327150" lvl="2" indent="-412750">
              <a:buFont typeface="Wingdings" panose="05000000000000000000" pitchFamily="2" charset="2"/>
              <a:buAutoNum type="alphaLcPeriod"/>
            </a:pPr>
            <a:r>
              <a:rPr lang="en-US" altLang="en-US" sz="2000" dirty="0"/>
              <a:t>Lack of restriction on piracy</a:t>
            </a:r>
          </a:p>
          <a:p>
            <a:pPr marL="952500" lvl="1" indent="-495300">
              <a:buFont typeface="Wingdings" panose="05000000000000000000" pitchFamily="2" charset="2"/>
              <a:buAutoNum type="alphaLcPeriod"/>
            </a:pPr>
            <a:r>
              <a:rPr lang="en-US" altLang="en-US" sz="2400" u="sng" dirty="0"/>
              <a:t>Exchange Rates</a:t>
            </a:r>
            <a:r>
              <a:rPr lang="en-US" altLang="en-US" sz="2400" dirty="0"/>
              <a:t>: current account decreases if currency appreciates relative to other currencies</a:t>
            </a:r>
            <a:endParaRPr lang="en-US" altLang="en-US" sz="2400" u="sng" dirty="0"/>
          </a:p>
          <a:p>
            <a:pPr algn="just"/>
            <a:endParaRPr lang="en-MY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957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2124" y="1407840"/>
            <a:ext cx="8800355" cy="541716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870845" y="521221"/>
            <a:ext cx="6775958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r>
              <a:rPr lang="en-US" altLang="en-US" sz="2800" dirty="0"/>
              <a:t>Limitations of a Weak Home Currency Solution</a:t>
            </a:r>
            <a:endParaRPr lang="en-MY" sz="2800" b="1" dirty="0"/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64651" y="1844824"/>
            <a:ext cx="8391762" cy="16619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 err="1"/>
              <a:t>Counterpricing</a:t>
            </a:r>
            <a:r>
              <a:rPr lang="en-US" altLang="en-US" sz="2400" dirty="0"/>
              <a:t> by competitors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Impact of other weak currencies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Prearranged international transactions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Intracompany trade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424625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2124" y="1407840"/>
            <a:ext cx="8800355" cy="541716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870845" y="521221"/>
            <a:ext cx="8125622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r>
              <a:rPr lang="en-US" altLang="en-US" sz="2800" b="0" dirty="0">
                <a:latin typeface="Times New Roman" panose="02020603050405020304" pitchFamily="18" charset="0"/>
              </a:rPr>
              <a:t>Distribution of Global DFI across Regions in 2007-2008</a:t>
            </a:r>
            <a:endParaRPr lang="en-MY" sz="2800" b="1" dirty="0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DABF61CA-EFAE-4E56-9147-6E31061F7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175" y="2438400"/>
            <a:ext cx="648017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086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2124" y="1407840"/>
            <a:ext cx="8800355" cy="541716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331640" y="504976"/>
            <a:ext cx="7455439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r>
              <a:rPr lang="en-US" altLang="en-US" sz="2800" dirty="0"/>
              <a:t>Factors Affecting International Portfolio Investment</a:t>
            </a:r>
            <a:endParaRPr lang="en-MY" sz="2800" dirty="0"/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51521" y="1772816"/>
            <a:ext cx="8391762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2400"/>
              <a:t>Tax rates on Interest or Dividends</a:t>
            </a:r>
          </a:p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2400"/>
              <a:t>Interest Rates</a:t>
            </a:r>
          </a:p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2400"/>
              <a:t>Exchange Rates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700074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2124" y="1407840"/>
            <a:ext cx="8800355" cy="541716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331640" y="504976"/>
            <a:ext cx="6236451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r>
              <a:rPr lang="en-US" altLang="en-US" sz="2800" dirty="0"/>
              <a:t>Agencies that Facilitate International Flows</a:t>
            </a:r>
            <a:endParaRPr lang="en-MY" sz="2800" dirty="0"/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7847" y="1976307"/>
            <a:ext cx="8391762" cy="33239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International Monetary Fund (IMF)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World Bank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World Trade Organization (WTO)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International Financial Corporation (IFC)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International Development Association (IDA)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Bank for International Settlements (BIS)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Organization for Economic Cooperation and Development (OECD)</a:t>
            </a:r>
          </a:p>
          <a:p>
            <a:pPr marL="952500" lvl="1" indent="-495300"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Regional development agencies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2352691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532" y="2722991"/>
            <a:ext cx="7659480" cy="20447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384593"/>
            <a:ext cx="9144000" cy="2769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Knowledge  			Sincerity  			Excellence                       		</a:t>
            </a:r>
            <a:r>
              <a:rPr lang="en-US" dirty="0" err="1">
                <a:solidFill>
                  <a:schemeClr val="bg1"/>
                </a:solidFill>
              </a:rPr>
              <a:t>UniMAP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353" y="146629"/>
            <a:ext cx="2209869" cy="88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9930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54361" y="1219200"/>
            <a:ext cx="8800355" cy="541716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870845" y="521221"/>
            <a:ext cx="2988319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Factors Affecting FDI</a:t>
            </a:r>
            <a:endParaRPr kumimoji="0" lang="en-MY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56221" y="1948185"/>
            <a:ext cx="8486483" cy="40010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Changes in Restrictions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Privatization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Size of the Economy and potential for Growth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Tax Rates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Exchange Rates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Political Stability and Copyrights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Size of the Total Local Market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Access to Free Trade Areas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A3A3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Infrastructure and access to raw materials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A3A3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Communication and transport links.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A3A3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Labor Skills 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A3A3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Wage Rates</a:t>
            </a:r>
          </a:p>
          <a:p>
            <a:pPr marL="952500" marR="0" lvl="1" indent="-495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  <a:defRPr/>
            </a:pPr>
            <a:endParaRPr kumimoji="0" lang="en-MY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3459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187709" y="1709695"/>
            <a:ext cx="8424936" cy="4374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42950" lvl="2" indent="-285750" algn="just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MY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tendencies and movements in the world are great challenges and also important opportunities for individual economies. </a:t>
            </a:r>
          </a:p>
          <a:p>
            <a:pPr marL="742950" lvl="2" indent="-285750" algn="just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MY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Globalization of the markets and the internationalization of the production present the most significant features of the world economic development during the last decades. </a:t>
            </a:r>
          </a:p>
          <a:p>
            <a:pPr marL="742950" lvl="2" indent="-285750" algn="just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MY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Globalization impacts have changed the rules of the world competition. </a:t>
            </a:r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A48DDCE3-8E57-4F0F-91C2-C8BAD611C56C}"/>
              </a:ext>
            </a:extLst>
          </p:cNvPr>
          <p:cNvSpPr txBox="1"/>
          <p:nvPr/>
        </p:nvSpPr>
        <p:spPr>
          <a:xfrm>
            <a:off x="3096884" y="476672"/>
            <a:ext cx="2078326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altLang="en-US" sz="3200" dirty="0"/>
              <a:t>Introduction</a:t>
            </a:r>
            <a:endParaRPr lang="en-US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198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749589"/>
            <a:ext cx="8424936" cy="38207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42950" lvl="2" indent="-285750" algn="just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MY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strategy is based on the search of the balance between the local adaptation and global standardization.</a:t>
            </a:r>
          </a:p>
          <a:p>
            <a:pPr marL="742950" lvl="2" indent="-285750" algn="just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MY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Growth of the international trade has been influenced by many factors followed-up on globalization, such as the development of the technology, governments decisions, institutions activities, consumers behaviour, increasing competition, new trade agreements, etc. </a:t>
            </a:r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A48DDCE3-8E57-4F0F-91C2-C8BAD611C56C}"/>
              </a:ext>
            </a:extLst>
          </p:cNvPr>
          <p:cNvSpPr txBox="1"/>
          <p:nvPr/>
        </p:nvSpPr>
        <p:spPr>
          <a:xfrm>
            <a:off x="3096884" y="476672"/>
            <a:ext cx="2078326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altLang="en-US" sz="3200" dirty="0"/>
              <a:t>Introduction</a:t>
            </a:r>
            <a:endParaRPr lang="en-US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9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756756" y="476672"/>
            <a:ext cx="2758576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altLang="en-US" sz="3200" dirty="0"/>
              <a:t>Balance of Trade</a:t>
            </a:r>
            <a:endParaRPr lang="en-US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275532"/>
            <a:ext cx="8424936" cy="49859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400" b="0" i="0" dirty="0">
              <a:solidFill>
                <a:srgbClr val="111111"/>
              </a:solidFill>
              <a:effectLst/>
              <a:latin typeface="SourceSansPro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111111"/>
                </a:solidFill>
                <a:effectLst/>
                <a:latin typeface="SourceSansPro"/>
              </a:rPr>
              <a:t>Balance of trade is defined as a nation's net exports, or its exports minus imports.</a:t>
            </a:r>
          </a:p>
          <a:p>
            <a:pPr lvl="1" algn="just"/>
            <a:endParaRPr lang="en-US" sz="2000" b="0" i="0" dirty="0">
              <a:solidFill>
                <a:srgbClr val="111111"/>
              </a:solidFill>
              <a:effectLst/>
              <a:latin typeface="SourceSansPro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111111"/>
                </a:solidFill>
                <a:effectLst/>
                <a:latin typeface="SourceSansPro"/>
              </a:rPr>
              <a:t>When exports exceed imports, the nation has a trade surplus, and when imports exceed exports, the nation has a trade deficit.</a:t>
            </a:r>
          </a:p>
          <a:p>
            <a:pPr lvl="1" algn="just"/>
            <a:endParaRPr lang="en-US" sz="2000" b="0" i="0" dirty="0">
              <a:solidFill>
                <a:srgbClr val="111111"/>
              </a:solidFill>
              <a:effectLst/>
              <a:latin typeface="SourceSansPro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111111"/>
                </a:solidFill>
                <a:effectLst/>
                <a:latin typeface="SourceSansPro"/>
              </a:rPr>
              <a:t>International trade is largely affected by the demand for a nation's goods and services.</a:t>
            </a:r>
          </a:p>
          <a:p>
            <a:pPr lvl="1" algn="just"/>
            <a:endParaRPr lang="en-US" sz="2000" b="0" i="0" dirty="0">
              <a:solidFill>
                <a:srgbClr val="111111"/>
              </a:solidFill>
              <a:effectLst/>
              <a:latin typeface="SourceSansPro"/>
            </a:endParaRPr>
          </a:p>
          <a:p>
            <a:pPr lvl="1" algn="just"/>
            <a:r>
              <a:rPr lang="en-US" sz="2000" b="0" i="0" dirty="0">
                <a:solidFill>
                  <a:srgbClr val="202124"/>
                </a:solidFill>
                <a:effectLst/>
                <a:latin typeface="Google Sans Text"/>
              </a:rPr>
              <a:t>Exporting is defined as </a:t>
            </a:r>
            <a:r>
              <a:rPr lang="en-US" sz="2000" b="1" i="0" dirty="0">
                <a:solidFill>
                  <a:srgbClr val="202124"/>
                </a:solidFill>
                <a:effectLst/>
                <a:latin typeface="Google Sans Text"/>
              </a:rPr>
              <a:t>the sale of products and services in foreign countries that are sourced or made in the home country.</a:t>
            </a:r>
          </a:p>
          <a:p>
            <a:pPr lvl="1" algn="just"/>
            <a:endParaRPr lang="en-US" sz="2000" dirty="0">
              <a:solidFill>
                <a:srgbClr val="202124"/>
              </a:solidFill>
              <a:latin typeface="Google Sans Text"/>
            </a:endParaRPr>
          </a:p>
          <a:p>
            <a:pPr lvl="1" algn="just"/>
            <a:r>
              <a:rPr lang="en-US" sz="2000" b="0" i="0" dirty="0">
                <a:solidFill>
                  <a:srgbClr val="202124"/>
                </a:solidFill>
                <a:effectLst/>
                <a:latin typeface="Google Sans Text"/>
              </a:rPr>
              <a:t>Importing refers to </a:t>
            </a:r>
            <a:r>
              <a:rPr lang="en-US" sz="2000" b="1" i="0" dirty="0">
                <a:solidFill>
                  <a:srgbClr val="202124"/>
                </a:solidFill>
                <a:effectLst/>
                <a:latin typeface="Google Sans Text"/>
              </a:rPr>
              <a:t>buying goods and services from foreign sources and bringing them back into the home country. </a:t>
            </a:r>
            <a:r>
              <a:rPr lang="en-US" sz="2000" b="0" i="0" dirty="0">
                <a:solidFill>
                  <a:srgbClr val="202124"/>
                </a:solidFill>
                <a:effectLst/>
                <a:latin typeface="Google Sans Text"/>
              </a:rPr>
              <a:t>Importing is also known as global sourcing.</a:t>
            </a:r>
            <a:endParaRPr lang="en-US" sz="2000" b="0" i="0" dirty="0">
              <a:solidFill>
                <a:srgbClr val="111111"/>
              </a:solidFill>
              <a:effectLst/>
              <a:latin typeface="SourceSansPro"/>
            </a:endParaRPr>
          </a:p>
        </p:txBody>
      </p:sp>
    </p:spTree>
    <p:extLst>
      <p:ext uri="{BB962C8B-B14F-4D97-AF65-F5344CB8AC3E}">
        <p14:creationId xmlns:p14="http://schemas.microsoft.com/office/powerpoint/2010/main" val="1796558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409321" y="476672"/>
            <a:ext cx="3453446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altLang="en-US" sz="3200" dirty="0"/>
              <a:t>Balance of Payments</a:t>
            </a:r>
            <a:endParaRPr lang="en-US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81743" y="1749589"/>
            <a:ext cx="8424936" cy="40626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lvl="1" algn="just"/>
            <a:r>
              <a:rPr lang="en-US" altLang="en-US" sz="2400" dirty="0"/>
              <a:t>BOP is the Summary of transactions between domestic and foreign residents for a specific country over a specified period of time.</a:t>
            </a:r>
          </a:p>
          <a:p>
            <a:pPr lvl="1" algn="just"/>
            <a:endParaRPr lang="en-US" altLang="en-US" sz="2400" u="sng" dirty="0"/>
          </a:p>
          <a:p>
            <a:pPr lvl="1" algn="just"/>
            <a:r>
              <a:rPr lang="en-US" altLang="en-US" sz="2400" b="1" u="sng" dirty="0"/>
              <a:t>Current Account</a:t>
            </a:r>
            <a:r>
              <a:rPr lang="en-US" altLang="en-US" sz="2400" b="1" dirty="0"/>
              <a:t>: </a:t>
            </a:r>
          </a:p>
          <a:p>
            <a:pPr lvl="1" algn="just"/>
            <a:r>
              <a:rPr lang="en-US" altLang="en-US" sz="2400" b="1" dirty="0"/>
              <a:t>S</a:t>
            </a:r>
            <a:r>
              <a:rPr lang="en-US" altLang="en-US" sz="2400" dirty="0"/>
              <a:t>ummary of flow of funds due to purchases of goods or services or the provision of income on financial assets.</a:t>
            </a:r>
          </a:p>
          <a:p>
            <a:pPr lvl="1" algn="just"/>
            <a:endParaRPr lang="en-US" altLang="en-US" sz="24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Payments for merchandise and services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Factor income payments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Transfer payments</a:t>
            </a:r>
          </a:p>
        </p:txBody>
      </p:sp>
    </p:spTree>
    <p:extLst>
      <p:ext uri="{BB962C8B-B14F-4D97-AF65-F5344CB8AC3E}">
        <p14:creationId xmlns:p14="http://schemas.microsoft.com/office/powerpoint/2010/main" val="3491848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179512" y="969114"/>
            <a:ext cx="8712968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409321" y="476672"/>
            <a:ext cx="3453446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altLang="en-US" sz="3200" dirty="0"/>
              <a:t>Balance of Payments</a:t>
            </a:r>
            <a:endParaRPr lang="en-US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  <p:pic>
        <p:nvPicPr>
          <p:cNvPr id="9218" name="Picture 2" descr="Factors affecting Current Account Deficit - Economics Help">
            <a:extLst>
              <a:ext uri="{FF2B5EF4-FFF2-40B4-BE49-F238E27FC236}">
                <a16:creationId xmlns:a16="http://schemas.microsoft.com/office/drawing/2014/main" id="{B505D65E-18F6-457B-8DCB-7164F8F66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05230"/>
            <a:ext cx="7340674" cy="398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351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1029497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927627" y="476672"/>
            <a:ext cx="441685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altLang="en-US" sz="2800" dirty="0"/>
              <a:t>Capital and Financial Accounts</a:t>
            </a:r>
            <a:endParaRPr 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01353" y="1540230"/>
            <a:ext cx="8560755" cy="29546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lvl="1" algn="just"/>
            <a:r>
              <a:rPr lang="en-US" altLang="en-US" sz="2400" b="1" u="sng" dirty="0"/>
              <a:t>Capital Account</a:t>
            </a:r>
            <a:r>
              <a:rPr lang="en-US" altLang="en-US" sz="2400" b="1" dirty="0"/>
              <a:t>: </a:t>
            </a:r>
          </a:p>
          <a:p>
            <a:pPr lvl="1" algn="just"/>
            <a:r>
              <a:rPr lang="en-US" altLang="en-US" sz="2400" b="1" dirty="0"/>
              <a:t>S</a:t>
            </a:r>
            <a:r>
              <a:rPr lang="en-US" altLang="en-US" sz="2400" dirty="0"/>
              <a:t>ummary of flow of funds resulting from the sale of assets between one specified country and all other countries over a specified period of time.</a:t>
            </a:r>
          </a:p>
          <a:p>
            <a:pPr marL="495300" indent="-495300">
              <a:buFont typeface="Wingdings" panose="05000000000000000000" pitchFamily="2" charset="2"/>
              <a:buAutoNum type="arabicPeriod"/>
            </a:pPr>
            <a:endParaRPr lang="en-US" altLang="en-US" sz="24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Direct foreign investment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Portfolio investment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Other capital investment</a:t>
            </a:r>
          </a:p>
        </p:txBody>
      </p:sp>
    </p:spTree>
    <p:extLst>
      <p:ext uri="{BB962C8B-B14F-4D97-AF65-F5344CB8AC3E}">
        <p14:creationId xmlns:p14="http://schemas.microsoft.com/office/powerpoint/2010/main" val="3683624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32998"/>
            <a:ext cx="9144000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96874" y="1166169"/>
            <a:ext cx="8778143" cy="5503191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12261" y="476672"/>
            <a:ext cx="7847598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just"/>
            <a:r>
              <a:rPr lang="en-US" altLang="en-US" sz="2800" dirty="0"/>
              <a:t>FOREIGN TRADE STATISTICS OF BANGLADESH 2019-20</a:t>
            </a:r>
            <a:endParaRPr 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  <p:pic>
        <p:nvPicPr>
          <p:cNvPr id="4" name="Picture 2" descr="FOREIGN TRADE STATISTICS OF BANGLADESH 2019-20">
            <a:extLst>
              <a:ext uri="{FF2B5EF4-FFF2-40B4-BE49-F238E27FC236}">
                <a16:creationId xmlns:a16="http://schemas.microsoft.com/office/drawing/2014/main" id="{E982CD9D-2514-9AAE-7583-618455F68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344817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234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7416</TotalTime>
  <Words>876</Words>
  <Application>Microsoft Office PowerPoint</Application>
  <PresentationFormat>On-screen Show (4:3)</PresentationFormat>
  <Paragraphs>134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Abadi MT Condensed Extra Bold</vt:lpstr>
      <vt:lpstr>Arial</vt:lpstr>
      <vt:lpstr>Calibri</vt:lpstr>
      <vt:lpstr>Google Sans Text</vt:lpstr>
      <vt:lpstr>Roboto</vt:lpstr>
      <vt:lpstr>SourceSansPro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Tengku Hizam</dc:creator>
  <cp:lastModifiedBy>aminul islam</cp:lastModifiedBy>
  <cp:revision>616</cp:revision>
  <cp:lastPrinted>2020-05-19T08:58:37Z</cp:lastPrinted>
  <dcterms:created xsi:type="dcterms:W3CDTF">2014-04-22T13:43:09Z</dcterms:created>
  <dcterms:modified xsi:type="dcterms:W3CDTF">2022-08-27T13:41:56Z</dcterms:modified>
</cp:coreProperties>
</file>