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6" r:id="rId2"/>
    <p:sldId id="616" r:id="rId3"/>
    <p:sldId id="619" r:id="rId4"/>
    <p:sldId id="635" r:id="rId5"/>
    <p:sldId id="636" r:id="rId6"/>
    <p:sldId id="617" r:id="rId7"/>
    <p:sldId id="637" r:id="rId8"/>
    <p:sldId id="638" r:id="rId9"/>
    <p:sldId id="639" r:id="rId10"/>
    <p:sldId id="634" r:id="rId11"/>
    <p:sldId id="640" r:id="rId12"/>
    <p:sldId id="641" r:id="rId13"/>
    <p:sldId id="618" r:id="rId14"/>
    <p:sldId id="620" r:id="rId15"/>
    <p:sldId id="621" r:id="rId16"/>
    <p:sldId id="622" r:id="rId17"/>
    <p:sldId id="623" r:id="rId18"/>
    <p:sldId id="629" r:id="rId19"/>
    <p:sldId id="630" r:id="rId20"/>
    <p:sldId id="631" r:id="rId21"/>
    <p:sldId id="642" r:id="rId22"/>
    <p:sldId id="632" r:id="rId23"/>
    <p:sldId id="633" r:id="rId24"/>
    <p:sldId id="624" r:id="rId25"/>
    <p:sldId id="625" r:id="rId26"/>
    <p:sldId id="626" r:id="rId27"/>
    <p:sldId id="627" r:id="rId28"/>
    <p:sldId id="316" r:id="rId29"/>
  </p:sldIdLst>
  <p:sldSz cx="9144000" cy="6858000" type="screen4x3"/>
  <p:notesSz cx="6858000" cy="9144000"/>
  <p:defaultTextStyle>
    <a:defPPr>
      <a:defRPr lang="en-US"/>
    </a:defPPr>
    <a:lvl1pPr algn="l" rtl="0" fontAlgn="base">
      <a:spcBef>
        <a:spcPct val="0"/>
      </a:spcBef>
      <a:spcAft>
        <a:spcPct val="0"/>
      </a:spcAft>
      <a:defRPr sz="1200" kern="1200">
        <a:solidFill>
          <a:schemeClr val="tx1"/>
        </a:solidFill>
        <a:latin typeface="Calibri" pitchFamily="34" charset="0"/>
        <a:ea typeface="+mn-ea"/>
        <a:cs typeface="+mn-cs"/>
      </a:defRPr>
    </a:lvl1pPr>
    <a:lvl2pPr marL="457200" algn="l" rtl="0" fontAlgn="base">
      <a:spcBef>
        <a:spcPct val="0"/>
      </a:spcBef>
      <a:spcAft>
        <a:spcPct val="0"/>
      </a:spcAft>
      <a:defRPr sz="1200" kern="1200">
        <a:solidFill>
          <a:schemeClr val="tx1"/>
        </a:solidFill>
        <a:latin typeface="Calibri" pitchFamily="34" charset="0"/>
        <a:ea typeface="+mn-ea"/>
        <a:cs typeface="+mn-cs"/>
      </a:defRPr>
    </a:lvl2pPr>
    <a:lvl3pPr marL="914400" algn="l" rtl="0" fontAlgn="base">
      <a:spcBef>
        <a:spcPct val="0"/>
      </a:spcBef>
      <a:spcAft>
        <a:spcPct val="0"/>
      </a:spcAft>
      <a:defRPr sz="1200" kern="1200">
        <a:solidFill>
          <a:schemeClr val="tx1"/>
        </a:solidFill>
        <a:latin typeface="Calibri" pitchFamily="34" charset="0"/>
        <a:ea typeface="+mn-ea"/>
        <a:cs typeface="+mn-cs"/>
      </a:defRPr>
    </a:lvl3pPr>
    <a:lvl4pPr marL="1371600" algn="l" rtl="0" fontAlgn="base">
      <a:spcBef>
        <a:spcPct val="0"/>
      </a:spcBef>
      <a:spcAft>
        <a:spcPct val="0"/>
      </a:spcAft>
      <a:defRPr sz="1200" kern="1200">
        <a:solidFill>
          <a:schemeClr val="tx1"/>
        </a:solidFill>
        <a:latin typeface="Calibri" pitchFamily="34" charset="0"/>
        <a:ea typeface="+mn-ea"/>
        <a:cs typeface="+mn-cs"/>
      </a:defRPr>
    </a:lvl4pPr>
    <a:lvl5pPr marL="1828800" algn="l" rtl="0" fontAlgn="base">
      <a:spcBef>
        <a:spcPct val="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Calibri" pitchFamily="34" charset="0"/>
        <a:ea typeface="+mn-ea"/>
        <a:cs typeface="+mn-cs"/>
      </a:defRPr>
    </a:lvl6pPr>
    <a:lvl7pPr marL="2743200" algn="l" defTabSz="914400" rtl="0" eaLnBrk="1" latinLnBrk="0" hangingPunct="1">
      <a:defRPr sz="1200" kern="1200">
        <a:solidFill>
          <a:schemeClr val="tx1"/>
        </a:solidFill>
        <a:latin typeface="Calibri" pitchFamily="34" charset="0"/>
        <a:ea typeface="+mn-ea"/>
        <a:cs typeface="+mn-cs"/>
      </a:defRPr>
    </a:lvl7pPr>
    <a:lvl8pPr marL="3200400" algn="l" defTabSz="914400" rtl="0" eaLnBrk="1" latinLnBrk="0" hangingPunct="1">
      <a:defRPr sz="1200" kern="1200">
        <a:solidFill>
          <a:schemeClr val="tx1"/>
        </a:solidFill>
        <a:latin typeface="Calibri" pitchFamily="34" charset="0"/>
        <a:ea typeface="+mn-ea"/>
        <a:cs typeface="+mn-cs"/>
      </a:defRPr>
    </a:lvl8pPr>
    <a:lvl9pPr marL="3657600" algn="l" defTabSz="914400" rtl="0" eaLnBrk="1" latinLnBrk="0" hangingPunct="1">
      <a:defRPr sz="1200"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9"/>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sorterViewPr>
    <p:cViewPr>
      <p:scale>
        <a:sx n="184" d="100"/>
        <a:sy n="184"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38F4E9-C850-FD4C-867E-59BA5F69EE4E}" type="datetimeFigureOut">
              <a:rPr lang="en-US" smtClean="0"/>
              <a:t>9/3/2022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8DEA80-24DB-3248-836D-9D3B5287C97B}" type="slidenum">
              <a:rPr lang="en-US" smtClean="0"/>
              <a:t>‹#›</a:t>
            </a:fld>
            <a:endParaRPr lang="en-US"/>
          </a:p>
        </p:txBody>
      </p:sp>
    </p:spTree>
    <p:extLst>
      <p:ext uri="{BB962C8B-B14F-4D97-AF65-F5344CB8AC3E}">
        <p14:creationId xmlns:p14="http://schemas.microsoft.com/office/powerpoint/2010/main" val="26335800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MY"/>
          </a:p>
        </p:txBody>
      </p:sp>
      <p:sp>
        <p:nvSpPr>
          <p:cNvPr id="4" name="Date Placeholder 3"/>
          <p:cNvSpPr>
            <a:spLocks noGrp="1"/>
          </p:cNvSpPr>
          <p:nvPr>
            <p:ph type="dt" sz="half" idx="10"/>
          </p:nvPr>
        </p:nvSpPr>
        <p:spPr/>
        <p:txBody>
          <a:bodyPr/>
          <a:lstStyle>
            <a:lvl1pPr>
              <a:defRPr/>
            </a:lvl1pPr>
          </a:lstStyle>
          <a:p>
            <a:pPr>
              <a:defRPr/>
            </a:pPr>
            <a:fld id="{AFBE6F5D-5D4F-40EF-B9C2-BDDE6F7798E4}" type="datetimeFigureOut">
              <a:rPr lang="en-MY"/>
              <a:pPr>
                <a:defRPr/>
              </a:pPr>
              <a:t>3/9/2022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37A8EDD9-6238-426A-992D-99F06BAF565F}" type="slidenum">
              <a:rPr lang="en-MY"/>
              <a:pPr>
                <a:defRPr/>
              </a:pPr>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lvl1pPr>
              <a:defRPr/>
            </a:lvl1pPr>
          </a:lstStyle>
          <a:p>
            <a:pPr>
              <a:defRPr/>
            </a:pPr>
            <a:fld id="{81D70622-1AAB-476B-AB7D-227F995A1B25}" type="datetimeFigureOut">
              <a:rPr lang="en-MY"/>
              <a:pPr>
                <a:defRPr/>
              </a:pPr>
              <a:t>3/9/2022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AE907752-5868-41E8-B45B-AC23EF694237}" type="slidenum">
              <a:rPr lang="en-MY"/>
              <a:pPr>
                <a:defRPr/>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lvl1pPr>
              <a:defRPr/>
            </a:lvl1pPr>
          </a:lstStyle>
          <a:p>
            <a:pPr>
              <a:defRPr/>
            </a:pPr>
            <a:fld id="{4C54DBCF-D17B-453F-9DCF-57D1612C2CE6}" type="datetimeFigureOut">
              <a:rPr lang="en-MY"/>
              <a:pPr>
                <a:defRPr/>
              </a:pPr>
              <a:t>3/9/2022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4CF6E762-AD2D-48D7-8446-148BFBFEC730}" type="slidenum">
              <a:rPr lang="en-MY"/>
              <a:pPr>
                <a:defRPr/>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lvl1pPr>
              <a:defRPr/>
            </a:lvl1pPr>
          </a:lstStyle>
          <a:p>
            <a:pPr>
              <a:defRPr/>
            </a:pPr>
            <a:fld id="{E932B91B-19B4-4B85-B7F3-10EE8328B30C}" type="datetimeFigureOut">
              <a:rPr lang="en-MY"/>
              <a:pPr>
                <a:defRPr/>
              </a:pPr>
              <a:t>3/9/2022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8AD3D484-6B5A-4586-8643-2CB451280154}" type="slidenum">
              <a:rPr lang="en-MY"/>
              <a:pPr>
                <a:defRPr/>
              </a:pPr>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BADA355-C948-4000-A707-80D64BA3FF8C}" type="datetimeFigureOut">
              <a:rPr lang="en-MY"/>
              <a:pPr>
                <a:defRPr/>
              </a:pPr>
              <a:t>3/9/2022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C559152F-EFFC-44D0-9AFA-6B88E39BB554}" type="slidenum">
              <a:rPr lang="en-MY"/>
              <a:pPr>
                <a:defRPr/>
              </a:pPr>
              <a:t>‹#›</a:t>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3"/>
          <p:cNvSpPr>
            <a:spLocks noGrp="1"/>
          </p:cNvSpPr>
          <p:nvPr>
            <p:ph type="dt" sz="half" idx="10"/>
          </p:nvPr>
        </p:nvSpPr>
        <p:spPr/>
        <p:txBody>
          <a:bodyPr/>
          <a:lstStyle>
            <a:lvl1pPr>
              <a:defRPr/>
            </a:lvl1pPr>
          </a:lstStyle>
          <a:p>
            <a:pPr>
              <a:defRPr/>
            </a:pPr>
            <a:fld id="{0A96A4DF-615D-49EA-B22F-6E1D0EB8B291}" type="datetimeFigureOut">
              <a:rPr lang="en-MY"/>
              <a:pPr>
                <a:defRPr/>
              </a:pPr>
              <a:t>3/9/2022</a:t>
            </a:fld>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B05644F7-9A78-4380-87D0-5F99A9FC540A}" type="slidenum">
              <a:rPr lang="en-MY"/>
              <a:pPr>
                <a:defRPr/>
              </a:pPr>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3"/>
          <p:cNvSpPr>
            <a:spLocks noGrp="1"/>
          </p:cNvSpPr>
          <p:nvPr>
            <p:ph type="dt" sz="half" idx="10"/>
          </p:nvPr>
        </p:nvSpPr>
        <p:spPr/>
        <p:txBody>
          <a:bodyPr/>
          <a:lstStyle>
            <a:lvl1pPr>
              <a:defRPr/>
            </a:lvl1pPr>
          </a:lstStyle>
          <a:p>
            <a:pPr>
              <a:defRPr/>
            </a:pPr>
            <a:fld id="{BFF480CE-70C8-4E4E-937B-FB2D74229E2F}" type="datetimeFigureOut">
              <a:rPr lang="en-MY"/>
              <a:pPr>
                <a:defRPr/>
              </a:pPr>
              <a:t>3/9/2022</a:t>
            </a:fld>
            <a:endParaRPr lang="en-MY"/>
          </a:p>
        </p:txBody>
      </p:sp>
      <p:sp>
        <p:nvSpPr>
          <p:cNvPr id="8" name="Footer Placeholder 4"/>
          <p:cNvSpPr>
            <a:spLocks noGrp="1"/>
          </p:cNvSpPr>
          <p:nvPr>
            <p:ph type="ftr" sz="quarter" idx="11"/>
          </p:nvPr>
        </p:nvSpPr>
        <p:spPr/>
        <p:txBody>
          <a:bodyPr/>
          <a:lstStyle>
            <a:lvl1pPr>
              <a:defRPr/>
            </a:lvl1pPr>
          </a:lstStyle>
          <a:p>
            <a:pPr>
              <a:defRPr/>
            </a:pPr>
            <a:endParaRPr lang="en-MY"/>
          </a:p>
        </p:txBody>
      </p:sp>
      <p:sp>
        <p:nvSpPr>
          <p:cNvPr id="9" name="Slide Number Placeholder 5"/>
          <p:cNvSpPr>
            <a:spLocks noGrp="1"/>
          </p:cNvSpPr>
          <p:nvPr>
            <p:ph type="sldNum" sz="quarter" idx="12"/>
          </p:nvPr>
        </p:nvSpPr>
        <p:spPr/>
        <p:txBody>
          <a:bodyPr/>
          <a:lstStyle>
            <a:lvl1pPr>
              <a:defRPr/>
            </a:lvl1pPr>
          </a:lstStyle>
          <a:p>
            <a:pPr>
              <a:defRPr/>
            </a:pPr>
            <a:fld id="{F945BD0C-9EF5-46BD-994A-CA9011FB0E3B}" type="slidenum">
              <a:rPr lang="en-MY"/>
              <a:pPr>
                <a:defRPr/>
              </a:pPr>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3"/>
          <p:cNvSpPr>
            <a:spLocks noGrp="1"/>
          </p:cNvSpPr>
          <p:nvPr>
            <p:ph type="dt" sz="half" idx="10"/>
          </p:nvPr>
        </p:nvSpPr>
        <p:spPr/>
        <p:txBody>
          <a:bodyPr/>
          <a:lstStyle>
            <a:lvl1pPr>
              <a:defRPr/>
            </a:lvl1pPr>
          </a:lstStyle>
          <a:p>
            <a:pPr>
              <a:defRPr/>
            </a:pPr>
            <a:fld id="{A97AB2DE-8BCB-42EE-A3E2-E0970718F26B}" type="datetimeFigureOut">
              <a:rPr lang="en-MY"/>
              <a:pPr>
                <a:defRPr/>
              </a:pPr>
              <a:t>3/9/2022</a:t>
            </a:fld>
            <a:endParaRPr lang="en-MY"/>
          </a:p>
        </p:txBody>
      </p:sp>
      <p:sp>
        <p:nvSpPr>
          <p:cNvPr id="4" name="Footer Placeholder 4"/>
          <p:cNvSpPr>
            <a:spLocks noGrp="1"/>
          </p:cNvSpPr>
          <p:nvPr>
            <p:ph type="ftr" sz="quarter" idx="11"/>
          </p:nvPr>
        </p:nvSpPr>
        <p:spPr/>
        <p:txBody>
          <a:bodyPr/>
          <a:lstStyle>
            <a:lvl1pPr>
              <a:defRPr/>
            </a:lvl1pPr>
          </a:lstStyle>
          <a:p>
            <a:pPr>
              <a:defRPr/>
            </a:pPr>
            <a:endParaRPr lang="en-MY"/>
          </a:p>
        </p:txBody>
      </p:sp>
      <p:sp>
        <p:nvSpPr>
          <p:cNvPr id="5" name="Slide Number Placeholder 5"/>
          <p:cNvSpPr>
            <a:spLocks noGrp="1"/>
          </p:cNvSpPr>
          <p:nvPr>
            <p:ph type="sldNum" sz="quarter" idx="12"/>
          </p:nvPr>
        </p:nvSpPr>
        <p:spPr/>
        <p:txBody>
          <a:bodyPr/>
          <a:lstStyle>
            <a:lvl1pPr>
              <a:defRPr/>
            </a:lvl1pPr>
          </a:lstStyle>
          <a:p>
            <a:pPr>
              <a:defRPr/>
            </a:pPr>
            <a:fld id="{B4A1A3BA-9FCA-4ED6-B718-CB9FDEE68EDF}" type="slidenum">
              <a:rPr lang="en-MY"/>
              <a:pPr>
                <a:defRPr/>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6EF7E8-278B-4C55-A59E-B8D2226BA2DE}" type="datetimeFigureOut">
              <a:rPr lang="en-MY"/>
              <a:pPr>
                <a:defRPr/>
              </a:pPr>
              <a:t>3/9/2022</a:t>
            </a:fld>
            <a:endParaRPr lang="en-MY"/>
          </a:p>
        </p:txBody>
      </p:sp>
      <p:sp>
        <p:nvSpPr>
          <p:cNvPr id="3" name="Footer Placeholder 4"/>
          <p:cNvSpPr>
            <a:spLocks noGrp="1"/>
          </p:cNvSpPr>
          <p:nvPr>
            <p:ph type="ftr" sz="quarter" idx="11"/>
          </p:nvPr>
        </p:nvSpPr>
        <p:spPr/>
        <p:txBody>
          <a:bodyPr/>
          <a:lstStyle>
            <a:lvl1pPr>
              <a:defRPr/>
            </a:lvl1pPr>
          </a:lstStyle>
          <a:p>
            <a:pPr>
              <a:defRPr/>
            </a:pPr>
            <a:endParaRPr lang="en-MY"/>
          </a:p>
        </p:txBody>
      </p:sp>
      <p:sp>
        <p:nvSpPr>
          <p:cNvPr id="4" name="Slide Number Placeholder 5"/>
          <p:cNvSpPr>
            <a:spLocks noGrp="1"/>
          </p:cNvSpPr>
          <p:nvPr>
            <p:ph type="sldNum" sz="quarter" idx="12"/>
          </p:nvPr>
        </p:nvSpPr>
        <p:spPr/>
        <p:txBody>
          <a:bodyPr/>
          <a:lstStyle>
            <a:lvl1pPr>
              <a:defRPr/>
            </a:lvl1pPr>
          </a:lstStyle>
          <a:p>
            <a:pPr>
              <a:defRPr/>
            </a:pPr>
            <a:fld id="{E3D8C7B7-3BB0-4CD7-BE2E-74BB2B90F0ED}" type="slidenum">
              <a:rPr lang="en-MY"/>
              <a:pPr>
                <a:defRPr/>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MY"/>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699E768-2AB6-4B65-AC12-4155DAA543EC}" type="datetimeFigureOut">
              <a:rPr lang="en-MY"/>
              <a:pPr>
                <a:defRPr/>
              </a:pPr>
              <a:t>3/9/2022</a:t>
            </a:fld>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2EDF9726-CF39-4497-9EC1-0B1EDD4D7784}" type="slidenum">
              <a:rPr lang="en-MY"/>
              <a:pPr>
                <a:defRPr/>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MY"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9B551A0-4F41-4614-8FA0-CA8BFADC129E}" type="datetimeFigureOut">
              <a:rPr lang="en-MY"/>
              <a:pPr>
                <a:defRPr/>
              </a:pPr>
              <a:t>3/9/2022</a:t>
            </a:fld>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95594F39-059F-4CE6-B04F-0DDB51909A3A}" type="slidenum">
              <a:rPr lang="en-MY"/>
              <a:pPr>
                <a:defRPr/>
              </a:pPr>
              <a:t>‹#›</a:t>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MY"/>
          </a:p>
        </p:txBody>
      </p:sp>
      <p:sp>
        <p:nvSpPr>
          <p:cNvPr id="1027" name="Text Placeholder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2EBCD4A-FBF3-4DD8-9A58-8E4173EB6C68}" type="datetimeFigureOut">
              <a:rPr lang="en-MY"/>
              <a:pPr>
                <a:defRPr/>
              </a:pPr>
              <a:t>3/9/2022</a:t>
            </a:fld>
            <a:endParaRPr lang="en-MY"/>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MY"/>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1B11AF1-E895-417D-B59D-2D3825517EB5}" type="slidenum">
              <a:rPr lang="en-MY"/>
              <a:pPr>
                <a:defRPr/>
              </a:pPr>
              <a:t>‹#›</a:t>
            </a:fld>
            <a:endParaRPr lang="en-MY"/>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hyperlink" Target="mailto:aminsazea@gmail.com" TargetMode="External"/><Relationship Id="rId4" Type="http://schemas.openxmlformats.org/officeDocument/2006/relationships/hyperlink" Target="mailto:amin@unimap.edu.my"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s://www.investopedia.com/terms/r/retail-foreign-exchange-dealer-rfed.asp" TargetMode="Externa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hyperlink" Target="https://www.investopedia.com/terms/h/hedgefund.asp" TargetMode="External"/><Relationship Id="rId5" Type="http://schemas.openxmlformats.org/officeDocument/2006/relationships/hyperlink" Target="https://www.investopedia.com/terms/c/centralbank.asp" TargetMode="External"/><Relationship Id="rId4" Type="http://schemas.openxmlformats.org/officeDocument/2006/relationships/hyperlink" Target="https://www.investopedia.com/terms/a/authorizeforexdealer.asp"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980728"/>
            <a:ext cx="6264696" cy="5178335"/>
          </a:xfrm>
          <a:prstGeom prst="rect">
            <a:avLst/>
          </a:prstGeom>
        </p:spPr>
      </p:pic>
      <p:sp>
        <p:nvSpPr>
          <p:cNvPr id="2" name="text 1"/>
          <p:cNvSpPr txBox="1"/>
          <p:nvPr/>
        </p:nvSpPr>
        <p:spPr>
          <a:xfrm>
            <a:off x="2836460" y="1484784"/>
            <a:ext cx="6120680" cy="646331"/>
          </a:xfrm>
          <a:prstGeom prst="rect">
            <a:avLst/>
          </a:prstGeom>
          <a:solidFill>
            <a:schemeClr val="accent5">
              <a:lumMod val="60000"/>
              <a:lumOff val="40000"/>
            </a:schemeClr>
          </a:solidFill>
        </p:spPr>
        <p:txBody>
          <a:bodyPr vert="horz" wrap="square" lIns="0" tIns="0" rIns="0" bIns="0" rtlCol="0">
            <a:spAutoFit/>
          </a:bodyPr>
          <a:lstStyle/>
          <a:p>
            <a:pPr algn="ctr" eaLnBrk="1" hangingPunct="1"/>
            <a:r>
              <a:rPr lang="en-US" altLang="en-US" sz="2800" dirty="0"/>
              <a:t>International Financial Markets</a:t>
            </a:r>
          </a:p>
          <a:p>
            <a:pPr algn="ctr"/>
            <a:endParaRPr lang="en-US" sz="1400" spc="9" dirty="0">
              <a:solidFill>
                <a:srgbClr val="FFFFFF"/>
              </a:solidFill>
              <a:latin typeface="Arial"/>
              <a:cs typeface="Arial"/>
            </a:endParaRPr>
          </a:p>
        </p:txBody>
      </p:sp>
      <p:pic>
        <p:nvPicPr>
          <p:cNvPr id="12" name="Picture 11"/>
          <p:cNvPicPr/>
          <p:nvPr/>
        </p:nvPicPr>
        <p:blipFill>
          <a:blip r:embed="rId3" cstate="print"/>
          <a:srcRect/>
          <a:stretch>
            <a:fillRect/>
          </a:stretch>
        </p:blipFill>
        <p:spPr bwMode="auto">
          <a:xfrm>
            <a:off x="150353" y="146629"/>
            <a:ext cx="2209869" cy="888643"/>
          </a:xfrm>
          <a:prstGeom prst="rect">
            <a:avLst/>
          </a:prstGeom>
          <a:noFill/>
          <a:ln w="9525">
            <a:noFill/>
            <a:miter lim="800000"/>
            <a:headEnd/>
            <a:tailEnd/>
          </a:ln>
        </p:spPr>
      </p:pic>
      <p:sp>
        <p:nvSpPr>
          <p:cNvPr id="4" name="TextBox 3"/>
          <p:cNvSpPr txBox="1"/>
          <p:nvPr/>
        </p:nvSpPr>
        <p:spPr>
          <a:xfrm>
            <a:off x="2800456" y="2595493"/>
            <a:ext cx="6192687" cy="3139321"/>
          </a:xfrm>
          <a:prstGeom prst="rect">
            <a:avLst/>
          </a:prstGeom>
          <a:solidFill>
            <a:schemeClr val="accent3">
              <a:lumMod val="20000"/>
              <a:lumOff val="80000"/>
            </a:schemeClr>
          </a:solidFill>
        </p:spPr>
        <p:txBody>
          <a:bodyPr wrap="square" rtlCol="0">
            <a:spAutoFit/>
          </a:bodyPr>
          <a:lstStyle/>
          <a:p>
            <a:pPr algn="ctr"/>
            <a:r>
              <a:rPr lang="en-US" sz="1800" spc="300" dirty="0">
                <a:solidFill>
                  <a:srgbClr val="0000FF"/>
                </a:solidFill>
                <a:latin typeface="Abadi MT Condensed Extra Bold"/>
                <a:cs typeface="Abadi MT Condensed Extra Bold"/>
              </a:rPr>
              <a:t>PROFESSOR DR. MD. AMINUL ISLAM</a:t>
            </a:r>
          </a:p>
          <a:p>
            <a:pPr algn="ctr"/>
            <a:r>
              <a:rPr lang="en-US" sz="1800" spc="300" dirty="0">
                <a:solidFill>
                  <a:srgbClr val="0000FF"/>
                </a:solidFill>
                <a:latin typeface="Abadi MT Condensed Extra Bold"/>
                <a:cs typeface="Abadi MT Condensed Extra Bold"/>
              </a:rPr>
              <a:t>FACULTY </a:t>
            </a:r>
            <a:r>
              <a:rPr lang="en-US" sz="1800" spc="300">
                <a:solidFill>
                  <a:srgbClr val="0000FF"/>
                </a:solidFill>
                <a:latin typeface="Abadi MT Condensed Extra Bold"/>
                <a:cs typeface="Abadi MT Condensed Extra Bold"/>
              </a:rPr>
              <a:t>OF BUSINESS AND COMMUNICATIONS</a:t>
            </a:r>
            <a:endParaRPr lang="en-US" sz="1800" spc="300" dirty="0">
              <a:solidFill>
                <a:srgbClr val="0000FF"/>
              </a:solidFill>
              <a:latin typeface="Abadi MT Condensed Extra Bold"/>
              <a:cs typeface="Abadi MT Condensed Extra Bold"/>
            </a:endParaRPr>
          </a:p>
          <a:p>
            <a:pPr algn="ctr"/>
            <a:r>
              <a:rPr lang="en-US" sz="1800" spc="300" dirty="0">
                <a:solidFill>
                  <a:srgbClr val="0000FF"/>
                </a:solidFill>
                <a:latin typeface="Abadi MT Condensed Extra Bold"/>
                <a:cs typeface="Abadi MT Condensed Extra Bold"/>
              </a:rPr>
              <a:t>UNIVERSITI MALAYSIA PERLIS</a:t>
            </a:r>
          </a:p>
          <a:p>
            <a:pPr algn="ctr"/>
            <a:endParaRPr lang="en-US" sz="1800" spc="300" dirty="0">
              <a:solidFill>
                <a:srgbClr val="0000FF"/>
              </a:solidFill>
              <a:latin typeface="Abadi MT Condensed Extra Bold"/>
              <a:cs typeface="Abadi MT Condensed Extra Bold"/>
            </a:endParaRPr>
          </a:p>
          <a:p>
            <a:pPr algn="ctr"/>
            <a:endParaRPr lang="en-US" sz="1800" spc="300" dirty="0">
              <a:solidFill>
                <a:srgbClr val="0000FF"/>
              </a:solidFill>
              <a:latin typeface="Abadi MT Condensed Extra Bold"/>
              <a:cs typeface="Abadi MT Condensed Extra Bold"/>
              <a:hlinkClick r:id="rId4"/>
            </a:endParaRPr>
          </a:p>
          <a:p>
            <a:pPr algn="ctr"/>
            <a:r>
              <a:rPr lang="en-US" sz="1800" spc="300" dirty="0" err="1">
                <a:solidFill>
                  <a:srgbClr val="0000FF"/>
                </a:solidFill>
                <a:latin typeface="Abadi MT Condensed Extra Bold"/>
                <a:cs typeface="Abadi MT Condensed Extra Bold"/>
                <a:hlinkClick r:id="rId5"/>
              </a:rPr>
              <a:t>amin@</a:t>
            </a:r>
            <a:r>
              <a:rPr lang="en-US" sz="1800" spc="300" dirty="0" err="1">
                <a:solidFill>
                  <a:srgbClr val="0000FF"/>
                </a:solidFill>
                <a:latin typeface="Abadi MT Condensed Extra Bold"/>
                <a:cs typeface="Abadi MT Condensed Extra Bold"/>
              </a:rPr>
              <a:t>unimap.edu.my</a:t>
            </a:r>
            <a:endParaRPr lang="en-US" sz="1800" spc="300" dirty="0">
              <a:solidFill>
                <a:srgbClr val="0000FF"/>
              </a:solidFill>
              <a:latin typeface="Abadi MT Condensed Extra Bold"/>
              <a:cs typeface="Abadi MT Condensed Extra Bold"/>
            </a:endParaRPr>
          </a:p>
          <a:p>
            <a:pPr algn="ctr"/>
            <a:endParaRPr lang="en-US" sz="1800" spc="300" dirty="0">
              <a:solidFill>
                <a:srgbClr val="0000FF"/>
              </a:solidFill>
              <a:latin typeface="Abadi MT Condensed Extra Bold"/>
              <a:cs typeface="Abadi MT Condensed Extra Bold"/>
            </a:endParaRPr>
          </a:p>
          <a:p>
            <a:pPr algn="ctr"/>
            <a:r>
              <a:rPr lang="en-US" sz="1800" b="1" spc="300" dirty="0" err="1">
                <a:solidFill>
                  <a:srgbClr val="660066"/>
                </a:solidFill>
                <a:latin typeface="Abadi MT Condensed Extra Bold"/>
                <a:cs typeface="Abadi MT Condensed Extra Bold"/>
              </a:rPr>
              <a:t>WhatsApp</a:t>
            </a:r>
            <a:r>
              <a:rPr lang="en-US" sz="1800" b="1" spc="300" dirty="0">
                <a:solidFill>
                  <a:srgbClr val="660066"/>
                </a:solidFill>
                <a:latin typeface="Abadi MT Condensed Extra Bold"/>
                <a:cs typeface="Abadi MT Condensed Extra Bold"/>
              </a:rPr>
              <a:t>: +60164049087</a:t>
            </a:r>
          </a:p>
          <a:p>
            <a:pPr algn="ctr"/>
            <a:endParaRPr lang="en-US" sz="1800" spc="300" dirty="0">
              <a:solidFill>
                <a:srgbClr val="0000FF"/>
              </a:solidFill>
              <a:latin typeface="Abadi MT Condensed Extra Bold"/>
              <a:cs typeface="Abadi MT Condensed Extra Bold"/>
            </a:endParaRPr>
          </a:p>
          <a:p>
            <a:pPr algn="ctr">
              <a:defRPr/>
            </a:pPr>
            <a:r>
              <a:rPr lang="en-US" sz="1800" spc="300" dirty="0">
                <a:latin typeface="Abadi MT Condensed Extra Bold"/>
                <a:cs typeface="Abadi MT Condensed Extra Bold"/>
              </a:rPr>
              <a:t>MY YOUTUBE CHANNEL:</a:t>
            </a:r>
          </a:p>
          <a:p>
            <a:pPr algn="ctr">
              <a:defRPr/>
            </a:pPr>
            <a:r>
              <a:rPr lang="en-US" sz="1800" spc="300" dirty="0">
                <a:latin typeface="Abadi MT Condensed Extra Bold"/>
                <a:cs typeface="Abadi MT Condensed Extra Bold"/>
              </a:rPr>
              <a:t>PLATFORM FOR RESEARCH AND DEVELOPMENT</a:t>
            </a:r>
          </a:p>
        </p:txBody>
      </p:sp>
      <p:sp>
        <p:nvSpPr>
          <p:cNvPr id="10" name="TextBox 9"/>
          <p:cNvSpPr txBox="1"/>
          <p:nvPr/>
        </p:nvSpPr>
        <p:spPr>
          <a:xfrm>
            <a:off x="0" y="6384593"/>
            <a:ext cx="9144000" cy="276999"/>
          </a:xfrm>
          <a:prstGeom prst="rect">
            <a:avLst/>
          </a:prstGeom>
          <a:solidFill>
            <a:schemeClr val="accent2"/>
          </a:solidFill>
        </p:spPr>
        <p:txBody>
          <a:bodyPr wrap="square" rtlCol="0">
            <a:spAutoFit/>
          </a:bodyPr>
          <a:lstStyle/>
          <a:p>
            <a:r>
              <a:rPr lang="en-US" dirty="0">
                <a:solidFill>
                  <a:schemeClr val="bg1"/>
                </a:solidFill>
              </a:rPr>
              <a:t>Knowledge  		                          Sincerity  			Excellence                       		</a:t>
            </a:r>
            <a:r>
              <a:rPr lang="en-US" dirty="0" err="1">
                <a:solidFill>
                  <a:schemeClr val="bg1"/>
                </a:solidFill>
              </a:rPr>
              <a:t>UniMAP</a:t>
            </a:r>
            <a:endParaRPr lang="en-US" dirty="0">
              <a:solidFill>
                <a:schemeClr val="bg1"/>
              </a:solidFill>
            </a:endParaRPr>
          </a:p>
        </p:txBody>
      </p:sp>
      <p:pic>
        <p:nvPicPr>
          <p:cNvPr id="9" name="Picture 8" descr="My photo Oct2020.pdf">
            <a:extLst>
              <a:ext uri="{FF2B5EF4-FFF2-40B4-BE49-F238E27FC236}">
                <a16:creationId xmlns:a16="http://schemas.microsoft.com/office/drawing/2014/main" id="{713F7E3E-534F-5147-AAA0-B1D8A0A674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980728"/>
            <a:ext cx="2735288" cy="5400600"/>
          </a:xfrm>
          <a:prstGeom prst="rect">
            <a:avLst/>
          </a:prstGeom>
        </p:spPr>
      </p:pic>
    </p:spTree>
    <p:extLst>
      <p:ext uri="{BB962C8B-B14F-4D97-AF65-F5344CB8AC3E}">
        <p14:creationId xmlns:p14="http://schemas.microsoft.com/office/powerpoint/2010/main" val="358539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1597593" y="476672"/>
            <a:ext cx="5076903"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Foreign Exchange Transactions</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180162" y="1428984"/>
            <a:ext cx="8560755" cy="5047536"/>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r>
              <a:rPr lang="en-US" altLang="en-US" sz="2400" b="1" dirty="0">
                <a:solidFill>
                  <a:srgbClr val="0070C0"/>
                </a:solidFill>
              </a:rPr>
              <a:t>1. Over the counter market</a:t>
            </a:r>
          </a:p>
          <a:p>
            <a:pPr lvl="1" algn="just"/>
            <a:r>
              <a:rPr lang="en-MY" sz="2000" b="1" dirty="0"/>
              <a:t>What Is an Over-the-Counter Market?</a:t>
            </a:r>
          </a:p>
          <a:p>
            <a:pPr marL="628650" lvl="1" indent="-171450" algn="just">
              <a:buFont typeface="Wingdings" pitchFamily="2" charset="2"/>
              <a:buChar char="§"/>
            </a:pPr>
            <a:r>
              <a:rPr lang="en-MY" sz="2000" dirty="0"/>
              <a:t>Over-the-counter markets are those in which participants trade directly between two parties, without the use of a central exchange or other third party.</a:t>
            </a:r>
          </a:p>
          <a:p>
            <a:pPr lvl="1" algn="just"/>
            <a:endParaRPr lang="en-MY" sz="2000" dirty="0"/>
          </a:p>
          <a:p>
            <a:pPr marL="628650" lvl="1" indent="-171450" algn="just">
              <a:buFont typeface="Wingdings" pitchFamily="2" charset="2"/>
              <a:buChar char="§"/>
            </a:pPr>
            <a:r>
              <a:rPr lang="en-MY" sz="2000" dirty="0"/>
              <a:t>OTC markets do not have physical locations or market-makers.</a:t>
            </a:r>
          </a:p>
          <a:p>
            <a:pPr lvl="1" algn="just"/>
            <a:endParaRPr lang="en-MY" sz="2000" dirty="0"/>
          </a:p>
          <a:p>
            <a:pPr marL="628650" lvl="1" indent="-171450" algn="just">
              <a:buFont typeface="Wingdings" pitchFamily="2" charset="2"/>
              <a:buChar char="§"/>
            </a:pPr>
            <a:r>
              <a:rPr lang="en-MY" sz="2000" dirty="0"/>
              <a:t>Some of the products most commonly traded over-the-counter include bonds, derivatives, structured products, and currencies.</a:t>
            </a:r>
          </a:p>
          <a:p>
            <a:pPr lvl="1" algn="just"/>
            <a:endParaRPr lang="en-MY" sz="2000" dirty="0"/>
          </a:p>
          <a:p>
            <a:pPr lvl="1" algn="just"/>
            <a:r>
              <a:rPr lang="en-MY" sz="2000" dirty="0"/>
              <a:t>An example of an over-the-counter market would be </a:t>
            </a:r>
            <a:r>
              <a:rPr lang="en-MY" sz="2000" b="1" dirty="0"/>
              <a:t>a trade that occurs between two individuals that buy and sell a share of a company that is not listed on an exchange</a:t>
            </a:r>
            <a:r>
              <a:rPr lang="en-MY" sz="2000" dirty="0"/>
              <a:t>. An over-the-counter market can consist of any security, such as equities, commodities, and derivatives</a:t>
            </a:r>
          </a:p>
          <a:p>
            <a:endParaRPr lang="en-US" altLang="en-US" sz="2400" dirty="0"/>
          </a:p>
        </p:txBody>
      </p:sp>
    </p:spTree>
    <p:extLst>
      <p:ext uri="{BB962C8B-B14F-4D97-AF65-F5344CB8AC3E}">
        <p14:creationId xmlns:p14="http://schemas.microsoft.com/office/powerpoint/2010/main" val="173551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1597593" y="476672"/>
            <a:ext cx="5076903"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Foreign Exchange Transactions</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180162" y="1596676"/>
            <a:ext cx="8560755" cy="4493538"/>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495300" indent="-495300">
              <a:buFont typeface="Wingdings" pitchFamily="2" charset="2"/>
              <a:buAutoNum type="arabicPeriod"/>
            </a:pPr>
            <a:endParaRPr lang="en-US" altLang="en-US" sz="2400" dirty="0"/>
          </a:p>
          <a:p>
            <a:r>
              <a:rPr lang="en-US" altLang="en-US" sz="2400" b="1" dirty="0">
                <a:solidFill>
                  <a:srgbClr val="0070C0"/>
                </a:solidFill>
              </a:rPr>
              <a:t>2. Foreign exchange dealers serve as intermediaries</a:t>
            </a:r>
          </a:p>
          <a:p>
            <a:pPr marL="628650" lvl="1" indent="-171450" algn="just">
              <a:buFont typeface="Wingdings" pitchFamily="2" charset="2"/>
              <a:buChar char="§"/>
            </a:pPr>
            <a:r>
              <a:rPr lang="en-MY" sz="2000" dirty="0"/>
              <a:t>Financial intermediaries serve as middlemen for financial transactions, generally between banks or funds.</a:t>
            </a:r>
          </a:p>
          <a:p>
            <a:pPr lvl="1" algn="just"/>
            <a:endParaRPr lang="en-MY" sz="2000" dirty="0"/>
          </a:p>
          <a:p>
            <a:pPr marL="628650" lvl="1" indent="-171450" algn="just">
              <a:buFont typeface="Wingdings" pitchFamily="2" charset="2"/>
              <a:buChar char="§"/>
            </a:pPr>
            <a:r>
              <a:rPr lang="en-MY" sz="2000" dirty="0"/>
              <a:t>These intermediaries help create efficient markets and lower the cost of doing business.</a:t>
            </a:r>
          </a:p>
          <a:p>
            <a:pPr lvl="1" algn="just"/>
            <a:endParaRPr lang="en-MY" sz="2000" dirty="0"/>
          </a:p>
          <a:p>
            <a:pPr marL="628650" lvl="1" indent="-171450" algn="just">
              <a:buFont typeface="Wingdings" pitchFamily="2" charset="2"/>
              <a:buChar char="§"/>
            </a:pPr>
            <a:r>
              <a:rPr lang="en-MY" sz="2000" dirty="0"/>
              <a:t>Intermediaries can provide leasing or factoring services, but do not accept deposits from the public.</a:t>
            </a:r>
          </a:p>
          <a:p>
            <a:pPr lvl="1" algn="just"/>
            <a:endParaRPr lang="en-MY" sz="2000" dirty="0"/>
          </a:p>
          <a:p>
            <a:pPr marL="628650" lvl="1" indent="-171450" algn="just">
              <a:buFont typeface="Wingdings" pitchFamily="2" charset="2"/>
              <a:buChar char="§"/>
            </a:pPr>
            <a:r>
              <a:rPr lang="en-MY" sz="2000" dirty="0"/>
              <a:t>Financial intermediaries offer the benefit of pooling risk, reducing cost, and providing economies of scale, among others.</a:t>
            </a:r>
          </a:p>
          <a:p>
            <a:endParaRPr lang="en-US" altLang="en-US" sz="2400" dirty="0"/>
          </a:p>
        </p:txBody>
      </p:sp>
    </p:spTree>
    <p:extLst>
      <p:ext uri="{BB962C8B-B14F-4D97-AF65-F5344CB8AC3E}">
        <p14:creationId xmlns:p14="http://schemas.microsoft.com/office/powerpoint/2010/main" val="2725399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1597593" y="476672"/>
            <a:ext cx="5076903"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Foreign Exchange Transactions</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180162" y="1650288"/>
            <a:ext cx="8560755" cy="4493538"/>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endParaRPr lang="en-US" altLang="en-US" sz="2400" dirty="0"/>
          </a:p>
          <a:p>
            <a:r>
              <a:rPr lang="en-US" altLang="en-US" sz="2400" dirty="0">
                <a:solidFill>
                  <a:srgbClr val="0070C0"/>
                </a:solidFill>
              </a:rPr>
              <a:t>3. Spot Market: transaction for immediate exchange at the spot rate.</a:t>
            </a:r>
          </a:p>
          <a:p>
            <a:pPr marL="628650" lvl="1" indent="-171450">
              <a:buFont typeface="Wingdings" pitchFamily="2" charset="2"/>
              <a:buChar char="§"/>
            </a:pPr>
            <a:r>
              <a:rPr lang="en-MY" sz="2000" dirty="0"/>
              <a:t>Financial instruments trade for immediate delivery in the spot market.</a:t>
            </a:r>
          </a:p>
          <a:p>
            <a:pPr lvl="1"/>
            <a:endParaRPr lang="en-MY" sz="2000" dirty="0"/>
          </a:p>
          <a:p>
            <a:pPr marL="628650" lvl="1" indent="-171450">
              <a:buFont typeface="Wingdings" pitchFamily="2" charset="2"/>
              <a:buChar char="§"/>
            </a:pPr>
            <a:r>
              <a:rPr lang="en-MY" sz="2000" dirty="0"/>
              <a:t>Many assets quote a “spot price” and a “futures or forward price.”</a:t>
            </a:r>
          </a:p>
          <a:p>
            <a:pPr lvl="1"/>
            <a:endParaRPr lang="en-MY" sz="2000" dirty="0"/>
          </a:p>
          <a:p>
            <a:pPr marL="628650" lvl="1" indent="-171450">
              <a:buFont typeface="Wingdings" pitchFamily="2" charset="2"/>
              <a:buChar char="§"/>
            </a:pPr>
            <a:r>
              <a:rPr lang="en-MY" sz="2000" dirty="0"/>
              <a:t>Most spot market transactions have a T+2 settlement date.</a:t>
            </a:r>
          </a:p>
          <a:p>
            <a:pPr lvl="1"/>
            <a:endParaRPr lang="en-MY" sz="2000" dirty="0"/>
          </a:p>
          <a:p>
            <a:pPr marL="628650" lvl="1" indent="-171450">
              <a:buFont typeface="Wingdings" pitchFamily="2" charset="2"/>
              <a:buChar char="§"/>
            </a:pPr>
            <a:r>
              <a:rPr lang="en-MY" sz="2000" dirty="0"/>
              <a:t>Spot market transactions can take place on an exchange or over-the-counter (OTC).</a:t>
            </a:r>
          </a:p>
          <a:p>
            <a:pPr lvl="1"/>
            <a:endParaRPr lang="en-MY" sz="2000" dirty="0"/>
          </a:p>
          <a:p>
            <a:pPr marL="628650" lvl="1" indent="-171450">
              <a:buFont typeface="Wingdings" pitchFamily="2" charset="2"/>
              <a:buChar char="§"/>
            </a:pPr>
            <a:r>
              <a:rPr lang="en-MY" sz="2000" dirty="0"/>
              <a:t>Spot markets can be contrasted with derivatives markets that instead trade in forwards, futures, or options contracts.</a:t>
            </a:r>
          </a:p>
          <a:p>
            <a:endParaRPr lang="en-US" altLang="en-US" sz="2400" dirty="0"/>
          </a:p>
        </p:txBody>
      </p:sp>
    </p:spTree>
    <p:extLst>
      <p:ext uri="{BB962C8B-B14F-4D97-AF65-F5344CB8AC3E}">
        <p14:creationId xmlns:p14="http://schemas.microsoft.com/office/powerpoint/2010/main" val="1307021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28600" y="1290298"/>
            <a:ext cx="8863880" cy="5014830"/>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3237088" y="476672"/>
            <a:ext cx="1797928"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2800" dirty="0"/>
              <a:t>Spot Market</a:t>
            </a:r>
            <a:endParaRPr lang="en-US" sz="28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367729" y="1904058"/>
            <a:ext cx="8064896" cy="1846659"/>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495300" indent="-495300">
              <a:buFont typeface="Wingdings" pitchFamily="2" charset="2"/>
              <a:buAutoNum type="arabicPeriod"/>
            </a:pPr>
            <a:r>
              <a:rPr lang="en-US" altLang="en-US" sz="2000" dirty="0"/>
              <a:t>Spot market structure: electronic</a:t>
            </a:r>
          </a:p>
          <a:p>
            <a:pPr marL="495300" indent="-495300">
              <a:buFont typeface="Wingdings" pitchFamily="2" charset="2"/>
              <a:buAutoNum type="arabicPeriod"/>
            </a:pPr>
            <a:r>
              <a:rPr lang="en-US" altLang="en-US" sz="2000" dirty="0"/>
              <a:t>Use of the Dollar in the spot market: commonly accepted medium of exchange</a:t>
            </a:r>
          </a:p>
          <a:p>
            <a:pPr marL="495300" indent="-495300">
              <a:buFont typeface="Wingdings" pitchFamily="2" charset="2"/>
              <a:buAutoNum type="arabicPeriod"/>
            </a:pPr>
            <a:r>
              <a:rPr lang="en-US" altLang="en-US" sz="2000" dirty="0"/>
              <a:t>Spot market time zones</a:t>
            </a:r>
          </a:p>
          <a:p>
            <a:pPr marL="495300" indent="-495300">
              <a:buFont typeface="Wingdings" pitchFamily="2" charset="2"/>
              <a:buAutoNum type="arabicPeriod"/>
            </a:pPr>
            <a:r>
              <a:rPr lang="en-US" altLang="en-US" sz="2000" dirty="0"/>
              <a:t>Spot market liquidity: more buyers and sellers means more liquidity</a:t>
            </a:r>
          </a:p>
          <a:p>
            <a:endParaRPr lang="en-MY" sz="2000" dirty="0"/>
          </a:p>
        </p:txBody>
      </p:sp>
    </p:spTree>
    <p:extLst>
      <p:ext uri="{BB962C8B-B14F-4D97-AF65-F5344CB8AC3E}">
        <p14:creationId xmlns:p14="http://schemas.microsoft.com/office/powerpoint/2010/main" val="3683624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201352" y="1279033"/>
            <a:ext cx="8627603" cy="4958279"/>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410697" y="2160603"/>
            <a:ext cx="7905719" cy="1846659"/>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952500" lvl="1" indent="-495300">
              <a:buFont typeface="Wingdings" pitchFamily="2" charset="2"/>
              <a:buAutoNum type="arabicPeriod"/>
            </a:pPr>
            <a:r>
              <a:rPr lang="en-US" altLang="en-US" sz="2000" dirty="0"/>
              <a:t>Competitiveness of quote</a:t>
            </a:r>
          </a:p>
          <a:p>
            <a:pPr marL="952500" lvl="1" indent="-495300">
              <a:buFont typeface="Wingdings" pitchFamily="2" charset="2"/>
              <a:buAutoNum type="arabicPeriod"/>
            </a:pPr>
            <a:r>
              <a:rPr lang="en-US" altLang="en-US" sz="2000" dirty="0"/>
              <a:t>Special relationship with the bank</a:t>
            </a:r>
          </a:p>
          <a:p>
            <a:pPr marL="952500" lvl="1" indent="-495300">
              <a:buFont typeface="Wingdings" pitchFamily="2" charset="2"/>
              <a:buAutoNum type="arabicPeriod"/>
            </a:pPr>
            <a:r>
              <a:rPr lang="en-US" altLang="en-US" sz="2000" dirty="0"/>
              <a:t>Speed of execution</a:t>
            </a:r>
          </a:p>
          <a:p>
            <a:pPr marL="952500" lvl="1" indent="-495300">
              <a:buFont typeface="Wingdings" pitchFamily="2" charset="2"/>
              <a:buAutoNum type="arabicPeriod"/>
            </a:pPr>
            <a:r>
              <a:rPr lang="en-US" altLang="en-US" sz="2000" dirty="0"/>
              <a:t>Advice about current market conditions</a:t>
            </a:r>
          </a:p>
          <a:p>
            <a:pPr marL="952500" lvl="1" indent="-495300">
              <a:buFont typeface="Wingdings" pitchFamily="2" charset="2"/>
              <a:buAutoNum type="arabicPeriod"/>
            </a:pPr>
            <a:r>
              <a:rPr lang="en-US" altLang="en-US" sz="2000" dirty="0"/>
              <a:t>Forecasting advice</a:t>
            </a:r>
          </a:p>
          <a:p>
            <a:pPr algn="just"/>
            <a:endParaRPr lang="en-MY" sz="2000" dirty="0"/>
          </a:p>
        </p:txBody>
      </p:sp>
      <p:sp>
        <p:nvSpPr>
          <p:cNvPr id="8" name="text 1">
            <a:extLst>
              <a:ext uri="{FF2B5EF4-FFF2-40B4-BE49-F238E27FC236}">
                <a16:creationId xmlns:a16="http://schemas.microsoft.com/office/drawing/2014/main" id="{11DCBB3D-0DA9-D243-A9D6-4F10A2CFAC05}"/>
              </a:ext>
            </a:extLst>
          </p:cNvPr>
          <p:cNvSpPr txBox="1"/>
          <p:nvPr/>
        </p:nvSpPr>
        <p:spPr>
          <a:xfrm>
            <a:off x="480340" y="476672"/>
            <a:ext cx="7311425"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2800" dirty="0"/>
              <a:t>Attributes of Banks That Provide Foreign Exchange</a:t>
            </a:r>
            <a:endParaRPr lang="en-US" sz="2800" b="1" dirty="0">
              <a:ln w="1905"/>
              <a:effectLst>
                <a:innerShdw blurRad="69850" dist="43180" dir="5400000">
                  <a:srgbClr val="000000">
                    <a:alpha val="65000"/>
                  </a:srgbClr>
                </a:innerShdw>
              </a:effectLst>
              <a:latin typeface="Times New Roman"/>
              <a:cs typeface="Times New Roman"/>
            </a:endParaRPr>
          </a:p>
        </p:txBody>
      </p:sp>
    </p:spTree>
    <p:extLst>
      <p:ext uri="{BB962C8B-B14F-4D97-AF65-F5344CB8AC3E}">
        <p14:creationId xmlns:p14="http://schemas.microsoft.com/office/powerpoint/2010/main" val="3299670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8" name="text 1">
            <a:extLst>
              <a:ext uri="{FF2B5EF4-FFF2-40B4-BE49-F238E27FC236}">
                <a16:creationId xmlns:a16="http://schemas.microsoft.com/office/drawing/2014/main" id="{A47B1569-E6BB-D94B-8E18-FE06F134664B}"/>
              </a:ext>
            </a:extLst>
          </p:cNvPr>
          <p:cNvSpPr txBox="1"/>
          <p:nvPr/>
        </p:nvSpPr>
        <p:spPr>
          <a:xfrm>
            <a:off x="2014253" y="476672"/>
            <a:ext cx="4243598"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2800" dirty="0"/>
              <a:t>Foreign Exchange Quotations</a:t>
            </a:r>
            <a:endParaRPr lang="en-US" sz="2800" b="1" dirty="0">
              <a:ln w="1905"/>
              <a:effectLst>
                <a:innerShdw blurRad="69850" dist="43180" dir="5400000">
                  <a:srgbClr val="000000">
                    <a:alpha val="65000"/>
                  </a:srgbClr>
                </a:innerShdw>
              </a:effectLst>
              <a:latin typeface="Times New Roman"/>
              <a:cs typeface="Times New Roman"/>
            </a:endParaRPr>
          </a:p>
        </p:txBody>
      </p:sp>
      <p:graphicFrame>
        <p:nvGraphicFramePr>
          <p:cNvPr id="10" name="Object 4">
            <a:extLst>
              <a:ext uri="{FF2B5EF4-FFF2-40B4-BE49-F238E27FC236}">
                <a16:creationId xmlns:a16="http://schemas.microsoft.com/office/drawing/2014/main" id="{8F01117C-9BFD-4F49-AFD3-1022133C461D}"/>
              </a:ext>
            </a:extLst>
          </p:cNvPr>
          <p:cNvGraphicFramePr>
            <a:graphicFrameLocks noChangeAspect="1"/>
          </p:cNvGraphicFramePr>
          <p:nvPr/>
        </p:nvGraphicFramePr>
        <p:xfrm>
          <a:off x="1752600" y="2947988"/>
          <a:ext cx="5181600" cy="884237"/>
        </p:xfrm>
        <a:graphic>
          <a:graphicData uri="http://schemas.openxmlformats.org/presentationml/2006/ole">
            <mc:AlternateContent xmlns:mc="http://schemas.openxmlformats.org/markup-compatibility/2006">
              <mc:Choice xmlns:v="urn:schemas-microsoft-com:vml" Requires="v">
                <p:oleObj name="Equation" r:id="rId4" imgW="53251100" imgH="9067800" progId="Equation.3">
                  <p:embed/>
                </p:oleObj>
              </mc:Choice>
              <mc:Fallback>
                <p:oleObj name="Equation" r:id="rId4" imgW="53251100" imgH="9067800" progId="Equation.3">
                  <p:embed/>
                  <p:pic>
                    <p:nvPicPr>
                      <p:cNvPr id="13316" name="Object 4">
                        <a:extLst>
                          <a:ext uri="{FF2B5EF4-FFF2-40B4-BE49-F238E27FC236}">
                            <a16:creationId xmlns:a16="http://schemas.microsoft.com/office/drawing/2014/main" id="{E39048DE-197E-3249-B8B1-66F32E2AF4D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2947988"/>
                        <a:ext cx="5181600" cy="884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84720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51521" y="2132856"/>
            <a:ext cx="8486213" cy="1538883"/>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952500" lvl="1" indent="-495300">
              <a:buFont typeface="Wingdings" pitchFamily="2" charset="2"/>
              <a:buAutoNum type="arabicPeriod"/>
            </a:pPr>
            <a:r>
              <a:rPr lang="en-US" altLang="en-US" sz="2000" dirty="0"/>
              <a:t>Order costs</a:t>
            </a:r>
          </a:p>
          <a:p>
            <a:pPr marL="952500" lvl="1" indent="-495300">
              <a:buFont typeface="Wingdings" pitchFamily="2" charset="2"/>
              <a:buAutoNum type="arabicPeriod"/>
            </a:pPr>
            <a:r>
              <a:rPr lang="en-US" altLang="en-US" sz="2000" dirty="0"/>
              <a:t>Inventory costs</a:t>
            </a:r>
          </a:p>
          <a:p>
            <a:pPr marL="952500" lvl="1" indent="-495300">
              <a:buFont typeface="Wingdings" pitchFamily="2" charset="2"/>
              <a:buAutoNum type="arabicPeriod"/>
            </a:pPr>
            <a:r>
              <a:rPr lang="en-US" altLang="en-US" sz="2000" dirty="0"/>
              <a:t>Competition</a:t>
            </a:r>
          </a:p>
          <a:p>
            <a:pPr marL="952500" lvl="1" indent="-495300">
              <a:buFont typeface="Wingdings" pitchFamily="2" charset="2"/>
              <a:buAutoNum type="arabicPeriod"/>
            </a:pPr>
            <a:r>
              <a:rPr lang="en-US" altLang="en-US" sz="2000" dirty="0"/>
              <a:t>Volume</a:t>
            </a:r>
          </a:p>
          <a:p>
            <a:pPr marL="952500" lvl="1" indent="-495300">
              <a:buFont typeface="Wingdings" pitchFamily="2" charset="2"/>
              <a:buAutoNum type="arabicPeriod"/>
            </a:pPr>
            <a:r>
              <a:rPr lang="en-US" altLang="en-US" sz="2000" dirty="0"/>
              <a:t>Currency risk</a:t>
            </a:r>
            <a:endParaRPr lang="en-MY" sz="2000" dirty="0"/>
          </a:p>
        </p:txBody>
      </p:sp>
      <p:sp>
        <p:nvSpPr>
          <p:cNvPr id="8" name="text 1">
            <a:extLst>
              <a:ext uri="{FF2B5EF4-FFF2-40B4-BE49-F238E27FC236}">
                <a16:creationId xmlns:a16="http://schemas.microsoft.com/office/drawing/2014/main" id="{EE094A00-EC8B-A849-BDD1-777DAF528355}"/>
              </a:ext>
            </a:extLst>
          </p:cNvPr>
          <p:cNvSpPr txBox="1"/>
          <p:nvPr/>
        </p:nvSpPr>
        <p:spPr>
          <a:xfrm>
            <a:off x="1941412" y="476672"/>
            <a:ext cx="4389279"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2800" dirty="0"/>
              <a:t>Factors That Affect the Spread</a:t>
            </a:r>
            <a:endParaRPr lang="en-US" sz="2800" b="1" dirty="0">
              <a:ln w="1905"/>
              <a:effectLst>
                <a:innerShdw blurRad="69850" dist="43180" dir="5400000">
                  <a:srgbClr val="000000">
                    <a:alpha val="65000"/>
                  </a:srgbClr>
                </a:innerShdw>
              </a:effectLst>
              <a:latin typeface="Times New Roman"/>
              <a:cs typeface="Times New Roman"/>
            </a:endParaRPr>
          </a:p>
        </p:txBody>
      </p:sp>
    </p:spTree>
    <p:extLst>
      <p:ext uri="{BB962C8B-B14F-4D97-AF65-F5344CB8AC3E}">
        <p14:creationId xmlns:p14="http://schemas.microsoft.com/office/powerpoint/2010/main" val="2713601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99126"/>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755576" y="469025"/>
            <a:ext cx="6136060" cy="430887"/>
          </a:xfrm>
          <a:prstGeom prst="rect">
            <a:avLst/>
          </a:prstGeom>
          <a:solidFill>
            <a:schemeClr val="accent6">
              <a:lumMod val="40000"/>
              <a:lumOff val="60000"/>
            </a:schemeClr>
          </a:solidFill>
          <a:ln w="38100">
            <a:solidFill>
              <a:schemeClr val="accent6">
                <a:lumMod val="75000"/>
              </a:schemeClr>
            </a:solidFill>
          </a:ln>
        </p:spPr>
        <p:txBody>
          <a:bodyPr vert="horz" wrap="square" lIns="0" tIns="0" rIns="0" bIns="0" rtlCol="0">
            <a:spAutoFit/>
          </a:bodyPr>
          <a:lstStyle/>
          <a:p>
            <a:pPr algn="just"/>
            <a:r>
              <a:rPr lang="en-US" altLang="en-US" sz="2800" dirty="0"/>
              <a:t>Interpreting Foreign Exchange Quotations</a:t>
            </a:r>
            <a:endParaRPr lang="en-US" sz="28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251521" y="2132856"/>
            <a:ext cx="8486213" cy="3508653"/>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495300" indent="-495300">
              <a:buFont typeface="Wingdings" pitchFamily="2" charset="2"/>
              <a:buAutoNum type="arabicPeriod"/>
            </a:pPr>
            <a:r>
              <a:rPr lang="en-US" altLang="en-US" sz="2400" dirty="0"/>
              <a:t>Direct Quotation represents the value of a foreign currency in dollars (number of dollars per currency)</a:t>
            </a:r>
          </a:p>
          <a:p>
            <a:pPr marL="869950" lvl="1" indent="-412750">
              <a:buFont typeface="Wingdings" pitchFamily="2" charset="2"/>
              <a:buNone/>
            </a:pPr>
            <a:r>
              <a:rPr lang="en-US" altLang="en-US" sz="2000" dirty="0"/>
              <a:t>Example: $1.031 per Euro</a:t>
            </a:r>
          </a:p>
          <a:p>
            <a:pPr marL="869950" lvl="1" indent="-412750">
              <a:buFont typeface="Wingdings" pitchFamily="2" charset="2"/>
              <a:buNone/>
            </a:pPr>
            <a:endParaRPr lang="en-US" altLang="en-US" sz="2000" dirty="0"/>
          </a:p>
          <a:p>
            <a:pPr marL="495300" indent="-495300">
              <a:buFont typeface="Wingdings" pitchFamily="2" charset="2"/>
              <a:buAutoNum type="arabicPeriod"/>
            </a:pPr>
            <a:r>
              <a:rPr lang="en-US" altLang="en-US" sz="2400" dirty="0"/>
              <a:t>Indirect quotation represents the number of units of a foreign currency per dollar</a:t>
            </a:r>
          </a:p>
          <a:p>
            <a:pPr marL="869950" lvl="1" indent="-412750">
              <a:buFont typeface="Wingdings" pitchFamily="2" charset="2"/>
              <a:buNone/>
            </a:pPr>
            <a:r>
              <a:rPr lang="en-US" altLang="en-US" sz="2000" dirty="0"/>
              <a:t>Example: €0.97 per Dollar</a:t>
            </a:r>
          </a:p>
          <a:p>
            <a:pPr marL="495300" indent="-495300">
              <a:buFont typeface="Wingdings" pitchFamily="2" charset="2"/>
              <a:buAutoNum type="arabicPeriod"/>
            </a:pPr>
            <a:endParaRPr lang="en-US" altLang="en-US" sz="2400" dirty="0"/>
          </a:p>
          <a:p>
            <a:pPr marL="495300" indent="-495300">
              <a:buFont typeface="Wingdings" pitchFamily="2" charset="2"/>
              <a:buAutoNum type="arabicPeriod"/>
            </a:pPr>
            <a:r>
              <a:rPr lang="en-US" altLang="en-US" sz="2400" dirty="0"/>
              <a:t>Cross Exchange Rates: exchange rate between two nondollar currencies.</a:t>
            </a:r>
          </a:p>
        </p:txBody>
      </p:sp>
    </p:spTree>
    <p:extLst>
      <p:ext uri="{BB962C8B-B14F-4D97-AF65-F5344CB8AC3E}">
        <p14:creationId xmlns:p14="http://schemas.microsoft.com/office/powerpoint/2010/main" val="1099195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870845" y="521221"/>
            <a:ext cx="5567486"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t>Forward, Futures, and Option Markets</a:t>
            </a:r>
            <a:endParaRPr lang="en-MY" sz="2800" b="1" dirty="0"/>
          </a:p>
        </p:txBody>
      </p:sp>
      <p:sp>
        <p:nvSpPr>
          <p:cNvPr id="9" name="text 1">
            <a:extLst>
              <a:ext uri="{FF2B5EF4-FFF2-40B4-BE49-F238E27FC236}">
                <a16:creationId xmlns:a16="http://schemas.microsoft.com/office/drawing/2014/main" id="{661DACF4-DCAB-2D43-A2B0-7097B732C5BE}"/>
              </a:ext>
            </a:extLst>
          </p:cNvPr>
          <p:cNvSpPr txBox="1"/>
          <p:nvPr/>
        </p:nvSpPr>
        <p:spPr>
          <a:xfrm>
            <a:off x="264651" y="1844824"/>
            <a:ext cx="8391762" cy="4099584"/>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952500" lvl="1" indent="-495300">
              <a:lnSpc>
                <a:spcPct val="90000"/>
              </a:lnSpc>
              <a:buFont typeface="Wingdings" pitchFamily="2" charset="2"/>
              <a:buAutoNum type="arabicPeriod"/>
            </a:pPr>
            <a:r>
              <a:rPr lang="en-US" altLang="en-US" sz="2400" u="sng" dirty="0"/>
              <a:t>Forward Contracts</a:t>
            </a:r>
            <a:r>
              <a:rPr lang="en-US" altLang="en-US" sz="2400" dirty="0"/>
              <a:t>: agreements between a foreign exchange dealer and an MNC that specifies the currencies to be exchanged, the exchange rate, and the date at which the transaction will occur.</a:t>
            </a:r>
          </a:p>
          <a:p>
            <a:pPr lvl="1">
              <a:lnSpc>
                <a:spcPct val="90000"/>
              </a:lnSpc>
            </a:pPr>
            <a:endParaRPr lang="en-US" altLang="en-US" sz="2400" dirty="0"/>
          </a:p>
          <a:p>
            <a:pPr marL="952500" lvl="1" indent="-495300">
              <a:lnSpc>
                <a:spcPct val="90000"/>
              </a:lnSpc>
              <a:buFont typeface="Wingdings" pitchFamily="2" charset="2"/>
              <a:buAutoNum type="arabicPeriod"/>
            </a:pPr>
            <a:r>
              <a:rPr lang="en-US" altLang="en-US" sz="2400" u="sng" dirty="0"/>
              <a:t>Futures Contracts</a:t>
            </a:r>
            <a:r>
              <a:rPr lang="en-US" altLang="en-US" sz="2400" dirty="0"/>
              <a:t>: similar to forward contracts but sold on an exchange</a:t>
            </a:r>
          </a:p>
          <a:p>
            <a:pPr lvl="1">
              <a:lnSpc>
                <a:spcPct val="90000"/>
              </a:lnSpc>
            </a:pPr>
            <a:endParaRPr lang="en-US" altLang="en-US" sz="2400" dirty="0"/>
          </a:p>
          <a:p>
            <a:pPr marL="952500" lvl="1" indent="-495300">
              <a:lnSpc>
                <a:spcPct val="90000"/>
              </a:lnSpc>
              <a:buFont typeface="Wingdings" pitchFamily="2" charset="2"/>
              <a:buAutoNum type="arabicPeriod"/>
            </a:pPr>
            <a:r>
              <a:rPr lang="en-US" altLang="en-US" sz="2400" u="sng" dirty="0"/>
              <a:t>Option Contracts</a:t>
            </a:r>
          </a:p>
          <a:p>
            <a:pPr marL="1327150" lvl="2" indent="-412750">
              <a:lnSpc>
                <a:spcPct val="90000"/>
              </a:lnSpc>
              <a:buFont typeface="Wingdings" pitchFamily="2" charset="2"/>
              <a:buAutoNum type="alphaLcPeriod"/>
            </a:pPr>
            <a:r>
              <a:rPr lang="en-US" altLang="en-US" sz="2000" u="sng" dirty="0"/>
              <a:t>Currency Call Option</a:t>
            </a:r>
            <a:r>
              <a:rPr lang="en-US" altLang="en-US" sz="2000" dirty="0"/>
              <a:t>: provides the right to buy currency at a specified strike price within a specified period of time.</a:t>
            </a:r>
          </a:p>
          <a:p>
            <a:pPr marL="1327150" lvl="2" indent="-412750">
              <a:lnSpc>
                <a:spcPct val="90000"/>
              </a:lnSpc>
              <a:buFont typeface="Wingdings" pitchFamily="2" charset="2"/>
              <a:buAutoNum type="alphaLcPeriod"/>
            </a:pPr>
            <a:r>
              <a:rPr lang="en-US" altLang="en-US" sz="2000" u="sng" dirty="0"/>
              <a:t>Currency Put Option</a:t>
            </a:r>
            <a:r>
              <a:rPr lang="en-US" altLang="en-US" sz="2000" dirty="0"/>
              <a:t>: provides the right to sell currency at specified strike price within a specified period of time. </a:t>
            </a:r>
          </a:p>
        </p:txBody>
      </p:sp>
    </p:spTree>
    <p:extLst>
      <p:ext uri="{BB962C8B-B14F-4D97-AF65-F5344CB8AC3E}">
        <p14:creationId xmlns:p14="http://schemas.microsoft.com/office/powerpoint/2010/main" val="259950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870845" y="521221"/>
            <a:ext cx="4125488"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t>International Money Market</a:t>
            </a:r>
            <a:endParaRPr lang="en-MY" sz="2800" b="1" dirty="0"/>
          </a:p>
        </p:txBody>
      </p:sp>
      <p:sp>
        <p:nvSpPr>
          <p:cNvPr id="9" name="text 1">
            <a:extLst>
              <a:ext uri="{FF2B5EF4-FFF2-40B4-BE49-F238E27FC236}">
                <a16:creationId xmlns:a16="http://schemas.microsoft.com/office/drawing/2014/main" id="{661DACF4-DCAB-2D43-A2B0-7097B732C5BE}"/>
              </a:ext>
            </a:extLst>
          </p:cNvPr>
          <p:cNvSpPr txBox="1"/>
          <p:nvPr/>
        </p:nvSpPr>
        <p:spPr>
          <a:xfrm>
            <a:off x="296420" y="2132856"/>
            <a:ext cx="8391762" cy="2400657"/>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952500" lvl="1" indent="-495300">
              <a:buFont typeface="Wingdings" pitchFamily="2" charset="2"/>
              <a:buAutoNum type="arabicPeriod"/>
            </a:pPr>
            <a:r>
              <a:rPr lang="en-US" altLang="en-US" sz="2400" dirty="0"/>
              <a:t>Corporations or governments in a particular country need for short-term funds denominated in a currency different from their home currency.</a:t>
            </a:r>
          </a:p>
          <a:p>
            <a:pPr marL="952500" lvl="1" indent="-495300">
              <a:buFont typeface="Wingdings" pitchFamily="2" charset="2"/>
              <a:buAutoNum type="arabicPeriod"/>
            </a:pPr>
            <a:r>
              <a:rPr lang="en-US" altLang="en-US" sz="2400" dirty="0"/>
              <a:t>Reasons for international money market:</a:t>
            </a:r>
          </a:p>
          <a:p>
            <a:pPr marL="1327150" lvl="2" indent="-412750">
              <a:buFont typeface="Wingdings" pitchFamily="2" charset="2"/>
              <a:buAutoNum type="alphaLcPeriod"/>
            </a:pPr>
            <a:r>
              <a:rPr lang="en-US" altLang="en-US" sz="2000" dirty="0"/>
              <a:t>Need to borrow funds to pay for imports denominated in a foreign currency.</a:t>
            </a:r>
          </a:p>
          <a:p>
            <a:pPr marL="1327150" lvl="2" indent="-412750">
              <a:buFont typeface="Wingdings" pitchFamily="2" charset="2"/>
              <a:buAutoNum type="alphaLcPeriod"/>
            </a:pPr>
            <a:r>
              <a:rPr lang="en-US" altLang="en-US" sz="2000" dirty="0"/>
              <a:t>Borrowing in a currency in which the interest rate is lower.</a:t>
            </a:r>
            <a:endParaRPr lang="en-MY" sz="2400" dirty="0">
              <a:solidFill>
                <a:srgbClr val="7030A0"/>
              </a:solidFill>
            </a:endParaRPr>
          </a:p>
        </p:txBody>
      </p:sp>
    </p:spTree>
    <p:extLst>
      <p:ext uri="{BB962C8B-B14F-4D97-AF65-F5344CB8AC3E}">
        <p14:creationId xmlns:p14="http://schemas.microsoft.com/office/powerpoint/2010/main" val="2842957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8072" y="2023903"/>
            <a:ext cx="8424936" cy="3266728"/>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eaLnBrk="1" hangingPunct="1">
              <a:lnSpc>
                <a:spcPct val="150000"/>
              </a:lnSpc>
              <a:buClr>
                <a:srgbClr val="0D0D0D"/>
              </a:buClr>
              <a:buFont typeface="Wingdings" pitchFamily="2" charset="2"/>
              <a:buNone/>
            </a:pPr>
            <a:r>
              <a:rPr lang="en-US" altLang="en-US" sz="2400" dirty="0"/>
              <a:t>We will cover the following topics in this session:</a:t>
            </a:r>
          </a:p>
          <a:p>
            <a:pPr lvl="1" eaLnBrk="1" hangingPunct="1">
              <a:lnSpc>
                <a:spcPct val="150000"/>
              </a:lnSpc>
              <a:buClr>
                <a:srgbClr val="0D0D0D"/>
              </a:buClr>
              <a:buFont typeface="Wingdings" pitchFamily="2" charset="2"/>
              <a:buNone/>
            </a:pPr>
            <a:r>
              <a:rPr lang="en-US" altLang="en-US" sz="2400" dirty="0"/>
              <a:t>		A.  Foreign exchange market</a:t>
            </a:r>
          </a:p>
          <a:p>
            <a:pPr lvl="1" eaLnBrk="1" hangingPunct="1">
              <a:lnSpc>
                <a:spcPct val="150000"/>
              </a:lnSpc>
              <a:buClr>
                <a:srgbClr val="0D0D0D"/>
              </a:buClr>
              <a:buFont typeface="Wingdings" pitchFamily="2" charset="2"/>
              <a:buNone/>
            </a:pPr>
            <a:r>
              <a:rPr lang="en-US" altLang="en-US" sz="2400" dirty="0"/>
              <a:t>		B.  International money market</a:t>
            </a:r>
          </a:p>
          <a:p>
            <a:pPr lvl="1" eaLnBrk="1" hangingPunct="1">
              <a:lnSpc>
                <a:spcPct val="150000"/>
              </a:lnSpc>
              <a:buClr>
                <a:srgbClr val="0D0D0D"/>
              </a:buClr>
              <a:buFont typeface="Wingdings" pitchFamily="2" charset="2"/>
              <a:buNone/>
            </a:pPr>
            <a:r>
              <a:rPr lang="en-US" altLang="en-US" sz="2400" dirty="0"/>
              <a:t>		C.  International credit market</a:t>
            </a:r>
          </a:p>
          <a:p>
            <a:pPr lvl="1" eaLnBrk="1" hangingPunct="1">
              <a:lnSpc>
                <a:spcPct val="150000"/>
              </a:lnSpc>
              <a:buClr>
                <a:srgbClr val="0D0D0D"/>
              </a:buClr>
              <a:buFont typeface="Wingdings" pitchFamily="2" charset="2"/>
              <a:buNone/>
            </a:pPr>
            <a:r>
              <a:rPr lang="en-US" altLang="en-US" sz="2400" dirty="0"/>
              <a:t>		D.  International bond market</a:t>
            </a:r>
          </a:p>
          <a:p>
            <a:pPr lvl="1" eaLnBrk="1" hangingPunct="1">
              <a:lnSpc>
                <a:spcPct val="150000"/>
              </a:lnSpc>
              <a:buClr>
                <a:srgbClr val="0D0D0D"/>
              </a:buClr>
              <a:buFont typeface="Wingdings" pitchFamily="2" charset="2"/>
              <a:buNone/>
            </a:pPr>
            <a:r>
              <a:rPr lang="en-US" altLang="en-US" sz="2400" dirty="0"/>
              <a:t>		E.  International stock markets</a:t>
            </a:r>
          </a:p>
        </p:txBody>
      </p:sp>
    </p:spTree>
    <p:extLst>
      <p:ext uri="{BB962C8B-B14F-4D97-AF65-F5344CB8AC3E}">
        <p14:creationId xmlns:p14="http://schemas.microsoft.com/office/powerpoint/2010/main" val="107568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252198"/>
            <a:ext cx="8800355" cy="5572804"/>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870845" y="521221"/>
            <a:ext cx="3702360"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t>Origins and Development</a:t>
            </a:r>
            <a:endParaRPr lang="en-MY" sz="2800" b="1" dirty="0"/>
          </a:p>
        </p:txBody>
      </p:sp>
      <p:sp>
        <p:nvSpPr>
          <p:cNvPr id="9" name="text 1">
            <a:extLst>
              <a:ext uri="{FF2B5EF4-FFF2-40B4-BE49-F238E27FC236}">
                <a16:creationId xmlns:a16="http://schemas.microsoft.com/office/drawing/2014/main" id="{661DACF4-DCAB-2D43-A2B0-7097B732C5BE}"/>
              </a:ext>
            </a:extLst>
          </p:cNvPr>
          <p:cNvSpPr txBox="1"/>
          <p:nvPr/>
        </p:nvSpPr>
        <p:spPr>
          <a:xfrm>
            <a:off x="251521" y="1350799"/>
            <a:ext cx="8548833" cy="5601533"/>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r>
              <a:rPr lang="en-US" altLang="en-US" sz="2400" u="sng" dirty="0"/>
              <a:t>European Money Market</a:t>
            </a:r>
            <a:r>
              <a:rPr lang="en-US" altLang="en-US" sz="2400" dirty="0"/>
              <a:t>: </a:t>
            </a:r>
          </a:p>
          <a:p>
            <a:pPr marL="800100" lvl="1" indent="-342900" algn="just">
              <a:buFont typeface="Wingdings" pitchFamily="2" charset="2"/>
              <a:buChar char="§"/>
            </a:pPr>
            <a:r>
              <a:rPr lang="en-US" altLang="en-US" sz="2000" dirty="0"/>
              <a:t>Dollar deposits in banks in Europe and other continents are called Eurodollars or Eurocurrency.</a:t>
            </a:r>
          </a:p>
          <a:p>
            <a:pPr marL="800100" lvl="1" indent="-342900" algn="just">
              <a:buFont typeface="Wingdings" pitchFamily="2" charset="2"/>
              <a:buChar char="§"/>
            </a:pPr>
            <a:endParaRPr lang="en-US" altLang="en-US" sz="2000" dirty="0"/>
          </a:p>
          <a:p>
            <a:pPr marL="800100" lvl="1" indent="-342900" algn="just">
              <a:buFont typeface="Wingdings" pitchFamily="2" charset="2"/>
              <a:buChar char="§"/>
            </a:pPr>
            <a:r>
              <a:rPr lang="en-MY" sz="2000" dirty="0"/>
              <a:t>This is the money market for borrowing and lending currencies held as deposits in banks outside the country where they are legal tender. It is often used by institutions who wish to circumvent domestic regulations on certain transactions.</a:t>
            </a:r>
          </a:p>
          <a:p>
            <a:pPr marL="800100" lvl="1" indent="-342900" algn="just">
              <a:buFont typeface="Wingdings" pitchFamily="2" charset="2"/>
              <a:buChar char="§"/>
            </a:pPr>
            <a:endParaRPr lang="en-MY" sz="2000" dirty="0"/>
          </a:p>
          <a:p>
            <a:pPr marL="800100" lvl="1" indent="-342900" algn="just">
              <a:buFont typeface="Wingdings" pitchFamily="2" charset="2"/>
              <a:buChar char="§"/>
            </a:pPr>
            <a:r>
              <a:rPr lang="en-MY" sz="2000" dirty="0"/>
              <a:t>This eurocurrency market has its roots in the years following the Second World War. The Marshall Plan saw the US send billions of dollars to help rebuild western European economies following the lengthy conflict. The market first developed in London before spreading to other countries. It is important to be aware that interest rates on deposits in the eurocurrency market are often higher than those in domestic markets, as the deposits are not protected by national laws or government guarantees. However, this means interest rates on loans are frequently lower, for the same reasons</a:t>
            </a:r>
            <a:endParaRPr lang="en-US" altLang="en-US" sz="2000" dirty="0"/>
          </a:p>
        </p:txBody>
      </p:sp>
    </p:spTree>
    <p:extLst>
      <p:ext uri="{BB962C8B-B14F-4D97-AF65-F5344CB8AC3E}">
        <p14:creationId xmlns:p14="http://schemas.microsoft.com/office/powerpoint/2010/main" val="1424625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252198"/>
            <a:ext cx="8800355" cy="5572804"/>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870845" y="521221"/>
            <a:ext cx="3702360"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t>Origins and Development</a:t>
            </a:r>
            <a:endParaRPr lang="en-MY" sz="2800" b="1" dirty="0"/>
          </a:p>
        </p:txBody>
      </p:sp>
      <p:sp>
        <p:nvSpPr>
          <p:cNvPr id="9" name="text 1">
            <a:extLst>
              <a:ext uri="{FF2B5EF4-FFF2-40B4-BE49-F238E27FC236}">
                <a16:creationId xmlns:a16="http://schemas.microsoft.com/office/drawing/2014/main" id="{661DACF4-DCAB-2D43-A2B0-7097B732C5BE}"/>
              </a:ext>
            </a:extLst>
          </p:cNvPr>
          <p:cNvSpPr txBox="1"/>
          <p:nvPr/>
        </p:nvSpPr>
        <p:spPr>
          <a:xfrm>
            <a:off x="397866" y="1422499"/>
            <a:ext cx="8188869" cy="4370427"/>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r>
              <a:rPr lang="en-US" altLang="en-US" sz="2400" u="sng" dirty="0"/>
              <a:t>Asian Money Market</a:t>
            </a:r>
            <a:r>
              <a:rPr lang="en-US" altLang="en-US" sz="2400" dirty="0"/>
              <a:t>: </a:t>
            </a:r>
          </a:p>
          <a:p>
            <a:pPr marL="800100" lvl="1" indent="-342900" algn="just">
              <a:buFont typeface="Courier New" panose="02070309020205020404" pitchFamily="49" charset="0"/>
              <a:buChar char="o"/>
            </a:pPr>
            <a:r>
              <a:rPr lang="en-MY" sz="2000" dirty="0"/>
              <a:t>The Asian Dollar Market, by definition, is </a:t>
            </a:r>
            <a:r>
              <a:rPr lang="en-MY" sz="2000" b="1" dirty="0"/>
              <a:t>a regional market for Eurodollars, expatriate US dollars</a:t>
            </a:r>
            <a:r>
              <a:rPr lang="en-MY" sz="2000" dirty="0"/>
              <a:t>, located in Singapore. It includes various Eurodollar-denominated financial instruments such as Asian bonds of long-term loans and Asian dollar certificate of deposits of midterm maturities </a:t>
            </a:r>
          </a:p>
          <a:p>
            <a:pPr lvl="1" algn="just"/>
            <a:endParaRPr lang="en-MY" sz="2000" dirty="0"/>
          </a:p>
          <a:p>
            <a:pPr marL="800100" lvl="1" indent="-342900" algn="just">
              <a:buFont typeface="Courier New" panose="02070309020205020404" pitchFamily="49" charset="0"/>
              <a:buChar char="o"/>
            </a:pPr>
            <a:r>
              <a:rPr lang="en-US" altLang="en-US" sz="2000" dirty="0"/>
              <a:t>Centered in Hong Kong and Singapore</a:t>
            </a:r>
          </a:p>
          <a:p>
            <a:pPr lvl="1" algn="just"/>
            <a:endParaRPr lang="en-US" altLang="en-US" sz="2000" dirty="0"/>
          </a:p>
          <a:p>
            <a:pPr marL="800100" lvl="1" indent="-342900" algn="just">
              <a:buFont typeface="Courier New" panose="02070309020205020404" pitchFamily="49" charset="0"/>
              <a:buChar char="o"/>
            </a:pPr>
            <a:r>
              <a:rPr lang="en-MY" sz="2000" dirty="0"/>
              <a:t>The Asian currency market provides </a:t>
            </a:r>
            <a:r>
              <a:rPr lang="en-MY" sz="2000" b="1" dirty="0"/>
              <a:t>an intermediation function between several Asian countries and the Eurocurrency market</a:t>
            </a:r>
            <a:r>
              <a:rPr lang="en-MY" sz="2000" dirty="0"/>
              <a:t>. However, soon after its creation in 1968, the Asian market went beyond this function and has now developed a substantial regional network of financial transactions.</a:t>
            </a:r>
            <a:endParaRPr lang="en-US" altLang="en-US" sz="2000" dirty="0"/>
          </a:p>
        </p:txBody>
      </p:sp>
    </p:spTree>
    <p:extLst>
      <p:ext uri="{BB962C8B-B14F-4D97-AF65-F5344CB8AC3E}">
        <p14:creationId xmlns:p14="http://schemas.microsoft.com/office/powerpoint/2010/main" val="916786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870845" y="521221"/>
            <a:ext cx="3981988"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t>International Credit Market</a:t>
            </a:r>
            <a:endParaRPr lang="en-MY" sz="2800" b="1" dirty="0"/>
          </a:p>
        </p:txBody>
      </p:sp>
      <p:sp>
        <p:nvSpPr>
          <p:cNvPr id="9" name="text 1">
            <a:extLst>
              <a:ext uri="{FF2B5EF4-FFF2-40B4-BE49-F238E27FC236}">
                <a16:creationId xmlns:a16="http://schemas.microsoft.com/office/drawing/2014/main" id="{661DACF4-DCAB-2D43-A2B0-7097B732C5BE}"/>
              </a:ext>
            </a:extLst>
          </p:cNvPr>
          <p:cNvSpPr txBox="1"/>
          <p:nvPr/>
        </p:nvSpPr>
        <p:spPr>
          <a:xfrm>
            <a:off x="251521" y="1824106"/>
            <a:ext cx="8486483" cy="4431983"/>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r>
              <a:rPr lang="en-MY" sz="2400" dirty="0"/>
              <a:t>The global debt market is classified into two markets: an international credit market (</a:t>
            </a:r>
            <a:r>
              <a:rPr lang="en-MY" sz="2400" b="1" dirty="0"/>
              <a:t>the market of bank loan liabilities</a:t>
            </a:r>
            <a:r>
              <a:rPr lang="en-MY" sz="2400" dirty="0"/>
              <a:t>) and an international market of the debt securities, on which financial instruments, certifying debt relations between a creditor and borrower (bonds, notes, commercial papers etc.) are circulated.</a:t>
            </a:r>
            <a:endParaRPr lang="en-US" altLang="en-US" sz="2400" dirty="0"/>
          </a:p>
          <a:p>
            <a:pPr marL="495300" indent="-495300">
              <a:buFont typeface="Wingdings" pitchFamily="2" charset="2"/>
              <a:buAutoNum type="arabicPeriod"/>
            </a:pPr>
            <a:endParaRPr lang="en-US" altLang="en-US" sz="2400" dirty="0"/>
          </a:p>
          <a:p>
            <a:pPr marL="495300" indent="-495300">
              <a:buFont typeface="Wingdings" pitchFamily="2" charset="2"/>
              <a:buAutoNum type="arabicPeriod"/>
            </a:pPr>
            <a:r>
              <a:rPr lang="en-US" altLang="en-US" sz="2400" dirty="0"/>
              <a:t>Euro-credit Market: loans denominated in dollars or other currencies often maturities of 5 years.</a:t>
            </a:r>
          </a:p>
          <a:p>
            <a:pPr marL="495300" indent="-495300">
              <a:buFont typeface="Wingdings" pitchFamily="2" charset="2"/>
              <a:buAutoNum type="arabicPeriod"/>
            </a:pPr>
            <a:r>
              <a:rPr lang="en-US" altLang="en-US" sz="2400" dirty="0"/>
              <a:t>London Interbank Offer Rate (LIBOR): rate charged for loans between banks</a:t>
            </a:r>
          </a:p>
          <a:p>
            <a:pPr marL="495300" indent="-495300">
              <a:buFont typeface="Wingdings" pitchFamily="2" charset="2"/>
              <a:buAutoNum type="arabicPeriod"/>
            </a:pPr>
            <a:r>
              <a:rPr lang="en-US" altLang="en-US" sz="2400" dirty="0"/>
              <a:t>Syndicated Loans</a:t>
            </a:r>
          </a:p>
        </p:txBody>
      </p:sp>
    </p:spTree>
    <p:extLst>
      <p:ext uri="{BB962C8B-B14F-4D97-AF65-F5344CB8AC3E}">
        <p14:creationId xmlns:p14="http://schemas.microsoft.com/office/powerpoint/2010/main" val="2889454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870845" y="521221"/>
            <a:ext cx="3864904"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t>International Bond Market</a:t>
            </a:r>
            <a:endParaRPr lang="en-MY" sz="2800" b="1" dirty="0"/>
          </a:p>
        </p:txBody>
      </p:sp>
      <p:sp>
        <p:nvSpPr>
          <p:cNvPr id="9" name="text 1">
            <a:extLst>
              <a:ext uri="{FF2B5EF4-FFF2-40B4-BE49-F238E27FC236}">
                <a16:creationId xmlns:a16="http://schemas.microsoft.com/office/drawing/2014/main" id="{661DACF4-DCAB-2D43-A2B0-7097B732C5BE}"/>
              </a:ext>
            </a:extLst>
          </p:cNvPr>
          <p:cNvSpPr txBox="1"/>
          <p:nvPr/>
        </p:nvSpPr>
        <p:spPr>
          <a:xfrm>
            <a:off x="251521" y="1536971"/>
            <a:ext cx="8391762" cy="5109091"/>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r>
              <a:rPr lang="en-MY" sz="2000" dirty="0"/>
              <a:t>The international bond market is </a:t>
            </a:r>
            <a:r>
              <a:rPr lang="en-MY" sz="2000" b="1" dirty="0"/>
              <a:t>a market for bonds that are traded beyond national boundaries</a:t>
            </a:r>
            <a:r>
              <a:rPr lang="en-MY" sz="2000" dirty="0"/>
              <a:t>. They pull together investors from different countries. The bonds which are traded in international bond markets are called international bonds.</a:t>
            </a:r>
          </a:p>
          <a:p>
            <a:pPr lvl="1" algn="just"/>
            <a:br>
              <a:rPr lang="en-MY" sz="2000" dirty="0"/>
            </a:br>
            <a:endParaRPr lang="en-MY" sz="2000" dirty="0"/>
          </a:p>
          <a:p>
            <a:pPr lvl="1" algn="just"/>
            <a:r>
              <a:rPr lang="en-MY" sz="2000" dirty="0"/>
              <a:t>International bonds are bonds issued by a country or company that is not domestic for the investor. The international bond market is </a:t>
            </a:r>
            <a:r>
              <a:rPr lang="en-MY" sz="2000" b="1" dirty="0"/>
              <a:t>quickly expanding as companies continue to look for the cheapest way to borrow money</a:t>
            </a:r>
            <a:r>
              <a:rPr lang="en-MY" sz="2000" dirty="0"/>
              <a:t>. By issuing debt on an international scale, a company can reach more investors.</a:t>
            </a:r>
          </a:p>
          <a:p>
            <a:pPr algn="just"/>
            <a:endParaRPr lang="en-US" altLang="en-US" sz="2000" u="sng" dirty="0"/>
          </a:p>
          <a:p>
            <a:pPr marL="495300" indent="-495300">
              <a:buFont typeface="Wingdings" pitchFamily="2" charset="2"/>
              <a:buAutoNum type="arabicPeriod"/>
            </a:pPr>
            <a:r>
              <a:rPr lang="en-US" altLang="en-US" sz="2000" u="sng" dirty="0"/>
              <a:t>Foreign bonds</a:t>
            </a:r>
            <a:r>
              <a:rPr lang="en-US" altLang="en-US" sz="2000" dirty="0"/>
              <a:t>: issued by borrower foreign to the country where the bond is placed.</a:t>
            </a:r>
          </a:p>
          <a:p>
            <a:pPr marL="495300" indent="-495300">
              <a:buFont typeface="Wingdings" pitchFamily="2" charset="2"/>
              <a:buAutoNum type="arabicPeriod"/>
            </a:pPr>
            <a:r>
              <a:rPr lang="en-US" altLang="en-US" sz="2000" u="sng" dirty="0"/>
              <a:t>Eurobonds</a:t>
            </a:r>
            <a:r>
              <a:rPr lang="en-US" altLang="en-US" sz="2000" dirty="0"/>
              <a:t>: bonds sold in countries other than the country of the currency denominating the bond</a:t>
            </a:r>
          </a:p>
          <a:p>
            <a:endParaRPr lang="en-MY" dirty="0"/>
          </a:p>
        </p:txBody>
      </p:sp>
    </p:spTree>
    <p:extLst>
      <p:ext uri="{BB962C8B-B14F-4D97-AF65-F5344CB8AC3E}">
        <p14:creationId xmlns:p14="http://schemas.microsoft.com/office/powerpoint/2010/main" val="1858086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1331640" y="504976"/>
            <a:ext cx="1569982"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t>Eurobonds</a:t>
            </a:r>
            <a:endParaRPr lang="en-MY" sz="2800" dirty="0"/>
          </a:p>
        </p:txBody>
      </p:sp>
      <p:sp>
        <p:nvSpPr>
          <p:cNvPr id="9" name="text 1">
            <a:extLst>
              <a:ext uri="{FF2B5EF4-FFF2-40B4-BE49-F238E27FC236}">
                <a16:creationId xmlns:a16="http://schemas.microsoft.com/office/drawing/2014/main" id="{661DACF4-DCAB-2D43-A2B0-7097B732C5BE}"/>
              </a:ext>
            </a:extLst>
          </p:cNvPr>
          <p:cNvSpPr txBox="1"/>
          <p:nvPr/>
        </p:nvSpPr>
        <p:spPr>
          <a:xfrm>
            <a:off x="251521" y="1772816"/>
            <a:ext cx="8391762" cy="2708434"/>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495300" indent="-495300">
              <a:buFont typeface="Wingdings" pitchFamily="2" charset="2"/>
              <a:buAutoNum type="arabicPeriod"/>
            </a:pPr>
            <a:r>
              <a:rPr lang="en-US" altLang="en-US" sz="2400" dirty="0"/>
              <a:t>Features:</a:t>
            </a:r>
          </a:p>
          <a:p>
            <a:pPr marL="869950" lvl="1" indent="-412750">
              <a:buFont typeface="Wingdings" pitchFamily="2" charset="2"/>
              <a:buAutoNum type="alphaLcPeriod"/>
            </a:pPr>
            <a:r>
              <a:rPr lang="en-US" altLang="en-US" sz="2000" dirty="0"/>
              <a:t>Bearer bonds</a:t>
            </a:r>
          </a:p>
          <a:p>
            <a:pPr marL="869950" lvl="1" indent="-412750">
              <a:buFont typeface="Wingdings" pitchFamily="2" charset="2"/>
              <a:buAutoNum type="alphaLcPeriod"/>
            </a:pPr>
            <a:r>
              <a:rPr lang="en-US" altLang="en-US" sz="2000" dirty="0"/>
              <a:t>Annual coupon payments</a:t>
            </a:r>
          </a:p>
          <a:p>
            <a:pPr marL="869950" lvl="1" indent="-412750">
              <a:buFont typeface="Wingdings" pitchFamily="2" charset="2"/>
              <a:buAutoNum type="alphaLcPeriod"/>
            </a:pPr>
            <a:r>
              <a:rPr lang="en-US" altLang="en-US" sz="2000" dirty="0"/>
              <a:t>Convertible or callable</a:t>
            </a:r>
          </a:p>
          <a:p>
            <a:pPr marL="495300" indent="-495300">
              <a:buFont typeface="Wingdings" pitchFamily="2" charset="2"/>
              <a:buAutoNum type="arabicPeriod"/>
            </a:pPr>
            <a:r>
              <a:rPr lang="en-US" altLang="en-US" sz="2400" dirty="0"/>
              <a:t>Denominations</a:t>
            </a:r>
          </a:p>
          <a:p>
            <a:pPr marL="495300" indent="-495300">
              <a:buFont typeface="Wingdings" pitchFamily="2" charset="2"/>
              <a:buAutoNum type="arabicPeriod"/>
            </a:pPr>
            <a:r>
              <a:rPr lang="en-US" altLang="en-US" sz="2400" dirty="0"/>
              <a:t>Underwriting Process</a:t>
            </a:r>
          </a:p>
          <a:p>
            <a:pPr marL="869950" lvl="1" indent="-412750">
              <a:buFont typeface="Wingdings" pitchFamily="2" charset="2"/>
              <a:buAutoNum type="alphaLcPeriod"/>
            </a:pPr>
            <a:r>
              <a:rPr lang="en-US" altLang="en-US" sz="2000" dirty="0"/>
              <a:t>multinational syndicate</a:t>
            </a:r>
          </a:p>
          <a:p>
            <a:pPr marL="495300" indent="-495300">
              <a:buFont typeface="Wingdings" pitchFamily="2" charset="2"/>
              <a:buAutoNum type="arabicPeriod"/>
            </a:pPr>
            <a:r>
              <a:rPr lang="en-US" altLang="en-US" sz="2400" dirty="0"/>
              <a:t>Secondary Market</a:t>
            </a:r>
          </a:p>
        </p:txBody>
      </p:sp>
    </p:spTree>
    <p:extLst>
      <p:ext uri="{BB962C8B-B14F-4D97-AF65-F5344CB8AC3E}">
        <p14:creationId xmlns:p14="http://schemas.microsoft.com/office/powerpoint/2010/main" val="1700074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1"/>
            <a:ext cx="8800355" cy="4829472"/>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1331640" y="504976"/>
            <a:ext cx="4029693"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t>International Stock Markets</a:t>
            </a:r>
            <a:endParaRPr lang="en-MY" sz="2800" dirty="0"/>
          </a:p>
        </p:txBody>
      </p:sp>
      <p:sp>
        <p:nvSpPr>
          <p:cNvPr id="9" name="text 1">
            <a:extLst>
              <a:ext uri="{FF2B5EF4-FFF2-40B4-BE49-F238E27FC236}">
                <a16:creationId xmlns:a16="http://schemas.microsoft.com/office/drawing/2014/main" id="{661DACF4-DCAB-2D43-A2B0-7097B732C5BE}"/>
              </a:ext>
            </a:extLst>
          </p:cNvPr>
          <p:cNvSpPr txBox="1"/>
          <p:nvPr/>
        </p:nvSpPr>
        <p:spPr>
          <a:xfrm>
            <a:off x="247847" y="1976307"/>
            <a:ext cx="8391762" cy="2893100"/>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r>
              <a:rPr lang="en-MY" sz="2000" dirty="0"/>
              <a:t>The international stock market refers to </a:t>
            </a:r>
            <a:r>
              <a:rPr lang="en-MY" sz="2000" b="1" dirty="0"/>
              <a:t>all the international markets that negotiate stocks from their domestic companies</a:t>
            </a:r>
            <a:r>
              <a:rPr lang="en-MY" sz="2000" dirty="0"/>
              <a:t>. ... Most countries have their own stock exchange. The indexes track the fluctuations in the value of stocks of one market.</a:t>
            </a:r>
          </a:p>
          <a:p>
            <a:pPr lvl="1" algn="just"/>
            <a:endParaRPr lang="en-US" altLang="en-US" sz="2000" dirty="0"/>
          </a:p>
          <a:p>
            <a:pPr marL="952500" lvl="1" indent="-495300">
              <a:buFont typeface="Wingdings" pitchFamily="2" charset="2"/>
              <a:buAutoNum type="arabicPeriod"/>
            </a:pPr>
            <a:r>
              <a:rPr lang="en-US" altLang="en-US" sz="2400" dirty="0"/>
              <a:t>Issuance of Stock in Foreign Markets</a:t>
            </a:r>
          </a:p>
          <a:p>
            <a:pPr marL="952500" lvl="1" indent="-495300">
              <a:buFont typeface="Wingdings" pitchFamily="2" charset="2"/>
              <a:buAutoNum type="arabicPeriod"/>
            </a:pPr>
            <a:r>
              <a:rPr lang="en-US" altLang="en-US" sz="2400" dirty="0"/>
              <a:t>Issuance of Foreign Stock in the U.S.</a:t>
            </a:r>
          </a:p>
          <a:p>
            <a:pPr marL="1327150" lvl="2" indent="-412750">
              <a:buFont typeface="Wingdings" pitchFamily="2" charset="2"/>
              <a:buAutoNum type="alphaLcPeriod"/>
            </a:pPr>
            <a:r>
              <a:rPr lang="en-US" altLang="en-US" sz="2000" dirty="0"/>
              <a:t>Yankee stock offerings</a:t>
            </a:r>
          </a:p>
          <a:p>
            <a:pPr marL="1327150" lvl="2" indent="-412750">
              <a:buFont typeface="Wingdings" pitchFamily="2" charset="2"/>
              <a:buAutoNum type="alphaLcPeriod"/>
            </a:pPr>
            <a:r>
              <a:rPr lang="en-US" altLang="en-US" sz="2000" dirty="0"/>
              <a:t>American Depository Receipts (ADR)</a:t>
            </a:r>
          </a:p>
        </p:txBody>
      </p:sp>
    </p:spTree>
    <p:extLst>
      <p:ext uri="{BB962C8B-B14F-4D97-AF65-F5344CB8AC3E}">
        <p14:creationId xmlns:p14="http://schemas.microsoft.com/office/powerpoint/2010/main" val="2352691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dirty="0"/>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35275" y="277026"/>
            <a:ext cx="8308365" cy="861774"/>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latin typeface="Times New Roman" panose="02020603050405020304" pitchFamily="18" charset="0"/>
              </a:rPr>
              <a:t>Impact of Governance on Stock Market Participation and </a:t>
            </a:r>
          </a:p>
          <a:p>
            <a:pPr algn="ctr"/>
            <a:r>
              <a:rPr lang="en-US" altLang="en-US" sz="2800" dirty="0">
                <a:latin typeface="Times New Roman" panose="02020603050405020304" pitchFamily="18" charset="0"/>
              </a:rPr>
              <a:t>Trading Activity</a:t>
            </a:r>
            <a:endParaRPr lang="en-MY" sz="2800" dirty="0"/>
          </a:p>
        </p:txBody>
      </p:sp>
      <p:pic>
        <p:nvPicPr>
          <p:cNvPr id="8" name="Picture 5">
            <a:extLst>
              <a:ext uri="{FF2B5EF4-FFF2-40B4-BE49-F238E27FC236}">
                <a16:creationId xmlns:a16="http://schemas.microsoft.com/office/drawing/2014/main" id="{7E4FE712-470C-BB49-8701-38E53AC3F9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8300" y="2159000"/>
            <a:ext cx="5694363" cy="429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4871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92124" y="1407840"/>
            <a:ext cx="8800355" cy="5417161"/>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870845" y="521221"/>
            <a:ext cx="5363648" cy="430887"/>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r>
              <a:rPr lang="en-US" altLang="en-US" sz="2800" dirty="0">
                <a:latin typeface="Times New Roman" panose="02020603050405020304" pitchFamily="18" charset="0"/>
              </a:rPr>
              <a:t>Foreign Cash Flow Chart of an MNC</a:t>
            </a:r>
            <a:endParaRPr lang="en-MY" sz="2800" dirty="0"/>
          </a:p>
        </p:txBody>
      </p:sp>
      <p:pic>
        <p:nvPicPr>
          <p:cNvPr id="8" name="Picture 5">
            <a:extLst>
              <a:ext uri="{FF2B5EF4-FFF2-40B4-BE49-F238E27FC236}">
                <a16:creationId xmlns:a16="http://schemas.microsoft.com/office/drawing/2014/main" id="{0D05E8C2-DD0E-E14A-AAC6-7C48B413DD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7900" y="1894030"/>
            <a:ext cx="711835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0757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65532" y="2722991"/>
            <a:ext cx="7659480" cy="2044700"/>
          </a:xfrm>
          <a:prstGeom prst="rect">
            <a:avLst/>
          </a:prstGeom>
        </p:spPr>
      </p:pic>
      <p:sp>
        <p:nvSpPr>
          <p:cNvPr id="3" name="TextBox 2"/>
          <p:cNvSpPr txBox="1"/>
          <p:nvPr/>
        </p:nvSpPr>
        <p:spPr>
          <a:xfrm>
            <a:off x="0" y="6384593"/>
            <a:ext cx="9144000" cy="276999"/>
          </a:xfrm>
          <a:prstGeom prst="rect">
            <a:avLst/>
          </a:prstGeom>
          <a:solidFill>
            <a:schemeClr val="accent2"/>
          </a:solidFill>
        </p:spPr>
        <p:txBody>
          <a:bodyPr wrap="square" rtlCol="0">
            <a:spAutoFit/>
          </a:bodyPr>
          <a:lstStyle/>
          <a:p>
            <a:r>
              <a:rPr lang="en-US" dirty="0">
                <a:solidFill>
                  <a:schemeClr val="bg1"/>
                </a:solidFill>
              </a:rPr>
              <a:t>Knowledge  			Sincerity  			Excellence                       		</a:t>
            </a:r>
            <a:r>
              <a:rPr lang="en-US" dirty="0" err="1">
                <a:solidFill>
                  <a:schemeClr val="bg1"/>
                </a:solidFill>
              </a:rPr>
              <a:t>UniMAP</a:t>
            </a:r>
            <a:endParaRPr lang="en-US" dirty="0">
              <a:solidFill>
                <a:schemeClr val="bg1"/>
              </a:solidFill>
            </a:endParaRPr>
          </a:p>
        </p:txBody>
      </p:sp>
      <p:pic>
        <p:nvPicPr>
          <p:cNvPr id="4" name="Picture 3"/>
          <p:cNvPicPr/>
          <p:nvPr/>
        </p:nvPicPr>
        <p:blipFill>
          <a:blip r:embed="rId3" cstate="print"/>
          <a:srcRect/>
          <a:stretch>
            <a:fillRect/>
          </a:stretch>
        </p:blipFill>
        <p:spPr bwMode="auto">
          <a:xfrm>
            <a:off x="150353" y="146629"/>
            <a:ext cx="2209869" cy="888643"/>
          </a:xfrm>
          <a:prstGeom prst="rect">
            <a:avLst/>
          </a:prstGeom>
          <a:noFill/>
          <a:ln w="9525">
            <a:noFill/>
            <a:miter lim="800000"/>
            <a:headEnd/>
            <a:tailEnd/>
          </a:ln>
        </p:spPr>
      </p:pic>
    </p:spTree>
    <p:extLst>
      <p:ext uri="{BB962C8B-B14F-4D97-AF65-F5344CB8AC3E}">
        <p14:creationId xmlns:p14="http://schemas.microsoft.com/office/powerpoint/2010/main" val="3509930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2035597" y="476672"/>
            <a:ext cx="4200894"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Foreign Exchange Market</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187709" y="1469285"/>
            <a:ext cx="8424936" cy="4739759"/>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r>
              <a:rPr lang="en-MY" sz="2200" dirty="0"/>
              <a:t>The foreign exchange market (also known as forex, FX, or the currencies market) is an </a:t>
            </a:r>
            <a:r>
              <a:rPr lang="en-MY" sz="2200" u="sng" dirty="0"/>
              <a:t>Over The Counter</a:t>
            </a:r>
            <a:r>
              <a:rPr lang="en-MY" sz="2200" dirty="0"/>
              <a:t> (OTC) global marketplace that determines the exchange rate for currencies around the world. Participants in these markets can buy, sell, exchange, and speculate on the relative exchange rates of various currency pairs.</a:t>
            </a:r>
          </a:p>
          <a:p>
            <a:pPr lvl="1" algn="just"/>
            <a:endParaRPr lang="en-MY" sz="2200" dirty="0"/>
          </a:p>
          <a:p>
            <a:pPr lvl="1" algn="just"/>
            <a:r>
              <a:rPr lang="en-MY" sz="2200" dirty="0"/>
              <a:t>Foreign exchange markets are made up of banks, </a:t>
            </a:r>
            <a:r>
              <a:rPr lang="en-MY" sz="2200" dirty="0">
                <a:hlinkClick r:id="rId4">
                  <a:extLst>
                    <a:ext uri="{A12FA001-AC4F-418D-AE19-62706E023703}">
                      <ahyp:hlinkClr xmlns:ahyp="http://schemas.microsoft.com/office/drawing/2018/hyperlinkcolor" val="tx"/>
                    </a:ext>
                  </a:extLst>
                </a:hlinkClick>
              </a:rPr>
              <a:t>forex dealers</a:t>
            </a:r>
            <a:r>
              <a:rPr lang="en-MY" sz="2200" dirty="0"/>
              <a:t>, commercial companies, </a:t>
            </a:r>
            <a:r>
              <a:rPr lang="en-MY" sz="2200" dirty="0">
                <a:hlinkClick r:id="rId5">
                  <a:extLst>
                    <a:ext uri="{A12FA001-AC4F-418D-AE19-62706E023703}">
                      <ahyp:hlinkClr xmlns:ahyp="http://schemas.microsoft.com/office/drawing/2018/hyperlinkcolor" val="tx"/>
                    </a:ext>
                  </a:extLst>
                </a:hlinkClick>
              </a:rPr>
              <a:t>central banks</a:t>
            </a:r>
            <a:r>
              <a:rPr lang="en-MY" sz="2200" dirty="0"/>
              <a:t>, investment management firms, </a:t>
            </a:r>
            <a:r>
              <a:rPr lang="en-MY" sz="2200" dirty="0">
                <a:hlinkClick r:id="rId6">
                  <a:extLst>
                    <a:ext uri="{A12FA001-AC4F-418D-AE19-62706E023703}">
                      <ahyp:hlinkClr xmlns:ahyp="http://schemas.microsoft.com/office/drawing/2018/hyperlinkcolor" val="tx"/>
                    </a:ext>
                  </a:extLst>
                </a:hlinkClick>
              </a:rPr>
              <a:t>hedge funds</a:t>
            </a:r>
            <a:r>
              <a:rPr lang="en-MY" sz="2200" dirty="0"/>
              <a:t>, </a:t>
            </a:r>
            <a:r>
              <a:rPr lang="en-MY" sz="2200" dirty="0">
                <a:hlinkClick r:id="rId7">
                  <a:extLst>
                    <a:ext uri="{A12FA001-AC4F-418D-AE19-62706E023703}">
                      <ahyp:hlinkClr xmlns:ahyp="http://schemas.microsoft.com/office/drawing/2018/hyperlinkcolor" val="tx"/>
                    </a:ext>
                  </a:extLst>
                </a:hlinkClick>
              </a:rPr>
              <a:t>retail forex dealers</a:t>
            </a:r>
            <a:r>
              <a:rPr lang="en-MY" sz="2200" dirty="0"/>
              <a:t>, and investors.</a:t>
            </a:r>
          </a:p>
          <a:p>
            <a:pPr lvl="1"/>
            <a:endParaRPr lang="en-US" altLang="en-US" sz="2200" dirty="0"/>
          </a:p>
          <a:p>
            <a:pPr marL="800100" lvl="1" indent="-342900">
              <a:buFont typeface="Wingdings" pitchFamily="2" charset="2"/>
              <a:buChar char="§"/>
            </a:pPr>
            <a:r>
              <a:rPr lang="en-US" altLang="en-US" sz="2200" dirty="0"/>
              <a:t>Allows for the exchange of one currency for another.</a:t>
            </a:r>
          </a:p>
          <a:p>
            <a:pPr lvl="1"/>
            <a:endParaRPr lang="en-US" altLang="en-US" sz="2200" dirty="0"/>
          </a:p>
          <a:p>
            <a:pPr marL="800100" lvl="1" indent="-342900">
              <a:buFont typeface="Wingdings" pitchFamily="2" charset="2"/>
              <a:buChar char="§"/>
            </a:pPr>
            <a:r>
              <a:rPr lang="en-US" altLang="en-US" sz="2200" dirty="0"/>
              <a:t>Exchange rate specifies the rate at which one currency can be exchanged for another.</a:t>
            </a:r>
          </a:p>
        </p:txBody>
      </p:sp>
    </p:spTree>
    <p:extLst>
      <p:ext uri="{BB962C8B-B14F-4D97-AF65-F5344CB8AC3E}">
        <p14:creationId xmlns:p14="http://schemas.microsoft.com/office/powerpoint/2010/main" val="1796558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2035597" y="476672"/>
            <a:ext cx="4200894"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Foreign Exchange Market</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286354" y="1407840"/>
            <a:ext cx="8424936" cy="5170646"/>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800100" lvl="1" indent="-342900">
              <a:buFont typeface="Courier New" panose="02070309020205020404" pitchFamily="49" charset="0"/>
              <a:buChar char="o"/>
            </a:pPr>
            <a:endParaRPr lang="en-MY" sz="2000" dirty="0"/>
          </a:p>
          <a:p>
            <a:pPr marL="800100" lvl="1" indent="-342900">
              <a:buFont typeface="Courier New" panose="02070309020205020404" pitchFamily="49" charset="0"/>
              <a:buChar char="o"/>
            </a:pPr>
            <a:r>
              <a:rPr lang="en-MY" sz="2000" dirty="0"/>
              <a:t>The foreign exchange market is an over-the-counter (OTC) marketplace that determines the exchange rate for global currencies.</a:t>
            </a:r>
          </a:p>
          <a:p>
            <a:pPr marL="800100" lvl="1" indent="-342900">
              <a:buFont typeface="Courier New" panose="02070309020205020404" pitchFamily="49" charset="0"/>
              <a:buChar char="o"/>
            </a:pPr>
            <a:endParaRPr lang="en-MY" sz="2000" dirty="0"/>
          </a:p>
          <a:p>
            <a:pPr marL="800100" lvl="1" indent="-342900">
              <a:buFont typeface="Courier New" panose="02070309020205020404" pitchFamily="49" charset="0"/>
              <a:buChar char="o"/>
            </a:pPr>
            <a:r>
              <a:rPr lang="en-MY" sz="2000" dirty="0"/>
              <a:t>It is, by far, the largest financial market in the world and is comprised of a global network of financial centres that transact 24 hours a day, closing only on the weekends.</a:t>
            </a:r>
          </a:p>
          <a:p>
            <a:pPr lvl="1"/>
            <a:endParaRPr lang="en-MY" sz="2000" dirty="0"/>
          </a:p>
          <a:p>
            <a:pPr marL="800100" lvl="1" indent="-342900">
              <a:buFont typeface="Courier New" panose="02070309020205020404" pitchFamily="49" charset="0"/>
              <a:buChar char="o"/>
            </a:pPr>
            <a:r>
              <a:rPr lang="en-MY" sz="2000" dirty="0"/>
              <a:t>Currencies are always traded in pairs, so the "value" of one of the currencies in that pair is relative to the value of the other.</a:t>
            </a:r>
          </a:p>
          <a:p>
            <a:pPr lvl="1"/>
            <a:endParaRPr lang="en-MY" sz="2000" dirty="0"/>
          </a:p>
          <a:p>
            <a:pPr marL="800100" lvl="1" indent="-342900" algn="just">
              <a:buFont typeface="Courier New" panose="02070309020205020404" pitchFamily="49" charset="0"/>
              <a:buChar char="o"/>
            </a:pPr>
            <a:r>
              <a:rPr lang="en-MY" sz="2000" dirty="0"/>
              <a:t>Foreign Exchange Markets </a:t>
            </a:r>
            <a:r>
              <a:rPr lang="en-MY" sz="2000" b="1" dirty="0"/>
              <a:t>helps in determining the value of foreign savings</a:t>
            </a:r>
            <a:r>
              <a:rPr lang="en-MY" sz="2000" dirty="0"/>
              <a:t>. It is a marketplace where the foreign money is bought and sold and we can also say it is a type of institutional arrangement where the foreign currencies are bought and sold.</a:t>
            </a:r>
          </a:p>
          <a:p>
            <a:r>
              <a:rPr lang="en-MY" dirty="0"/>
              <a:t> </a:t>
            </a:r>
          </a:p>
          <a:p>
            <a:br>
              <a:rPr lang="en-MY" dirty="0"/>
            </a:br>
            <a:endParaRPr lang="en-MY" dirty="0"/>
          </a:p>
        </p:txBody>
      </p:sp>
    </p:spTree>
    <p:extLst>
      <p:ext uri="{BB962C8B-B14F-4D97-AF65-F5344CB8AC3E}">
        <p14:creationId xmlns:p14="http://schemas.microsoft.com/office/powerpoint/2010/main" val="1814398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2035597" y="476672"/>
            <a:ext cx="4200894"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Foreign Exchange Market</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251520" y="1407840"/>
            <a:ext cx="8424936" cy="4739759"/>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800100" lvl="1" indent="-342900">
              <a:buFont typeface="Courier New" panose="02070309020205020404" pitchFamily="49" charset="0"/>
              <a:buChar char="o"/>
            </a:pPr>
            <a:endParaRPr lang="en-MY" sz="2000" dirty="0"/>
          </a:p>
          <a:p>
            <a:pPr lvl="1" algn="just"/>
            <a:r>
              <a:rPr lang="en-MY" sz="2000" dirty="0"/>
              <a:t>EXAMPLE of FX:</a:t>
            </a:r>
          </a:p>
          <a:p>
            <a:pPr marL="800100" lvl="1" indent="-342900" algn="just">
              <a:buFont typeface="Courier New" panose="02070309020205020404" pitchFamily="49" charset="0"/>
              <a:buChar char="o"/>
            </a:pPr>
            <a:r>
              <a:rPr lang="en-MY" sz="2000" dirty="0"/>
              <a:t>Foreign Exchange (forex or FX) is the trading of one currency for another. For example, </a:t>
            </a:r>
            <a:r>
              <a:rPr lang="en-MY" sz="2000" b="1" dirty="0"/>
              <a:t>one can swap the U.S. dollar for the euro</a:t>
            </a:r>
            <a:r>
              <a:rPr lang="en-MY" sz="2000" dirty="0"/>
              <a:t>. Foreign exchange transactions can take place on the foreign exchange market, also known as the forex market. </a:t>
            </a:r>
          </a:p>
          <a:p>
            <a:pPr lvl="1" algn="just"/>
            <a:endParaRPr lang="en-MY" sz="2000" b="1" dirty="0"/>
          </a:p>
          <a:p>
            <a:pPr lvl="1" algn="just"/>
            <a:r>
              <a:rPr lang="en-MY" sz="2000" b="1" dirty="0"/>
              <a:t>Difference between Fixed and Floating Exchange Rates:</a:t>
            </a:r>
          </a:p>
          <a:p>
            <a:pPr lvl="1" algn="just"/>
            <a:r>
              <a:rPr lang="en-MY" sz="2000" dirty="0"/>
              <a:t>A fixed exchange rate denotes a nominal exchange rate that is set firmly by the monetary authority with respect to a foreign currency or a basket of foreign currencies. By contrast, a floating exchange rate is </a:t>
            </a:r>
            <a:r>
              <a:rPr lang="en-MY" sz="2000" b="1" dirty="0"/>
              <a:t>determined in foreign exchange markets depending on demand and supply</a:t>
            </a:r>
            <a:r>
              <a:rPr lang="en-MY" sz="2000" dirty="0"/>
              <a:t>, and it generally fluctuates constantly.</a:t>
            </a:r>
          </a:p>
          <a:p>
            <a:pPr lvl="1"/>
            <a:endParaRPr lang="en-MY" sz="2400" dirty="0"/>
          </a:p>
          <a:p>
            <a:br>
              <a:rPr lang="en-MY" dirty="0"/>
            </a:br>
            <a:endParaRPr lang="en-MY" dirty="0"/>
          </a:p>
        </p:txBody>
      </p:sp>
    </p:spTree>
    <p:extLst>
      <p:ext uri="{BB962C8B-B14F-4D97-AF65-F5344CB8AC3E}">
        <p14:creationId xmlns:p14="http://schemas.microsoft.com/office/powerpoint/2010/main" val="648571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31491" y="1168422"/>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1826053" y="476672"/>
            <a:ext cx="4619983"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History of Foreign Exchange</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397773" y="1628800"/>
            <a:ext cx="8004808" cy="4431983"/>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r>
              <a:rPr lang="en-US" altLang="en-US" sz="2400" b="1" dirty="0"/>
              <a:t>Gold Standard (1876 – 1913)</a:t>
            </a:r>
          </a:p>
          <a:p>
            <a:endParaRPr lang="en-US" altLang="en-US" sz="2400" dirty="0"/>
          </a:p>
          <a:p>
            <a:pPr marL="800100" lvl="1" indent="-342900">
              <a:buFont typeface="Wingdings" pitchFamily="2" charset="2"/>
              <a:buChar char="§"/>
            </a:pPr>
            <a:r>
              <a:rPr lang="en-MY" sz="2000" dirty="0"/>
              <a:t>The Gold Standard was </a:t>
            </a:r>
            <a:r>
              <a:rPr lang="en-MY" sz="2000" b="1" dirty="0"/>
              <a:t>a system under which nearly all countries fixed the value of their currencies in terms of a specified amount of gold, or linked their currency to</a:t>
            </a:r>
            <a:r>
              <a:rPr lang="en-MY" sz="2000" dirty="0"/>
              <a:t> that of a country which did so.</a:t>
            </a:r>
          </a:p>
          <a:p>
            <a:pPr lvl="1"/>
            <a:endParaRPr lang="en-MY" sz="2000" dirty="0"/>
          </a:p>
          <a:p>
            <a:pPr marL="800100" lvl="1" indent="-342900">
              <a:buFont typeface="Wingdings" pitchFamily="2" charset="2"/>
              <a:buChar char="§"/>
            </a:pPr>
            <a:r>
              <a:rPr lang="en-MY" sz="2000" dirty="0"/>
              <a:t>The international gold standard emerged in </a:t>
            </a:r>
            <a:r>
              <a:rPr lang="en-MY" sz="2000" b="1" dirty="0"/>
              <a:t>1871</a:t>
            </a:r>
            <a:r>
              <a:rPr lang="en-MY" sz="2000" dirty="0"/>
              <a:t> following its adoption by Germany. By 1900, the majority of the developed nations were linked to the gold standard.</a:t>
            </a:r>
          </a:p>
          <a:p>
            <a:pPr lvl="1"/>
            <a:endParaRPr lang="en-MY" sz="2000" dirty="0"/>
          </a:p>
          <a:p>
            <a:pPr marL="800100" lvl="1" indent="-342900">
              <a:buFont typeface="Wingdings" pitchFamily="2" charset="2"/>
              <a:buChar char="§"/>
            </a:pPr>
            <a:r>
              <a:rPr lang="en-MY" sz="2000" dirty="0"/>
              <a:t>However, the gold standard had been unofficially in effect since 1834. After years of inflation, stagflation, and eroding U.S. gold stockpiles, </a:t>
            </a:r>
            <a:r>
              <a:rPr lang="en-MY" sz="2000" b="1" dirty="0"/>
              <a:t>the value of the dollar was officially decoupled from gold in 1976</a:t>
            </a:r>
            <a:r>
              <a:rPr lang="en-MY" sz="2000" dirty="0"/>
              <a:t>, ending the gold standard</a:t>
            </a:r>
            <a:endParaRPr lang="en-US" altLang="en-US" sz="2000" dirty="0"/>
          </a:p>
        </p:txBody>
      </p:sp>
    </p:spTree>
    <p:extLst>
      <p:ext uri="{BB962C8B-B14F-4D97-AF65-F5344CB8AC3E}">
        <p14:creationId xmlns:p14="http://schemas.microsoft.com/office/powerpoint/2010/main" val="1937819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31491" y="1168422"/>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1826053" y="476672"/>
            <a:ext cx="4619983"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History of Foreign Exchange</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397773" y="1352009"/>
            <a:ext cx="8004808" cy="4308872"/>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r>
              <a:rPr lang="en-US" altLang="en-US" sz="2400" b="1" dirty="0"/>
              <a:t>Agreements on Fixed Exchange Rates</a:t>
            </a:r>
          </a:p>
          <a:p>
            <a:endParaRPr lang="en-US" altLang="en-US" sz="2400" dirty="0"/>
          </a:p>
          <a:p>
            <a:pPr lvl="1"/>
            <a:r>
              <a:rPr lang="en-US" altLang="en-US" sz="2000" b="1" dirty="0">
                <a:solidFill>
                  <a:srgbClr val="0070C0"/>
                </a:solidFill>
              </a:rPr>
              <a:t>Bretton Woods Agreement 1944</a:t>
            </a:r>
          </a:p>
          <a:p>
            <a:pPr lvl="1"/>
            <a:r>
              <a:rPr lang="en-MY" sz="2000" dirty="0"/>
              <a:t>The </a:t>
            </a:r>
            <a:r>
              <a:rPr lang="en-MY" sz="2000" b="1" dirty="0"/>
              <a:t>Bretton Woods Agreement</a:t>
            </a:r>
            <a:r>
              <a:rPr lang="en-MY" sz="2000" dirty="0"/>
              <a:t> and System created a collective international currency exchange regime based on the U.S. dollar and gold.</a:t>
            </a:r>
          </a:p>
          <a:p>
            <a:pPr lvl="1"/>
            <a:endParaRPr lang="en-US" altLang="en-US" sz="2000" dirty="0"/>
          </a:p>
          <a:p>
            <a:pPr lvl="1"/>
            <a:r>
              <a:rPr lang="en-US" altLang="en-US" sz="2000" dirty="0">
                <a:solidFill>
                  <a:srgbClr val="0070C0"/>
                </a:solidFill>
              </a:rPr>
              <a:t>Smithsonian Agreement 1971</a:t>
            </a:r>
          </a:p>
          <a:p>
            <a:pPr lvl="1"/>
            <a:r>
              <a:rPr lang="en-MY" sz="2000" dirty="0"/>
              <a:t>In December 1971, monetary authorities from the world’s leading developed countries gathered in Washington, DC, in an ultimately unsuccessful attempt to rescue the Bretton Woods global monetary system.</a:t>
            </a:r>
          </a:p>
          <a:p>
            <a:br>
              <a:rPr lang="en-MY"/>
            </a:br>
            <a:endParaRPr lang="en-US" altLang="en-US" sz="2000" dirty="0"/>
          </a:p>
        </p:txBody>
      </p:sp>
    </p:spTree>
    <p:extLst>
      <p:ext uri="{BB962C8B-B14F-4D97-AF65-F5344CB8AC3E}">
        <p14:creationId xmlns:p14="http://schemas.microsoft.com/office/powerpoint/2010/main" val="2321309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31491" y="1168422"/>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1826053" y="476672"/>
            <a:ext cx="4619983"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History of Foreign Exchange</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395536" y="1340768"/>
            <a:ext cx="8004808" cy="5355312"/>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r>
              <a:rPr lang="en-US" altLang="en-US" sz="2400" b="1" dirty="0"/>
              <a:t>Floating Exchange Rate System</a:t>
            </a:r>
          </a:p>
          <a:p>
            <a:pPr marL="342900" indent="-342900">
              <a:buFont typeface="Wingdings" pitchFamily="2" charset="2"/>
              <a:buChar char="§"/>
            </a:pPr>
            <a:endParaRPr lang="en-US" altLang="en-US" sz="2400" b="1" dirty="0"/>
          </a:p>
          <a:p>
            <a:pPr marL="800100" lvl="1" indent="-342900" algn="just">
              <a:buFont typeface="Wingdings" pitchFamily="2" charset="2"/>
              <a:buChar char="§"/>
            </a:pPr>
            <a:r>
              <a:rPr lang="en-MY" sz="2400" dirty="0"/>
              <a:t>A floating exchange rate is </a:t>
            </a:r>
            <a:r>
              <a:rPr lang="en-MY" sz="2400" b="1" dirty="0"/>
              <a:t>a regime where the currency price of a nation is set by the forex market based on supply and demand relative to other currencies</a:t>
            </a:r>
            <a:r>
              <a:rPr lang="en-MY" sz="2400" dirty="0"/>
              <a:t>. This is in contrast to a fixed exchange rate, in which the government entirely or predominantly determines the rate.</a:t>
            </a:r>
          </a:p>
          <a:p>
            <a:pPr lvl="1" algn="just"/>
            <a:endParaRPr lang="en-MY" sz="2400" dirty="0"/>
          </a:p>
          <a:p>
            <a:pPr marL="800100" lvl="1" indent="-342900" algn="just">
              <a:buFont typeface="Wingdings" pitchFamily="2" charset="2"/>
              <a:buChar char="§"/>
            </a:pPr>
            <a:r>
              <a:rPr lang="en-MY" sz="2400" dirty="0"/>
              <a:t>Floating exchange rates mean </a:t>
            </a:r>
            <a:r>
              <a:rPr lang="en-MY" sz="2400" b="1" dirty="0"/>
              <a:t>that currencies change in relative value all the time</a:t>
            </a:r>
            <a:r>
              <a:rPr lang="en-MY" sz="2400" dirty="0"/>
              <a:t>. For example, one U.S. dollar might buy one British Pound today, but it might only buy 0.95 British Pounds tomorrow. The value "floats."</a:t>
            </a:r>
          </a:p>
          <a:p>
            <a:br>
              <a:rPr lang="en-MY" dirty="0"/>
            </a:br>
            <a:endParaRPr lang="en-US" altLang="en-US" sz="2400" dirty="0"/>
          </a:p>
        </p:txBody>
      </p:sp>
    </p:spTree>
    <p:extLst>
      <p:ext uri="{BB962C8B-B14F-4D97-AF65-F5344CB8AC3E}">
        <p14:creationId xmlns:p14="http://schemas.microsoft.com/office/powerpoint/2010/main" val="4076362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00" y="32998"/>
            <a:ext cx="9144000" cy="6857999"/>
          </a:xfrm>
          <a:prstGeom prst="rect">
            <a:avLst/>
          </a:prstGeom>
        </p:spPr>
      </p:pic>
      <p:sp>
        <p:nvSpPr>
          <p:cNvPr id="101" name="object 101"/>
          <p:cNvSpPr/>
          <p:nvPr/>
        </p:nvSpPr>
        <p:spPr>
          <a:xfrm>
            <a:off x="31491" y="1168422"/>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endParaRPr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2" name="text 1"/>
          <p:cNvSpPr txBox="1"/>
          <p:nvPr/>
        </p:nvSpPr>
        <p:spPr>
          <a:xfrm>
            <a:off x="1826053" y="476672"/>
            <a:ext cx="4619983" cy="492443"/>
          </a:xfrm>
          <a:prstGeom prst="rect">
            <a:avLst/>
          </a:prstGeom>
          <a:solidFill>
            <a:schemeClr val="accent6">
              <a:lumMod val="40000"/>
              <a:lumOff val="60000"/>
            </a:schemeClr>
          </a:solidFill>
          <a:ln w="38100">
            <a:solidFill>
              <a:schemeClr val="accent6">
                <a:lumMod val="75000"/>
              </a:schemeClr>
            </a:solidFill>
          </a:ln>
        </p:spPr>
        <p:txBody>
          <a:bodyPr vert="horz" wrap="none" lIns="0" tIns="0" rIns="0" bIns="0" rtlCol="0">
            <a:spAutoFit/>
          </a:bodyPr>
          <a:lstStyle/>
          <a:p>
            <a:pPr algn="just"/>
            <a:r>
              <a:rPr lang="en-US" altLang="en-US" sz="3200" dirty="0"/>
              <a:t>History of Foreign Exchange</a:t>
            </a:r>
            <a:endParaRPr lang="en-US" sz="3200" b="1" dirty="0">
              <a:ln w="1905"/>
              <a:effectLst>
                <a:innerShdw blurRad="69850" dist="43180" dir="5400000">
                  <a:srgbClr val="000000">
                    <a:alpha val="65000"/>
                  </a:srgbClr>
                </a:innerShdw>
              </a:effectLst>
              <a:latin typeface="Times New Roman"/>
              <a:cs typeface="Times New Roman"/>
            </a:endParaRPr>
          </a:p>
        </p:txBody>
      </p:sp>
      <p:sp>
        <p:nvSpPr>
          <p:cNvPr id="9" name="text 1">
            <a:extLst>
              <a:ext uri="{FF2B5EF4-FFF2-40B4-BE49-F238E27FC236}">
                <a16:creationId xmlns:a16="http://schemas.microsoft.com/office/drawing/2014/main" id="{661DACF4-DCAB-2D43-A2B0-7097B732C5BE}"/>
              </a:ext>
            </a:extLst>
          </p:cNvPr>
          <p:cNvSpPr txBox="1"/>
          <p:nvPr/>
        </p:nvSpPr>
        <p:spPr>
          <a:xfrm>
            <a:off x="397773" y="1700808"/>
            <a:ext cx="8004808" cy="3847207"/>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br>
              <a:rPr lang="en-MY" dirty="0"/>
            </a:br>
            <a:endParaRPr lang="en-MY" dirty="0"/>
          </a:p>
          <a:p>
            <a:pPr lvl="1"/>
            <a:r>
              <a:rPr lang="en-MY" sz="2400" b="1" dirty="0"/>
              <a:t>Benefits of a Floating Exchange Rate</a:t>
            </a:r>
          </a:p>
          <a:p>
            <a:pPr lvl="1"/>
            <a:endParaRPr lang="en-MY" sz="2400" dirty="0"/>
          </a:p>
          <a:p>
            <a:pPr marL="800100" lvl="1" indent="-342900">
              <a:buFont typeface="Arial" panose="020B0604020202020204" pitchFamily="34" charset="0"/>
              <a:buChar char="•"/>
            </a:pPr>
            <a:r>
              <a:rPr lang="en-MY" sz="2200" dirty="0"/>
              <a:t>Stability in the balance of payments (BOP) </a:t>
            </a:r>
          </a:p>
          <a:p>
            <a:pPr marL="800100" lvl="1" indent="-342900">
              <a:buFont typeface="Arial" panose="020B0604020202020204" pitchFamily="34" charset="0"/>
              <a:buChar char="•"/>
            </a:pPr>
            <a:r>
              <a:rPr lang="en-MY" sz="2200" dirty="0"/>
              <a:t>Foreign exchange is unrestricted</a:t>
            </a:r>
          </a:p>
          <a:p>
            <a:pPr marL="800100" lvl="1" indent="-342900">
              <a:buFont typeface="Arial" panose="020B0604020202020204" pitchFamily="34" charset="0"/>
              <a:buChar char="•"/>
            </a:pPr>
            <a:r>
              <a:rPr lang="en-MY" sz="2200" dirty="0"/>
              <a:t>Market efficiency enhances</a:t>
            </a:r>
          </a:p>
          <a:p>
            <a:pPr marL="800100" lvl="1" indent="-342900">
              <a:buFont typeface="Arial" panose="020B0604020202020204" pitchFamily="34" charset="0"/>
              <a:buChar char="•"/>
            </a:pPr>
            <a:r>
              <a:rPr lang="en-MY" sz="2200" dirty="0"/>
              <a:t>Large foreign exchange reserves not required</a:t>
            </a:r>
          </a:p>
          <a:p>
            <a:pPr marL="800100" lvl="1" indent="-342900">
              <a:buFont typeface="Arial" panose="020B0604020202020204" pitchFamily="34" charset="0"/>
              <a:buChar char="•"/>
            </a:pPr>
            <a:r>
              <a:rPr lang="en-MY" sz="2200" dirty="0"/>
              <a:t>Import inflation protected</a:t>
            </a:r>
          </a:p>
          <a:p>
            <a:pPr marL="800100" lvl="1" indent="-342900">
              <a:buFont typeface="Arial" panose="020B0604020202020204" pitchFamily="34" charset="0"/>
              <a:buChar char="•"/>
            </a:pPr>
            <a:r>
              <a:rPr lang="en-MY" sz="2200" dirty="0"/>
              <a:t>Exposed to the volatility of the exchange rate</a:t>
            </a:r>
          </a:p>
          <a:p>
            <a:pPr marL="800100" lvl="1" indent="-342900">
              <a:buFont typeface="Arial" panose="020B0604020202020204" pitchFamily="34" charset="0"/>
              <a:buChar char="•"/>
            </a:pPr>
            <a:r>
              <a:rPr lang="en-MY" sz="2200" dirty="0"/>
              <a:t>Restricted economic growth or recovery</a:t>
            </a:r>
          </a:p>
          <a:p>
            <a:endParaRPr lang="en-US" altLang="en-US" sz="2400" dirty="0"/>
          </a:p>
        </p:txBody>
      </p:sp>
    </p:spTree>
    <p:extLst>
      <p:ext uri="{BB962C8B-B14F-4D97-AF65-F5344CB8AC3E}">
        <p14:creationId xmlns:p14="http://schemas.microsoft.com/office/powerpoint/2010/main" val="2156979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7073</TotalTime>
  <Words>1999</Words>
  <Application>Microsoft Office PowerPoint</Application>
  <PresentationFormat>On-screen Show (4:3)</PresentationFormat>
  <Paragraphs>200</Paragraphs>
  <Slides>28</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Abadi MT Condensed Extra Bold</vt:lpstr>
      <vt:lpstr>Arial</vt:lpstr>
      <vt:lpstr>Calibri</vt:lpstr>
      <vt:lpstr>Courier New</vt:lpstr>
      <vt:lpstr>Times New Roman</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Tengku Hizam</dc:creator>
  <cp:lastModifiedBy>aminul islam</cp:lastModifiedBy>
  <cp:revision>579</cp:revision>
  <cp:lastPrinted>2020-05-19T08:58:37Z</cp:lastPrinted>
  <dcterms:created xsi:type="dcterms:W3CDTF">2014-04-22T13:43:09Z</dcterms:created>
  <dcterms:modified xsi:type="dcterms:W3CDTF">2022-09-03T12:21:39Z</dcterms:modified>
</cp:coreProperties>
</file>