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906000" cy="6858000" type="A4"/>
  <p:notesSz cx="9906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8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2285"/>
              </a:lnSpc>
            </a:pPr>
            <a:r>
              <a:rPr dirty="0"/>
              <a:t>J.</a:t>
            </a:r>
            <a:r>
              <a:rPr spc="-5" dirty="0"/>
              <a:t> </a:t>
            </a:r>
            <a:r>
              <a:rPr dirty="0"/>
              <a:t>M.</a:t>
            </a:r>
            <a:r>
              <a:rPr spc="-10" dirty="0"/>
              <a:t> </a:t>
            </a:r>
            <a:r>
              <a:rPr dirty="0"/>
              <a:t>Raisul</a:t>
            </a:r>
            <a:r>
              <a:rPr spc="-25" dirty="0"/>
              <a:t> </a:t>
            </a:r>
            <a:r>
              <a:rPr dirty="0"/>
              <a:t>Islam</a:t>
            </a:r>
            <a:r>
              <a:rPr spc="-15" dirty="0"/>
              <a:t> </a:t>
            </a:r>
            <a:r>
              <a:rPr dirty="0"/>
              <a:t>Shohag,</a:t>
            </a:r>
            <a:r>
              <a:rPr spc="-35" dirty="0"/>
              <a:t> </a:t>
            </a:r>
            <a:r>
              <a:rPr spc="-25" dirty="0"/>
              <a:t>Lecturer,</a:t>
            </a:r>
            <a:r>
              <a:rPr spc="-10" dirty="0"/>
              <a:t> </a:t>
            </a:r>
            <a:r>
              <a:rPr sz="1600" spc="-5" dirty="0"/>
              <a:t>Civil</a:t>
            </a:r>
            <a:r>
              <a:rPr sz="1600" spc="25" dirty="0"/>
              <a:t> </a:t>
            </a:r>
            <a:r>
              <a:rPr sz="1600" spc="-5" dirty="0"/>
              <a:t>Engineering</a:t>
            </a:r>
            <a:r>
              <a:rPr sz="1600" spc="10" dirty="0"/>
              <a:t> </a:t>
            </a:r>
            <a:r>
              <a:rPr sz="1600" spc="-5" dirty="0"/>
              <a:t>Department,</a:t>
            </a:r>
            <a:r>
              <a:rPr sz="1600" spc="50" dirty="0"/>
              <a:t> </a:t>
            </a:r>
            <a:r>
              <a:rPr sz="1600" spc="-5" dirty="0"/>
              <a:t>DIU</a:t>
            </a:r>
            <a:endParaRPr sz="16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E36C09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2285"/>
              </a:lnSpc>
            </a:pPr>
            <a:r>
              <a:rPr dirty="0"/>
              <a:t>J.</a:t>
            </a:r>
            <a:r>
              <a:rPr spc="-5" dirty="0"/>
              <a:t> </a:t>
            </a:r>
            <a:r>
              <a:rPr dirty="0"/>
              <a:t>M.</a:t>
            </a:r>
            <a:r>
              <a:rPr spc="-10" dirty="0"/>
              <a:t> </a:t>
            </a:r>
            <a:r>
              <a:rPr dirty="0"/>
              <a:t>Raisul</a:t>
            </a:r>
            <a:r>
              <a:rPr spc="-25" dirty="0"/>
              <a:t> </a:t>
            </a:r>
            <a:r>
              <a:rPr dirty="0"/>
              <a:t>Islam</a:t>
            </a:r>
            <a:r>
              <a:rPr spc="-15" dirty="0"/>
              <a:t> </a:t>
            </a:r>
            <a:r>
              <a:rPr dirty="0"/>
              <a:t>Shohag,</a:t>
            </a:r>
            <a:r>
              <a:rPr spc="-35" dirty="0"/>
              <a:t> </a:t>
            </a:r>
            <a:r>
              <a:rPr spc="-25" dirty="0"/>
              <a:t>Lecturer,</a:t>
            </a:r>
            <a:r>
              <a:rPr spc="-10" dirty="0"/>
              <a:t> </a:t>
            </a:r>
            <a:r>
              <a:rPr sz="1600" spc="-5" dirty="0"/>
              <a:t>Civil</a:t>
            </a:r>
            <a:r>
              <a:rPr sz="1600" spc="25" dirty="0"/>
              <a:t> </a:t>
            </a:r>
            <a:r>
              <a:rPr sz="1600" spc="-5" dirty="0"/>
              <a:t>Engineering</a:t>
            </a:r>
            <a:r>
              <a:rPr sz="1600" spc="10" dirty="0"/>
              <a:t> </a:t>
            </a:r>
            <a:r>
              <a:rPr sz="1600" spc="-5" dirty="0"/>
              <a:t>Department,</a:t>
            </a:r>
            <a:r>
              <a:rPr sz="1600" spc="50" dirty="0"/>
              <a:t> </a:t>
            </a:r>
            <a:r>
              <a:rPr sz="1600" spc="-5" dirty="0"/>
              <a:t>DIU</a:t>
            </a:r>
            <a:endParaRPr sz="16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E36C09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2285"/>
              </a:lnSpc>
            </a:pPr>
            <a:r>
              <a:rPr dirty="0"/>
              <a:t>J.</a:t>
            </a:r>
            <a:r>
              <a:rPr spc="-5" dirty="0"/>
              <a:t> </a:t>
            </a:r>
            <a:r>
              <a:rPr dirty="0"/>
              <a:t>M.</a:t>
            </a:r>
            <a:r>
              <a:rPr spc="-10" dirty="0"/>
              <a:t> </a:t>
            </a:r>
            <a:r>
              <a:rPr dirty="0"/>
              <a:t>Raisul</a:t>
            </a:r>
            <a:r>
              <a:rPr spc="-25" dirty="0"/>
              <a:t> </a:t>
            </a:r>
            <a:r>
              <a:rPr dirty="0"/>
              <a:t>Islam</a:t>
            </a:r>
            <a:r>
              <a:rPr spc="-15" dirty="0"/>
              <a:t> </a:t>
            </a:r>
            <a:r>
              <a:rPr dirty="0"/>
              <a:t>Shohag,</a:t>
            </a:r>
            <a:r>
              <a:rPr spc="-35" dirty="0"/>
              <a:t> </a:t>
            </a:r>
            <a:r>
              <a:rPr spc="-25" dirty="0"/>
              <a:t>Lecturer,</a:t>
            </a:r>
            <a:r>
              <a:rPr spc="-10" dirty="0"/>
              <a:t> </a:t>
            </a:r>
            <a:r>
              <a:rPr sz="1600" spc="-5" dirty="0"/>
              <a:t>Civil</a:t>
            </a:r>
            <a:r>
              <a:rPr sz="1600" spc="25" dirty="0"/>
              <a:t> </a:t>
            </a:r>
            <a:r>
              <a:rPr sz="1600" spc="-5" dirty="0"/>
              <a:t>Engineering</a:t>
            </a:r>
            <a:r>
              <a:rPr sz="1600" spc="10" dirty="0"/>
              <a:t> </a:t>
            </a:r>
            <a:r>
              <a:rPr sz="1600" spc="-5" dirty="0"/>
              <a:t>Department,</a:t>
            </a:r>
            <a:r>
              <a:rPr sz="1600" spc="50" dirty="0"/>
              <a:t> </a:t>
            </a:r>
            <a:r>
              <a:rPr sz="1600" spc="-5" dirty="0"/>
              <a:t>DIU</a:t>
            </a:r>
            <a:endParaRPr sz="160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E36C09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2285"/>
              </a:lnSpc>
            </a:pPr>
            <a:r>
              <a:rPr dirty="0"/>
              <a:t>J.</a:t>
            </a:r>
            <a:r>
              <a:rPr spc="-5" dirty="0"/>
              <a:t> </a:t>
            </a:r>
            <a:r>
              <a:rPr dirty="0"/>
              <a:t>M.</a:t>
            </a:r>
            <a:r>
              <a:rPr spc="-10" dirty="0"/>
              <a:t> </a:t>
            </a:r>
            <a:r>
              <a:rPr dirty="0"/>
              <a:t>Raisul</a:t>
            </a:r>
            <a:r>
              <a:rPr spc="-25" dirty="0"/>
              <a:t> </a:t>
            </a:r>
            <a:r>
              <a:rPr dirty="0"/>
              <a:t>Islam</a:t>
            </a:r>
            <a:r>
              <a:rPr spc="-15" dirty="0"/>
              <a:t> </a:t>
            </a:r>
            <a:r>
              <a:rPr dirty="0"/>
              <a:t>Shohag,</a:t>
            </a:r>
            <a:r>
              <a:rPr spc="-35" dirty="0"/>
              <a:t> </a:t>
            </a:r>
            <a:r>
              <a:rPr spc="-25" dirty="0"/>
              <a:t>Lecturer,</a:t>
            </a:r>
            <a:r>
              <a:rPr spc="-10" dirty="0"/>
              <a:t> </a:t>
            </a:r>
            <a:r>
              <a:rPr sz="1600" spc="-5" dirty="0"/>
              <a:t>Civil</a:t>
            </a:r>
            <a:r>
              <a:rPr sz="1600" spc="25" dirty="0"/>
              <a:t> </a:t>
            </a:r>
            <a:r>
              <a:rPr sz="1600" spc="-5" dirty="0"/>
              <a:t>Engineering</a:t>
            </a:r>
            <a:r>
              <a:rPr sz="1600" spc="10" dirty="0"/>
              <a:t> </a:t>
            </a:r>
            <a:r>
              <a:rPr sz="1600" spc="-5" dirty="0"/>
              <a:t>Department,</a:t>
            </a:r>
            <a:r>
              <a:rPr sz="1600" spc="50" dirty="0"/>
              <a:t> </a:t>
            </a:r>
            <a:r>
              <a:rPr sz="1600" spc="-5" dirty="0"/>
              <a:t>DIU</a:t>
            </a:r>
            <a:endParaRPr sz="160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906000" cy="6858000"/>
          </a:xfrm>
          <a:custGeom>
            <a:avLst/>
            <a:gdLst/>
            <a:ahLst/>
            <a:cxnLst/>
            <a:rect l="l" t="t" r="r" b="b"/>
            <a:pathLst>
              <a:path w="9906000" h="6858000">
                <a:moveTo>
                  <a:pt x="9906000" y="0"/>
                </a:moveTo>
                <a:lnTo>
                  <a:pt x="0" y="0"/>
                </a:lnTo>
                <a:lnTo>
                  <a:pt x="0" y="6858000"/>
                </a:lnTo>
                <a:lnTo>
                  <a:pt x="9906000" y="6858000"/>
                </a:lnTo>
                <a:lnTo>
                  <a:pt x="9906000" y="0"/>
                </a:lnTo>
                <a:close/>
              </a:path>
            </a:pathLst>
          </a:custGeom>
          <a:solidFill>
            <a:srgbClr val="C5D9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477000"/>
            <a:ext cx="9906000" cy="381000"/>
          </a:xfrm>
          <a:custGeom>
            <a:avLst/>
            <a:gdLst/>
            <a:ahLst/>
            <a:cxnLst/>
            <a:rect l="l" t="t" r="r" b="b"/>
            <a:pathLst>
              <a:path w="9906000" h="381000">
                <a:moveTo>
                  <a:pt x="0" y="380999"/>
                </a:moveTo>
                <a:lnTo>
                  <a:pt x="9906000" y="380999"/>
                </a:lnTo>
                <a:lnTo>
                  <a:pt x="9906000" y="0"/>
                </a:lnTo>
                <a:lnTo>
                  <a:pt x="0" y="0"/>
                </a:lnTo>
                <a:lnTo>
                  <a:pt x="0" y="380999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457886"/>
            <a:ext cx="9906000" cy="400685"/>
          </a:xfrm>
          <a:custGeom>
            <a:avLst/>
            <a:gdLst/>
            <a:ahLst/>
            <a:cxnLst/>
            <a:rect l="l" t="t" r="r" b="b"/>
            <a:pathLst>
              <a:path w="9906000" h="400684">
                <a:moveTo>
                  <a:pt x="0" y="400113"/>
                </a:moveTo>
                <a:lnTo>
                  <a:pt x="9906000" y="400113"/>
                </a:lnTo>
                <a:lnTo>
                  <a:pt x="9906000" y="0"/>
                </a:lnTo>
                <a:lnTo>
                  <a:pt x="0" y="0"/>
                </a:lnTo>
                <a:lnTo>
                  <a:pt x="0" y="400113"/>
                </a:lnTo>
                <a:close/>
              </a:path>
            </a:pathLst>
          </a:custGeom>
          <a:ln w="9525">
            <a:solidFill>
              <a:srgbClr val="8EB4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6400800"/>
            <a:ext cx="9906000" cy="76200"/>
          </a:xfrm>
          <a:custGeom>
            <a:avLst/>
            <a:gdLst/>
            <a:ahLst/>
            <a:cxnLst/>
            <a:rect l="l" t="t" r="r" b="b"/>
            <a:pathLst>
              <a:path w="9906000" h="76200">
                <a:moveTo>
                  <a:pt x="9906000" y="0"/>
                </a:moveTo>
                <a:lnTo>
                  <a:pt x="0" y="0"/>
                </a:lnTo>
                <a:lnTo>
                  <a:pt x="0" y="76200"/>
                </a:lnTo>
                <a:lnTo>
                  <a:pt x="9906000" y="76200"/>
                </a:lnTo>
                <a:lnTo>
                  <a:pt x="9906000" y="0"/>
                </a:lnTo>
                <a:close/>
              </a:path>
            </a:pathLst>
          </a:custGeom>
          <a:solidFill>
            <a:srgbClr val="548E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2285"/>
              </a:lnSpc>
            </a:pPr>
            <a:r>
              <a:rPr dirty="0"/>
              <a:t>J.</a:t>
            </a:r>
            <a:r>
              <a:rPr spc="-5" dirty="0"/>
              <a:t> </a:t>
            </a:r>
            <a:r>
              <a:rPr dirty="0"/>
              <a:t>M.</a:t>
            </a:r>
            <a:r>
              <a:rPr spc="-10" dirty="0"/>
              <a:t> </a:t>
            </a:r>
            <a:r>
              <a:rPr dirty="0"/>
              <a:t>Raisul</a:t>
            </a:r>
            <a:r>
              <a:rPr spc="-25" dirty="0"/>
              <a:t> </a:t>
            </a:r>
            <a:r>
              <a:rPr dirty="0"/>
              <a:t>Islam</a:t>
            </a:r>
            <a:r>
              <a:rPr spc="-15" dirty="0"/>
              <a:t> </a:t>
            </a:r>
            <a:r>
              <a:rPr dirty="0"/>
              <a:t>Shohag,</a:t>
            </a:r>
            <a:r>
              <a:rPr spc="-35" dirty="0"/>
              <a:t> </a:t>
            </a:r>
            <a:r>
              <a:rPr spc="-25" dirty="0"/>
              <a:t>Lecturer,</a:t>
            </a:r>
            <a:r>
              <a:rPr spc="-10" dirty="0"/>
              <a:t> </a:t>
            </a:r>
            <a:r>
              <a:rPr sz="1600" spc="-5" dirty="0"/>
              <a:t>Civil</a:t>
            </a:r>
            <a:r>
              <a:rPr sz="1600" spc="25" dirty="0"/>
              <a:t> </a:t>
            </a:r>
            <a:r>
              <a:rPr sz="1600" spc="-5" dirty="0"/>
              <a:t>Engineering</a:t>
            </a:r>
            <a:r>
              <a:rPr sz="1600" spc="10" dirty="0"/>
              <a:t> </a:t>
            </a:r>
            <a:r>
              <a:rPr sz="1600" spc="-5" dirty="0"/>
              <a:t>Department,</a:t>
            </a:r>
            <a:r>
              <a:rPr sz="1600" spc="50" dirty="0"/>
              <a:t> </a:t>
            </a:r>
            <a:r>
              <a:rPr sz="1600" spc="-5" dirty="0"/>
              <a:t>DIU</a:t>
            </a:r>
            <a:endParaRPr sz="160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906000" cy="6858000"/>
          </a:xfrm>
          <a:custGeom>
            <a:avLst/>
            <a:gdLst/>
            <a:ahLst/>
            <a:cxnLst/>
            <a:rect l="l" t="t" r="r" b="b"/>
            <a:pathLst>
              <a:path w="9906000" h="6858000">
                <a:moveTo>
                  <a:pt x="9906000" y="0"/>
                </a:moveTo>
                <a:lnTo>
                  <a:pt x="0" y="0"/>
                </a:lnTo>
                <a:lnTo>
                  <a:pt x="0" y="6858000"/>
                </a:lnTo>
                <a:lnTo>
                  <a:pt x="9906000" y="6858000"/>
                </a:lnTo>
                <a:lnTo>
                  <a:pt x="9906000" y="0"/>
                </a:lnTo>
                <a:close/>
              </a:path>
            </a:pathLst>
          </a:custGeom>
          <a:solidFill>
            <a:srgbClr val="C5D9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477000"/>
            <a:ext cx="9906000" cy="381000"/>
          </a:xfrm>
          <a:custGeom>
            <a:avLst/>
            <a:gdLst/>
            <a:ahLst/>
            <a:cxnLst/>
            <a:rect l="l" t="t" r="r" b="b"/>
            <a:pathLst>
              <a:path w="9906000" h="381000">
                <a:moveTo>
                  <a:pt x="0" y="380999"/>
                </a:moveTo>
                <a:lnTo>
                  <a:pt x="9906000" y="380999"/>
                </a:lnTo>
                <a:lnTo>
                  <a:pt x="9906000" y="0"/>
                </a:lnTo>
                <a:lnTo>
                  <a:pt x="0" y="0"/>
                </a:lnTo>
                <a:lnTo>
                  <a:pt x="0" y="380999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457886"/>
            <a:ext cx="9906000" cy="400685"/>
          </a:xfrm>
          <a:custGeom>
            <a:avLst/>
            <a:gdLst/>
            <a:ahLst/>
            <a:cxnLst/>
            <a:rect l="l" t="t" r="r" b="b"/>
            <a:pathLst>
              <a:path w="9906000" h="400684">
                <a:moveTo>
                  <a:pt x="0" y="400113"/>
                </a:moveTo>
                <a:lnTo>
                  <a:pt x="9906000" y="400113"/>
                </a:lnTo>
                <a:lnTo>
                  <a:pt x="9906000" y="0"/>
                </a:lnTo>
                <a:lnTo>
                  <a:pt x="0" y="0"/>
                </a:lnTo>
                <a:lnTo>
                  <a:pt x="0" y="400113"/>
                </a:lnTo>
                <a:close/>
              </a:path>
            </a:pathLst>
          </a:custGeom>
          <a:ln w="9525">
            <a:solidFill>
              <a:srgbClr val="8EB4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6400800"/>
            <a:ext cx="9906000" cy="76200"/>
          </a:xfrm>
          <a:custGeom>
            <a:avLst/>
            <a:gdLst/>
            <a:ahLst/>
            <a:cxnLst/>
            <a:rect l="l" t="t" r="r" b="b"/>
            <a:pathLst>
              <a:path w="9906000" h="76200">
                <a:moveTo>
                  <a:pt x="9906000" y="0"/>
                </a:moveTo>
                <a:lnTo>
                  <a:pt x="0" y="0"/>
                </a:lnTo>
                <a:lnTo>
                  <a:pt x="0" y="76200"/>
                </a:lnTo>
                <a:lnTo>
                  <a:pt x="9906000" y="76200"/>
                </a:lnTo>
                <a:lnTo>
                  <a:pt x="9906000" y="0"/>
                </a:lnTo>
                <a:close/>
              </a:path>
            </a:pathLst>
          </a:custGeom>
          <a:solidFill>
            <a:srgbClr val="548E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19100" y="60706"/>
            <a:ext cx="9067800" cy="1214755"/>
          </a:xfrm>
          <a:custGeom>
            <a:avLst/>
            <a:gdLst/>
            <a:ahLst/>
            <a:cxnLst/>
            <a:rect l="l" t="t" r="r" b="b"/>
            <a:pathLst>
              <a:path w="9067800" h="1214755">
                <a:moveTo>
                  <a:pt x="9067800" y="0"/>
                </a:moveTo>
                <a:lnTo>
                  <a:pt x="9061444" y="31499"/>
                </a:lnTo>
                <a:lnTo>
                  <a:pt x="9044098" y="57213"/>
                </a:lnTo>
                <a:lnTo>
                  <a:pt x="9018347" y="74545"/>
                </a:lnTo>
                <a:lnTo>
                  <a:pt x="8986774" y="80899"/>
                </a:lnTo>
                <a:lnTo>
                  <a:pt x="80962" y="80899"/>
                </a:lnTo>
                <a:lnTo>
                  <a:pt x="49447" y="87272"/>
                </a:lnTo>
                <a:lnTo>
                  <a:pt x="23712" y="104648"/>
                </a:lnTo>
                <a:lnTo>
                  <a:pt x="6362" y="130405"/>
                </a:lnTo>
                <a:lnTo>
                  <a:pt x="0" y="161925"/>
                </a:lnTo>
                <a:lnTo>
                  <a:pt x="0" y="1133475"/>
                </a:lnTo>
                <a:lnTo>
                  <a:pt x="6362" y="1164974"/>
                </a:lnTo>
                <a:lnTo>
                  <a:pt x="23712" y="1190688"/>
                </a:lnTo>
                <a:lnTo>
                  <a:pt x="49447" y="1208020"/>
                </a:lnTo>
                <a:lnTo>
                  <a:pt x="80962" y="1214374"/>
                </a:lnTo>
                <a:lnTo>
                  <a:pt x="112477" y="1208020"/>
                </a:lnTo>
                <a:lnTo>
                  <a:pt x="138212" y="1190688"/>
                </a:lnTo>
                <a:lnTo>
                  <a:pt x="155562" y="1164974"/>
                </a:lnTo>
                <a:lnTo>
                  <a:pt x="161925" y="1133475"/>
                </a:lnTo>
                <a:lnTo>
                  <a:pt x="161925" y="1052449"/>
                </a:lnTo>
                <a:lnTo>
                  <a:pt x="8986901" y="1052449"/>
                </a:lnTo>
                <a:lnTo>
                  <a:pt x="9018400" y="1046095"/>
                </a:lnTo>
                <a:lnTo>
                  <a:pt x="9044114" y="1028763"/>
                </a:lnTo>
                <a:lnTo>
                  <a:pt x="9061446" y="1003049"/>
                </a:lnTo>
                <a:lnTo>
                  <a:pt x="9067800" y="971550"/>
                </a:lnTo>
                <a:lnTo>
                  <a:pt x="9067800" y="242824"/>
                </a:lnTo>
                <a:lnTo>
                  <a:pt x="80962" y="242824"/>
                </a:lnTo>
                <a:lnTo>
                  <a:pt x="80962" y="161925"/>
                </a:lnTo>
                <a:lnTo>
                  <a:pt x="84143" y="146165"/>
                </a:lnTo>
                <a:lnTo>
                  <a:pt x="92819" y="133286"/>
                </a:lnTo>
                <a:lnTo>
                  <a:pt x="105688" y="124598"/>
                </a:lnTo>
                <a:lnTo>
                  <a:pt x="121450" y="121412"/>
                </a:lnTo>
                <a:lnTo>
                  <a:pt x="9067800" y="121412"/>
                </a:lnTo>
                <a:lnTo>
                  <a:pt x="9067800" y="0"/>
                </a:lnTo>
                <a:close/>
              </a:path>
              <a:path w="9067800" h="1214755">
                <a:moveTo>
                  <a:pt x="9067800" y="121412"/>
                </a:moveTo>
                <a:lnTo>
                  <a:pt x="121450" y="121412"/>
                </a:lnTo>
                <a:lnTo>
                  <a:pt x="137204" y="124598"/>
                </a:lnTo>
                <a:lnTo>
                  <a:pt x="150069" y="133286"/>
                </a:lnTo>
                <a:lnTo>
                  <a:pt x="158744" y="146165"/>
                </a:lnTo>
                <a:lnTo>
                  <a:pt x="161925" y="161925"/>
                </a:lnTo>
                <a:lnTo>
                  <a:pt x="155562" y="193424"/>
                </a:lnTo>
                <a:lnTo>
                  <a:pt x="138212" y="219138"/>
                </a:lnTo>
                <a:lnTo>
                  <a:pt x="112477" y="236470"/>
                </a:lnTo>
                <a:lnTo>
                  <a:pt x="80962" y="242824"/>
                </a:lnTo>
                <a:lnTo>
                  <a:pt x="9067800" y="242824"/>
                </a:lnTo>
                <a:lnTo>
                  <a:pt x="9067800" y="121412"/>
                </a:lnTo>
                <a:close/>
              </a:path>
              <a:path w="9067800" h="1214755">
                <a:moveTo>
                  <a:pt x="8905875" y="0"/>
                </a:moveTo>
                <a:lnTo>
                  <a:pt x="8905875" y="80899"/>
                </a:lnTo>
                <a:lnTo>
                  <a:pt x="8986774" y="80899"/>
                </a:lnTo>
                <a:lnTo>
                  <a:pt x="8986837" y="40513"/>
                </a:lnTo>
                <a:lnTo>
                  <a:pt x="8946388" y="40513"/>
                </a:lnTo>
                <a:lnTo>
                  <a:pt x="8930628" y="37326"/>
                </a:lnTo>
                <a:lnTo>
                  <a:pt x="8917749" y="28638"/>
                </a:lnTo>
                <a:lnTo>
                  <a:pt x="8909061" y="15759"/>
                </a:lnTo>
                <a:lnTo>
                  <a:pt x="8905875" y="0"/>
                </a:lnTo>
                <a:close/>
              </a:path>
              <a:path w="9067800" h="1214755">
                <a:moveTo>
                  <a:pt x="8986901" y="0"/>
                </a:moveTo>
                <a:lnTo>
                  <a:pt x="8983714" y="15759"/>
                </a:lnTo>
                <a:lnTo>
                  <a:pt x="8975026" y="28638"/>
                </a:lnTo>
                <a:lnTo>
                  <a:pt x="8962147" y="37326"/>
                </a:lnTo>
                <a:lnTo>
                  <a:pt x="8946388" y="40513"/>
                </a:lnTo>
                <a:lnTo>
                  <a:pt x="8986837" y="40513"/>
                </a:lnTo>
                <a:lnTo>
                  <a:pt x="8986901" y="0"/>
                </a:lnTo>
                <a:close/>
              </a:path>
            </a:pathLst>
          </a:custGeom>
          <a:solidFill>
            <a:srgbClr val="B7DE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00062" y="0"/>
            <a:ext cx="8987155" cy="303530"/>
          </a:xfrm>
          <a:custGeom>
            <a:avLst/>
            <a:gdLst/>
            <a:ahLst/>
            <a:cxnLst/>
            <a:rect l="l" t="t" r="r" b="b"/>
            <a:pathLst>
              <a:path w="8987155" h="303530">
                <a:moveTo>
                  <a:pt x="40487" y="182118"/>
                </a:moveTo>
                <a:lnTo>
                  <a:pt x="24726" y="185304"/>
                </a:lnTo>
                <a:lnTo>
                  <a:pt x="11857" y="193992"/>
                </a:lnTo>
                <a:lnTo>
                  <a:pt x="3181" y="206871"/>
                </a:lnTo>
                <a:lnTo>
                  <a:pt x="0" y="222630"/>
                </a:lnTo>
                <a:lnTo>
                  <a:pt x="0" y="303529"/>
                </a:lnTo>
                <a:lnTo>
                  <a:pt x="31515" y="297176"/>
                </a:lnTo>
                <a:lnTo>
                  <a:pt x="57250" y="279844"/>
                </a:lnTo>
                <a:lnTo>
                  <a:pt x="74600" y="254130"/>
                </a:lnTo>
                <a:lnTo>
                  <a:pt x="80962" y="222630"/>
                </a:lnTo>
                <a:lnTo>
                  <a:pt x="77781" y="206871"/>
                </a:lnTo>
                <a:lnTo>
                  <a:pt x="69107" y="193992"/>
                </a:lnTo>
                <a:lnTo>
                  <a:pt x="56241" y="185304"/>
                </a:lnTo>
                <a:lnTo>
                  <a:pt x="40487" y="182118"/>
                </a:lnTo>
                <a:close/>
              </a:path>
              <a:path w="8987155" h="303530">
                <a:moveTo>
                  <a:pt x="8986837" y="60705"/>
                </a:moveTo>
                <a:lnTo>
                  <a:pt x="8905811" y="60705"/>
                </a:lnTo>
                <a:lnTo>
                  <a:pt x="8905938" y="141604"/>
                </a:lnTo>
                <a:lnTo>
                  <a:pt x="8937438" y="135251"/>
                </a:lnTo>
                <a:lnTo>
                  <a:pt x="8963152" y="117919"/>
                </a:lnTo>
                <a:lnTo>
                  <a:pt x="8980483" y="92205"/>
                </a:lnTo>
                <a:lnTo>
                  <a:pt x="8986837" y="60705"/>
                </a:lnTo>
                <a:close/>
              </a:path>
              <a:path w="8987155" h="303530">
                <a:moveTo>
                  <a:pt x="8958077" y="0"/>
                </a:moveTo>
                <a:lnTo>
                  <a:pt x="8853695" y="0"/>
                </a:lnTo>
                <a:lnTo>
                  <a:pt x="8848613" y="3428"/>
                </a:lnTo>
                <a:lnTo>
                  <a:pt x="8831268" y="29186"/>
                </a:lnTo>
                <a:lnTo>
                  <a:pt x="8824912" y="60705"/>
                </a:lnTo>
                <a:lnTo>
                  <a:pt x="8828099" y="76465"/>
                </a:lnTo>
                <a:lnTo>
                  <a:pt x="8836787" y="89344"/>
                </a:lnTo>
                <a:lnTo>
                  <a:pt x="8849665" y="98032"/>
                </a:lnTo>
                <a:lnTo>
                  <a:pt x="8865425" y="101219"/>
                </a:lnTo>
                <a:lnTo>
                  <a:pt x="8881165" y="98032"/>
                </a:lnTo>
                <a:lnTo>
                  <a:pt x="8894000" y="89344"/>
                </a:lnTo>
                <a:lnTo>
                  <a:pt x="8902644" y="76465"/>
                </a:lnTo>
                <a:lnTo>
                  <a:pt x="8905811" y="60705"/>
                </a:lnTo>
                <a:lnTo>
                  <a:pt x="8986837" y="60705"/>
                </a:lnTo>
                <a:lnTo>
                  <a:pt x="8980483" y="29186"/>
                </a:lnTo>
                <a:lnTo>
                  <a:pt x="8963152" y="3428"/>
                </a:lnTo>
                <a:lnTo>
                  <a:pt x="8958077" y="0"/>
                </a:lnTo>
                <a:close/>
              </a:path>
            </a:pathLst>
          </a:custGeom>
          <a:solidFill>
            <a:srgbClr val="92B1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19100" y="0"/>
            <a:ext cx="9067800" cy="1275080"/>
          </a:xfrm>
          <a:custGeom>
            <a:avLst/>
            <a:gdLst/>
            <a:ahLst/>
            <a:cxnLst/>
            <a:rect l="l" t="t" r="r" b="b"/>
            <a:pathLst>
              <a:path w="9067800" h="1275080">
                <a:moveTo>
                  <a:pt x="0" y="222630"/>
                </a:moveTo>
                <a:lnTo>
                  <a:pt x="6362" y="191111"/>
                </a:lnTo>
                <a:lnTo>
                  <a:pt x="23712" y="165353"/>
                </a:lnTo>
                <a:lnTo>
                  <a:pt x="49447" y="147978"/>
                </a:lnTo>
                <a:lnTo>
                  <a:pt x="80962" y="141604"/>
                </a:lnTo>
                <a:lnTo>
                  <a:pt x="8905875" y="141604"/>
                </a:lnTo>
                <a:lnTo>
                  <a:pt x="8905875" y="60705"/>
                </a:lnTo>
                <a:lnTo>
                  <a:pt x="8912230" y="29186"/>
                </a:lnTo>
                <a:lnTo>
                  <a:pt x="8929576" y="3428"/>
                </a:lnTo>
                <a:lnTo>
                  <a:pt x="8934658" y="0"/>
                </a:lnTo>
              </a:path>
              <a:path w="9067800" h="1275080">
                <a:moveTo>
                  <a:pt x="9039039" y="0"/>
                </a:moveTo>
                <a:lnTo>
                  <a:pt x="9044114" y="3428"/>
                </a:lnTo>
                <a:lnTo>
                  <a:pt x="9061446" y="29186"/>
                </a:lnTo>
                <a:lnTo>
                  <a:pt x="9067800" y="60705"/>
                </a:lnTo>
                <a:lnTo>
                  <a:pt x="9067800" y="1032255"/>
                </a:lnTo>
                <a:lnTo>
                  <a:pt x="9061444" y="1063755"/>
                </a:lnTo>
                <a:lnTo>
                  <a:pt x="9044098" y="1089469"/>
                </a:lnTo>
                <a:lnTo>
                  <a:pt x="9018347" y="1106801"/>
                </a:lnTo>
                <a:lnTo>
                  <a:pt x="8986774" y="1113154"/>
                </a:lnTo>
                <a:lnTo>
                  <a:pt x="161925" y="1113154"/>
                </a:lnTo>
                <a:lnTo>
                  <a:pt x="161925" y="1194180"/>
                </a:lnTo>
                <a:lnTo>
                  <a:pt x="155562" y="1225680"/>
                </a:lnTo>
                <a:lnTo>
                  <a:pt x="138212" y="1251394"/>
                </a:lnTo>
                <a:lnTo>
                  <a:pt x="112477" y="1268726"/>
                </a:lnTo>
                <a:lnTo>
                  <a:pt x="80962" y="1275079"/>
                </a:lnTo>
                <a:lnTo>
                  <a:pt x="49447" y="1268726"/>
                </a:lnTo>
                <a:lnTo>
                  <a:pt x="23712" y="1251394"/>
                </a:lnTo>
                <a:lnTo>
                  <a:pt x="6362" y="1225680"/>
                </a:lnTo>
                <a:lnTo>
                  <a:pt x="0" y="1194180"/>
                </a:lnTo>
                <a:lnTo>
                  <a:pt x="0" y="222630"/>
                </a:lnTo>
              </a:path>
            </a:pathLst>
          </a:custGeom>
          <a:ln w="25400">
            <a:solidFill>
              <a:srgbClr val="4AAC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312275" y="48006"/>
            <a:ext cx="187325" cy="106299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06400" y="169418"/>
            <a:ext cx="187325" cy="146811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581025" y="222631"/>
            <a:ext cx="0" cy="890905"/>
          </a:xfrm>
          <a:custGeom>
            <a:avLst/>
            <a:gdLst/>
            <a:ahLst/>
            <a:cxnLst/>
            <a:rect l="l" t="t" r="r" b="b"/>
            <a:pathLst>
              <a:path h="890905">
                <a:moveTo>
                  <a:pt x="0" y="0"/>
                </a:moveTo>
                <a:lnTo>
                  <a:pt x="0" y="890524"/>
                </a:lnTo>
              </a:path>
            </a:pathLst>
          </a:custGeom>
          <a:ln w="25400">
            <a:solidFill>
              <a:srgbClr val="4AAC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31240" y="311658"/>
            <a:ext cx="8443518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E36C09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0240" y="1345819"/>
            <a:ext cx="8467090" cy="3490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70457" y="6510910"/>
            <a:ext cx="7164705" cy="3073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2285"/>
              </a:lnSpc>
            </a:pPr>
            <a:r>
              <a:rPr dirty="0"/>
              <a:t>J.</a:t>
            </a:r>
            <a:r>
              <a:rPr spc="-5" dirty="0"/>
              <a:t> </a:t>
            </a:r>
            <a:r>
              <a:rPr dirty="0"/>
              <a:t>M.</a:t>
            </a:r>
            <a:r>
              <a:rPr spc="-10" dirty="0"/>
              <a:t> </a:t>
            </a:r>
            <a:r>
              <a:rPr dirty="0"/>
              <a:t>Raisul</a:t>
            </a:r>
            <a:r>
              <a:rPr spc="-25" dirty="0"/>
              <a:t> </a:t>
            </a:r>
            <a:r>
              <a:rPr dirty="0"/>
              <a:t>Islam</a:t>
            </a:r>
            <a:r>
              <a:rPr spc="-15" dirty="0"/>
              <a:t> </a:t>
            </a:r>
            <a:r>
              <a:rPr dirty="0"/>
              <a:t>Shohag,</a:t>
            </a:r>
            <a:r>
              <a:rPr spc="-35" dirty="0"/>
              <a:t> </a:t>
            </a:r>
            <a:r>
              <a:rPr spc="-25" dirty="0"/>
              <a:t>Lecturer,</a:t>
            </a:r>
            <a:r>
              <a:rPr spc="-10" dirty="0"/>
              <a:t> </a:t>
            </a:r>
            <a:r>
              <a:rPr sz="1600" spc="-5" dirty="0"/>
              <a:t>Civil</a:t>
            </a:r>
            <a:r>
              <a:rPr sz="1600" spc="25" dirty="0"/>
              <a:t> </a:t>
            </a:r>
            <a:r>
              <a:rPr sz="1600" spc="-5" dirty="0"/>
              <a:t>Engineering</a:t>
            </a:r>
            <a:r>
              <a:rPr sz="1600" spc="10" dirty="0"/>
              <a:t> </a:t>
            </a:r>
            <a:r>
              <a:rPr sz="1600" spc="-5" dirty="0"/>
              <a:t>Department,</a:t>
            </a:r>
            <a:r>
              <a:rPr sz="1600" spc="50" dirty="0"/>
              <a:t> </a:t>
            </a:r>
            <a:r>
              <a:rPr sz="1600" spc="-5" dirty="0"/>
              <a:t>DIU</a:t>
            </a:r>
            <a:endParaRPr sz="16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24.png"/><Relationship Id="rId5" Type="http://schemas.openxmlformats.org/officeDocument/2006/relationships/image" Target="../media/image20.png"/><Relationship Id="rId10" Type="http://schemas.openxmlformats.org/officeDocument/2006/relationships/image" Target="../media/image10.png"/><Relationship Id="rId4" Type="http://schemas.openxmlformats.org/officeDocument/2006/relationships/image" Target="../media/image19.png"/><Relationship Id="rId9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906000" cy="6858000"/>
          </a:xfrm>
          <a:custGeom>
            <a:avLst/>
            <a:gdLst/>
            <a:ahLst/>
            <a:cxnLst/>
            <a:rect l="l" t="t" r="r" b="b"/>
            <a:pathLst>
              <a:path w="9906000" h="6400800">
                <a:moveTo>
                  <a:pt x="0" y="6400800"/>
                </a:moveTo>
                <a:lnTo>
                  <a:pt x="9906000" y="6400800"/>
                </a:lnTo>
                <a:lnTo>
                  <a:pt x="9906000" y="0"/>
                </a:lnTo>
                <a:lnTo>
                  <a:pt x="0" y="0"/>
                </a:lnTo>
                <a:lnTo>
                  <a:pt x="0" y="6400800"/>
                </a:lnTo>
                <a:close/>
              </a:path>
            </a:pathLst>
          </a:custGeom>
          <a:solidFill>
            <a:srgbClr val="C5D9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846331"/>
            <a:ext cx="9906000" cy="12065"/>
          </a:xfrm>
          <a:custGeom>
            <a:avLst/>
            <a:gdLst/>
            <a:ahLst/>
            <a:cxnLst/>
            <a:rect l="l" t="t" r="r" b="b"/>
            <a:pathLst>
              <a:path w="9906000" h="12065">
                <a:moveTo>
                  <a:pt x="0" y="11668"/>
                </a:moveTo>
                <a:lnTo>
                  <a:pt x="9906000" y="11668"/>
                </a:lnTo>
                <a:lnTo>
                  <a:pt x="9906000" y="0"/>
                </a:lnTo>
                <a:lnTo>
                  <a:pt x="0" y="0"/>
                </a:lnTo>
                <a:lnTo>
                  <a:pt x="0" y="11668"/>
                </a:lnTo>
                <a:close/>
              </a:path>
            </a:pathLst>
          </a:custGeom>
          <a:solidFill>
            <a:srgbClr val="C5D9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219200" y="2441162"/>
            <a:ext cx="7772400" cy="884858"/>
          </a:xfrm>
          <a:prstGeom prst="rect">
            <a:avLst/>
          </a:prstGeom>
          <a:solidFill>
            <a:srgbClr val="62DE42"/>
          </a:solidFill>
        </p:spPr>
        <p:txBody>
          <a:bodyPr vert="horz" wrap="square" lIns="0" tIns="228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lang="en-US" sz="2800" spc="10" dirty="0"/>
              <a:t>Fully</a:t>
            </a:r>
            <a:r>
              <a:rPr lang="en-US" sz="2800" spc="-25" dirty="0"/>
              <a:t> </a:t>
            </a:r>
            <a:r>
              <a:rPr lang="en-US" sz="2800" spc="-5" dirty="0"/>
              <a:t>Encased</a:t>
            </a:r>
            <a:r>
              <a:rPr lang="en-US" sz="2800" spc="-25" dirty="0"/>
              <a:t> </a:t>
            </a:r>
            <a:r>
              <a:rPr lang="en-US" sz="2800" spc="-5" dirty="0"/>
              <a:t>Composite</a:t>
            </a:r>
            <a:r>
              <a:rPr lang="en-US" sz="2800" spc="-25" dirty="0"/>
              <a:t> </a:t>
            </a:r>
            <a:r>
              <a:rPr lang="en-US" sz="2800" dirty="0"/>
              <a:t>Column (FECC)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52700" y="3942273"/>
            <a:ext cx="5105400" cy="1402947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33019" rIns="0" bIns="0" rtlCol="0">
            <a:spAutoFit/>
          </a:bodyPr>
          <a:lstStyle/>
          <a:p>
            <a:pPr marL="91440" algn="ctr">
              <a:lnSpc>
                <a:spcPct val="100000"/>
              </a:lnSpc>
              <a:spcBef>
                <a:spcPts val="259"/>
              </a:spcBef>
            </a:pPr>
            <a:r>
              <a:rPr lang="en-US" sz="3000" b="1" dirty="0">
                <a:latin typeface="Times New Roman"/>
                <a:cs typeface="Times New Roman"/>
              </a:rPr>
              <a:t>Md. Abu Hasan</a:t>
            </a:r>
            <a:endParaRPr lang="en-US" sz="3000" dirty="0">
              <a:latin typeface="Times New Roman"/>
              <a:cs typeface="Times New Roman"/>
            </a:endParaRPr>
          </a:p>
          <a:p>
            <a:pPr marL="91440" algn="ctr">
              <a:lnSpc>
                <a:spcPct val="100000"/>
              </a:lnSpc>
              <a:spcBef>
                <a:spcPts val="259"/>
              </a:spcBef>
            </a:pPr>
            <a:r>
              <a:rPr lang="en-US" sz="1800" b="1" spc="-5" dirty="0">
                <a:latin typeface="Times New Roman"/>
                <a:cs typeface="Times New Roman"/>
              </a:rPr>
              <a:t>Senior </a:t>
            </a:r>
            <a:r>
              <a:rPr sz="1800" b="1" spc="-5" dirty="0">
                <a:latin typeface="Times New Roman"/>
                <a:cs typeface="Times New Roman"/>
              </a:rPr>
              <a:t>Lecturer</a:t>
            </a:r>
            <a:endParaRPr sz="1800" dirty="0">
              <a:latin typeface="Times New Roman"/>
              <a:cs typeface="Times New Roman"/>
            </a:endParaRPr>
          </a:p>
          <a:p>
            <a:pPr marL="91440" algn="ctr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Department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of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Civil Engineering</a:t>
            </a:r>
            <a:endParaRPr sz="1800" dirty="0">
              <a:latin typeface="Times New Roman"/>
              <a:cs typeface="Times New Roman"/>
            </a:endParaRPr>
          </a:p>
          <a:p>
            <a:pPr marL="91440" algn="ctr">
              <a:lnSpc>
                <a:spcPct val="100000"/>
              </a:lnSpc>
              <a:spcBef>
                <a:spcPts val="325"/>
              </a:spcBef>
            </a:pPr>
            <a:r>
              <a:rPr sz="1800" b="1" spc="-5" dirty="0">
                <a:latin typeface="Times New Roman"/>
                <a:cs typeface="Times New Roman"/>
              </a:rPr>
              <a:t>Daffodil International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University</a:t>
            </a:r>
            <a:r>
              <a:rPr sz="1800" b="1" dirty="0">
                <a:solidFill>
                  <a:srgbClr val="888888"/>
                </a:solidFill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43300" y="1084312"/>
            <a:ext cx="2819400" cy="528350"/>
          </a:xfrm>
          <a:prstGeom prst="rect">
            <a:avLst/>
          </a:prstGeom>
          <a:solidFill>
            <a:srgbClr val="E36C09"/>
          </a:solidFill>
          <a:ln w="57150">
            <a:solidFill>
              <a:srgbClr val="000000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462915">
              <a:lnSpc>
                <a:spcPct val="100000"/>
              </a:lnSpc>
              <a:spcBef>
                <a:spcPts val="280"/>
              </a:spcBef>
            </a:pPr>
            <a:r>
              <a:rPr sz="3200" b="1" spc="-5" dirty="0">
                <a:latin typeface="Times New Roman"/>
                <a:cs typeface="Times New Roman"/>
              </a:rPr>
              <a:t>Lecture</a:t>
            </a:r>
            <a:r>
              <a:rPr lang="en-US" sz="3200" b="1" spc="-5" dirty="0">
                <a:latin typeface="Times New Roman"/>
                <a:cs typeface="Times New Roman"/>
              </a:rPr>
              <a:t> On</a:t>
            </a:r>
            <a:endParaRPr sz="3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00"/>
              </a:spcBef>
            </a:pPr>
            <a:r>
              <a:rPr spc="10" dirty="0"/>
              <a:t>Fully</a:t>
            </a:r>
            <a:r>
              <a:rPr spc="-25" dirty="0"/>
              <a:t> </a:t>
            </a:r>
            <a:r>
              <a:rPr spc="-5" dirty="0"/>
              <a:t>Encased</a:t>
            </a:r>
            <a:r>
              <a:rPr spc="-25" dirty="0"/>
              <a:t> </a:t>
            </a:r>
            <a:r>
              <a:rPr spc="-5" dirty="0"/>
              <a:t>Composite</a:t>
            </a:r>
            <a:r>
              <a:rPr spc="-25" dirty="0"/>
              <a:t> </a:t>
            </a:r>
            <a:r>
              <a:rPr dirty="0"/>
              <a:t>Column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07465" y="1372565"/>
            <a:ext cx="782828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 Black"/>
                <a:cs typeface="Arial Black"/>
              </a:rPr>
              <a:t>AISC</a:t>
            </a:r>
            <a:r>
              <a:rPr sz="2400" spc="-10" dirty="0">
                <a:latin typeface="Arial Black"/>
                <a:cs typeface="Arial Black"/>
              </a:rPr>
              <a:t> </a:t>
            </a:r>
            <a:r>
              <a:rPr sz="2400" spc="-5" dirty="0">
                <a:latin typeface="Arial Black"/>
                <a:cs typeface="Arial Black"/>
              </a:rPr>
              <a:t>DESIGN</a:t>
            </a:r>
            <a:r>
              <a:rPr sz="2400" spc="-10" dirty="0">
                <a:latin typeface="Arial Black"/>
                <a:cs typeface="Arial Black"/>
              </a:rPr>
              <a:t> </a:t>
            </a:r>
            <a:r>
              <a:rPr sz="2400" spc="-15" dirty="0">
                <a:latin typeface="Arial Black"/>
                <a:cs typeface="Arial Black"/>
              </a:rPr>
              <a:t>PROVISIONS</a:t>
            </a:r>
            <a:r>
              <a:rPr sz="2400" spc="-10" dirty="0">
                <a:latin typeface="Arial Black"/>
                <a:cs typeface="Arial Black"/>
              </a:rPr>
              <a:t> </a:t>
            </a:r>
            <a:r>
              <a:rPr sz="2400" dirty="0">
                <a:latin typeface="Arial Black"/>
                <a:cs typeface="Arial Black"/>
              </a:rPr>
              <a:t>FOR</a:t>
            </a:r>
            <a:r>
              <a:rPr sz="2400" spc="-10" dirty="0">
                <a:latin typeface="Arial Black"/>
                <a:cs typeface="Arial Black"/>
              </a:rPr>
              <a:t> </a:t>
            </a:r>
            <a:r>
              <a:rPr sz="2400" spc="-5" dirty="0">
                <a:latin typeface="Arial Black"/>
                <a:cs typeface="Arial Black"/>
              </a:rPr>
              <a:t>FEC</a:t>
            </a:r>
            <a:r>
              <a:rPr sz="2400" spc="-15" dirty="0">
                <a:latin typeface="Arial Black"/>
                <a:cs typeface="Arial Black"/>
              </a:rPr>
              <a:t> </a:t>
            </a:r>
            <a:r>
              <a:rPr sz="2400" spc="-10" dirty="0">
                <a:latin typeface="Arial Black"/>
                <a:cs typeface="Arial Black"/>
              </a:rPr>
              <a:t>COLUMNS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511" y="1841500"/>
            <a:ext cx="9478010" cy="140335"/>
          </a:xfrm>
          <a:custGeom>
            <a:avLst/>
            <a:gdLst/>
            <a:ahLst/>
            <a:cxnLst/>
            <a:rect l="l" t="t" r="r" b="b"/>
            <a:pathLst>
              <a:path w="9478010" h="140335">
                <a:moveTo>
                  <a:pt x="177" y="0"/>
                </a:moveTo>
                <a:lnTo>
                  <a:pt x="139" y="25400"/>
                </a:lnTo>
                <a:lnTo>
                  <a:pt x="9477463" y="38353"/>
                </a:lnTo>
                <a:lnTo>
                  <a:pt x="9477590" y="12953"/>
                </a:lnTo>
                <a:lnTo>
                  <a:pt x="177" y="0"/>
                </a:lnTo>
                <a:close/>
              </a:path>
              <a:path w="9478010" h="140335">
                <a:moveTo>
                  <a:pt x="101" y="50800"/>
                </a:moveTo>
                <a:lnTo>
                  <a:pt x="0" y="127000"/>
                </a:lnTo>
                <a:lnTo>
                  <a:pt x="9477336" y="139953"/>
                </a:lnTo>
                <a:lnTo>
                  <a:pt x="9477463" y="63753"/>
                </a:lnTo>
                <a:lnTo>
                  <a:pt x="101" y="5080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404812" y="2390330"/>
            <a:ext cx="2505075" cy="1628775"/>
            <a:chOff x="404812" y="2390330"/>
            <a:chExt cx="2505075" cy="162877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9100" y="2404617"/>
              <a:ext cx="2095500" cy="160019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19100" y="2404617"/>
              <a:ext cx="2095500" cy="1600200"/>
            </a:xfrm>
            <a:custGeom>
              <a:avLst/>
              <a:gdLst/>
              <a:ahLst/>
              <a:cxnLst/>
              <a:rect l="l" t="t" r="r" b="b"/>
              <a:pathLst>
                <a:path w="2095500" h="1600200">
                  <a:moveTo>
                    <a:pt x="0" y="1600199"/>
                  </a:moveTo>
                  <a:lnTo>
                    <a:pt x="2095500" y="1600199"/>
                  </a:lnTo>
                  <a:lnTo>
                    <a:pt x="2095500" y="0"/>
                  </a:lnTo>
                  <a:lnTo>
                    <a:pt x="0" y="0"/>
                  </a:lnTo>
                  <a:lnTo>
                    <a:pt x="0" y="1600199"/>
                  </a:lnTo>
                  <a:close/>
                </a:path>
                <a:path w="2095500" h="1600200">
                  <a:moveTo>
                    <a:pt x="266700" y="358520"/>
                  </a:moveTo>
                  <a:lnTo>
                    <a:pt x="273651" y="315429"/>
                  </a:lnTo>
                  <a:lnTo>
                    <a:pt x="293008" y="278019"/>
                  </a:lnTo>
                  <a:lnTo>
                    <a:pt x="322524" y="248527"/>
                  </a:lnTo>
                  <a:lnTo>
                    <a:pt x="359952" y="229192"/>
                  </a:lnTo>
                  <a:lnTo>
                    <a:pt x="403047" y="222249"/>
                  </a:lnTo>
                  <a:lnTo>
                    <a:pt x="1645539" y="222249"/>
                  </a:lnTo>
                  <a:lnTo>
                    <a:pt x="1688643" y="229192"/>
                  </a:lnTo>
                  <a:lnTo>
                    <a:pt x="1726085" y="248527"/>
                  </a:lnTo>
                  <a:lnTo>
                    <a:pt x="1755614" y="278019"/>
                  </a:lnTo>
                  <a:lnTo>
                    <a:pt x="1774981" y="315429"/>
                  </a:lnTo>
                  <a:lnTo>
                    <a:pt x="1781937" y="358520"/>
                  </a:lnTo>
                  <a:lnTo>
                    <a:pt x="1781937" y="1206753"/>
                  </a:lnTo>
                  <a:lnTo>
                    <a:pt x="1774981" y="1249858"/>
                  </a:lnTo>
                  <a:lnTo>
                    <a:pt x="1755614" y="1287300"/>
                  </a:lnTo>
                  <a:lnTo>
                    <a:pt x="1726085" y="1316829"/>
                  </a:lnTo>
                  <a:lnTo>
                    <a:pt x="1688643" y="1336196"/>
                  </a:lnTo>
                  <a:lnTo>
                    <a:pt x="1645539" y="1343151"/>
                  </a:lnTo>
                  <a:lnTo>
                    <a:pt x="403047" y="1343151"/>
                  </a:lnTo>
                  <a:lnTo>
                    <a:pt x="359952" y="1336196"/>
                  </a:lnTo>
                  <a:lnTo>
                    <a:pt x="322524" y="1316829"/>
                  </a:lnTo>
                  <a:lnTo>
                    <a:pt x="293008" y="1287300"/>
                  </a:lnTo>
                  <a:lnTo>
                    <a:pt x="273651" y="1249858"/>
                  </a:lnTo>
                  <a:lnTo>
                    <a:pt x="266700" y="1206753"/>
                  </a:lnTo>
                  <a:lnTo>
                    <a:pt x="266700" y="358520"/>
                  </a:lnTo>
                  <a:close/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78227" y="2643377"/>
              <a:ext cx="104013" cy="101219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6290" y="3627881"/>
              <a:ext cx="88950" cy="9613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798842" y="2652140"/>
              <a:ext cx="1393825" cy="1043305"/>
            </a:xfrm>
            <a:custGeom>
              <a:avLst/>
              <a:gdLst/>
              <a:ahLst/>
              <a:cxnLst/>
              <a:rect l="l" t="t" r="r" b="b"/>
              <a:pathLst>
                <a:path w="1393825" h="1043304">
                  <a:moveTo>
                    <a:pt x="1100315" y="799211"/>
                  </a:moveTo>
                  <a:lnTo>
                    <a:pt x="1119619" y="761364"/>
                  </a:lnTo>
                  <a:lnTo>
                    <a:pt x="1138923" y="799211"/>
                  </a:lnTo>
                  <a:lnTo>
                    <a:pt x="1100315" y="799211"/>
                  </a:lnTo>
                  <a:close/>
                </a:path>
                <a:path w="1393825" h="1043304">
                  <a:moveTo>
                    <a:pt x="1189342" y="353695"/>
                  </a:moveTo>
                  <a:lnTo>
                    <a:pt x="1208646" y="315849"/>
                  </a:lnTo>
                  <a:lnTo>
                    <a:pt x="1227950" y="353695"/>
                  </a:lnTo>
                  <a:lnTo>
                    <a:pt x="1189342" y="353695"/>
                  </a:lnTo>
                  <a:close/>
                </a:path>
                <a:path w="1393825" h="1043304">
                  <a:moveTo>
                    <a:pt x="817359" y="485267"/>
                  </a:moveTo>
                  <a:lnTo>
                    <a:pt x="836663" y="447294"/>
                  </a:lnTo>
                  <a:lnTo>
                    <a:pt x="855967" y="485267"/>
                  </a:lnTo>
                  <a:lnTo>
                    <a:pt x="817359" y="485267"/>
                  </a:lnTo>
                  <a:close/>
                </a:path>
                <a:path w="1393825" h="1043304">
                  <a:moveTo>
                    <a:pt x="1201661" y="666496"/>
                  </a:moveTo>
                  <a:lnTo>
                    <a:pt x="1220965" y="628650"/>
                  </a:lnTo>
                  <a:lnTo>
                    <a:pt x="1240269" y="666496"/>
                  </a:lnTo>
                  <a:lnTo>
                    <a:pt x="1201661" y="666496"/>
                  </a:lnTo>
                  <a:close/>
                </a:path>
                <a:path w="1393825" h="1043304">
                  <a:moveTo>
                    <a:pt x="866508" y="712851"/>
                  </a:moveTo>
                  <a:lnTo>
                    <a:pt x="885812" y="674878"/>
                  </a:lnTo>
                  <a:lnTo>
                    <a:pt x="905116" y="712851"/>
                  </a:lnTo>
                  <a:lnTo>
                    <a:pt x="866508" y="712851"/>
                  </a:lnTo>
                  <a:close/>
                </a:path>
                <a:path w="1393825" h="1043304">
                  <a:moveTo>
                    <a:pt x="950709" y="525399"/>
                  </a:moveTo>
                  <a:lnTo>
                    <a:pt x="970013" y="487553"/>
                  </a:lnTo>
                  <a:lnTo>
                    <a:pt x="989317" y="525399"/>
                  </a:lnTo>
                  <a:lnTo>
                    <a:pt x="950709" y="525399"/>
                  </a:lnTo>
                  <a:close/>
                </a:path>
                <a:path w="1393825" h="1043304">
                  <a:moveTo>
                    <a:pt x="1008113" y="388874"/>
                  </a:moveTo>
                  <a:lnTo>
                    <a:pt x="1027417" y="351028"/>
                  </a:lnTo>
                  <a:lnTo>
                    <a:pt x="1046721" y="388874"/>
                  </a:lnTo>
                  <a:lnTo>
                    <a:pt x="1008113" y="388874"/>
                  </a:lnTo>
                  <a:close/>
                </a:path>
                <a:path w="1393825" h="1043304">
                  <a:moveTo>
                    <a:pt x="152361" y="669163"/>
                  </a:moveTo>
                  <a:lnTo>
                    <a:pt x="171665" y="631317"/>
                  </a:lnTo>
                  <a:lnTo>
                    <a:pt x="190969" y="669163"/>
                  </a:lnTo>
                  <a:lnTo>
                    <a:pt x="152361" y="669163"/>
                  </a:lnTo>
                  <a:close/>
                </a:path>
                <a:path w="1393825" h="1043304">
                  <a:moveTo>
                    <a:pt x="348335" y="1043051"/>
                  </a:moveTo>
                  <a:lnTo>
                    <a:pt x="367639" y="1005205"/>
                  </a:lnTo>
                  <a:lnTo>
                    <a:pt x="386943" y="1043051"/>
                  </a:lnTo>
                  <a:lnTo>
                    <a:pt x="348335" y="1043051"/>
                  </a:lnTo>
                  <a:close/>
                </a:path>
                <a:path w="1393825" h="1043304">
                  <a:moveTo>
                    <a:pt x="30352" y="315468"/>
                  </a:moveTo>
                  <a:lnTo>
                    <a:pt x="49657" y="277622"/>
                  </a:lnTo>
                  <a:lnTo>
                    <a:pt x="68948" y="315468"/>
                  </a:lnTo>
                  <a:lnTo>
                    <a:pt x="30352" y="315468"/>
                  </a:lnTo>
                  <a:close/>
                </a:path>
                <a:path w="1393825" h="1043304">
                  <a:moveTo>
                    <a:pt x="1266558" y="847725"/>
                  </a:moveTo>
                  <a:lnTo>
                    <a:pt x="1285862" y="809879"/>
                  </a:lnTo>
                  <a:lnTo>
                    <a:pt x="1305166" y="847725"/>
                  </a:lnTo>
                  <a:lnTo>
                    <a:pt x="1266558" y="847725"/>
                  </a:lnTo>
                  <a:close/>
                </a:path>
                <a:path w="1393825" h="1043304">
                  <a:moveTo>
                    <a:pt x="905116" y="37846"/>
                  </a:moveTo>
                  <a:lnTo>
                    <a:pt x="924420" y="0"/>
                  </a:lnTo>
                  <a:lnTo>
                    <a:pt x="943724" y="37846"/>
                  </a:lnTo>
                  <a:lnTo>
                    <a:pt x="905116" y="37846"/>
                  </a:lnTo>
                  <a:close/>
                </a:path>
                <a:path w="1393825" h="1043304">
                  <a:moveTo>
                    <a:pt x="1354696" y="849757"/>
                  </a:moveTo>
                  <a:lnTo>
                    <a:pt x="1374000" y="811911"/>
                  </a:lnTo>
                  <a:lnTo>
                    <a:pt x="1393304" y="849757"/>
                  </a:lnTo>
                  <a:lnTo>
                    <a:pt x="1354696" y="849757"/>
                  </a:lnTo>
                  <a:close/>
                </a:path>
                <a:path w="1393825" h="1043304">
                  <a:moveTo>
                    <a:pt x="827900" y="1042670"/>
                  </a:moveTo>
                  <a:lnTo>
                    <a:pt x="847204" y="1004824"/>
                  </a:lnTo>
                  <a:lnTo>
                    <a:pt x="866508" y="1042670"/>
                  </a:lnTo>
                  <a:lnTo>
                    <a:pt x="827900" y="1042670"/>
                  </a:lnTo>
                  <a:close/>
                </a:path>
                <a:path w="1393825" h="1043304">
                  <a:moveTo>
                    <a:pt x="1119619" y="952626"/>
                  </a:moveTo>
                  <a:lnTo>
                    <a:pt x="1138923" y="914654"/>
                  </a:lnTo>
                  <a:lnTo>
                    <a:pt x="1158227" y="952626"/>
                  </a:lnTo>
                  <a:lnTo>
                    <a:pt x="1119619" y="952626"/>
                  </a:lnTo>
                  <a:close/>
                </a:path>
                <a:path w="1393825" h="1043304">
                  <a:moveTo>
                    <a:pt x="1006462" y="619887"/>
                  </a:moveTo>
                  <a:lnTo>
                    <a:pt x="1025766" y="582041"/>
                  </a:lnTo>
                  <a:lnTo>
                    <a:pt x="1045070" y="619887"/>
                  </a:lnTo>
                  <a:lnTo>
                    <a:pt x="1006462" y="619887"/>
                  </a:lnTo>
                  <a:close/>
                </a:path>
                <a:path w="1393825" h="1043304">
                  <a:moveTo>
                    <a:pt x="1114285" y="487807"/>
                  </a:moveTo>
                  <a:lnTo>
                    <a:pt x="1133589" y="449961"/>
                  </a:lnTo>
                  <a:lnTo>
                    <a:pt x="1152893" y="487807"/>
                  </a:lnTo>
                  <a:lnTo>
                    <a:pt x="1114285" y="487807"/>
                  </a:lnTo>
                  <a:close/>
                </a:path>
                <a:path w="1393825" h="1043304">
                  <a:moveTo>
                    <a:pt x="193700" y="423037"/>
                  </a:moveTo>
                  <a:lnTo>
                    <a:pt x="213004" y="385191"/>
                  </a:lnTo>
                  <a:lnTo>
                    <a:pt x="232308" y="423037"/>
                  </a:lnTo>
                  <a:lnTo>
                    <a:pt x="193700" y="423037"/>
                  </a:lnTo>
                  <a:close/>
                </a:path>
                <a:path w="1393825" h="1043304">
                  <a:moveTo>
                    <a:pt x="12420" y="773176"/>
                  </a:moveTo>
                  <a:lnTo>
                    <a:pt x="31724" y="735330"/>
                  </a:lnTo>
                  <a:lnTo>
                    <a:pt x="51028" y="773176"/>
                  </a:lnTo>
                  <a:lnTo>
                    <a:pt x="12420" y="773176"/>
                  </a:lnTo>
                  <a:close/>
                </a:path>
                <a:path w="1393825" h="1043304">
                  <a:moveTo>
                    <a:pt x="0" y="509524"/>
                  </a:moveTo>
                  <a:lnTo>
                    <a:pt x="19304" y="471678"/>
                  </a:lnTo>
                  <a:lnTo>
                    <a:pt x="38607" y="509524"/>
                  </a:lnTo>
                  <a:lnTo>
                    <a:pt x="0" y="509524"/>
                  </a:lnTo>
                  <a:close/>
                </a:path>
                <a:path w="1393825" h="1043304">
                  <a:moveTo>
                    <a:pt x="262001" y="685546"/>
                  </a:moveTo>
                  <a:lnTo>
                    <a:pt x="281305" y="647700"/>
                  </a:lnTo>
                  <a:lnTo>
                    <a:pt x="300608" y="685546"/>
                  </a:lnTo>
                  <a:lnTo>
                    <a:pt x="262001" y="685546"/>
                  </a:lnTo>
                  <a:close/>
                </a:path>
                <a:path w="1393825" h="1043304">
                  <a:moveTo>
                    <a:pt x="278612" y="447801"/>
                  </a:moveTo>
                  <a:lnTo>
                    <a:pt x="297916" y="409956"/>
                  </a:lnTo>
                  <a:lnTo>
                    <a:pt x="317220" y="447801"/>
                  </a:lnTo>
                  <a:lnTo>
                    <a:pt x="278612" y="447801"/>
                  </a:lnTo>
                  <a:close/>
                </a:path>
                <a:path w="1393825" h="1043304">
                  <a:moveTo>
                    <a:pt x="294716" y="72517"/>
                  </a:moveTo>
                  <a:lnTo>
                    <a:pt x="314020" y="34671"/>
                  </a:lnTo>
                  <a:lnTo>
                    <a:pt x="333324" y="72517"/>
                  </a:lnTo>
                  <a:lnTo>
                    <a:pt x="294716" y="72517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97699" y="2838513"/>
              <a:ext cx="817880" cy="28575"/>
            </a:xfrm>
            <a:custGeom>
              <a:avLst/>
              <a:gdLst/>
              <a:ahLst/>
              <a:cxnLst/>
              <a:rect l="l" t="t" r="r" b="b"/>
              <a:pathLst>
                <a:path w="817880" h="28575">
                  <a:moveTo>
                    <a:pt x="0" y="28575"/>
                  </a:moveTo>
                  <a:lnTo>
                    <a:pt x="817638" y="28575"/>
                  </a:lnTo>
                  <a:lnTo>
                    <a:pt x="817638" y="0"/>
                  </a:lnTo>
                  <a:lnTo>
                    <a:pt x="0" y="0"/>
                  </a:lnTo>
                  <a:lnTo>
                    <a:pt x="0" y="285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97699" y="2970148"/>
              <a:ext cx="817880" cy="586740"/>
            </a:xfrm>
            <a:custGeom>
              <a:avLst/>
              <a:gdLst/>
              <a:ahLst/>
              <a:cxnLst/>
              <a:rect l="l" t="t" r="r" b="b"/>
              <a:pathLst>
                <a:path w="817880" h="586739">
                  <a:moveTo>
                    <a:pt x="0" y="586486"/>
                  </a:moveTo>
                  <a:lnTo>
                    <a:pt x="817638" y="586486"/>
                  </a:lnTo>
                </a:path>
                <a:path w="817880" h="586739">
                  <a:moveTo>
                    <a:pt x="0" y="0"/>
                  </a:moveTo>
                  <a:lnTo>
                    <a:pt x="315480" y="0"/>
                  </a:lnTo>
                </a:path>
                <a:path w="817880" h="586739">
                  <a:moveTo>
                    <a:pt x="0" y="469138"/>
                  </a:moveTo>
                  <a:lnTo>
                    <a:pt x="319925" y="469138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97699" y="2838513"/>
              <a:ext cx="817880" cy="28575"/>
            </a:xfrm>
            <a:custGeom>
              <a:avLst/>
              <a:gdLst/>
              <a:ahLst/>
              <a:cxnLst/>
              <a:rect l="l" t="t" r="r" b="b"/>
              <a:pathLst>
                <a:path w="817880" h="28575">
                  <a:moveTo>
                    <a:pt x="0" y="28575"/>
                  </a:moveTo>
                  <a:lnTo>
                    <a:pt x="817638" y="28575"/>
                  </a:lnTo>
                  <a:lnTo>
                    <a:pt x="817638" y="0"/>
                  </a:lnTo>
                  <a:lnTo>
                    <a:pt x="0" y="0"/>
                  </a:lnTo>
                  <a:lnTo>
                    <a:pt x="0" y="285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97699" y="2852800"/>
              <a:ext cx="817880" cy="704215"/>
            </a:xfrm>
            <a:custGeom>
              <a:avLst/>
              <a:gdLst/>
              <a:ahLst/>
              <a:cxnLst/>
              <a:rect l="l" t="t" r="r" b="b"/>
              <a:pathLst>
                <a:path w="817880" h="704214">
                  <a:moveTo>
                    <a:pt x="497725" y="117348"/>
                  </a:moveTo>
                  <a:lnTo>
                    <a:pt x="817638" y="117348"/>
                  </a:lnTo>
                </a:path>
                <a:path w="817880" h="704214">
                  <a:moveTo>
                    <a:pt x="497725" y="586486"/>
                  </a:moveTo>
                  <a:lnTo>
                    <a:pt x="817638" y="586486"/>
                  </a:lnTo>
                </a:path>
                <a:path w="817880" h="704214">
                  <a:moveTo>
                    <a:pt x="315480" y="586486"/>
                  </a:moveTo>
                  <a:lnTo>
                    <a:pt x="315480" y="117348"/>
                  </a:lnTo>
                </a:path>
                <a:path w="817880" h="704214">
                  <a:moveTo>
                    <a:pt x="493280" y="586486"/>
                  </a:moveTo>
                  <a:lnTo>
                    <a:pt x="493280" y="117348"/>
                  </a:lnTo>
                </a:path>
                <a:path w="817880" h="704214">
                  <a:moveTo>
                    <a:pt x="0" y="0"/>
                  </a:moveTo>
                  <a:lnTo>
                    <a:pt x="0" y="117348"/>
                  </a:lnTo>
                </a:path>
                <a:path w="817880" h="704214">
                  <a:moveTo>
                    <a:pt x="817638" y="0"/>
                  </a:moveTo>
                  <a:lnTo>
                    <a:pt x="817638" y="117348"/>
                  </a:lnTo>
                </a:path>
                <a:path w="817880" h="704214">
                  <a:moveTo>
                    <a:pt x="817638" y="586486"/>
                  </a:moveTo>
                  <a:lnTo>
                    <a:pt x="817638" y="703834"/>
                  </a:lnTo>
                </a:path>
                <a:path w="817880" h="704214">
                  <a:moveTo>
                    <a:pt x="0" y="586486"/>
                  </a:moveTo>
                  <a:lnTo>
                    <a:pt x="0" y="703834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36307" y="2871850"/>
              <a:ext cx="730250" cy="675640"/>
            </a:xfrm>
            <a:custGeom>
              <a:avLst/>
              <a:gdLst/>
              <a:ahLst/>
              <a:cxnLst/>
              <a:rect l="l" t="t" r="r" b="b"/>
              <a:pathLst>
                <a:path w="730250" h="675639">
                  <a:moveTo>
                    <a:pt x="371106" y="609219"/>
                  </a:moveTo>
                  <a:lnTo>
                    <a:pt x="299986" y="658113"/>
                  </a:lnTo>
                </a:path>
                <a:path w="730250" h="675639">
                  <a:moveTo>
                    <a:pt x="395490" y="626618"/>
                  </a:moveTo>
                  <a:lnTo>
                    <a:pt x="324370" y="675513"/>
                  </a:lnTo>
                </a:path>
                <a:path w="730250" h="675639">
                  <a:moveTo>
                    <a:pt x="71107" y="603250"/>
                  </a:moveTo>
                  <a:lnTo>
                    <a:pt x="0" y="652145"/>
                  </a:lnTo>
                </a:path>
                <a:path w="730250" h="675639">
                  <a:moveTo>
                    <a:pt x="95542" y="620522"/>
                  </a:moveTo>
                  <a:lnTo>
                    <a:pt x="24447" y="669416"/>
                  </a:lnTo>
                </a:path>
                <a:path w="730250" h="675639">
                  <a:moveTo>
                    <a:pt x="690511" y="602234"/>
                  </a:moveTo>
                  <a:lnTo>
                    <a:pt x="619391" y="651128"/>
                  </a:lnTo>
                </a:path>
                <a:path w="730250" h="675639">
                  <a:moveTo>
                    <a:pt x="714895" y="619633"/>
                  </a:moveTo>
                  <a:lnTo>
                    <a:pt x="643775" y="668527"/>
                  </a:lnTo>
                </a:path>
                <a:path w="730250" h="675639">
                  <a:moveTo>
                    <a:pt x="386092" y="6985"/>
                  </a:moveTo>
                  <a:lnTo>
                    <a:pt x="314972" y="55879"/>
                  </a:lnTo>
                </a:path>
                <a:path w="730250" h="675639">
                  <a:moveTo>
                    <a:pt x="410476" y="24384"/>
                  </a:moveTo>
                  <a:lnTo>
                    <a:pt x="339356" y="73278"/>
                  </a:lnTo>
                </a:path>
                <a:path w="730250" h="675639">
                  <a:moveTo>
                    <a:pt x="86080" y="1015"/>
                  </a:moveTo>
                  <a:lnTo>
                    <a:pt x="14985" y="49911"/>
                  </a:lnTo>
                </a:path>
                <a:path w="730250" h="675639">
                  <a:moveTo>
                    <a:pt x="110528" y="18287"/>
                  </a:moveTo>
                  <a:lnTo>
                    <a:pt x="39420" y="67183"/>
                  </a:lnTo>
                </a:path>
                <a:path w="730250" h="675639">
                  <a:moveTo>
                    <a:pt x="705497" y="0"/>
                  </a:moveTo>
                  <a:lnTo>
                    <a:pt x="634377" y="48895"/>
                  </a:lnTo>
                </a:path>
                <a:path w="730250" h="675639">
                  <a:moveTo>
                    <a:pt x="729881" y="17399"/>
                  </a:moveTo>
                  <a:lnTo>
                    <a:pt x="658761" y="66294"/>
                  </a:lnTo>
                </a:path>
                <a:path w="730250" h="675639">
                  <a:moveTo>
                    <a:pt x="389394" y="260096"/>
                  </a:moveTo>
                  <a:lnTo>
                    <a:pt x="318274" y="308990"/>
                  </a:lnTo>
                </a:path>
                <a:path w="730250" h="675639">
                  <a:moveTo>
                    <a:pt x="413778" y="277368"/>
                  </a:moveTo>
                  <a:lnTo>
                    <a:pt x="342658" y="326389"/>
                  </a:lnTo>
                </a:path>
                <a:path w="730250" h="675639">
                  <a:moveTo>
                    <a:pt x="386092" y="135636"/>
                  </a:moveTo>
                  <a:lnTo>
                    <a:pt x="314972" y="184531"/>
                  </a:lnTo>
                </a:path>
                <a:path w="730250" h="675639">
                  <a:moveTo>
                    <a:pt x="410476" y="153035"/>
                  </a:moveTo>
                  <a:lnTo>
                    <a:pt x="339356" y="201929"/>
                  </a:lnTo>
                </a:path>
                <a:path w="730250" h="675639">
                  <a:moveTo>
                    <a:pt x="392315" y="494664"/>
                  </a:moveTo>
                  <a:lnTo>
                    <a:pt x="321195" y="543560"/>
                  </a:lnTo>
                </a:path>
                <a:path w="730250" h="675639">
                  <a:moveTo>
                    <a:pt x="416699" y="512063"/>
                  </a:moveTo>
                  <a:lnTo>
                    <a:pt x="345579" y="560959"/>
                  </a:lnTo>
                </a:path>
                <a:path w="730250" h="675639">
                  <a:moveTo>
                    <a:pt x="389013" y="370204"/>
                  </a:moveTo>
                  <a:lnTo>
                    <a:pt x="317893" y="419100"/>
                  </a:lnTo>
                </a:path>
                <a:path w="730250" h="675639">
                  <a:moveTo>
                    <a:pt x="413397" y="387603"/>
                  </a:moveTo>
                  <a:lnTo>
                    <a:pt x="342277" y="43649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96746" y="2616072"/>
              <a:ext cx="83438" cy="96138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58900" y="3666997"/>
              <a:ext cx="88900" cy="96138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09977" y="3627881"/>
              <a:ext cx="88900" cy="96138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13651" y="2648330"/>
              <a:ext cx="88938" cy="96266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91400" y="3110483"/>
              <a:ext cx="88938" cy="96138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113660" y="3112896"/>
              <a:ext cx="88900" cy="96138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991677" y="2633305"/>
              <a:ext cx="195242" cy="196318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1805305" y="2519933"/>
              <a:ext cx="1090295" cy="536575"/>
            </a:xfrm>
            <a:custGeom>
              <a:avLst/>
              <a:gdLst/>
              <a:ahLst/>
              <a:cxnLst/>
              <a:rect l="l" t="t" r="r" b="b"/>
              <a:pathLst>
                <a:path w="1090295" h="536575">
                  <a:moveTo>
                    <a:pt x="367538" y="132206"/>
                  </a:moveTo>
                  <a:lnTo>
                    <a:pt x="1076959" y="132206"/>
                  </a:lnTo>
                </a:path>
                <a:path w="1090295" h="536575">
                  <a:moveTo>
                    <a:pt x="0" y="332866"/>
                  </a:moveTo>
                  <a:lnTo>
                    <a:pt x="1090295" y="332866"/>
                  </a:lnTo>
                </a:path>
                <a:path w="1090295" h="536575">
                  <a:moveTo>
                    <a:pt x="937894" y="0"/>
                  </a:moveTo>
                  <a:lnTo>
                    <a:pt x="937894" y="53632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2952242" y="2429383"/>
            <a:ext cx="3556000" cy="1294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Min. 1.5 </a:t>
            </a:r>
            <a:r>
              <a:rPr sz="1800" spc="60" dirty="0">
                <a:latin typeface="Cambria Math"/>
                <a:cs typeface="Cambria Math"/>
              </a:rPr>
              <a:t>𝑑</a:t>
            </a:r>
            <a:r>
              <a:rPr sz="1950" spc="89" baseline="-14957" dirty="0">
                <a:latin typeface="Cambria Math"/>
                <a:cs typeface="Cambria Math"/>
              </a:rPr>
              <a:t>𝑏</a:t>
            </a:r>
            <a:r>
              <a:rPr sz="1800" spc="60" dirty="0">
                <a:latin typeface="Cambria Math"/>
                <a:cs typeface="Cambria Math"/>
              </a:rPr>
              <a:t>,</a:t>
            </a:r>
            <a:r>
              <a:rPr sz="1800" spc="65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1 − </a:t>
            </a:r>
            <a:r>
              <a:rPr sz="1800" spc="5" dirty="0">
                <a:latin typeface="Cambria Math"/>
                <a:cs typeface="Cambria Math"/>
              </a:rPr>
              <a:t>1/2</a:t>
            </a:r>
            <a:r>
              <a:rPr sz="1950" spc="7" baseline="27777" dirty="0">
                <a:latin typeface="Cambria Math"/>
                <a:cs typeface="Cambria Math"/>
              </a:rPr>
              <a:t>"</a:t>
            </a:r>
            <a:r>
              <a:rPr sz="1800" spc="5" dirty="0">
                <a:latin typeface="Times New Roman"/>
                <a:cs typeface="Times New Roman"/>
              </a:rPr>
              <a:t>Clear </a:t>
            </a:r>
            <a:r>
              <a:rPr sz="1800" dirty="0">
                <a:latin typeface="Times New Roman"/>
                <a:cs typeface="Times New Roman"/>
              </a:rPr>
              <a:t>(between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steel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core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longitudinal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reinf.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bars)</a:t>
            </a:r>
            <a:endParaRPr sz="1800">
              <a:latin typeface="Times New Roman"/>
              <a:cs typeface="Times New Roman"/>
            </a:endParaRPr>
          </a:p>
          <a:p>
            <a:pPr marL="857885">
              <a:lnSpc>
                <a:spcPct val="100000"/>
              </a:lnSpc>
              <a:spcBef>
                <a:spcPts val="1265"/>
              </a:spcBef>
            </a:pPr>
            <a:r>
              <a:rPr sz="1800" spc="-5" dirty="0">
                <a:latin typeface="Times New Roman"/>
                <a:cs typeface="Times New Roman"/>
              </a:rPr>
              <a:t>Min.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No. 3 @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mbria Math"/>
                <a:cs typeface="Cambria Math"/>
              </a:rPr>
              <a:t>12</a:t>
            </a:r>
            <a:r>
              <a:rPr sz="1950" spc="-7" baseline="27777" dirty="0">
                <a:latin typeface="Cambria Math"/>
                <a:cs typeface="Cambria Math"/>
              </a:rPr>
              <a:t>"</a:t>
            </a:r>
            <a:r>
              <a:rPr sz="1950" spc="345" baseline="27777" dirty="0">
                <a:latin typeface="Cambria Math"/>
                <a:cs typeface="Cambria Math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max</a:t>
            </a:r>
            <a:endParaRPr sz="1800">
              <a:latin typeface="Times New Roman"/>
              <a:cs typeface="Times New Roman"/>
            </a:endParaRPr>
          </a:p>
          <a:p>
            <a:pPr marL="857885">
              <a:lnSpc>
                <a:spcPct val="100000"/>
              </a:lnSpc>
              <a:spcBef>
                <a:spcPts val="85"/>
              </a:spcBef>
            </a:pPr>
            <a:r>
              <a:rPr sz="1800" spc="-5" dirty="0">
                <a:latin typeface="Times New Roman"/>
                <a:cs typeface="Times New Roman"/>
              </a:rPr>
              <a:t>Or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No.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4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@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mbria Math"/>
                <a:cs typeface="Cambria Math"/>
              </a:rPr>
              <a:t>16</a:t>
            </a:r>
            <a:r>
              <a:rPr sz="1950" spc="-7" baseline="27777" dirty="0">
                <a:latin typeface="Cambria Math"/>
                <a:cs typeface="Cambria Math"/>
              </a:rPr>
              <a:t>"</a:t>
            </a:r>
            <a:r>
              <a:rPr sz="1950" spc="345" baseline="27777" dirty="0">
                <a:latin typeface="Cambria Math"/>
                <a:cs typeface="Cambria Math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max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742182" y="3987545"/>
            <a:ext cx="1676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mbria Math"/>
                <a:cs typeface="Cambria Math"/>
              </a:rPr>
              <a:t>𝝆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83914" y="4095750"/>
            <a:ext cx="19939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15" dirty="0">
                <a:latin typeface="Cambria Math"/>
                <a:cs typeface="Cambria Math"/>
              </a:rPr>
              <a:t>𝒔</a:t>
            </a:r>
            <a:r>
              <a:rPr sz="1300" spc="20" dirty="0">
                <a:latin typeface="Cambria Math"/>
                <a:cs typeface="Cambria Math"/>
              </a:rPr>
              <a:t>𝒓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364228" y="3813809"/>
            <a:ext cx="1771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mbria Math"/>
                <a:cs typeface="Cambria Math"/>
              </a:rPr>
              <a:t>𝑨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104132" y="3861054"/>
            <a:ext cx="635635" cy="579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700" baseline="-30864" dirty="0">
                <a:latin typeface="Cambria Math"/>
                <a:cs typeface="Cambria Math"/>
              </a:rPr>
              <a:t>=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  </a:t>
            </a:r>
            <a:r>
              <a:rPr sz="1800" u="heavy" spc="10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300" u="heavy" spc="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𝒔𝒓</a:t>
            </a:r>
            <a:endParaRPr sz="1300">
              <a:latin typeface="Cambria Math"/>
              <a:cs typeface="Cambria Math"/>
            </a:endParaRPr>
          </a:p>
          <a:p>
            <a:pPr marL="302895">
              <a:lnSpc>
                <a:spcPct val="100000"/>
              </a:lnSpc>
              <a:spcBef>
                <a:spcPts val="35"/>
              </a:spcBef>
            </a:pPr>
            <a:r>
              <a:rPr sz="1800" dirty="0">
                <a:latin typeface="Cambria Math"/>
                <a:cs typeface="Cambria Math"/>
              </a:rPr>
              <a:t>𝑨</a:t>
            </a:r>
            <a:r>
              <a:rPr sz="1950" baseline="-14957" dirty="0">
                <a:latin typeface="Cambria Math"/>
                <a:cs typeface="Cambria Math"/>
              </a:rPr>
              <a:t>𝒈</a:t>
            </a:r>
            <a:endParaRPr sz="1950" baseline="-14957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716782" y="4763261"/>
            <a:ext cx="405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700" baseline="10802" dirty="0">
                <a:latin typeface="Cambria Math"/>
                <a:cs typeface="Cambria Math"/>
              </a:rPr>
              <a:t>𝝆</a:t>
            </a:r>
            <a:r>
              <a:rPr sz="1300" dirty="0">
                <a:latin typeface="Cambria Math"/>
                <a:cs typeface="Cambria Math"/>
              </a:rPr>
              <a:t>𝒔𝒑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195064" y="4716017"/>
            <a:ext cx="859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mbria Math"/>
                <a:cs typeface="Cambria Math"/>
              </a:rPr>
              <a:t>&gt;</a:t>
            </a:r>
            <a:r>
              <a:rPr sz="1800" spc="30" dirty="0">
                <a:latin typeface="Cambria Math"/>
                <a:cs typeface="Cambria Math"/>
              </a:rPr>
              <a:t> </a:t>
            </a:r>
            <a:r>
              <a:rPr sz="1800" spc="-5" dirty="0">
                <a:latin typeface="Cambria Math"/>
                <a:cs typeface="Cambria Math"/>
              </a:rPr>
              <a:t>_</a:t>
            </a:r>
            <a:r>
              <a:rPr sz="1800" b="1" spc="-5" dirty="0">
                <a:latin typeface="Times New Roman"/>
                <a:cs typeface="Times New Roman"/>
              </a:rPr>
              <a:t>0.004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235575" y="3798519"/>
            <a:ext cx="158178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Area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rein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f.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bars </a:t>
            </a:r>
            <a:r>
              <a:rPr sz="1200" spc="15" dirty="0">
                <a:latin typeface="Times New Roman"/>
                <a:cs typeface="Times New Roman"/>
              </a:rPr>
              <a:t>(</a:t>
            </a:r>
            <a:r>
              <a:rPr sz="1200" spc="15" dirty="0">
                <a:latin typeface="Cambria Math"/>
                <a:cs typeface="Cambria Math"/>
              </a:rPr>
              <a:t>𝑖𝑛</a:t>
            </a:r>
            <a:r>
              <a:rPr sz="1275" spc="22" baseline="29411" dirty="0">
                <a:latin typeface="Cambria Math"/>
                <a:cs typeface="Cambria Math"/>
              </a:rPr>
              <a:t>2</a:t>
            </a:r>
            <a:r>
              <a:rPr sz="1200" spc="15" dirty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235575" y="4164583"/>
            <a:ext cx="20923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Gross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area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composite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member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15" dirty="0">
                <a:latin typeface="Times New Roman"/>
                <a:cs typeface="Times New Roman"/>
              </a:rPr>
              <a:t>(</a:t>
            </a:r>
            <a:r>
              <a:rPr sz="1200" spc="15" dirty="0">
                <a:latin typeface="Cambria Math"/>
                <a:cs typeface="Cambria Math"/>
              </a:rPr>
              <a:t>𝑖𝑛</a:t>
            </a:r>
            <a:r>
              <a:rPr sz="1275" spc="22" baseline="29411" dirty="0">
                <a:latin typeface="Cambria Math"/>
                <a:cs typeface="Cambria Math"/>
              </a:rPr>
              <a:t>2</a:t>
            </a:r>
            <a:r>
              <a:rPr sz="1200" spc="15" dirty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724400" y="3956177"/>
            <a:ext cx="458470" cy="118110"/>
          </a:xfrm>
          <a:custGeom>
            <a:avLst/>
            <a:gdLst/>
            <a:ahLst/>
            <a:cxnLst/>
            <a:rect l="l" t="t" r="r" b="b"/>
            <a:pathLst>
              <a:path w="458470" h="118110">
                <a:moveTo>
                  <a:pt x="67563" y="42925"/>
                </a:moveTo>
                <a:lnTo>
                  <a:pt x="0" y="94742"/>
                </a:lnTo>
                <a:lnTo>
                  <a:pt x="82041" y="117729"/>
                </a:lnTo>
                <a:lnTo>
                  <a:pt x="76462" y="88900"/>
                </a:lnTo>
                <a:lnTo>
                  <a:pt x="63500" y="88900"/>
                </a:lnTo>
                <a:lnTo>
                  <a:pt x="61087" y="76454"/>
                </a:lnTo>
                <a:lnTo>
                  <a:pt x="73584" y="74034"/>
                </a:lnTo>
                <a:lnTo>
                  <a:pt x="67563" y="42925"/>
                </a:lnTo>
                <a:close/>
              </a:path>
              <a:path w="458470" h="118110">
                <a:moveTo>
                  <a:pt x="73584" y="74034"/>
                </a:moveTo>
                <a:lnTo>
                  <a:pt x="61087" y="76454"/>
                </a:lnTo>
                <a:lnTo>
                  <a:pt x="63500" y="88900"/>
                </a:lnTo>
                <a:lnTo>
                  <a:pt x="75994" y="86481"/>
                </a:lnTo>
                <a:lnTo>
                  <a:pt x="73584" y="74034"/>
                </a:lnTo>
                <a:close/>
              </a:path>
              <a:path w="458470" h="118110">
                <a:moveTo>
                  <a:pt x="75994" y="86481"/>
                </a:moveTo>
                <a:lnTo>
                  <a:pt x="63500" y="88900"/>
                </a:lnTo>
                <a:lnTo>
                  <a:pt x="76462" y="88900"/>
                </a:lnTo>
                <a:lnTo>
                  <a:pt x="75994" y="86481"/>
                </a:lnTo>
                <a:close/>
              </a:path>
              <a:path w="458470" h="118110">
                <a:moveTo>
                  <a:pt x="455929" y="0"/>
                </a:moveTo>
                <a:lnTo>
                  <a:pt x="73584" y="74034"/>
                </a:lnTo>
                <a:lnTo>
                  <a:pt x="75994" y="86481"/>
                </a:lnTo>
                <a:lnTo>
                  <a:pt x="458470" y="12446"/>
                </a:lnTo>
                <a:lnTo>
                  <a:pt x="4559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724400" y="4278629"/>
            <a:ext cx="458470" cy="118110"/>
          </a:xfrm>
          <a:custGeom>
            <a:avLst/>
            <a:gdLst/>
            <a:ahLst/>
            <a:cxnLst/>
            <a:rect l="l" t="t" r="r" b="b"/>
            <a:pathLst>
              <a:path w="458470" h="118110">
                <a:moveTo>
                  <a:pt x="67563" y="42926"/>
                </a:moveTo>
                <a:lnTo>
                  <a:pt x="0" y="94869"/>
                </a:lnTo>
                <a:lnTo>
                  <a:pt x="82041" y="117729"/>
                </a:lnTo>
                <a:lnTo>
                  <a:pt x="76486" y="89027"/>
                </a:lnTo>
                <a:lnTo>
                  <a:pt x="63500" y="89027"/>
                </a:lnTo>
                <a:lnTo>
                  <a:pt x="61087" y="76581"/>
                </a:lnTo>
                <a:lnTo>
                  <a:pt x="73607" y="74152"/>
                </a:lnTo>
                <a:lnTo>
                  <a:pt x="67563" y="42926"/>
                </a:lnTo>
                <a:close/>
              </a:path>
              <a:path w="458470" h="118110">
                <a:moveTo>
                  <a:pt x="73607" y="74152"/>
                </a:moveTo>
                <a:lnTo>
                  <a:pt x="61087" y="76581"/>
                </a:lnTo>
                <a:lnTo>
                  <a:pt x="63500" y="89027"/>
                </a:lnTo>
                <a:lnTo>
                  <a:pt x="76017" y="86603"/>
                </a:lnTo>
                <a:lnTo>
                  <a:pt x="73607" y="74152"/>
                </a:lnTo>
                <a:close/>
              </a:path>
              <a:path w="458470" h="118110">
                <a:moveTo>
                  <a:pt x="76017" y="86603"/>
                </a:moveTo>
                <a:lnTo>
                  <a:pt x="63500" y="89027"/>
                </a:lnTo>
                <a:lnTo>
                  <a:pt x="76486" y="89027"/>
                </a:lnTo>
                <a:lnTo>
                  <a:pt x="76017" y="86603"/>
                </a:lnTo>
                <a:close/>
              </a:path>
              <a:path w="458470" h="118110">
                <a:moveTo>
                  <a:pt x="455929" y="0"/>
                </a:moveTo>
                <a:lnTo>
                  <a:pt x="73607" y="74152"/>
                </a:lnTo>
                <a:lnTo>
                  <a:pt x="76017" y="86603"/>
                </a:lnTo>
                <a:lnTo>
                  <a:pt x="458470" y="12573"/>
                </a:lnTo>
                <a:lnTo>
                  <a:pt x="4559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211705" y="3215512"/>
            <a:ext cx="1506855" cy="978535"/>
          </a:xfrm>
          <a:custGeom>
            <a:avLst/>
            <a:gdLst/>
            <a:ahLst/>
            <a:cxnLst/>
            <a:rect l="l" t="t" r="r" b="b"/>
            <a:pathLst>
              <a:path w="1506854" h="978535">
                <a:moveTo>
                  <a:pt x="1453896" y="960247"/>
                </a:moveTo>
                <a:lnTo>
                  <a:pt x="75819" y="565734"/>
                </a:lnTo>
                <a:lnTo>
                  <a:pt x="76822" y="562229"/>
                </a:lnTo>
                <a:lnTo>
                  <a:pt x="83693" y="538226"/>
                </a:lnTo>
                <a:lnTo>
                  <a:pt x="0" y="553847"/>
                </a:lnTo>
                <a:lnTo>
                  <a:pt x="62738" y="611505"/>
                </a:lnTo>
                <a:lnTo>
                  <a:pt x="70599" y="584009"/>
                </a:lnTo>
                <a:lnTo>
                  <a:pt x="1448689" y="978535"/>
                </a:lnTo>
                <a:lnTo>
                  <a:pt x="1453896" y="960247"/>
                </a:lnTo>
                <a:close/>
              </a:path>
              <a:path w="1506854" h="978535">
                <a:moveTo>
                  <a:pt x="1506855" y="80518"/>
                </a:moveTo>
                <a:lnTo>
                  <a:pt x="76466" y="28663"/>
                </a:lnTo>
                <a:lnTo>
                  <a:pt x="76479" y="28194"/>
                </a:lnTo>
                <a:lnTo>
                  <a:pt x="77470" y="0"/>
                </a:lnTo>
                <a:lnTo>
                  <a:pt x="0" y="35306"/>
                </a:lnTo>
                <a:lnTo>
                  <a:pt x="74803" y="76200"/>
                </a:lnTo>
                <a:lnTo>
                  <a:pt x="75793" y="47586"/>
                </a:lnTo>
                <a:lnTo>
                  <a:pt x="1506093" y="99568"/>
                </a:lnTo>
                <a:lnTo>
                  <a:pt x="1506855" y="805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782827" y="5322823"/>
            <a:ext cx="716153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Provisions</a:t>
            </a:r>
            <a:r>
              <a:rPr sz="1800" dirty="0">
                <a:latin typeface="Times New Roman"/>
                <a:cs typeface="Times New Roman"/>
              </a:rPr>
              <a:t> of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ACI</a:t>
            </a:r>
            <a:r>
              <a:rPr sz="1800" dirty="0">
                <a:latin typeface="Times New Roman"/>
                <a:cs typeface="Times New Roman"/>
              </a:rPr>
              <a:t> 318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shall</a:t>
            </a:r>
            <a:r>
              <a:rPr sz="1800" dirty="0">
                <a:latin typeface="Times New Roman"/>
                <a:cs typeface="Times New Roman"/>
              </a:rPr>
              <a:t> apply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with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exceptions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limitations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(as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listed in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AISC </a:t>
            </a:r>
            <a:r>
              <a:rPr sz="1800" spc="-15" dirty="0">
                <a:latin typeface="Times New Roman"/>
                <a:cs typeface="Times New Roman"/>
              </a:rPr>
              <a:t>11.1), </a:t>
            </a:r>
            <a:r>
              <a:rPr sz="1800" dirty="0">
                <a:latin typeface="Times New Roman"/>
                <a:cs typeface="Times New Roman"/>
              </a:rPr>
              <a:t>see </a:t>
            </a:r>
            <a:r>
              <a:rPr sz="1800" spc="-5" dirty="0">
                <a:latin typeface="Times New Roman"/>
                <a:cs typeface="Times New Roman"/>
              </a:rPr>
              <a:t>ACI </a:t>
            </a:r>
            <a:r>
              <a:rPr sz="1800" dirty="0">
                <a:latin typeface="Times New Roman"/>
                <a:cs typeface="Times New Roman"/>
              </a:rPr>
              <a:t>318 </a:t>
            </a:r>
            <a:r>
              <a:rPr sz="1800" spc="-5" dirty="0">
                <a:latin typeface="Times New Roman"/>
                <a:cs typeface="Times New Roman"/>
              </a:rPr>
              <a:t>Sections </a:t>
            </a:r>
            <a:r>
              <a:rPr sz="1800" dirty="0">
                <a:latin typeface="Times New Roman"/>
                <a:cs typeface="Times New Roman"/>
              </a:rPr>
              <a:t>7.10 and 10.9.3 for additional tie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reinforcement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provisions.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205596" y="2378455"/>
            <a:ext cx="8305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ambria Math"/>
                <a:cs typeface="Cambria Math"/>
              </a:rPr>
              <a:t>𝑆</a:t>
            </a:r>
            <a:r>
              <a:rPr sz="1600" spc="90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≤</a:t>
            </a:r>
            <a:r>
              <a:rPr sz="1600" spc="65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0.5</a:t>
            </a:r>
            <a:r>
              <a:rPr sz="1600" spc="-30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𝑑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449182" y="2908807"/>
            <a:ext cx="112331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Least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column </a:t>
            </a:r>
            <a:r>
              <a:rPr sz="1600" spc="-38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dimension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967723" y="2649854"/>
            <a:ext cx="76200" cy="324485"/>
          </a:xfrm>
          <a:custGeom>
            <a:avLst/>
            <a:gdLst/>
            <a:ahLst/>
            <a:cxnLst/>
            <a:rect l="l" t="t" r="r" b="b"/>
            <a:pathLst>
              <a:path w="76200" h="324485">
                <a:moveTo>
                  <a:pt x="44450" y="63500"/>
                </a:moveTo>
                <a:lnTo>
                  <a:pt x="31750" y="63500"/>
                </a:lnTo>
                <a:lnTo>
                  <a:pt x="31750" y="323977"/>
                </a:lnTo>
                <a:lnTo>
                  <a:pt x="44450" y="323977"/>
                </a:lnTo>
                <a:lnTo>
                  <a:pt x="44450" y="63500"/>
                </a:lnTo>
                <a:close/>
              </a:path>
              <a:path w="76200" h="324485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24485">
                <a:moveTo>
                  <a:pt x="69850" y="63500"/>
                </a:moveTo>
                <a:lnTo>
                  <a:pt x="44450" y="63500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0" name="object 40"/>
          <p:cNvGrpSpPr/>
          <p:nvPr/>
        </p:nvGrpSpPr>
        <p:grpSpPr>
          <a:xfrm>
            <a:off x="6757416" y="2326195"/>
            <a:ext cx="1324610" cy="843915"/>
            <a:chOff x="6757416" y="2326195"/>
            <a:chExt cx="1324610" cy="843915"/>
          </a:xfrm>
        </p:grpSpPr>
        <p:sp>
          <p:nvSpPr>
            <p:cNvPr id="41" name="object 41"/>
            <p:cNvSpPr/>
            <p:nvPr/>
          </p:nvSpPr>
          <p:spPr>
            <a:xfrm>
              <a:off x="6763766" y="2332481"/>
              <a:ext cx="1066800" cy="831215"/>
            </a:xfrm>
            <a:custGeom>
              <a:avLst/>
              <a:gdLst/>
              <a:ahLst/>
              <a:cxnLst/>
              <a:rect l="l" t="t" r="r" b="b"/>
              <a:pathLst>
                <a:path w="1066800" h="831214">
                  <a:moveTo>
                    <a:pt x="133350" y="0"/>
                  </a:moveTo>
                  <a:lnTo>
                    <a:pt x="133350" y="830833"/>
                  </a:lnTo>
                </a:path>
                <a:path w="1066800" h="831214">
                  <a:moveTo>
                    <a:pt x="933450" y="0"/>
                  </a:moveTo>
                  <a:lnTo>
                    <a:pt x="933450" y="830833"/>
                  </a:lnTo>
                </a:path>
                <a:path w="1066800" h="831214">
                  <a:moveTo>
                    <a:pt x="0" y="830833"/>
                  </a:moveTo>
                  <a:lnTo>
                    <a:pt x="1066800" y="830833"/>
                  </a:lnTo>
                  <a:lnTo>
                    <a:pt x="1066800" y="63"/>
                  </a:lnTo>
                  <a:lnTo>
                    <a:pt x="0" y="63"/>
                  </a:lnTo>
                  <a:lnTo>
                    <a:pt x="0" y="830833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843776" y="2332481"/>
              <a:ext cx="1233805" cy="742950"/>
            </a:xfrm>
            <a:custGeom>
              <a:avLst/>
              <a:gdLst/>
              <a:ahLst/>
              <a:cxnLst/>
              <a:rect l="l" t="t" r="r" b="b"/>
              <a:pathLst>
                <a:path w="1233804" h="742950">
                  <a:moveTo>
                    <a:pt x="14224" y="118237"/>
                  </a:moveTo>
                  <a:lnTo>
                    <a:pt x="928624" y="118237"/>
                  </a:lnTo>
                </a:path>
                <a:path w="1233804" h="742950">
                  <a:moveTo>
                    <a:pt x="15240" y="274573"/>
                  </a:moveTo>
                  <a:lnTo>
                    <a:pt x="929640" y="274573"/>
                  </a:lnTo>
                </a:path>
                <a:path w="1233804" h="742950">
                  <a:moveTo>
                    <a:pt x="0" y="585342"/>
                  </a:moveTo>
                  <a:lnTo>
                    <a:pt x="914400" y="585342"/>
                  </a:lnTo>
                </a:path>
                <a:path w="1233804" h="742950">
                  <a:moveTo>
                    <a:pt x="18923" y="430783"/>
                  </a:moveTo>
                  <a:lnTo>
                    <a:pt x="933323" y="430783"/>
                  </a:lnTo>
                </a:path>
                <a:path w="1233804" h="742950">
                  <a:moveTo>
                    <a:pt x="4699" y="742950"/>
                  </a:moveTo>
                  <a:lnTo>
                    <a:pt x="919099" y="742950"/>
                  </a:lnTo>
                </a:path>
                <a:path w="1233804" h="742950">
                  <a:moveTo>
                    <a:pt x="948690" y="272668"/>
                  </a:moveTo>
                  <a:lnTo>
                    <a:pt x="1233424" y="274573"/>
                  </a:lnTo>
                </a:path>
                <a:path w="1233804" h="742950">
                  <a:moveTo>
                    <a:pt x="948690" y="118363"/>
                  </a:moveTo>
                  <a:lnTo>
                    <a:pt x="1233424" y="118237"/>
                  </a:lnTo>
                </a:path>
                <a:path w="1233804" h="742950">
                  <a:moveTo>
                    <a:pt x="1091056" y="0"/>
                  </a:moveTo>
                  <a:lnTo>
                    <a:pt x="1091056" y="407669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3" name="object 43"/>
          <p:cNvGrpSpPr/>
          <p:nvPr/>
        </p:nvGrpSpPr>
        <p:grpSpPr>
          <a:xfrm>
            <a:off x="6754812" y="3231007"/>
            <a:ext cx="1085215" cy="123825"/>
            <a:chOff x="6754812" y="3231007"/>
            <a:chExt cx="1085215" cy="123825"/>
          </a:xfrm>
        </p:grpSpPr>
        <p:sp>
          <p:nvSpPr>
            <p:cNvPr id="44" name="object 44"/>
            <p:cNvSpPr/>
            <p:nvPr/>
          </p:nvSpPr>
          <p:spPr>
            <a:xfrm>
              <a:off x="6763765" y="3250184"/>
              <a:ext cx="1066800" cy="76200"/>
            </a:xfrm>
            <a:custGeom>
              <a:avLst/>
              <a:gdLst/>
              <a:ahLst/>
              <a:cxnLst/>
              <a:rect l="l" t="t" r="r" b="b"/>
              <a:pathLst>
                <a:path w="1066800" h="76200">
                  <a:moveTo>
                    <a:pt x="76200" y="0"/>
                  </a:moveTo>
                  <a:lnTo>
                    <a:pt x="0" y="38100"/>
                  </a:lnTo>
                  <a:lnTo>
                    <a:pt x="76200" y="76200"/>
                  </a:lnTo>
                  <a:lnTo>
                    <a:pt x="76200" y="44450"/>
                  </a:lnTo>
                  <a:lnTo>
                    <a:pt x="63500" y="44450"/>
                  </a:lnTo>
                  <a:lnTo>
                    <a:pt x="63500" y="31750"/>
                  </a:lnTo>
                  <a:lnTo>
                    <a:pt x="76200" y="31750"/>
                  </a:lnTo>
                  <a:lnTo>
                    <a:pt x="76200" y="0"/>
                  </a:lnTo>
                  <a:close/>
                </a:path>
                <a:path w="1066800" h="76200">
                  <a:moveTo>
                    <a:pt x="990600" y="0"/>
                  </a:moveTo>
                  <a:lnTo>
                    <a:pt x="990600" y="76200"/>
                  </a:lnTo>
                  <a:lnTo>
                    <a:pt x="1054100" y="44450"/>
                  </a:lnTo>
                  <a:lnTo>
                    <a:pt x="1003300" y="44450"/>
                  </a:lnTo>
                  <a:lnTo>
                    <a:pt x="1003300" y="31750"/>
                  </a:lnTo>
                  <a:lnTo>
                    <a:pt x="1054100" y="31750"/>
                  </a:lnTo>
                  <a:lnTo>
                    <a:pt x="990600" y="0"/>
                  </a:lnTo>
                  <a:close/>
                </a:path>
                <a:path w="1066800" h="76200">
                  <a:moveTo>
                    <a:pt x="76200" y="31750"/>
                  </a:moveTo>
                  <a:lnTo>
                    <a:pt x="63500" y="31750"/>
                  </a:lnTo>
                  <a:lnTo>
                    <a:pt x="63500" y="44450"/>
                  </a:lnTo>
                  <a:lnTo>
                    <a:pt x="76200" y="44450"/>
                  </a:lnTo>
                  <a:lnTo>
                    <a:pt x="76200" y="31750"/>
                  </a:lnTo>
                  <a:close/>
                </a:path>
                <a:path w="1066800" h="76200">
                  <a:moveTo>
                    <a:pt x="990600" y="31750"/>
                  </a:moveTo>
                  <a:lnTo>
                    <a:pt x="76200" y="31750"/>
                  </a:lnTo>
                  <a:lnTo>
                    <a:pt x="76200" y="44450"/>
                  </a:lnTo>
                  <a:lnTo>
                    <a:pt x="990600" y="44450"/>
                  </a:lnTo>
                  <a:lnTo>
                    <a:pt x="990600" y="31750"/>
                  </a:lnTo>
                  <a:close/>
                </a:path>
                <a:path w="1066800" h="76200">
                  <a:moveTo>
                    <a:pt x="1054100" y="31750"/>
                  </a:moveTo>
                  <a:lnTo>
                    <a:pt x="1003300" y="31750"/>
                  </a:lnTo>
                  <a:lnTo>
                    <a:pt x="1003300" y="44450"/>
                  </a:lnTo>
                  <a:lnTo>
                    <a:pt x="1054100" y="44450"/>
                  </a:lnTo>
                  <a:lnTo>
                    <a:pt x="1066800" y="38100"/>
                  </a:lnTo>
                  <a:lnTo>
                    <a:pt x="1054100" y="317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759575" y="3231007"/>
              <a:ext cx="1075690" cy="123825"/>
            </a:xfrm>
            <a:custGeom>
              <a:avLst/>
              <a:gdLst/>
              <a:ahLst/>
              <a:cxnLst/>
              <a:rect l="l" t="t" r="r" b="b"/>
              <a:pathLst>
                <a:path w="1075690" h="123825">
                  <a:moveTo>
                    <a:pt x="1075181" y="9143"/>
                  </a:moveTo>
                  <a:lnTo>
                    <a:pt x="1075181" y="123443"/>
                  </a:lnTo>
                </a:path>
                <a:path w="1075690" h="123825">
                  <a:moveTo>
                    <a:pt x="0" y="0"/>
                  </a:moveTo>
                  <a:lnTo>
                    <a:pt x="0" y="114426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7215885" y="3309620"/>
            <a:ext cx="101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d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00"/>
              </a:spcBef>
            </a:pPr>
            <a:r>
              <a:rPr spc="10" dirty="0"/>
              <a:t>Fully</a:t>
            </a:r>
            <a:r>
              <a:rPr spc="-25" dirty="0"/>
              <a:t> </a:t>
            </a:r>
            <a:r>
              <a:rPr spc="-5" dirty="0"/>
              <a:t>Encased</a:t>
            </a:r>
            <a:r>
              <a:rPr spc="-25" dirty="0"/>
              <a:t> </a:t>
            </a:r>
            <a:r>
              <a:rPr spc="-5" dirty="0"/>
              <a:t>Composite</a:t>
            </a:r>
            <a:r>
              <a:rPr spc="-25" dirty="0"/>
              <a:t> </a:t>
            </a:r>
            <a:r>
              <a:rPr dirty="0"/>
              <a:t>Column</a:t>
            </a:r>
          </a:p>
        </p:txBody>
      </p:sp>
      <p:sp>
        <p:nvSpPr>
          <p:cNvPr id="3" name="object 3"/>
          <p:cNvSpPr/>
          <p:nvPr/>
        </p:nvSpPr>
        <p:spPr>
          <a:xfrm>
            <a:off x="228511" y="1841500"/>
            <a:ext cx="9478010" cy="140335"/>
          </a:xfrm>
          <a:custGeom>
            <a:avLst/>
            <a:gdLst/>
            <a:ahLst/>
            <a:cxnLst/>
            <a:rect l="l" t="t" r="r" b="b"/>
            <a:pathLst>
              <a:path w="9478010" h="140335">
                <a:moveTo>
                  <a:pt x="177" y="0"/>
                </a:moveTo>
                <a:lnTo>
                  <a:pt x="139" y="25400"/>
                </a:lnTo>
                <a:lnTo>
                  <a:pt x="9477463" y="38353"/>
                </a:lnTo>
                <a:lnTo>
                  <a:pt x="9477590" y="12953"/>
                </a:lnTo>
                <a:lnTo>
                  <a:pt x="177" y="0"/>
                </a:lnTo>
                <a:close/>
              </a:path>
              <a:path w="9478010" h="140335">
                <a:moveTo>
                  <a:pt x="101" y="50800"/>
                </a:moveTo>
                <a:lnTo>
                  <a:pt x="0" y="127000"/>
                </a:lnTo>
                <a:lnTo>
                  <a:pt x="9477336" y="139953"/>
                </a:lnTo>
                <a:lnTo>
                  <a:pt x="9477463" y="63753"/>
                </a:lnTo>
                <a:lnTo>
                  <a:pt x="101" y="5080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8340" y="1412494"/>
            <a:ext cx="8275955" cy="150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 Black"/>
                <a:cs typeface="Arial Black"/>
              </a:rPr>
              <a:t>AXIAL</a:t>
            </a:r>
            <a:r>
              <a:rPr sz="2400" spc="-25" dirty="0">
                <a:latin typeface="Arial Black"/>
                <a:cs typeface="Arial Black"/>
              </a:rPr>
              <a:t> </a:t>
            </a:r>
            <a:r>
              <a:rPr sz="2400" spc="-5" dirty="0">
                <a:latin typeface="Arial Black"/>
                <a:cs typeface="Arial Black"/>
              </a:rPr>
              <a:t>COMPRESSIVE</a:t>
            </a:r>
            <a:r>
              <a:rPr sz="2400" spc="-10" dirty="0">
                <a:latin typeface="Arial Black"/>
                <a:cs typeface="Arial Black"/>
              </a:rPr>
              <a:t> </a:t>
            </a:r>
            <a:r>
              <a:rPr sz="2400" spc="-5" dirty="0">
                <a:latin typeface="Arial Black"/>
                <a:cs typeface="Arial Black"/>
              </a:rPr>
              <a:t>STRENGTH</a:t>
            </a:r>
            <a:r>
              <a:rPr sz="2400" spc="5" dirty="0">
                <a:latin typeface="Arial Black"/>
                <a:cs typeface="Arial Black"/>
              </a:rPr>
              <a:t> </a:t>
            </a:r>
            <a:r>
              <a:rPr sz="2400" spc="-5" dirty="0">
                <a:latin typeface="Arial Black"/>
                <a:cs typeface="Arial Black"/>
              </a:rPr>
              <a:t>FEC</a:t>
            </a:r>
            <a:r>
              <a:rPr sz="2400" dirty="0">
                <a:latin typeface="Arial Black"/>
                <a:cs typeface="Arial Black"/>
              </a:rPr>
              <a:t> </a:t>
            </a:r>
            <a:r>
              <a:rPr sz="2400" spc="-10" dirty="0">
                <a:latin typeface="Arial Black"/>
                <a:cs typeface="Arial Black"/>
              </a:rPr>
              <a:t>COLUMNS</a:t>
            </a:r>
            <a:endParaRPr sz="2400">
              <a:latin typeface="Arial Black"/>
              <a:cs typeface="Arial Black"/>
            </a:endParaRPr>
          </a:p>
          <a:p>
            <a:pPr marL="165100" marR="5080">
              <a:lnSpc>
                <a:spcPct val="100000"/>
              </a:lnSpc>
              <a:spcBef>
                <a:spcPts val="2975"/>
              </a:spcBef>
            </a:pPr>
            <a:r>
              <a:rPr sz="2400" spc="-5" dirty="0">
                <a:latin typeface="Times New Roman"/>
                <a:cs typeface="Times New Roman"/>
              </a:rPr>
              <a:t>Cross</a:t>
            </a:r>
            <a:r>
              <a:rPr sz="2400" dirty="0">
                <a:latin typeface="Times New Roman"/>
                <a:cs typeface="Times New Roman"/>
              </a:rPr>
              <a:t> Section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strength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Po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is</a:t>
            </a:r>
            <a:r>
              <a:rPr sz="2400" dirty="0">
                <a:latin typeface="Times New Roman"/>
                <a:cs typeface="Times New Roman"/>
              </a:rPr>
              <a:t> 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sum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axial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load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capacities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the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materials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make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up 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cross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section.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51929" y="3235579"/>
            <a:ext cx="504190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60045" algn="l"/>
              </a:tabLst>
            </a:pPr>
            <a:r>
              <a:rPr sz="2050" spc="-10" dirty="0">
                <a:latin typeface="Cambria Math"/>
                <a:cs typeface="Cambria Math"/>
              </a:rPr>
              <a:t>𝒄	𝒄</a:t>
            </a:r>
            <a:endParaRPr sz="205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52014" y="3066414"/>
            <a:ext cx="48907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4559935" algn="l"/>
              </a:tabLst>
            </a:pPr>
            <a:r>
              <a:rPr sz="2800" spc="25" dirty="0">
                <a:latin typeface="Cambria Math"/>
                <a:cs typeface="Cambria Math"/>
              </a:rPr>
              <a:t>𝑷</a:t>
            </a:r>
            <a:r>
              <a:rPr sz="3075" spc="37" baseline="-16260" dirty="0">
                <a:latin typeface="Cambria Math"/>
                <a:cs typeface="Cambria Math"/>
              </a:rPr>
              <a:t>𝒐</a:t>
            </a:r>
            <a:r>
              <a:rPr sz="2800" b="1" spc="25" dirty="0">
                <a:latin typeface="Times New Roman"/>
                <a:cs typeface="Times New Roman"/>
              </a:rPr>
              <a:t>=</a:t>
            </a:r>
            <a:r>
              <a:rPr sz="2800" spc="25" dirty="0">
                <a:latin typeface="Cambria Math"/>
                <a:cs typeface="Cambria Math"/>
              </a:rPr>
              <a:t>𝑨</a:t>
            </a:r>
            <a:r>
              <a:rPr sz="3075" spc="37" baseline="-16260" dirty="0">
                <a:latin typeface="Cambria Math"/>
                <a:cs typeface="Cambria Math"/>
              </a:rPr>
              <a:t>𝒔</a:t>
            </a:r>
            <a:r>
              <a:rPr sz="2800" spc="25" dirty="0">
                <a:latin typeface="Cambria Math"/>
                <a:cs typeface="Cambria Math"/>
              </a:rPr>
              <a:t>𝑭</a:t>
            </a:r>
            <a:r>
              <a:rPr sz="3075" spc="37" baseline="-16260" dirty="0">
                <a:latin typeface="Cambria Math"/>
                <a:cs typeface="Cambria Math"/>
              </a:rPr>
              <a:t>𝒚</a:t>
            </a:r>
            <a:r>
              <a:rPr sz="3075" spc="427" baseline="-16260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+</a:t>
            </a:r>
            <a:r>
              <a:rPr sz="2800" spc="10" dirty="0">
                <a:latin typeface="Cambria Math"/>
                <a:cs typeface="Cambria Math"/>
              </a:rPr>
              <a:t> </a:t>
            </a:r>
            <a:r>
              <a:rPr sz="2800" spc="15" dirty="0">
                <a:latin typeface="Cambria Math"/>
                <a:cs typeface="Cambria Math"/>
              </a:rPr>
              <a:t>𝑨</a:t>
            </a:r>
            <a:r>
              <a:rPr sz="3075" spc="22" baseline="-16260" dirty="0">
                <a:latin typeface="Cambria Math"/>
                <a:cs typeface="Cambria Math"/>
              </a:rPr>
              <a:t>𝒔𝒓</a:t>
            </a:r>
            <a:r>
              <a:rPr sz="2800" spc="15" dirty="0">
                <a:latin typeface="Cambria Math"/>
                <a:cs typeface="Cambria Math"/>
              </a:rPr>
              <a:t>𝑭</a:t>
            </a:r>
            <a:r>
              <a:rPr sz="3075" spc="22" baseline="-16260" dirty="0">
                <a:latin typeface="Cambria Math"/>
                <a:cs typeface="Cambria Math"/>
              </a:rPr>
              <a:t>𝒚𝒓</a:t>
            </a:r>
            <a:r>
              <a:rPr sz="3075" spc="442" baseline="-16260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+</a:t>
            </a:r>
            <a:r>
              <a:rPr sz="2800" spc="10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𝟎.</a:t>
            </a:r>
            <a:r>
              <a:rPr sz="2800" spc="-145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𝟖𝟓</a:t>
            </a:r>
            <a:r>
              <a:rPr sz="2800" spc="10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𝑨	</a:t>
            </a:r>
            <a:r>
              <a:rPr sz="2800" spc="95" dirty="0">
                <a:latin typeface="Cambria Math"/>
                <a:cs typeface="Cambria Math"/>
              </a:rPr>
              <a:t>𝒇</a:t>
            </a:r>
            <a:r>
              <a:rPr sz="3075" spc="142" baseline="27100" dirty="0">
                <a:latin typeface="Cambria Math"/>
                <a:cs typeface="Cambria Math"/>
              </a:rPr>
              <a:t>′</a:t>
            </a:r>
            <a:endParaRPr sz="3075" baseline="271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5339" y="3537584"/>
            <a:ext cx="8204834" cy="2251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mbria Math"/>
                <a:cs typeface="Cambria Math"/>
              </a:rPr>
              <a:t>−𝑷</a:t>
            </a:r>
            <a:r>
              <a:rPr sz="2625" spc="-7" baseline="-15873" dirty="0">
                <a:latin typeface="Cambria Math"/>
                <a:cs typeface="Cambria Math"/>
              </a:rPr>
              <a:t>𝒐</a:t>
            </a:r>
            <a:r>
              <a:rPr sz="2625" spc="472" baseline="-15873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nominal</a:t>
            </a:r>
            <a:r>
              <a:rPr sz="2400" dirty="0">
                <a:latin typeface="Times New Roman"/>
                <a:cs typeface="Times New Roman"/>
              </a:rPr>
              <a:t> elastic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compressive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strength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without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length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effects</a:t>
            </a:r>
            <a:endParaRPr sz="24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</a:pPr>
            <a:r>
              <a:rPr sz="2400" spc="-5" dirty="0">
                <a:latin typeface="Cambria Math"/>
                <a:cs typeface="Cambria Math"/>
              </a:rPr>
              <a:t>−𝑨</a:t>
            </a:r>
            <a:r>
              <a:rPr sz="2625" spc="-7" baseline="-15873" dirty="0">
                <a:latin typeface="Cambria Math"/>
                <a:cs typeface="Cambria Math"/>
              </a:rPr>
              <a:t>𝒔</a:t>
            </a:r>
            <a:r>
              <a:rPr sz="2625" spc="322" baseline="-15873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=</a:t>
            </a:r>
            <a:r>
              <a:rPr sz="2400" spc="-20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area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steel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section</a:t>
            </a:r>
            <a:endParaRPr sz="24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</a:pPr>
            <a:r>
              <a:rPr sz="2400" spc="15" dirty="0">
                <a:latin typeface="Cambria Math"/>
                <a:cs typeface="Cambria Math"/>
              </a:rPr>
              <a:t>−𝑨</a:t>
            </a:r>
            <a:r>
              <a:rPr sz="2625" spc="22" baseline="-15873" dirty="0">
                <a:latin typeface="Cambria Math"/>
                <a:cs typeface="Cambria Math"/>
              </a:rPr>
              <a:t>𝒔𝒓</a:t>
            </a:r>
            <a:r>
              <a:rPr sz="2400" spc="15" dirty="0">
                <a:latin typeface="Times New Roman"/>
                <a:cs typeface="Times New Roman"/>
              </a:rPr>
              <a:t>=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area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continuous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reinforcing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bars</a:t>
            </a:r>
            <a:endParaRPr sz="2400">
              <a:latin typeface="Times New Roman"/>
              <a:cs typeface="Times New Roman"/>
            </a:endParaRPr>
          </a:p>
          <a:p>
            <a:pPr marL="38100">
              <a:lnSpc>
                <a:spcPts val="2870"/>
              </a:lnSpc>
            </a:pPr>
            <a:r>
              <a:rPr sz="2400" spc="-5" dirty="0">
                <a:latin typeface="Cambria Math"/>
                <a:cs typeface="Cambria Math"/>
              </a:rPr>
              <a:t>−𝑨</a:t>
            </a:r>
            <a:r>
              <a:rPr sz="2625" spc="-7" baseline="-15873" dirty="0">
                <a:latin typeface="Cambria Math"/>
                <a:cs typeface="Cambria Math"/>
              </a:rPr>
              <a:t>𝒄</a:t>
            </a:r>
            <a:r>
              <a:rPr sz="2625" spc="457" baseline="-15873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area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concrete</a:t>
            </a:r>
            <a:endParaRPr sz="2400">
              <a:latin typeface="Times New Roman"/>
              <a:cs typeface="Times New Roman"/>
            </a:endParaRPr>
          </a:p>
          <a:p>
            <a:pPr marL="38100">
              <a:lnSpc>
                <a:spcPts val="2870"/>
              </a:lnSpc>
            </a:pPr>
            <a:r>
              <a:rPr sz="2400" dirty="0">
                <a:latin typeface="Cambria Math"/>
                <a:cs typeface="Cambria Math"/>
              </a:rPr>
              <a:t>−𝑭</a:t>
            </a:r>
            <a:r>
              <a:rPr sz="2625" baseline="-15873" dirty="0">
                <a:latin typeface="Cambria Math"/>
                <a:cs typeface="Cambria Math"/>
              </a:rPr>
              <a:t>𝒚</a:t>
            </a:r>
            <a:r>
              <a:rPr sz="2625" spc="450" baseline="-15873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yield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strength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steel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section</a:t>
            </a:r>
            <a:endParaRPr sz="24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260"/>
              </a:spcBef>
            </a:pPr>
            <a:r>
              <a:rPr sz="2400" spc="20" dirty="0">
                <a:latin typeface="Cambria Math"/>
                <a:cs typeface="Cambria Math"/>
              </a:rPr>
              <a:t>−𝑭</a:t>
            </a:r>
            <a:r>
              <a:rPr sz="2625" spc="30" baseline="-15873" dirty="0">
                <a:latin typeface="Cambria Math"/>
                <a:cs typeface="Cambria Math"/>
              </a:rPr>
              <a:t>𝒚𝒓</a:t>
            </a:r>
            <a:r>
              <a:rPr sz="2400" spc="20" dirty="0">
                <a:latin typeface="Cambria Math"/>
                <a:cs typeface="Cambria Math"/>
              </a:rPr>
              <a:t>=</a:t>
            </a:r>
            <a:r>
              <a:rPr sz="2400" spc="55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yield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strength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reinforcement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40332" y="5944311"/>
            <a:ext cx="13779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latin typeface="Cambria Math"/>
                <a:cs typeface="Cambria Math"/>
              </a:rPr>
              <a:t>𝒄</a:t>
            </a:r>
            <a:endParaRPr sz="175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5339" y="5799531"/>
            <a:ext cx="46132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spc="55" dirty="0">
                <a:latin typeface="Cambria Math"/>
                <a:cs typeface="Cambria Math"/>
              </a:rPr>
              <a:t>−𝒇</a:t>
            </a:r>
            <a:r>
              <a:rPr sz="2625" spc="82" baseline="28571" dirty="0">
                <a:latin typeface="Cambria Math"/>
                <a:cs typeface="Cambria Math"/>
              </a:rPr>
              <a:t>′ </a:t>
            </a:r>
            <a:r>
              <a:rPr sz="2625" spc="172" baseline="28571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concrete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compressive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strength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00"/>
              </a:spcBef>
            </a:pPr>
            <a:r>
              <a:rPr spc="10" dirty="0"/>
              <a:t>Fully</a:t>
            </a:r>
            <a:r>
              <a:rPr spc="-25" dirty="0"/>
              <a:t> </a:t>
            </a:r>
            <a:r>
              <a:rPr spc="-5" dirty="0"/>
              <a:t>Encased</a:t>
            </a:r>
            <a:r>
              <a:rPr spc="-25" dirty="0"/>
              <a:t> </a:t>
            </a:r>
            <a:r>
              <a:rPr spc="-5" dirty="0"/>
              <a:t>Composite</a:t>
            </a:r>
            <a:r>
              <a:rPr spc="-25" dirty="0"/>
              <a:t> </a:t>
            </a:r>
            <a:r>
              <a:rPr dirty="0"/>
              <a:t>Column</a:t>
            </a:r>
          </a:p>
        </p:txBody>
      </p:sp>
      <p:sp>
        <p:nvSpPr>
          <p:cNvPr id="3" name="object 3"/>
          <p:cNvSpPr/>
          <p:nvPr/>
        </p:nvSpPr>
        <p:spPr>
          <a:xfrm>
            <a:off x="228511" y="1841500"/>
            <a:ext cx="9478010" cy="140335"/>
          </a:xfrm>
          <a:custGeom>
            <a:avLst/>
            <a:gdLst/>
            <a:ahLst/>
            <a:cxnLst/>
            <a:rect l="l" t="t" r="r" b="b"/>
            <a:pathLst>
              <a:path w="9478010" h="140335">
                <a:moveTo>
                  <a:pt x="177" y="0"/>
                </a:moveTo>
                <a:lnTo>
                  <a:pt x="139" y="25400"/>
                </a:lnTo>
                <a:lnTo>
                  <a:pt x="9477463" y="38353"/>
                </a:lnTo>
                <a:lnTo>
                  <a:pt x="9477590" y="12953"/>
                </a:lnTo>
                <a:lnTo>
                  <a:pt x="177" y="0"/>
                </a:lnTo>
                <a:close/>
              </a:path>
              <a:path w="9478010" h="140335">
                <a:moveTo>
                  <a:pt x="101" y="50800"/>
                </a:moveTo>
                <a:lnTo>
                  <a:pt x="0" y="127000"/>
                </a:lnTo>
                <a:lnTo>
                  <a:pt x="9477336" y="139953"/>
                </a:lnTo>
                <a:lnTo>
                  <a:pt x="9477463" y="63753"/>
                </a:lnTo>
                <a:lnTo>
                  <a:pt x="101" y="5080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8340" y="1345819"/>
            <a:ext cx="8416290" cy="1531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 Black"/>
                <a:cs typeface="Arial Black"/>
              </a:rPr>
              <a:t>AXIAL</a:t>
            </a:r>
            <a:r>
              <a:rPr sz="2400" spc="-30" dirty="0">
                <a:latin typeface="Arial Black"/>
                <a:cs typeface="Arial Black"/>
              </a:rPr>
              <a:t> </a:t>
            </a:r>
            <a:r>
              <a:rPr sz="2400" spc="-5" dirty="0">
                <a:latin typeface="Arial Black"/>
                <a:cs typeface="Arial Black"/>
              </a:rPr>
              <a:t>COMPRESSIVE STRENGTH</a:t>
            </a:r>
            <a:r>
              <a:rPr sz="2400" spc="15" dirty="0">
                <a:latin typeface="Arial Black"/>
                <a:cs typeface="Arial Black"/>
              </a:rPr>
              <a:t> </a:t>
            </a:r>
            <a:r>
              <a:rPr sz="2400" dirty="0">
                <a:latin typeface="Arial Black"/>
                <a:cs typeface="Arial Black"/>
              </a:rPr>
              <a:t>FEC </a:t>
            </a:r>
            <a:r>
              <a:rPr sz="2400" spc="-10" dirty="0">
                <a:latin typeface="Arial Black"/>
                <a:cs typeface="Arial Black"/>
              </a:rPr>
              <a:t>COLUMNS</a:t>
            </a:r>
            <a:endParaRPr sz="24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95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</a:pP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Elastic</a:t>
            </a:r>
            <a:r>
              <a:rPr sz="2800" b="1" u="heavy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buckling</a:t>
            </a:r>
            <a:r>
              <a:rPr sz="28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strength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61054" y="3580891"/>
            <a:ext cx="8413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Cambria Math"/>
                <a:cs typeface="Cambria Math"/>
              </a:rPr>
              <a:t>𝑷</a:t>
            </a:r>
            <a:r>
              <a:rPr sz="3075" spc="-15" baseline="-16260" dirty="0">
                <a:latin typeface="Cambria Math"/>
                <a:cs typeface="Cambria Math"/>
              </a:rPr>
              <a:t>𝒆</a:t>
            </a:r>
            <a:r>
              <a:rPr sz="3075" spc="555" baseline="-16260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25163" y="3292855"/>
            <a:ext cx="13131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spc="10" dirty="0">
                <a:latin typeface="Cambria Math"/>
                <a:cs typeface="Cambria Math"/>
              </a:rPr>
              <a:t>𝝅</a:t>
            </a:r>
            <a:r>
              <a:rPr sz="3075" spc="15" baseline="27100" dirty="0">
                <a:latin typeface="Cambria Math"/>
                <a:cs typeface="Cambria Math"/>
              </a:rPr>
              <a:t>𝟐</a:t>
            </a:r>
            <a:r>
              <a:rPr sz="2800" spc="10" dirty="0">
                <a:latin typeface="Cambria Math"/>
                <a:cs typeface="Cambria Math"/>
              </a:rPr>
              <a:t>𝑬𝑰</a:t>
            </a:r>
            <a:r>
              <a:rPr sz="3075" spc="15" baseline="-16260" dirty="0">
                <a:latin typeface="Cambria Math"/>
                <a:cs typeface="Cambria Math"/>
              </a:rPr>
              <a:t>𝒆𝒇𝒇</a:t>
            </a:r>
            <a:endParaRPr sz="3075" baseline="-1626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82134" y="3818890"/>
            <a:ext cx="100139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ambria Math"/>
                <a:cs typeface="Cambria Math"/>
              </a:rPr>
              <a:t>(𝑲𝑳)</a:t>
            </a:r>
            <a:r>
              <a:rPr sz="3075" spc="-7" baseline="23035" dirty="0">
                <a:latin typeface="Cambria Math"/>
                <a:cs typeface="Cambria Math"/>
              </a:rPr>
              <a:t>𝟐</a:t>
            </a:r>
            <a:endParaRPr sz="3075" baseline="23035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262628" y="3835146"/>
            <a:ext cx="1252855" cy="22860"/>
          </a:xfrm>
          <a:custGeom>
            <a:avLst/>
            <a:gdLst/>
            <a:ahLst/>
            <a:cxnLst/>
            <a:rect l="l" t="t" r="r" b="b"/>
            <a:pathLst>
              <a:path w="1252854" h="22860">
                <a:moveTo>
                  <a:pt x="1252727" y="0"/>
                </a:moveTo>
                <a:lnTo>
                  <a:pt x="0" y="0"/>
                </a:lnTo>
                <a:lnTo>
                  <a:pt x="0" y="22859"/>
                </a:lnTo>
                <a:lnTo>
                  <a:pt x="1252727" y="22859"/>
                </a:lnTo>
                <a:lnTo>
                  <a:pt x="12527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62940" y="4567173"/>
            <a:ext cx="5978525" cy="119951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0"/>
              </a:spcBef>
            </a:pPr>
            <a:r>
              <a:rPr sz="2400" spc="15" dirty="0">
                <a:latin typeface="Cambria Math"/>
                <a:cs typeface="Cambria Math"/>
              </a:rPr>
              <a:t>𝑬𝑰</a:t>
            </a:r>
            <a:r>
              <a:rPr sz="2625" spc="22" baseline="-15873" dirty="0">
                <a:latin typeface="Cambria Math"/>
                <a:cs typeface="Cambria Math"/>
              </a:rPr>
              <a:t>𝒆𝒇𝒇</a:t>
            </a:r>
            <a:r>
              <a:rPr sz="2400" spc="15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effective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rigidity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composite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section</a:t>
            </a:r>
            <a:endParaRPr sz="24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300"/>
              </a:spcBef>
            </a:pPr>
            <a:r>
              <a:rPr sz="2400" b="1" dirty="0">
                <a:latin typeface="Times New Roman"/>
                <a:cs typeface="Times New Roman"/>
              </a:rPr>
              <a:t>K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effective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length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factor</a:t>
            </a:r>
            <a:endParaRPr sz="24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</a:pPr>
            <a:r>
              <a:rPr sz="2400" b="1" dirty="0">
                <a:latin typeface="Times New Roman"/>
                <a:cs typeface="Times New Roman"/>
              </a:rPr>
              <a:t>L</a:t>
            </a:r>
            <a:r>
              <a:rPr sz="2400" b="1" spc="-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laterally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unbraced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length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member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(in)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00"/>
              </a:spcBef>
            </a:pPr>
            <a:r>
              <a:rPr spc="10" dirty="0"/>
              <a:t>Fully</a:t>
            </a:r>
            <a:r>
              <a:rPr spc="-25" dirty="0"/>
              <a:t> </a:t>
            </a:r>
            <a:r>
              <a:rPr spc="-5" dirty="0"/>
              <a:t>Encased</a:t>
            </a:r>
            <a:r>
              <a:rPr spc="-25" dirty="0"/>
              <a:t> </a:t>
            </a:r>
            <a:r>
              <a:rPr spc="-5" dirty="0"/>
              <a:t>Composite</a:t>
            </a:r>
            <a:r>
              <a:rPr spc="-25" dirty="0"/>
              <a:t> </a:t>
            </a:r>
            <a:r>
              <a:rPr dirty="0"/>
              <a:t>Column</a:t>
            </a:r>
          </a:p>
        </p:txBody>
      </p:sp>
      <p:sp>
        <p:nvSpPr>
          <p:cNvPr id="3" name="object 3"/>
          <p:cNvSpPr/>
          <p:nvPr/>
        </p:nvSpPr>
        <p:spPr>
          <a:xfrm>
            <a:off x="228511" y="1841500"/>
            <a:ext cx="9478010" cy="140335"/>
          </a:xfrm>
          <a:custGeom>
            <a:avLst/>
            <a:gdLst/>
            <a:ahLst/>
            <a:cxnLst/>
            <a:rect l="l" t="t" r="r" b="b"/>
            <a:pathLst>
              <a:path w="9478010" h="140335">
                <a:moveTo>
                  <a:pt x="177" y="0"/>
                </a:moveTo>
                <a:lnTo>
                  <a:pt x="139" y="25400"/>
                </a:lnTo>
                <a:lnTo>
                  <a:pt x="9477463" y="38353"/>
                </a:lnTo>
                <a:lnTo>
                  <a:pt x="9477590" y="12953"/>
                </a:lnTo>
                <a:lnTo>
                  <a:pt x="177" y="0"/>
                </a:lnTo>
                <a:close/>
              </a:path>
              <a:path w="9478010" h="140335">
                <a:moveTo>
                  <a:pt x="101" y="50800"/>
                </a:moveTo>
                <a:lnTo>
                  <a:pt x="0" y="127000"/>
                </a:lnTo>
                <a:lnTo>
                  <a:pt x="9477336" y="139953"/>
                </a:lnTo>
                <a:lnTo>
                  <a:pt x="9477463" y="63753"/>
                </a:lnTo>
                <a:lnTo>
                  <a:pt x="101" y="5080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9400">
              <a:lnSpc>
                <a:spcPct val="100000"/>
              </a:lnSpc>
              <a:spcBef>
                <a:spcPts val="100"/>
              </a:spcBef>
            </a:pPr>
            <a:r>
              <a:rPr dirty="0"/>
              <a:t>AXIAL</a:t>
            </a:r>
            <a:r>
              <a:rPr spc="-30" dirty="0"/>
              <a:t> </a:t>
            </a:r>
            <a:r>
              <a:rPr spc="-5" dirty="0"/>
              <a:t>COMPRESSIVE STRENGTH</a:t>
            </a:r>
            <a:r>
              <a:rPr spc="15" dirty="0"/>
              <a:t> </a:t>
            </a:r>
            <a:r>
              <a:rPr dirty="0"/>
              <a:t>FEC </a:t>
            </a:r>
            <a:r>
              <a:rPr spc="-10" dirty="0"/>
              <a:t>COLUMNS</a:t>
            </a:r>
          </a:p>
          <a:p>
            <a:pPr marL="50800">
              <a:lnSpc>
                <a:spcPts val="3350"/>
              </a:lnSpc>
              <a:spcBef>
                <a:spcPts val="2935"/>
              </a:spcBef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Effective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rigidity</a:t>
            </a:r>
            <a:endParaRPr sz="2800">
              <a:latin typeface="Times New Roman"/>
              <a:cs typeface="Times New Roman"/>
            </a:endParaRPr>
          </a:p>
          <a:p>
            <a:pPr marR="861060" algn="ctr">
              <a:lnSpc>
                <a:spcPts val="3350"/>
              </a:lnSpc>
            </a:pPr>
            <a:r>
              <a:rPr sz="2800" spc="-5" dirty="0">
                <a:latin typeface="Cambria Math"/>
                <a:cs typeface="Cambria Math"/>
              </a:rPr>
              <a:t>𝑬</a:t>
            </a:r>
            <a:r>
              <a:rPr sz="2800" spc="-15" dirty="0">
                <a:latin typeface="Cambria Math"/>
                <a:cs typeface="Cambria Math"/>
              </a:rPr>
              <a:t>𝑰</a:t>
            </a:r>
            <a:r>
              <a:rPr sz="3075" spc="-7" baseline="-16260" dirty="0">
                <a:latin typeface="Cambria Math"/>
                <a:cs typeface="Cambria Math"/>
              </a:rPr>
              <a:t>𝒆</a:t>
            </a:r>
            <a:r>
              <a:rPr sz="3075" spc="-22" baseline="-16260" dirty="0">
                <a:latin typeface="Cambria Math"/>
                <a:cs typeface="Cambria Math"/>
              </a:rPr>
              <a:t>𝒇</a:t>
            </a:r>
            <a:r>
              <a:rPr sz="3075" spc="172" baseline="-16260" dirty="0">
                <a:latin typeface="Cambria Math"/>
                <a:cs typeface="Cambria Math"/>
              </a:rPr>
              <a:t>𝒇</a:t>
            </a:r>
            <a:r>
              <a:rPr sz="2800" b="1" spc="5" dirty="0">
                <a:latin typeface="Times New Roman"/>
                <a:cs typeface="Times New Roman"/>
              </a:rPr>
              <a:t>=</a:t>
            </a:r>
            <a:r>
              <a:rPr sz="2800" spc="-5" dirty="0">
                <a:latin typeface="Cambria Math"/>
                <a:cs typeface="Cambria Math"/>
              </a:rPr>
              <a:t>𝑬</a:t>
            </a:r>
            <a:r>
              <a:rPr sz="3075" spc="157" baseline="-16260" dirty="0">
                <a:latin typeface="Cambria Math"/>
                <a:cs typeface="Cambria Math"/>
              </a:rPr>
              <a:t>𝒔</a:t>
            </a:r>
            <a:r>
              <a:rPr sz="2800" spc="-15" dirty="0">
                <a:latin typeface="Cambria Math"/>
                <a:cs typeface="Cambria Math"/>
              </a:rPr>
              <a:t>𝑰</a:t>
            </a:r>
            <a:r>
              <a:rPr sz="3075" spc="-15" baseline="-16260" dirty="0">
                <a:latin typeface="Cambria Math"/>
                <a:cs typeface="Cambria Math"/>
              </a:rPr>
              <a:t>𝒔</a:t>
            </a:r>
            <a:r>
              <a:rPr sz="3075" baseline="-16260" dirty="0">
                <a:latin typeface="Cambria Math"/>
                <a:cs typeface="Cambria Math"/>
              </a:rPr>
              <a:t> </a:t>
            </a:r>
            <a:r>
              <a:rPr sz="3075" spc="-232" baseline="-16260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𝟎</a:t>
            </a:r>
            <a:r>
              <a:rPr sz="2800" spc="-5" dirty="0">
                <a:latin typeface="Cambria Math"/>
                <a:cs typeface="Cambria Math"/>
              </a:rPr>
              <a:t>.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𝟓</a:t>
            </a:r>
            <a:r>
              <a:rPr sz="2800" spc="-5" dirty="0">
                <a:latin typeface="Cambria Math"/>
                <a:cs typeface="Cambria Math"/>
              </a:rPr>
              <a:t>𝑬</a:t>
            </a:r>
            <a:r>
              <a:rPr sz="3075" spc="172" baseline="-16260" dirty="0">
                <a:latin typeface="Cambria Math"/>
                <a:cs typeface="Cambria Math"/>
              </a:rPr>
              <a:t>𝒔</a:t>
            </a:r>
            <a:r>
              <a:rPr sz="2800" spc="-15" dirty="0">
                <a:latin typeface="Cambria Math"/>
                <a:cs typeface="Cambria Math"/>
              </a:rPr>
              <a:t>𝑰</a:t>
            </a:r>
            <a:r>
              <a:rPr sz="3075" spc="-22" baseline="-16260" dirty="0">
                <a:latin typeface="Cambria Math"/>
                <a:cs typeface="Cambria Math"/>
              </a:rPr>
              <a:t>𝒔</a:t>
            </a:r>
            <a:r>
              <a:rPr sz="3075" spc="-15" baseline="-16260" dirty="0">
                <a:latin typeface="Cambria Math"/>
                <a:cs typeface="Cambria Math"/>
              </a:rPr>
              <a:t>𝒓</a:t>
            </a:r>
            <a:r>
              <a:rPr sz="3075" baseline="-16260" dirty="0">
                <a:latin typeface="Cambria Math"/>
                <a:cs typeface="Cambria Math"/>
              </a:rPr>
              <a:t> </a:t>
            </a:r>
            <a:r>
              <a:rPr sz="3075" spc="-225" baseline="-16260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𝑪</a:t>
            </a:r>
            <a:r>
              <a:rPr sz="3075" spc="187" baseline="-16260" dirty="0">
                <a:latin typeface="Cambria Math"/>
                <a:cs typeface="Cambria Math"/>
              </a:rPr>
              <a:t>𝟏</a:t>
            </a:r>
            <a:r>
              <a:rPr sz="2800" spc="-5" dirty="0">
                <a:latin typeface="Cambria Math"/>
                <a:cs typeface="Cambria Math"/>
              </a:rPr>
              <a:t>𝑬</a:t>
            </a:r>
            <a:r>
              <a:rPr sz="3075" spc="165" baseline="-16260" dirty="0">
                <a:latin typeface="Cambria Math"/>
                <a:cs typeface="Cambria Math"/>
              </a:rPr>
              <a:t>𝒄</a:t>
            </a:r>
            <a:r>
              <a:rPr sz="2800" spc="-15" dirty="0">
                <a:latin typeface="Cambria Math"/>
                <a:cs typeface="Cambria Math"/>
              </a:rPr>
              <a:t>𝑰</a:t>
            </a:r>
            <a:r>
              <a:rPr sz="3075" spc="-15" baseline="-16260" dirty="0">
                <a:latin typeface="Cambria Math"/>
                <a:cs typeface="Cambria Math"/>
              </a:rPr>
              <a:t>𝒄</a:t>
            </a:r>
            <a:endParaRPr sz="3075" baseline="-16260">
              <a:latin typeface="Cambria Math"/>
              <a:cs typeface="Cambria Math"/>
            </a:endParaRPr>
          </a:p>
          <a:p>
            <a:pPr marL="50800">
              <a:lnSpc>
                <a:spcPct val="100000"/>
              </a:lnSpc>
              <a:spcBef>
                <a:spcPts val="370"/>
              </a:spcBef>
            </a:pPr>
            <a:r>
              <a:rPr spc="25" dirty="0">
                <a:latin typeface="Cambria Math"/>
                <a:cs typeface="Cambria Math"/>
              </a:rPr>
              <a:t>𝑬</a:t>
            </a:r>
            <a:r>
              <a:rPr sz="2625" spc="37" baseline="-15873" dirty="0">
                <a:latin typeface="Cambria Math"/>
                <a:cs typeface="Cambria Math"/>
              </a:rPr>
              <a:t>𝒔</a:t>
            </a:r>
            <a:r>
              <a:rPr sz="2400" spc="25" dirty="0">
                <a:latin typeface="Times New Roman"/>
                <a:cs typeface="Times New Roman"/>
              </a:rPr>
              <a:t>=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modulus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steel</a:t>
            </a:r>
            <a:endParaRPr sz="24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pc="35" dirty="0">
                <a:latin typeface="Cambria Math"/>
                <a:cs typeface="Cambria Math"/>
              </a:rPr>
              <a:t>𝑬</a:t>
            </a:r>
            <a:r>
              <a:rPr sz="2625" spc="52" baseline="-15873" dirty="0">
                <a:latin typeface="Cambria Math"/>
                <a:cs typeface="Cambria Math"/>
              </a:rPr>
              <a:t>𝒄</a:t>
            </a:r>
            <a:r>
              <a:rPr sz="2400" spc="35" dirty="0">
                <a:latin typeface="Times New Roman"/>
                <a:cs typeface="Times New Roman"/>
              </a:rPr>
              <a:t>=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modulus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concrete</a:t>
            </a:r>
            <a:endParaRPr sz="24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pc="30" dirty="0">
                <a:latin typeface="Cambria Math"/>
                <a:cs typeface="Cambria Math"/>
              </a:rPr>
              <a:t>𝑰</a:t>
            </a:r>
            <a:r>
              <a:rPr sz="2625" spc="44" baseline="-15873" dirty="0">
                <a:latin typeface="Cambria Math"/>
                <a:cs typeface="Cambria Math"/>
              </a:rPr>
              <a:t>𝒔</a:t>
            </a:r>
            <a:r>
              <a:rPr sz="2400" spc="30" dirty="0">
                <a:latin typeface="Times New Roman"/>
                <a:cs typeface="Times New Roman"/>
              </a:rPr>
              <a:t>=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moment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inertia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steel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section</a:t>
            </a:r>
            <a:endParaRPr sz="24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pc="20" dirty="0">
                <a:latin typeface="Cambria Math"/>
                <a:cs typeface="Cambria Math"/>
              </a:rPr>
              <a:t>𝑰</a:t>
            </a:r>
            <a:r>
              <a:rPr sz="2625" spc="30" baseline="-15873" dirty="0">
                <a:latin typeface="Cambria Math"/>
                <a:cs typeface="Cambria Math"/>
              </a:rPr>
              <a:t>𝒔𝒓</a:t>
            </a:r>
            <a:r>
              <a:rPr sz="2400" spc="2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moment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inertia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reinforcement</a:t>
            </a:r>
            <a:endParaRPr sz="24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pc="35" dirty="0">
                <a:latin typeface="Cambria Math"/>
                <a:cs typeface="Cambria Math"/>
              </a:rPr>
              <a:t>𝑰</a:t>
            </a:r>
            <a:r>
              <a:rPr sz="2625" spc="52" baseline="-15873" dirty="0">
                <a:latin typeface="Cambria Math"/>
                <a:cs typeface="Cambria Math"/>
              </a:rPr>
              <a:t>𝒄</a:t>
            </a:r>
            <a:r>
              <a:rPr sz="2400" spc="35" dirty="0">
                <a:latin typeface="Times New Roman"/>
                <a:cs typeface="Times New Roman"/>
              </a:rPr>
              <a:t>=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moment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inertia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concrete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86557" y="5181091"/>
            <a:ext cx="15430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40" dirty="0">
                <a:latin typeface="Cambria Math"/>
                <a:cs typeface="Cambria Math"/>
              </a:rPr>
              <a:t>1</a:t>
            </a:r>
            <a:endParaRPr sz="175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29585" y="5036311"/>
            <a:ext cx="1651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6240" algn="l"/>
              </a:tabLst>
            </a:pPr>
            <a:r>
              <a:rPr sz="2400" dirty="0">
                <a:latin typeface="Cambria Math"/>
                <a:cs typeface="Cambria Math"/>
              </a:rPr>
              <a:t>𝐶	=</a:t>
            </a:r>
            <a:r>
              <a:rPr sz="2400" spc="9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0.1</a:t>
            </a:r>
            <a:r>
              <a:rPr sz="2400" spc="-3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+</a:t>
            </a:r>
            <a:r>
              <a:rPr sz="2400" spc="-4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2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243454" y="4876800"/>
            <a:ext cx="1307465" cy="777240"/>
          </a:xfrm>
          <a:custGeom>
            <a:avLst/>
            <a:gdLst/>
            <a:ahLst/>
            <a:cxnLst/>
            <a:rect l="l" t="t" r="r" b="b"/>
            <a:pathLst>
              <a:path w="1307464" h="777239">
                <a:moveTo>
                  <a:pt x="1174365" y="0"/>
                </a:moveTo>
                <a:lnTo>
                  <a:pt x="1167380" y="11175"/>
                </a:lnTo>
                <a:lnTo>
                  <a:pt x="1192171" y="40939"/>
                </a:lnTo>
                <a:lnTo>
                  <a:pt x="1213973" y="76501"/>
                </a:lnTo>
                <a:lnTo>
                  <a:pt x="1232799" y="117850"/>
                </a:lnTo>
                <a:lnTo>
                  <a:pt x="1248660" y="164973"/>
                </a:lnTo>
                <a:lnTo>
                  <a:pt x="1261235" y="216433"/>
                </a:lnTo>
                <a:lnTo>
                  <a:pt x="1270202" y="270811"/>
                </a:lnTo>
                <a:lnTo>
                  <a:pt x="1275574" y="328118"/>
                </a:lnTo>
                <a:lnTo>
                  <a:pt x="1277362" y="388366"/>
                </a:lnTo>
                <a:lnTo>
                  <a:pt x="1275576" y="447472"/>
                </a:lnTo>
                <a:lnTo>
                  <a:pt x="1270218" y="504221"/>
                </a:lnTo>
                <a:lnTo>
                  <a:pt x="1261288" y="558637"/>
                </a:lnTo>
                <a:lnTo>
                  <a:pt x="1248787" y="610743"/>
                </a:lnTo>
                <a:lnTo>
                  <a:pt x="1232995" y="658610"/>
                </a:lnTo>
                <a:lnTo>
                  <a:pt x="1214179" y="700481"/>
                </a:lnTo>
                <a:lnTo>
                  <a:pt x="1192315" y="736351"/>
                </a:lnTo>
                <a:lnTo>
                  <a:pt x="1167380" y="766216"/>
                </a:lnTo>
                <a:lnTo>
                  <a:pt x="1174365" y="777227"/>
                </a:lnTo>
                <a:lnTo>
                  <a:pt x="1203422" y="747851"/>
                </a:lnTo>
                <a:lnTo>
                  <a:pt x="1229276" y="711809"/>
                </a:lnTo>
                <a:lnTo>
                  <a:pt x="1251964" y="669110"/>
                </a:lnTo>
                <a:lnTo>
                  <a:pt x="1271520" y="619760"/>
                </a:lnTo>
                <a:lnTo>
                  <a:pt x="1284475" y="576723"/>
                </a:lnTo>
                <a:lnTo>
                  <a:pt x="1294540" y="532046"/>
                </a:lnTo>
                <a:lnTo>
                  <a:pt x="1301722" y="485736"/>
                </a:lnTo>
                <a:lnTo>
                  <a:pt x="1306027" y="437798"/>
                </a:lnTo>
                <a:lnTo>
                  <a:pt x="1307461" y="388238"/>
                </a:lnTo>
                <a:lnTo>
                  <a:pt x="1306027" y="337993"/>
                </a:lnTo>
                <a:lnTo>
                  <a:pt x="1301722" y="289674"/>
                </a:lnTo>
                <a:lnTo>
                  <a:pt x="1294540" y="243288"/>
                </a:lnTo>
                <a:lnTo>
                  <a:pt x="1284475" y="198840"/>
                </a:lnTo>
                <a:lnTo>
                  <a:pt x="1271520" y="156337"/>
                </a:lnTo>
                <a:lnTo>
                  <a:pt x="1251964" y="107620"/>
                </a:lnTo>
                <a:lnTo>
                  <a:pt x="1229276" y="65309"/>
                </a:lnTo>
                <a:lnTo>
                  <a:pt x="1203422" y="29428"/>
                </a:lnTo>
                <a:lnTo>
                  <a:pt x="1174365" y="0"/>
                </a:lnTo>
                <a:close/>
              </a:path>
              <a:path w="1307464" h="777239">
                <a:moveTo>
                  <a:pt x="133092" y="0"/>
                </a:moveTo>
                <a:lnTo>
                  <a:pt x="104035" y="29428"/>
                </a:lnTo>
                <a:lnTo>
                  <a:pt x="78180" y="65309"/>
                </a:lnTo>
                <a:lnTo>
                  <a:pt x="55493" y="107620"/>
                </a:lnTo>
                <a:lnTo>
                  <a:pt x="35937" y="156337"/>
                </a:lnTo>
                <a:lnTo>
                  <a:pt x="22982" y="198840"/>
                </a:lnTo>
                <a:lnTo>
                  <a:pt x="12916" y="243288"/>
                </a:lnTo>
                <a:lnTo>
                  <a:pt x="5734" y="289674"/>
                </a:lnTo>
                <a:lnTo>
                  <a:pt x="1429" y="337993"/>
                </a:lnTo>
                <a:lnTo>
                  <a:pt x="0" y="388366"/>
                </a:lnTo>
                <a:lnTo>
                  <a:pt x="1429" y="437798"/>
                </a:lnTo>
                <a:lnTo>
                  <a:pt x="5734" y="485736"/>
                </a:lnTo>
                <a:lnTo>
                  <a:pt x="12916" y="532046"/>
                </a:lnTo>
                <a:lnTo>
                  <a:pt x="22982" y="576723"/>
                </a:lnTo>
                <a:lnTo>
                  <a:pt x="35937" y="619760"/>
                </a:lnTo>
                <a:lnTo>
                  <a:pt x="55493" y="669110"/>
                </a:lnTo>
                <a:lnTo>
                  <a:pt x="78180" y="711809"/>
                </a:lnTo>
                <a:lnTo>
                  <a:pt x="104035" y="747851"/>
                </a:lnTo>
                <a:lnTo>
                  <a:pt x="133092" y="777227"/>
                </a:lnTo>
                <a:lnTo>
                  <a:pt x="140077" y="766216"/>
                </a:lnTo>
                <a:lnTo>
                  <a:pt x="115141" y="736351"/>
                </a:lnTo>
                <a:lnTo>
                  <a:pt x="93277" y="700481"/>
                </a:lnTo>
                <a:lnTo>
                  <a:pt x="74461" y="658610"/>
                </a:lnTo>
                <a:lnTo>
                  <a:pt x="58670" y="610743"/>
                </a:lnTo>
                <a:lnTo>
                  <a:pt x="46168" y="558637"/>
                </a:lnTo>
                <a:lnTo>
                  <a:pt x="37239" y="504221"/>
                </a:lnTo>
                <a:lnTo>
                  <a:pt x="31881" y="447472"/>
                </a:lnTo>
                <a:lnTo>
                  <a:pt x="30099" y="388238"/>
                </a:lnTo>
                <a:lnTo>
                  <a:pt x="31881" y="328118"/>
                </a:lnTo>
                <a:lnTo>
                  <a:pt x="37239" y="270811"/>
                </a:lnTo>
                <a:lnTo>
                  <a:pt x="46168" y="216433"/>
                </a:lnTo>
                <a:lnTo>
                  <a:pt x="58670" y="164973"/>
                </a:lnTo>
                <a:lnTo>
                  <a:pt x="74533" y="117850"/>
                </a:lnTo>
                <a:lnTo>
                  <a:pt x="93373" y="76501"/>
                </a:lnTo>
                <a:lnTo>
                  <a:pt x="115213" y="40939"/>
                </a:lnTo>
                <a:lnTo>
                  <a:pt x="140077" y="11175"/>
                </a:lnTo>
                <a:lnTo>
                  <a:pt x="1330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700651" y="4806188"/>
            <a:ext cx="3778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spc="15" dirty="0">
                <a:latin typeface="Cambria Math"/>
                <a:cs typeface="Cambria Math"/>
              </a:rPr>
              <a:t>𝐴</a:t>
            </a:r>
            <a:r>
              <a:rPr sz="2625" spc="22" baseline="-15873" dirty="0">
                <a:latin typeface="Cambria Math"/>
                <a:cs typeface="Cambria Math"/>
              </a:rPr>
              <a:t>𝑠</a:t>
            </a:r>
            <a:endParaRPr sz="2625" baseline="-15873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56227" y="5240528"/>
            <a:ext cx="10648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spc="35" dirty="0">
                <a:latin typeface="Cambria Math"/>
                <a:cs typeface="Cambria Math"/>
              </a:rPr>
              <a:t>𝐴</a:t>
            </a:r>
            <a:r>
              <a:rPr sz="2625" spc="52" baseline="-15873" dirty="0">
                <a:latin typeface="Cambria Math"/>
                <a:cs typeface="Cambria Math"/>
              </a:rPr>
              <a:t>𝑐</a:t>
            </a:r>
            <a:r>
              <a:rPr sz="2625" spc="390" baseline="-15873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+</a:t>
            </a:r>
            <a:r>
              <a:rPr sz="2400" spc="-35" dirty="0">
                <a:latin typeface="Cambria Math"/>
                <a:cs typeface="Cambria Math"/>
              </a:rPr>
              <a:t> </a:t>
            </a:r>
            <a:r>
              <a:rPr sz="2400" spc="15" dirty="0">
                <a:latin typeface="Cambria Math"/>
                <a:cs typeface="Cambria Math"/>
              </a:rPr>
              <a:t>𝐴</a:t>
            </a:r>
            <a:r>
              <a:rPr sz="2625" spc="22" baseline="-15873" dirty="0">
                <a:latin typeface="Cambria Math"/>
                <a:cs typeface="Cambria Math"/>
              </a:rPr>
              <a:t>𝑠</a:t>
            </a:r>
            <a:endParaRPr sz="2625" baseline="-15873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393691" y="5256657"/>
            <a:ext cx="1007744" cy="20320"/>
          </a:xfrm>
          <a:custGeom>
            <a:avLst/>
            <a:gdLst/>
            <a:ahLst/>
            <a:cxnLst/>
            <a:rect l="l" t="t" r="r" b="b"/>
            <a:pathLst>
              <a:path w="1007745" h="20320">
                <a:moveTo>
                  <a:pt x="1007363" y="0"/>
                </a:moveTo>
                <a:lnTo>
                  <a:pt x="0" y="0"/>
                </a:lnTo>
                <a:lnTo>
                  <a:pt x="0" y="19812"/>
                </a:lnTo>
                <a:lnTo>
                  <a:pt x="1007363" y="19812"/>
                </a:lnTo>
                <a:lnTo>
                  <a:pt x="10073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648325" y="5036311"/>
            <a:ext cx="7385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mbria Math"/>
                <a:cs typeface="Cambria Math"/>
              </a:rPr>
              <a:t>≤</a:t>
            </a:r>
            <a:r>
              <a:rPr sz="2400" spc="50" dirty="0">
                <a:latin typeface="Cambria Math"/>
                <a:cs typeface="Cambria Math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0.3</a:t>
            </a:r>
            <a:endParaRPr sz="2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00"/>
              </a:spcBef>
            </a:pPr>
            <a:r>
              <a:rPr spc="10" dirty="0"/>
              <a:t>Fully</a:t>
            </a:r>
            <a:r>
              <a:rPr spc="-25" dirty="0"/>
              <a:t> </a:t>
            </a:r>
            <a:r>
              <a:rPr spc="-5" dirty="0"/>
              <a:t>Encased</a:t>
            </a:r>
            <a:r>
              <a:rPr spc="-25" dirty="0"/>
              <a:t> </a:t>
            </a:r>
            <a:r>
              <a:rPr spc="-5" dirty="0"/>
              <a:t>Composite</a:t>
            </a:r>
            <a:r>
              <a:rPr spc="-25" dirty="0"/>
              <a:t> </a:t>
            </a:r>
            <a:r>
              <a:rPr dirty="0"/>
              <a:t>Column</a:t>
            </a:r>
          </a:p>
        </p:txBody>
      </p:sp>
      <p:sp>
        <p:nvSpPr>
          <p:cNvPr id="3" name="object 3"/>
          <p:cNvSpPr/>
          <p:nvPr/>
        </p:nvSpPr>
        <p:spPr>
          <a:xfrm>
            <a:off x="228511" y="1841500"/>
            <a:ext cx="9478010" cy="140335"/>
          </a:xfrm>
          <a:custGeom>
            <a:avLst/>
            <a:gdLst/>
            <a:ahLst/>
            <a:cxnLst/>
            <a:rect l="l" t="t" r="r" b="b"/>
            <a:pathLst>
              <a:path w="9478010" h="140335">
                <a:moveTo>
                  <a:pt x="177" y="0"/>
                </a:moveTo>
                <a:lnTo>
                  <a:pt x="139" y="25400"/>
                </a:lnTo>
                <a:lnTo>
                  <a:pt x="9477463" y="38353"/>
                </a:lnTo>
                <a:lnTo>
                  <a:pt x="9477590" y="12953"/>
                </a:lnTo>
                <a:lnTo>
                  <a:pt x="177" y="0"/>
                </a:lnTo>
                <a:close/>
              </a:path>
              <a:path w="9478010" h="140335">
                <a:moveTo>
                  <a:pt x="101" y="50800"/>
                </a:moveTo>
                <a:lnTo>
                  <a:pt x="0" y="127000"/>
                </a:lnTo>
                <a:lnTo>
                  <a:pt x="9477336" y="139953"/>
                </a:lnTo>
                <a:lnTo>
                  <a:pt x="9477463" y="63753"/>
                </a:lnTo>
                <a:lnTo>
                  <a:pt x="101" y="5080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10946" y="1372565"/>
            <a:ext cx="8488680" cy="1408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813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 Black"/>
                <a:cs typeface="Arial Black"/>
              </a:rPr>
              <a:t>AXIAL</a:t>
            </a:r>
            <a:r>
              <a:rPr sz="2400" spc="-30" dirty="0">
                <a:latin typeface="Arial Black"/>
                <a:cs typeface="Arial Black"/>
              </a:rPr>
              <a:t> </a:t>
            </a:r>
            <a:r>
              <a:rPr sz="2400" spc="-5" dirty="0">
                <a:latin typeface="Arial Black"/>
                <a:cs typeface="Arial Black"/>
              </a:rPr>
              <a:t>COMPRESSIVE</a:t>
            </a:r>
            <a:r>
              <a:rPr sz="2400" spc="-15" dirty="0">
                <a:latin typeface="Arial Black"/>
                <a:cs typeface="Arial Black"/>
              </a:rPr>
              <a:t> </a:t>
            </a:r>
            <a:r>
              <a:rPr sz="2400" dirty="0">
                <a:latin typeface="Arial Black"/>
                <a:cs typeface="Arial Black"/>
              </a:rPr>
              <a:t>STRENGTH</a:t>
            </a:r>
            <a:r>
              <a:rPr sz="2400" spc="5" dirty="0">
                <a:latin typeface="Arial Black"/>
                <a:cs typeface="Arial Black"/>
              </a:rPr>
              <a:t> </a:t>
            </a:r>
            <a:r>
              <a:rPr sz="2400" spc="-5" dirty="0">
                <a:latin typeface="Arial Black"/>
                <a:cs typeface="Arial Black"/>
              </a:rPr>
              <a:t>FEC</a:t>
            </a:r>
            <a:r>
              <a:rPr sz="2400" dirty="0">
                <a:latin typeface="Arial Black"/>
                <a:cs typeface="Arial Black"/>
              </a:rPr>
              <a:t> </a:t>
            </a:r>
            <a:r>
              <a:rPr sz="2400" spc="-10" dirty="0">
                <a:latin typeface="Arial Black"/>
                <a:cs typeface="Arial Black"/>
              </a:rPr>
              <a:t>COLUMNS</a:t>
            </a:r>
            <a:endParaRPr sz="24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325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Nominal</a:t>
            </a:r>
            <a:r>
              <a:rPr sz="28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compressive</a:t>
            </a:r>
            <a:r>
              <a:rPr sz="2800" b="1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strength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62657" y="3198114"/>
            <a:ext cx="41338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mbria Math"/>
                <a:cs typeface="Cambria Math"/>
              </a:rPr>
              <a:t>𝑷</a:t>
            </a:r>
            <a:r>
              <a:rPr sz="2625" spc="-7" baseline="-15873" dirty="0">
                <a:latin typeface="Cambria Math"/>
                <a:cs typeface="Cambria Math"/>
              </a:rPr>
              <a:t>𝒐</a:t>
            </a:r>
            <a:endParaRPr sz="2625" baseline="-15873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24736" y="3428238"/>
            <a:ext cx="901700" cy="595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245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If</a:t>
            </a:r>
            <a:r>
              <a:rPr sz="2400" b="1" i="1" spc="-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…</a:t>
            </a:r>
            <a:r>
              <a:rPr sz="2400" spc="-14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.</a:t>
            </a:r>
            <a:endParaRPr sz="2400">
              <a:latin typeface="Cambria Math"/>
              <a:cs typeface="Cambria Math"/>
            </a:endParaRPr>
          </a:p>
          <a:p>
            <a:pPr marL="678815">
              <a:lnSpc>
                <a:spcPts val="2245"/>
              </a:lnSpc>
            </a:pPr>
            <a:r>
              <a:rPr sz="2400" dirty="0">
                <a:latin typeface="Cambria Math"/>
                <a:cs typeface="Cambria Math"/>
              </a:rPr>
              <a:t>𝑷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99894" y="3777234"/>
            <a:ext cx="14795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latin typeface="Cambria Math"/>
                <a:cs typeface="Cambria Math"/>
              </a:rPr>
              <a:t>𝒆</a:t>
            </a:r>
            <a:endParaRPr sz="175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000376" y="3648964"/>
            <a:ext cx="350520" cy="20320"/>
          </a:xfrm>
          <a:custGeom>
            <a:avLst/>
            <a:gdLst/>
            <a:ahLst/>
            <a:cxnLst/>
            <a:rect l="l" t="t" r="r" b="b"/>
            <a:pathLst>
              <a:path w="350519" h="20320">
                <a:moveTo>
                  <a:pt x="350519" y="0"/>
                </a:moveTo>
                <a:lnTo>
                  <a:pt x="0" y="0"/>
                </a:lnTo>
                <a:lnTo>
                  <a:pt x="0" y="19812"/>
                </a:lnTo>
                <a:lnTo>
                  <a:pt x="350519" y="19812"/>
                </a:lnTo>
                <a:lnTo>
                  <a:pt x="3505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423922" y="3428238"/>
            <a:ext cx="9994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mbria Math"/>
                <a:cs typeface="Cambria Math"/>
              </a:rPr>
              <a:t>≤</a:t>
            </a:r>
            <a:r>
              <a:rPr sz="2400" spc="13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𝟐.</a:t>
            </a:r>
            <a:r>
              <a:rPr sz="2400" spc="-13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𝟐𝟓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39867" y="3428238"/>
            <a:ext cx="11760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mbria Math"/>
                <a:cs typeface="Cambria Math"/>
              </a:rPr>
              <a:t>𝑷</a:t>
            </a:r>
            <a:r>
              <a:rPr sz="2625" spc="-7" baseline="-15873" dirty="0">
                <a:latin typeface="Cambria Math"/>
                <a:cs typeface="Cambria Math"/>
              </a:rPr>
              <a:t>𝒏</a:t>
            </a:r>
            <a:r>
              <a:rPr sz="2625" spc="502" baseline="-15873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=</a:t>
            </a:r>
            <a:r>
              <a:rPr sz="2400" spc="105" dirty="0">
                <a:latin typeface="Cambria Math"/>
                <a:cs typeface="Cambria Math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𝑷</a:t>
            </a:r>
            <a:r>
              <a:rPr sz="2625" spc="-7" baseline="-15873" dirty="0">
                <a:latin typeface="Cambria Math"/>
                <a:cs typeface="Cambria Math"/>
              </a:rPr>
              <a:t>𝒐</a:t>
            </a:r>
            <a:endParaRPr sz="2625" baseline="-15873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273927" y="3252469"/>
            <a:ext cx="71120" cy="500380"/>
          </a:xfrm>
          <a:custGeom>
            <a:avLst/>
            <a:gdLst/>
            <a:ahLst/>
            <a:cxnLst/>
            <a:rect l="l" t="t" r="r" b="b"/>
            <a:pathLst>
              <a:path w="71120" h="500379">
                <a:moveTo>
                  <a:pt x="70866" y="0"/>
                </a:moveTo>
                <a:lnTo>
                  <a:pt x="0" y="0"/>
                </a:lnTo>
                <a:lnTo>
                  <a:pt x="0" y="12700"/>
                </a:lnTo>
                <a:lnTo>
                  <a:pt x="0" y="486410"/>
                </a:lnTo>
                <a:lnTo>
                  <a:pt x="0" y="500380"/>
                </a:lnTo>
                <a:lnTo>
                  <a:pt x="70866" y="500380"/>
                </a:lnTo>
                <a:lnTo>
                  <a:pt x="70866" y="486410"/>
                </a:lnTo>
                <a:lnTo>
                  <a:pt x="27559" y="486410"/>
                </a:lnTo>
                <a:lnTo>
                  <a:pt x="27559" y="12700"/>
                </a:lnTo>
                <a:lnTo>
                  <a:pt x="70866" y="12700"/>
                </a:lnTo>
                <a:lnTo>
                  <a:pt x="708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214743" y="3252469"/>
            <a:ext cx="561340" cy="500380"/>
          </a:xfrm>
          <a:custGeom>
            <a:avLst/>
            <a:gdLst/>
            <a:ahLst/>
            <a:cxnLst/>
            <a:rect l="l" t="t" r="r" b="b"/>
            <a:pathLst>
              <a:path w="561340" h="500379">
                <a:moveTo>
                  <a:pt x="82804" y="60452"/>
                </a:moveTo>
                <a:lnTo>
                  <a:pt x="46685" y="77889"/>
                </a:lnTo>
                <a:lnTo>
                  <a:pt x="21463" y="119507"/>
                </a:lnTo>
                <a:lnTo>
                  <a:pt x="5397" y="173101"/>
                </a:lnTo>
                <a:lnTo>
                  <a:pt x="0" y="235077"/>
                </a:lnTo>
                <a:lnTo>
                  <a:pt x="1346" y="267017"/>
                </a:lnTo>
                <a:lnTo>
                  <a:pt x="12103" y="324840"/>
                </a:lnTo>
                <a:lnTo>
                  <a:pt x="33147" y="373672"/>
                </a:lnTo>
                <a:lnTo>
                  <a:pt x="62052" y="407631"/>
                </a:lnTo>
                <a:lnTo>
                  <a:pt x="79248" y="418719"/>
                </a:lnTo>
                <a:lnTo>
                  <a:pt x="82804" y="410083"/>
                </a:lnTo>
                <a:lnTo>
                  <a:pt x="69011" y="398894"/>
                </a:lnTo>
                <a:lnTo>
                  <a:pt x="56807" y="384340"/>
                </a:lnTo>
                <a:lnTo>
                  <a:pt x="37211" y="345059"/>
                </a:lnTo>
                <a:lnTo>
                  <a:pt x="24917" y="294589"/>
                </a:lnTo>
                <a:lnTo>
                  <a:pt x="20828" y="235331"/>
                </a:lnTo>
                <a:lnTo>
                  <a:pt x="21844" y="204139"/>
                </a:lnTo>
                <a:lnTo>
                  <a:pt x="30086" y="148945"/>
                </a:lnTo>
                <a:lnTo>
                  <a:pt x="46405" y="103797"/>
                </a:lnTo>
                <a:lnTo>
                  <a:pt x="69151" y="71551"/>
                </a:lnTo>
                <a:lnTo>
                  <a:pt x="82804" y="60452"/>
                </a:lnTo>
                <a:close/>
              </a:path>
              <a:path w="561340" h="500379">
                <a:moveTo>
                  <a:pt x="451866" y="235077"/>
                </a:moveTo>
                <a:lnTo>
                  <a:pt x="446506" y="173101"/>
                </a:lnTo>
                <a:lnTo>
                  <a:pt x="430403" y="119507"/>
                </a:lnTo>
                <a:lnTo>
                  <a:pt x="405269" y="77889"/>
                </a:lnTo>
                <a:lnTo>
                  <a:pt x="372618" y="51689"/>
                </a:lnTo>
                <a:lnTo>
                  <a:pt x="369062" y="60452"/>
                </a:lnTo>
                <a:lnTo>
                  <a:pt x="382752" y="71551"/>
                </a:lnTo>
                <a:lnTo>
                  <a:pt x="394881" y="86004"/>
                </a:lnTo>
                <a:lnTo>
                  <a:pt x="414528" y="124968"/>
                </a:lnTo>
                <a:lnTo>
                  <a:pt x="426986" y="175348"/>
                </a:lnTo>
                <a:lnTo>
                  <a:pt x="431165" y="235331"/>
                </a:lnTo>
                <a:lnTo>
                  <a:pt x="430136" y="266052"/>
                </a:lnTo>
                <a:lnTo>
                  <a:pt x="421894" y="320916"/>
                </a:lnTo>
                <a:lnTo>
                  <a:pt x="405650" y="366407"/>
                </a:lnTo>
                <a:lnTo>
                  <a:pt x="382841" y="398894"/>
                </a:lnTo>
                <a:lnTo>
                  <a:pt x="369062" y="410083"/>
                </a:lnTo>
                <a:lnTo>
                  <a:pt x="372618" y="418719"/>
                </a:lnTo>
                <a:lnTo>
                  <a:pt x="405269" y="392607"/>
                </a:lnTo>
                <a:lnTo>
                  <a:pt x="430403" y="350786"/>
                </a:lnTo>
                <a:lnTo>
                  <a:pt x="446506" y="296938"/>
                </a:lnTo>
                <a:lnTo>
                  <a:pt x="450519" y="267017"/>
                </a:lnTo>
                <a:lnTo>
                  <a:pt x="451866" y="235077"/>
                </a:lnTo>
                <a:close/>
              </a:path>
              <a:path w="561340" h="500379">
                <a:moveTo>
                  <a:pt x="561340" y="0"/>
                </a:moveTo>
                <a:lnTo>
                  <a:pt x="490601" y="0"/>
                </a:lnTo>
                <a:lnTo>
                  <a:pt x="490601" y="12700"/>
                </a:lnTo>
                <a:lnTo>
                  <a:pt x="533908" y="12700"/>
                </a:lnTo>
                <a:lnTo>
                  <a:pt x="533908" y="486410"/>
                </a:lnTo>
                <a:lnTo>
                  <a:pt x="490601" y="486410"/>
                </a:lnTo>
                <a:lnTo>
                  <a:pt x="490601" y="500380"/>
                </a:lnTo>
                <a:lnTo>
                  <a:pt x="561340" y="500380"/>
                </a:lnTo>
                <a:lnTo>
                  <a:pt x="561340" y="486410"/>
                </a:lnTo>
                <a:lnTo>
                  <a:pt x="561340" y="12700"/>
                </a:lnTo>
                <a:lnTo>
                  <a:pt x="5613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314185" y="3185922"/>
            <a:ext cx="1292225" cy="633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0480" algn="r">
              <a:lnSpc>
                <a:spcPts val="2005"/>
              </a:lnSpc>
              <a:spcBef>
                <a:spcPts val="100"/>
              </a:spcBef>
            </a:pPr>
            <a:r>
              <a:rPr sz="1750" spc="-5" dirty="0">
                <a:latin typeface="Cambria Math"/>
                <a:cs typeface="Cambria Math"/>
              </a:rPr>
              <a:t>𝑷</a:t>
            </a:r>
            <a:r>
              <a:rPr sz="2175" spc="-7" baseline="-13409" dirty="0">
                <a:latin typeface="Cambria Math"/>
                <a:cs typeface="Cambria Math"/>
              </a:rPr>
              <a:t>𝟎</a:t>
            </a:r>
            <a:endParaRPr sz="2175" baseline="-13409">
              <a:latin typeface="Cambria Math"/>
              <a:cs typeface="Cambria Math"/>
            </a:endParaRPr>
          </a:p>
          <a:p>
            <a:pPr marL="38100">
              <a:lnSpc>
                <a:spcPts val="2785"/>
              </a:lnSpc>
            </a:pPr>
            <a:r>
              <a:rPr sz="2400" dirty="0">
                <a:latin typeface="Cambria Math"/>
                <a:cs typeface="Cambria Math"/>
              </a:rPr>
              <a:t>𝟎.</a:t>
            </a:r>
            <a:r>
              <a:rPr sz="2400" spc="-13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𝟔𝟓𝟖 </a:t>
            </a:r>
            <a:r>
              <a:rPr sz="2400" spc="-155" dirty="0">
                <a:latin typeface="Cambria Math"/>
                <a:cs typeface="Cambria Math"/>
              </a:rPr>
              <a:t> </a:t>
            </a:r>
            <a:r>
              <a:rPr sz="2625" spc="-7" baseline="20634" dirty="0">
                <a:latin typeface="Cambria Math"/>
                <a:cs typeface="Cambria Math"/>
              </a:rPr>
              <a:t>𝑷</a:t>
            </a:r>
            <a:r>
              <a:rPr sz="2175" spc="-15" baseline="11494" dirty="0">
                <a:latin typeface="Cambria Math"/>
                <a:cs typeface="Cambria Math"/>
              </a:rPr>
              <a:t>𝒆</a:t>
            </a:r>
            <a:endParaRPr sz="2175" baseline="11494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305420" y="3481323"/>
            <a:ext cx="271780" cy="13970"/>
          </a:xfrm>
          <a:custGeom>
            <a:avLst/>
            <a:gdLst/>
            <a:ahLst/>
            <a:cxnLst/>
            <a:rect l="l" t="t" r="r" b="b"/>
            <a:pathLst>
              <a:path w="271779" h="13970">
                <a:moveTo>
                  <a:pt x="271272" y="0"/>
                </a:moveTo>
                <a:lnTo>
                  <a:pt x="0" y="0"/>
                </a:lnTo>
                <a:lnTo>
                  <a:pt x="0" y="13715"/>
                </a:lnTo>
                <a:lnTo>
                  <a:pt x="271272" y="13715"/>
                </a:lnTo>
                <a:lnTo>
                  <a:pt x="2712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471930" y="4303267"/>
            <a:ext cx="32956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50" spc="-5" dirty="0">
                <a:latin typeface="Cambria Math"/>
                <a:cs typeface="Cambria Math"/>
              </a:rPr>
              <a:t>𝑷</a:t>
            </a:r>
            <a:r>
              <a:rPr sz="2175" spc="-7" baseline="-13409" dirty="0">
                <a:latin typeface="Cambria Math"/>
                <a:cs typeface="Cambria Math"/>
              </a:rPr>
              <a:t>𝒆</a:t>
            </a:r>
            <a:endParaRPr sz="2175" baseline="-13409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508125" y="4287520"/>
            <a:ext cx="266700" cy="20320"/>
          </a:xfrm>
          <a:custGeom>
            <a:avLst/>
            <a:gdLst/>
            <a:ahLst/>
            <a:cxnLst/>
            <a:rect l="l" t="t" r="r" b="b"/>
            <a:pathLst>
              <a:path w="266700" h="20320">
                <a:moveTo>
                  <a:pt x="266700" y="0"/>
                </a:moveTo>
                <a:lnTo>
                  <a:pt x="0" y="0"/>
                </a:lnTo>
                <a:lnTo>
                  <a:pt x="0" y="19811"/>
                </a:lnTo>
                <a:lnTo>
                  <a:pt x="266700" y="19811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85546" y="4066743"/>
            <a:ext cx="23856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Else</a:t>
            </a:r>
            <a:r>
              <a:rPr sz="2400" b="1" i="1" spc="-20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…</a:t>
            </a:r>
            <a:r>
              <a:rPr sz="2400" spc="-14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.</a:t>
            </a:r>
            <a:r>
              <a:rPr sz="2400" spc="-135" dirty="0">
                <a:latin typeface="Cambria Math"/>
                <a:cs typeface="Cambria Math"/>
              </a:rPr>
              <a:t> </a:t>
            </a:r>
            <a:r>
              <a:rPr sz="2625" spc="-7" baseline="44444" dirty="0">
                <a:latin typeface="Cambria Math"/>
                <a:cs typeface="Cambria Math"/>
              </a:rPr>
              <a:t>𝑷</a:t>
            </a:r>
            <a:r>
              <a:rPr sz="2175" spc="-15" baseline="40229" dirty="0">
                <a:latin typeface="Cambria Math"/>
                <a:cs typeface="Cambria Math"/>
              </a:rPr>
              <a:t>𝒐</a:t>
            </a:r>
            <a:r>
              <a:rPr sz="2175" baseline="40229" dirty="0">
                <a:latin typeface="Cambria Math"/>
                <a:cs typeface="Cambria Math"/>
              </a:rPr>
              <a:t> </a:t>
            </a:r>
            <a:r>
              <a:rPr sz="2175" spc="135" baseline="40229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&gt;</a:t>
            </a:r>
            <a:r>
              <a:rPr sz="2400" spc="14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𝟐.</a:t>
            </a:r>
            <a:r>
              <a:rPr sz="2400" spc="-15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𝟐𝟓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97194" y="4066743"/>
            <a:ext cx="178498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spc="30" dirty="0">
                <a:latin typeface="Cambria Math"/>
                <a:cs typeface="Cambria Math"/>
              </a:rPr>
              <a:t>𝑷</a:t>
            </a:r>
            <a:r>
              <a:rPr sz="2625" spc="44" baseline="-15873" dirty="0">
                <a:latin typeface="Cambria Math"/>
                <a:cs typeface="Cambria Math"/>
              </a:rPr>
              <a:t>𝒏</a:t>
            </a:r>
            <a:r>
              <a:rPr sz="2400" b="1" spc="30" dirty="0">
                <a:latin typeface="Times New Roman"/>
                <a:cs typeface="Times New Roman"/>
              </a:rPr>
              <a:t>=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0.877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𝑷</a:t>
            </a:r>
            <a:r>
              <a:rPr sz="2625" spc="-7" baseline="-15873" dirty="0">
                <a:latin typeface="Cambria Math"/>
                <a:cs typeface="Cambria Math"/>
              </a:rPr>
              <a:t>𝒆</a:t>
            </a:r>
            <a:endParaRPr sz="2625" baseline="-15873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85546" y="4928108"/>
            <a:ext cx="50844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design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compressive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strength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65" dirty="0">
                <a:latin typeface="Cambria Math"/>
                <a:cs typeface="Cambria Math"/>
              </a:rPr>
              <a:t>∅</a:t>
            </a:r>
            <a:r>
              <a:rPr sz="2625" spc="97" baseline="-15873" dirty="0">
                <a:latin typeface="Cambria Math"/>
                <a:cs typeface="Cambria Math"/>
              </a:rPr>
              <a:t>𝑐</a:t>
            </a:r>
            <a:r>
              <a:rPr sz="2400" spc="65" dirty="0">
                <a:latin typeface="Cambria Math"/>
                <a:cs typeface="Cambria Math"/>
              </a:rPr>
              <a:t>𝑝</a:t>
            </a:r>
            <a:r>
              <a:rPr sz="2625" spc="97" baseline="-15873" dirty="0">
                <a:latin typeface="Cambria Math"/>
                <a:cs typeface="Cambria Math"/>
              </a:rPr>
              <a:t>𝑛</a:t>
            </a:r>
            <a:endParaRPr sz="2625" baseline="-15873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Allowable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compressive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strength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Cambria Math"/>
                <a:cs typeface="Cambria Math"/>
              </a:rPr>
              <a:t>𝑃</a:t>
            </a:r>
            <a:r>
              <a:rPr sz="2625" spc="-44" baseline="-15873" dirty="0">
                <a:latin typeface="Cambria Math"/>
                <a:cs typeface="Cambria Math"/>
              </a:rPr>
              <a:t>𝑛</a:t>
            </a:r>
            <a:r>
              <a:rPr sz="2400" spc="-30" dirty="0">
                <a:latin typeface="Cambria Math"/>
                <a:cs typeface="Cambria Math"/>
              </a:rPr>
              <a:t>/Ω</a:t>
            </a:r>
            <a:r>
              <a:rPr sz="2625" spc="-44" baseline="-15873" dirty="0">
                <a:latin typeface="Cambria Math"/>
                <a:cs typeface="Cambria Math"/>
              </a:rPr>
              <a:t>𝑐</a:t>
            </a:r>
            <a:endParaRPr sz="2625" baseline="-15873">
              <a:latin typeface="Cambria Math"/>
              <a:cs typeface="Cambria Math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5848350" y="4705362"/>
            <a:ext cx="2324100" cy="746125"/>
            <a:chOff x="5848350" y="4705362"/>
            <a:chExt cx="2324100" cy="746125"/>
          </a:xfrm>
        </p:grpSpPr>
        <p:sp>
          <p:nvSpPr>
            <p:cNvPr id="21" name="object 21"/>
            <p:cNvSpPr/>
            <p:nvPr/>
          </p:nvSpPr>
          <p:spPr>
            <a:xfrm>
              <a:off x="5867400" y="4724412"/>
              <a:ext cx="2286000" cy="708025"/>
            </a:xfrm>
            <a:custGeom>
              <a:avLst/>
              <a:gdLst/>
              <a:ahLst/>
              <a:cxnLst/>
              <a:rect l="l" t="t" r="r" b="b"/>
              <a:pathLst>
                <a:path w="2286000" h="708025">
                  <a:moveTo>
                    <a:pt x="0" y="707885"/>
                  </a:moveTo>
                  <a:lnTo>
                    <a:pt x="2286000" y="707885"/>
                  </a:lnTo>
                  <a:lnTo>
                    <a:pt x="2286000" y="0"/>
                  </a:lnTo>
                  <a:lnTo>
                    <a:pt x="0" y="0"/>
                  </a:lnTo>
                  <a:lnTo>
                    <a:pt x="0" y="707885"/>
                  </a:lnTo>
                  <a:close/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67856" y="4822952"/>
              <a:ext cx="248285" cy="245998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6317234" y="4902580"/>
              <a:ext cx="153035" cy="68580"/>
            </a:xfrm>
            <a:custGeom>
              <a:avLst/>
              <a:gdLst/>
              <a:ahLst/>
              <a:cxnLst/>
              <a:rect l="l" t="t" r="r" b="b"/>
              <a:pathLst>
                <a:path w="153035" h="68579">
                  <a:moveTo>
                    <a:pt x="153035" y="51689"/>
                  </a:moveTo>
                  <a:lnTo>
                    <a:pt x="0" y="51689"/>
                  </a:lnTo>
                  <a:lnTo>
                    <a:pt x="0" y="68199"/>
                  </a:lnTo>
                  <a:lnTo>
                    <a:pt x="153035" y="68199"/>
                  </a:lnTo>
                  <a:lnTo>
                    <a:pt x="153035" y="51689"/>
                  </a:lnTo>
                  <a:close/>
                </a:path>
                <a:path w="153035" h="68579">
                  <a:moveTo>
                    <a:pt x="153035" y="0"/>
                  </a:moveTo>
                  <a:lnTo>
                    <a:pt x="0" y="0"/>
                  </a:lnTo>
                  <a:lnTo>
                    <a:pt x="0" y="16637"/>
                  </a:lnTo>
                  <a:lnTo>
                    <a:pt x="153035" y="16637"/>
                  </a:lnTo>
                  <a:lnTo>
                    <a:pt x="15303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317233" y="4902581"/>
              <a:ext cx="153035" cy="68580"/>
            </a:xfrm>
            <a:custGeom>
              <a:avLst/>
              <a:gdLst/>
              <a:ahLst/>
              <a:cxnLst/>
              <a:rect l="l" t="t" r="r" b="b"/>
              <a:pathLst>
                <a:path w="153035" h="68579">
                  <a:moveTo>
                    <a:pt x="0" y="51689"/>
                  </a:moveTo>
                  <a:lnTo>
                    <a:pt x="153035" y="51689"/>
                  </a:lnTo>
                  <a:lnTo>
                    <a:pt x="153035" y="68199"/>
                  </a:lnTo>
                  <a:lnTo>
                    <a:pt x="0" y="68199"/>
                  </a:lnTo>
                  <a:lnTo>
                    <a:pt x="0" y="51689"/>
                  </a:lnTo>
                  <a:close/>
                </a:path>
                <a:path w="153035" h="68579">
                  <a:moveTo>
                    <a:pt x="0" y="0"/>
                  </a:moveTo>
                  <a:lnTo>
                    <a:pt x="153035" y="0"/>
                  </a:lnTo>
                  <a:lnTo>
                    <a:pt x="153035" y="16637"/>
                  </a:lnTo>
                  <a:lnTo>
                    <a:pt x="0" y="16637"/>
                  </a:lnTo>
                  <a:lnTo>
                    <a:pt x="0" y="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9201" y="4831715"/>
              <a:ext cx="176613" cy="185800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65163" y="4825492"/>
              <a:ext cx="255905" cy="192023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108952" y="4813046"/>
              <a:ext cx="815340" cy="247903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960618" y="5131689"/>
              <a:ext cx="1538605" cy="24206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00"/>
              </a:spcBef>
            </a:pPr>
            <a:r>
              <a:rPr spc="10" dirty="0"/>
              <a:t>Fully</a:t>
            </a:r>
            <a:r>
              <a:rPr spc="-25" dirty="0"/>
              <a:t> </a:t>
            </a:r>
            <a:r>
              <a:rPr spc="-5" dirty="0"/>
              <a:t>Encased</a:t>
            </a:r>
            <a:r>
              <a:rPr spc="-25" dirty="0"/>
              <a:t> </a:t>
            </a:r>
            <a:r>
              <a:rPr spc="-5" dirty="0"/>
              <a:t>Composite</a:t>
            </a:r>
            <a:r>
              <a:rPr spc="-25" dirty="0"/>
              <a:t> </a:t>
            </a:r>
            <a:r>
              <a:rPr dirty="0"/>
              <a:t>Column</a:t>
            </a:r>
          </a:p>
        </p:txBody>
      </p:sp>
      <p:sp>
        <p:nvSpPr>
          <p:cNvPr id="3" name="object 3"/>
          <p:cNvSpPr/>
          <p:nvPr/>
        </p:nvSpPr>
        <p:spPr>
          <a:xfrm>
            <a:off x="228511" y="1841500"/>
            <a:ext cx="9478010" cy="140335"/>
          </a:xfrm>
          <a:custGeom>
            <a:avLst/>
            <a:gdLst/>
            <a:ahLst/>
            <a:cxnLst/>
            <a:rect l="l" t="t" r="r" b="b"/>
            <a:pathLst>
              <a:path w="9478010" h="140335">
                <a:moveTo>
                  <a:pt x="177" y="0"/>
                </a:moveTo>
                <a:lnTo>
                  <a:pt x="139" y="25400"/>
                </a:lnTo>
                <a:lnTo>
                  <a:pt x="9477463" y="38353"/>
                </a:lnTo>
                <a:lnTo>
                  <a:pt x="9477590" y="12953"/>
                </a:lnTo>
                <a:lnTo>
                  <a:pt x="177" y="0"/>
                </a:lnTo>
                <a:close/>
              </a:path>
              <a:path w="9478010" h="140335">
                <a:moveTo>
                  <a:pt x="101" y="50800"/>
                </a:moveTo>
                <a:lnTo>
                  <a:pt x="0" y="127000"/>
                </a:lnTo>
                <a:lnTo>
                  <a:pt x="9477336" y="139953"/>
                </a:lnTo>
                <a:lnTo>
                  <a:pt x="9477463" y="63753"/>
                </a:lnTo>
                <a:lnTo>
                  <a:pt x="101" y="5080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47446" y="1306829"/>
            <a:ext cx="8095615" cy="4747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196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 Black"/>
                <a:cs typeface="Arial Black"/>
              </a:rPr>
              <a:t>AXIAL</a:t>
            </a:r>
            <a:r>
              <a:rPr sz="2400" spc="-35" dirty="0">
                <a:latin typeface="Arial Black"/>
                <a:cs typeface="Arial Black"/>
              </a:rPr>
              <a:t> </a:t>
            </a:r>
            <a:r>
              <a:rPr sz="2400" spc="-5" dirty="0">
                <a:latin typeface="Arial Black"/>
                <a:cs typeface="Arial Black"/>
              </a:rPr>
              <a:t>TENSILE</a:t>
            </a:r>
            <a:r>
              <a:rPr sz="2400" spc="15" dirty="0">
                <a:latin typeface="Arial Black"/>
                <a:cs typeface="Arial Black"/>
              </a:rPr>
              <a:t> </a:t>
            </a:r>
            <a:r>
              <a:rPr sz="2400" spc="-5" dirty="0">
                <a:latin typeface="Arial Black"/>
                <a:cs typeface="Arial Black"/>
              </a:rPr>
              <a:t>STRENGTH</a:t>
            </a:r>
            <a:r>
              <a:rPr sz="2400" spc="5" dirty="0">
                <a:latin typeface="Arial Black"/>
                <a:cs typeface="Arial Black"/>
              </a:rPr>
              <a:t> </a:t>
            </a:r>
            <a:r>
              <a:rPr sz="2400" dirty="0">
                <a:latin typeface="Arial Black"/>
                <a:cs typeface="Arial Black"/>
              </a:rPr>
              <a:t>FEC</a:t>
            </a:r>
            <a:r>
              <a:rPr sz="2400" spc="-10" dirty="0">
                <a:latin typeface="Arial Black"/>
                <a:cs typeface="Arial Black"/>
              </a:rPr>
              <a:t> COLUMNS</a:t>
            </a:r>
            <a:endParaRPr sz="24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650">
              <a:latin typeface="Arial Black"/>
              <a:cs typeface="Arial Black"/>
            </a:endParaRPr>
          </a:p>
          <a:p>
            <a:pPr marL="76200">
              <a:lnSpc>
                <a:spcPct val="100000"/>
              </a:lnSpc>
            </a:pPr>
            <a:r>
              <a:rPr sz="2800" b="1" u="heavy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Tensile</a:t>
            </a:r>
            <a:r>
              <a:rPr sz="2800" b="1" u="heavy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Strength</a:t>
            </a:r>
            <a:endParaRPr sz="28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latin typeface="Times New Roman"/>
                <a:cs typeface="Times New Roman"/>
              </a:rPr>
              <a:t>Required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situations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where</a:t>
            </a:r>
            <a:r>
              <a:rPr sz="2400" dirty="0">
                <a:latin typeface="Times New Roman"/>
                <a:cs typeface="Times New Roman"/>
              </a:rPr>
              <a:t> uplift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concern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for</a:t>
            </a:r>
            <a:endParaRPr sz="24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computations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related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beam-column</a:t>
            </a:r>
            <a:r>
              <a:rPr sz="2400" dirty="0">
                <a:latin typeface="Times New Roman"/>
                <a:cs typeface="Times New Roman"/>
              </a:rPr>
              <a:t> interaction.</a:t>
            </a:r>
            <a:endParaRPr sz="24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1920"/>
              </a:spcBef>
              <a:tabLst>
                <a:tab pos="6971030" algn="l"/>
              </a:tabLst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design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tensile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strength.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∅</a:t>
            </a:r>
            <a:r>
              <a:rPr sz="2625" baseline="-15873" dirty="0">
                <a:latin typeface="Cambria Math"/>
                <a:cs typeface="Cambria Math"/>
              </a:rPr>
              <a:t>𝑡</a:t>
            </a:r>
            <a:r>
              <a:rPr sz="2400" dirty="0">
                <a:latin typeface="Cambria Math"/>
                <a:cs typeface="Cambria Math"/>
              </a:rPr>
              <a:t>𝑃</a:t>
            </a:r>
            <a:r>
              <a:rPr sz="2625" baseline="-15873" dirty="0">
                <a:latin typeface="Cambria Math"/>
                <a:cs typeface="Cambria Math"/>
              </a:rPr>
              <a:t>𝑛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allowable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tensile	strength,</a:t>
            </a:r>
            <a:endParaRPr sz="24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</a:pPr>
            <a:r>
              <a:rPr sz="2400" dirty="0">
                <a:latin typeface="Cambria Math"/>
                <a:cs typeface="Cambria Math"/>
              </a:rPr>
              <a:t>𝑃</a:t>
            </a:r>
            <a:r>
              <a:rPr sz="2625" baseline="-15873" dirty="0">
                <a:latin typeface="Cambria Math"/>
                <a:cs typeface="Cambria Math"/>
              </a:rPr>
              <a:t>𝑛</a:t>
            </a:r>
            <a:r>
              <a:rPr sz="2400" dirty="0">
                <a:latin typeface="Cambria Math"/>
                <a:cs typeface="Cambria Math"/>
              </a:rPr>
              <a:t>/Ω</a:t>
            </a:r>
            <a:r>
              <a:rPr sz="2625" baseline="-15873" dirty="0">
                <a:latin typeface="Cambria Math"/>
                <a:cs typeface="Cambria Math"/>
              </a:rPr>
              <a:t>𝑡</a:t>
            </a:r>
            <a:r>
              <a:rPr sz="2400" dirty="0">
                <a:latin typeface="Times New Roman"/>
                <a:cs typeface="Times New Roman"/>
              </a:rPr>
              <a:t>, </a:t>
            </a:r>
            <a:r>
              <a:rPr sz="2400" spc="-5" dirty="0">
                <a:latin typeface="Times New Roman"/>
                <a:cs typeface="Times New Roman"/>
              </a:rPr>
              <a:t>for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filled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composite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columns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shall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 </a:t>
            </a:r>
            <a:r>
              <a:rPr sz="2400" spc="-5" dirty="0">
                <a:latin typeface="Times New Roman"/>
                <a:cs typeface="Times New Roman"/>
              </a:rPr>
              <a:t>determined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endParaRPr sz="2400">
              <a:latin typeface="Times New Roman"/>
              <a:cs typeface="Times New Roman"/>
            </a:endParaRPr>
          </a:p>
          <a:p>
            <a:pPr marL="76200">
              <a:lnSpc>
                <a:spcPts val="2860"/>
              </a:lnSpc>
            </a:pPr>
            <a:r>
              <a:rPr sz="2400" spc="-5" dirty="0">
                <a:latin typeface="Times New Roman"/>
                <a:cs typeface="Times New Roman"/>
              </a:rPr>
              <a:t>limit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state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yielding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  <a:p>
            <a:pPr marL="140970" algn="ctr">
              <a:lnSpc>
                <a:spcPts val="3340"/>
              </a:lnSpc>
            </a:pPr>
            <a:r>
              <a:rPr sz="2800" spc="-10" dirty="0">
                <a:latin typeface="Cambria Math"/>
                <a:cs typeface="Cambria Math"/>
              </a:rPr>
              <a:t>𝑷</a:t>
            </a:r>
            <a:r>
              <a:rPr sz="3075" spc="-15" baseline="-16260" dirty="0">
                <a:latin typeface="Cambria Math"/>
                <a:cs typeface="Cambria Math"/>
              </a:rPr>
              <a:t>𝒏</a:t>
            </a:r>
            <a:r>
              <a:rPr sz="3075" baseline="-16260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=</a:t>
            </a:r>
            <a:r>
              <a:rPr sz="2800" spc="130" dirty="0">
                <a:latin typeface="Cambria Math"/>
                <a:cs typeface="Cambria Math"/>
              </a:rPr>
              <a:t> </a:t>
            </a:r>
            <a:r>
              <a:rPr sz="2800" spc="25" dirty="0">
                <a:latin typeface="Cambria Math"/>
                <a:cs typeface="Cambria Math"/>
              </a:rPr>
              <a:t>𝑨</a:t>
            </a:r>
            <a:r>
              <a:rPr sz="3075" spc="37" baseline="-16260" dirty="0">
                <a:latin typeface="Cambria Math"/>
                <a:cs typeface="Cambria Math"/>
              </a:rPr>
              <a:t>𝒔</a:t>
            </a:r>
            <a:r>
              <a:rPr sz="2800" spc="25" dirty="0">
                <a:latin typeface="Cambria Math"/>
                <a:cs typeface="Cambria Math"/>
              </a:rPr>
              <a:t>𝑭</a:t>
            </a:r>
            <a:r>
              <a:rPr sz="3075" spc="37" baseline="-16260" dirty="0">
                <a:latin typeface="Cambria Math"/>
                <a:cs typeface="Cambria Math"/>
              </a:rPr>
              <a:t>𝒚</a:t>
            </a:r>
            <a:r>
              <a:rPr sz="3075" spc="397" baseline="-16260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+ </a:t>
            </a:r>
            <a:r>
              <a:rPr sz="2800" spc="15" dirty="0">
                <a:latin typeface="Cambria Math"/>
                <a:cs typeface="Cambria Math"/>
              </a:rPr>
              <a:t>𝑨</a:t>
            </a:r>
            <a:r>
              <a:rPr sz="3075" spc="22" baseline="-16260" dirty="0">
                <a:latin typeface="Cambria Math"/>
                <a:cs typeface="Cambria Math"/>
              </a:rPr>
              <a:t>𝒔𝒓</a:t>
            </a:r>
            <a:r>
              <a:rPr sz="2800" spc="15" dirty="0">
                <a:latin typeface="Cambria Math"/>
                <a:cs typeface="Cambria Math"/>
              </a:rPr>
              <a:t>𝑭</a:t>
            </a:r>
            <a:r>
              <a:rPr sz="3075" spc="22" baseline="-16260" dirty="0">
                <a:latin typeface="Cambria Math"/>
                <a:cs typeface="Cambria Math"/>
              </a:rPr>
              <a:t>𝒚𝒓</a:t>
            </a:r>
            <a:endParaRPr sz="3075" baseline="-1626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750">
              <a:latin typeface="Cambria Math"/>
              <a:cs typeface="Cambria Math"/>
            </a:endParaRPr>
          </a:p>
          <a:p>
            <a:pPr marL="76200">
              <a:lnSpc>
                <a:spcPct val="100000"/>
              </a:lnSpc>
              <a:spcBef>
                <a:spcPts val="5"/>
              </a:spcBef>
              <a:tabLst>
                <a:tab pos="4648200" algn="l"/>
              </a:tabLst>
            </a:pPr>
            <a:r>
              <a:rPr sz="2400" dirty="0">
                <a:latin typeface="Cambria Math"/>
                <a:cs typeface="Cambria Math"/>
              </a:rPr>
              <a:t>∅</a:t>
            </a:r>
            <a:r>
              <a:rPr sz="2625" baseline="-15873" dirty="0">
                <a:latin typeface="Cambria Math"/>
                <a:cs typeface="Cambria Math"/>
              </a:rPr>
              <a:t>𝒕</a:t>
            </a:r>
            <a:r>
              <a:rPr sz="2625" spc="569" baseline="-15873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=</a:t>
            </a:r>
            <a:r>
              <a:rPr sz="2400" spc="135" dirty="0">
                <a:latin typeface="Cambria Math"/>
                <a:cs typeface="Cambria Math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0.90</a:t>
            </a:r>
            <a:r>
              <a:rPr sz="2400" spc="-1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Cambria Math"/>
                <a:cs typeface="Cambria Math"/>
              </a:rPr>
              <a:t>(𝐿𝑅𝐹𝐷)	</a:t>
            </a:r>
            <a:r>
              <a:rPr sz="2400" spc="10" dirty="0">
                <a:latin typeface="Cambria Math"/>
                <a:cs typeface="Cambria Math"/>
              </a:rPr>
              <a:t>Ω</a:t>
            </a:r>
            <a:r>
              <a:rPr sz="2625" spc="15" baseline="-15873" dirty="0">
                <a:latin typeface="Cambria Math"/>
                <a:cs typeface="Cambria Math"/>
              </a:rPr>
              <a:t>𝒕</a:t>
            </a:r>
            <a:r>
              <a:rPr sz="2400" b="1" spc="10" dirty="0">
                <a:latin typeface="Times New Roman"/>
                <a:cs typeface="Times New Roman"/>
              </a:rPr>
              <a:t>=</a:t>
            </a:r>
            <a:r>
              <a:rPr sz="2400" spc="10" dirty="0">
                <a:latin typeface="Times New Roman"/>
                <a:cs typeface="Times New Roman"/>
              </a:rPr>
              <a:t>1.67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(ASD)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233927" y="1557527"/>
            <a:ext cx="3621404" cy="2794000"/>
            <a:chOff x="3233927" y="1557527"/>
            <a:chExt cx="3621404" cy="2794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33927" y="1557527"/>
              <a:ext cx="3621024" cy="1787652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24655" y="2563367"/>
              <a:ext cx="2430779" cy="1787651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50944" y="2048001"/>
              <a:ext cx="2363978" cy="569468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223385" y="3058413"/>
              <a:ext cx="1363345" cy="566420"/>
            </a:xfrm>
            <a:custGeom>
              <a:avLst/>
              <a:gdLst/>
              <a:ahLst/>
              <a:cxnLst/>
              <a:rect l="l" t="t" r="r" b="b"/>
              <a:pathLst>
                <a:path w="1363345" h="566420">
                  <a:moveTo>
                    <a:pt x="713486" y="160909"/>
                  </a:moveTo>
                  <a:lnTo>
                    <a:pt x="674098" y="164720"/>
                  </a:lnTo>
                  <a:lnTo>
                    <a:pt x="608705" y="195252"/>
                  </a:lnTo>
                  <a:lnTo>
                    <a:pt x="561820" y="253956"/>
                  </a:lnTo>
                  <a:lnTo>
                    <a:pt x="537915" y="325755"/>
                  </a:lnTo>
                  <a:lnTo>
                    <a:pt x="534924" y="365506"/>
                  </a:lnTo>
                  <a:lnTo>
                    <a:pt x="537850" y="404203"/>
                  </a:lnTo>
                  <a:lnTo>
                    <a:pt x="561230" y="474358"/>
                  </a:lnTo>
                  <a:lnTo>
                    <a:pt x="607472" y="532344"/>
                  </a:lnTo>
                  <a:lnTo>
                    <a:pt x="673957" y="562633"/>
                  </a:lnTo>
                  <a:lnTo>
                    <a:pt x="714628" y="566419"/>
                  </a:lnTo>
                  <a:lnTo>
                    <a:pt x="756253" y="562276"/>
                  </a:lnTo>
                  <a:lnTo>
                    <a:pt x="793114" y="549846"/>
                  </a:lnTo>
                  <a:lnTo>
                    <a:pt x="811120" y="538226"/>
                  </a:lnTo>
                  <a:lnTo>
                    <a:pt x="713486" y="538226"/>
                  </a:lnTo>
                  <a:lnTo>
                    <a:pt x="704316" y="537275"/>
                  </a:lnTo>
                  <a:lnTo>
                    <a:pt x="673119" y="514635"/>
                  </a:lnTo>
                  <a:lnTo>
                    <a:pt x="658153" y="459509"/>
                  </a:lnTo>
                  <a:lnTo>
                    <a:pt x="655296" y="418552"/>
                  </a:lnTo>
                  <a:lnTo>
                    <a:pt x="655018" y="386153"/>
                  </a:lnTo>
                  <a:lnTo>
                    <a:pt x="655226" y="357925"/>
                  </a:lnTo>
                  <a:lnTo>
                    <a:pt x="657564" y="293346"/>
                  </a:lnTo>
                  <a:lnTo>
                    <a:pt x="662586" y="246528"/>
                  </a:lnTo>
                  <a:lnTo>
                    <a:pt x="679195" y="205612"/>
                  </a:lnTo>
                  <a:lnTo>
                    <a:pt x="715010" y="189864"/>
                  </a:lnTo>
                  <a:lnTo>
                    <a:pt x="810838" y="189864"/>
                  </a:lnTo>
                  <a:lnTo>
                    <a:pt x="806323" y="186689"/>
                  </a:lnTo>
                  <a:lnTo>
                    <a:pt x="784441" y="175375"/>
                  </a:lnTo>
                  <a:lnTo>
                    <a:pt x="761666" y="167322"/>
                  </a:lnTo>
                  <a:lnTo>
                    <a:pt x="738010" y="162508"/>
                  </a:lnTo>
                  <a:lnTo>
                    <a:pt x="713486" y="160909"/>
                  </a:lnTo>
                  <a:close/>
                </a:path>
                <a:path w="1363345" h="566420">
                  <a:moveTo>
                    <a:pt x="450214" y="539876"/>
                  </a:moveTo>
                  <a:lnTo>
                    <a:pt x="138684" y="539876"/>
                  </a:lnTo>
                  <a:lnTo>
                    <a:pt x="138684" y="554990"/>
                  </a:lnTo>
                  <a:lnTo>
                    <a:pt x="450214" y="554990"/>
                  </a:lnTo>
                  <a:lnTo>
                    <a:pt x="450214" y="539876"/>
                  </a:lnTo>
                  <a:close/>
                </a:path>
                <a:path w="1363345" h="566420">
                  <a:moveTo>
                    <a:pt x="266064" y="0"/>
                  </a:moveTo>
                  <a:lnTo>
                    <a:pt x="0" y="0"/>
                  </a:lnTo>
                  <a:lnTo>
                    <a:pt x="0" y="15112"/>
                  </a:lnTo>
                  <a:lnTo>
                    <a:pt x="12648" y="16065"/>
                  </a:lnTo>
                  <a:lnTo>
                    <a:pt x="23939" y="18541"/>
                  </a:lnTo>
                  <a:lnTo>
                    <a:pt x="64262" y="54991"/>
                  </a:lnTo>
                  <a:lnTo>
                    <a:pt x="97409" y="110871"/>
                  </a:lnTo>
                  <a:lnTo>
                    <a:pt x="227964" y="348741"/>
                  </a:lnTo>
                  <a:lnTo>
                    <a:pt x="227894" y="464691"/>
                  </a:lnTo>
                  <a:lnTo>
                    <a:pt x="225446" y="504678"/>
                  </a:lnTo>
                  <a:lnTo>
                    <a:pt x="198842" y="535001"/>
                  </a:lnTo>
                  <a:lnTo>
                    <a:pt x="167766" y="539876"/>
                  </a:lnTo>
                  <a:lnTo>
                    <a:pt x="419100" y="539876"/>
                  </a:lnTo>
                  <a:lnTo>
                    <a:pt x="377567" y="527730"/>
                  </a:lnTo>
                  <a:lnTo>
                    <a:pt x="361707" y="479474"/>
                  </a:lnTo>
                  <a:lnTo>
                    <a:pt x="361482" y="325687"/>
                  </a:lnTo>
                  <a:lnTo>
                    <a:pt x="380067" y="294639"/>
                  </a:lnTo>
                  <a:lnTo>
                    <a:pt x="343788" y="294639"/>
                  </a:lnTo>
                  <a:lnTo>
                    <a:pt x="243459" y="110871"/>
                  </a:lnTo>
                  <a:lnTo>
                    <a:pt x="218995" y="62706"/>
                  </a:lnTo>
                  <a:lnTo>
                    <a:pt x="210819" y="36830"/>
                  </a:lnTo>
                  <a:lnTo>
                    <a:pt x="210819" y="31623"/>
                  </a:lnTo>
                  <a:lnTo>
                    <a:pt x="254126" y="15112"/>
                  </a:lnTo>
                  <a:lnTo>
                    <a:pt x="266064" y="15112"/>
                  </a:lnTo>
                  <a:lnTo>
                    <a:pt x="266064" y="0"/>
                  </a:lnTo>
                  <a:close/>
                </a:path>
                <a:path w="1363345" h="566420">
                  <a:moveTo>
                    <a:pt x="810838" y="189864"/>
                  </a:moveTo>
                  <a:lnTo>
                    <a:pt x="715010" y="189864"/>
                  </a:lnTo>
                  <a:lnTo>
                    <a:pt x="723251" y="190410"/>
                  </a:lnTo>
                  <a:lnTo>
                    <a:pt x="730646" y="192039"/>
                  </a:lnTo>
                  <a:lnTo>
                    <a:pt x="761452" y="224254"/>
                  </a:lnTo>
                  <a:lnTo>
                    <a:pt x="771636" y="273256"/>
                  </a:lnTo>
                  <a:lnTo>
                    <a:pt x="773428" y="323373"/>
                  </a:lnTo>
                  <a:lnTo>
                    <a:pt x="773517" y="336208"/>
                  </a:lnTo>
                  <a:lnTo>
                    <a:pt x="773054" y="386153"/>
                  </a:lnTo>
                  <a:lnTo>
                    <a:pt x="771540" y="430387"/>
                  </a:lnTo>
                  <a:lnTo>
                    <a:pt x="765428" y="489076"/>
                  </a:lnTo>
                  <a:lnTo>
                    <a:pt x="744092" y="527938"/>
                  </a:lnTo>
                  <a:lnTo>
                    <a:pt x="713486" y="538226"/>
                  </a:lnTo>
                  <a:lnTo>
                    <a:pt x="811120" y="538226"/>
                  </a:lnTo>
                  <a:lnTo>
                    <a:pt x="852551" y="500125"/>
                  </a:lnTo>
                  <a:lnTo>
                    <a:pt x="883586" y="438658"/>
                  </a:lnTo>
                  <a:lnTo>
                    <a:pt x="893952" y="363855"/>
                  </a:lnTo>
                  <a:lnTo>
                    <a:pt x="892550" y="336208"/>
                  </a:lnTo>
                  <a:lnTo>
                    <a:pt x="881362" y="284202"/>
                  </a:lnTo>
                  <a:lnTo>
                    <a:pt x="859168" y="237482"/>
                  </a:lnTo>
                  <a:lnTo>
                    <a:pt x="826541" y="200906"/>
                  </a:lnTo>
                  <a:lnTo>
                    <a:pt x="810838" y="189864"/>
                  </a:lnTo>
                  <a:close/>
                </a:path>
                <a:path w="1363345" h="566420">
                  <a:moveTo>
                    <a:pt x="588517" y="0"/>
                  </a:moveTo>
                  <a:lnTo>
                    <a:pt x="419100" y="0"/>
                  </a:lnTo>
                  <a:lnTo>
                    <a:pt x="419100" y="15112"/>
                  </a:lnTo>
                  <a:lnTo>
                    <a:pt x="436294" y="16662"/>
                  </a:lnTo>
                  <a:lnTo>
                    <a:pt x="450548" y="19224"/>
                  </a:lnTo>
                  <a:lnTo>
                    <a:pt x="461873" y="22810"/>
                  </a:lnTo>
                  <a:lnTo>
                    <a:pt x="470280" y="27432"/>
                  </a:lnTo>
                  <a:lnTo>
                    <a:pt x="477392" y="32385"/>
                  </a:lnTo>
                  <a:lnTo>
                    <a:pt x="480949" y="38481"/>
                  </a:lnTo>
                  <a:lnTo>
                    <a:pt x="480949" y="45847"/>
                  </a:lnTo>
                  <a:lnTo>
                    <a:pt x="459946" y="99157"/>
                  </a:lnTo>
                  <a:lnTo>
                    <a:pt x="343788" y="294639"/>
                  </a:lnTo>
                  <a:lnTo>
                    <a:pt x="380067" y="294639"/>
                  </a:lnTo>
                  <a:lnTo>
                    <a:pt x="502330" y="90265"/>
                  </a:lnTo>
                  <a:lnTo>
                    <a:pt x="534664" y="43402"/>
                  </a:lnTo>
                  <a:lnTo>
                    <a:pt x="575607" y="17541"/>
                  </a:lnTo>
                  <a:lnTo>
                    <a:pt x="588517" y="15112"/>
                  </a:lnTo>
                  <a:lnTo>
                    <a:pt x="588517" y="0"/>
                  </a:lnTo>
                  <a:close/>
                </a:path>
                <a:path w="1363345" h="566420">
                  <a:moveTo>
                    <a:pt x="1105535" y="172338"/>
                  </a:moveTo>
                  <a:lnTo>
                    <a:pt x="949578" y="172338"/>
                  </a:lnTo>
                  <a:lnTo>
                    <a:pt x="949578" y="187451"/>
                  </a:lnTo>
                  <a:lnTo>
                    <a:pt x="961173" y="189545"/>
                  </a:lnTo>
                  <a:lnTo>
                    <a:pt x="970613" y="192579"/>
                  </a:lnTo>
                  <a:lnTo>
                    <a:pt x="990480" y="235729"/>
                  </a:lnTo>
                  <a:lnTo>
                    <a:pt x="990980" y="255397"/>
                  </a:lnTo>
                  <a:lnTo>
                    <a:pt x="990980" y="407288"/>
                  </a:lnTo>
                  <a:lnTo>
                    <a:pt x="991506" y="437957"/>
                  </a:lnTo>
                  <a:lnTo>
                    <a:pt x="995749" y="484387"/>
                  </a:lnTo>
                  <a:lnTo>
                    <a:pt x="1012237" y="525081"/>
                  </a:lnTo>
                  <a:lnTo>
                    <a:pt x="1046297" y="555275"/>
                  </a:lnTo>
                  <a:lnTo>
                    <a:pt x="1090802" y="566419"/>
                  </a:lnTo>
                  <a:lnTo>
                    <a:pt x="1107352" y="565491"/>
                  </a:lnTo>
                  <a:lnTo>
                    <a:pt x="1152143" y="551561"/>
                  </a:lnTo>
                  <a:lnTo>
                    <a:pt x="1193302" y="519062"/>
                  </a:lnTo>
                  <a:lnTo>
                    <a:pt x="1200732" y="510794"/>
                  </a:lnTo>
                  <a:lnTo>
                    <a:pt x="1133728" y="510794"/>
                  </a:lnTo>
                  <a:lnTo>
                    <a:pt x="1127252" y="508762"/>
                  </a:lnTo>
                  <a:lnTo>
                    <a:pt x="1106487" y="467534"/>
                  </a:lnTo>
                  <a:lnTo>
                    <a:pt x="1105587" y="437957"/>
                  </a:lnTo>
                  <a:lnTo>
                    <a:pt x="1105535" y="172338"/>
                  </a:lnTo>
                  <a:close/>
                </a:path>
                <a:path w="1363345" h="566420">
                  <a:moveTo>
                    <a:pt x="1323277" y="503809"/>
                  </a:moveTo>
                  <a:lnTo>
                    <a:pt x="1207007" y="503809"/>
                  </a:lnTo>
                  <a:lnTo>
                    <a:pt x="1207007" y="554990"/>
                  </a:lnTo>
                  <a:lnTo>
                    <a:pt x="1362964" y="554990"/>
                  </a:lnTo>
                  <a:lnTo>
                    <a:pt x="1362964" y="540258"/>
                  </a:lnTo>
                  <a:lnTo>
                    <a:pt x="1351534" y="538329"/>
                  </a:lnTo>
                  <a:lnTo>
                    <a:pt x="1342199" y="535400"/>
                  </a:lnTo>
                  <a:lnTo>
                    <a:pt x="1334960" y="531471"/>
                  </a:lnTo>
                  <a:lnTo>
                    <a:pt x="1329816" y="526541"/>
                  </a:lnTo>
                  <a:lnTo>
                    <a:pt x="1326223" y="519062"/>
                  </a:lnTo>
                  <a:lnTo>
                    <a:pt x="1323641" y="507476"/>
                  </a:lnTo>
                  <a:lnTo>
                    <a:pt x="1323277" y="503809"/>
                  </a:lnTo>
                  <a:close/>
                </a:path>
                <a:path w="1363345" h="566420">
                  <a:moveTo>
                    <a:pt x="1321562" y="172338"/>
                  </a:moveTo>
                  <a:lnTo>
                    <a:pt x="1165732" y="172338"/>
                  </a:lnTo>
                  <a:lnTo>
                    <a:pt x="1165732" y="187451"/>
                  </a:lnTo>
                  <a:lnTo>
                    <a:pt x="1177307" y="189545"/>
                  </a:lnTo>
                  <a:lnTo>
                    <a:pt x="1186703" y="192579"/>
                  </a:lnTo>
                  <a:lnTo>
                    <a:pt x="1206507" y="235729"/>
                  </a:lnTo>
                  <a:lnTo>
                    <a:pt x="1207007" y="255397"/>
                  </a:lnTo>
                  <a:lnTo>
                    <a:pt x="1207007" y="459994"/>
                  </a:lnTo>
                  <a:lnTo>
                    <a:pt x="1176361" y="496355"/>
                  </a:lnTo>
                  <a:lnTo>
                    <a:pt x="1141094" y="510794"/>
                  </a:lnTo>
                  <a:lnTo>
                    <a:pt x="1200732" y="510794"/>
                  </a:lnTo>
                  <a:lnTo>
                    <a:pt x="1207007" y="503809"/>
                  </a:lnTo>
                  <a:lnTo>
                    <a:pt x="1323277" y="503809"/>
                  </a:lnTo>
                  <a:lnTo>
                    <a:pt x="1322083" y="491769"/>
                  </a:lnTo>
                  <a:lnTo>
                    <a:pt x="1321638" y="474829"/>
                  </a:lnTo>
                  <a:lnTo>
                    <a:pt x="1321562" y="17233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223385" y="3058413"/>
              <a:ext cx="1363345" cy="566420"/>
            </a:xfrm>
            <a:custGeom>
              <a:avLst/>
              <a:gdLst/>
              <a:ahLst/>
              <a:cxnLst/>
              <a:rect l="l" t="t" r="r" b="b"/>
              <a:pathLst>
                <a:path w="1363345" h="566420">
                  <a:moveTo>
                    <a:pt x="715010" y="189864"/>
                  </a:moveTo>
                  <a:lnTo>
                    <a:pt x="679195" y="205612"/>
                  </a:lnTo>
                  <a:lnTo>
                    <a:pt x="662586" y="246528"/>
                  </a:lnTo>
                  <a:lnTo>
                    <a:pt x="657564" y="293346"/>
                  </a:lnTo>
                  <a:lnTo>
                    <a:pt x="655226" y="357925"/>
                  </a:lnTo>
                  <a:lnTo>
                    <a:pt x="654938" y="397001"/>
                  </a:lnTo>
                  <a:lnTo>
                    <a:pt x="655296" y="418552"/>
                  </a:lnTo>
                  <a:lnTo>
                    <a:pt x="658153" y="459509"/>
                  </a:lnTo>
                  <a:lnTo>
                    <a:pt x="667670" y="504443"/>
                  </a:lnTo>
                  <a:lnTo>
                    <a:pt x="695658" y="534431"/>
                  </a:lnTo>
                  <a:lnTo>
                    <a:pt x="713486" y="538226"/>
                  </a:lnTo>
                  <a:lnTo>
                    <a:pt x="722268" y="537583"/>
                  </a:lnTo>
                  <a:lnTo>
                    <a:pt x="757428" y="511270"/>
                  </a:lnTo>
                  <a:lnTo>
                    <a:pt x="769002" y="464691"/>
                  </a:lnTo>
                  <a:lnTo>
                    <a:pt x="773054" y="386153"/>
                  </a:lnTo>
                  <a:lnTo>
                    <a:pt x="773556" y="331977"/>
                  </a:lnTo>
                  <a:lnTo>
                    <a:pt x="773078" y="299872"/>
                  </a:lnTo>
                  <a:lnTo>
                    <a:pt x="769217" y="252093"/>
                  </a:lnTo>
                  <a:lnTo>
                    <a:pt x="756189" y="213899"/>
                  </a:lnTo>
                  <a:lnTo>
                    <a:pt x="723251" y="190410"/>
                  </a:lnTo>
                  <a:lnTo>
                    <a:pt x="715010" y="189864"/>
                  </a:lnTo>
                  <a:close/>
                </a:path>
                <a:path w="1363345" h="566420">
                  <a:moveTo>
                    <a:pt x="949578" y="172338"/>
                  </a:moveTo>
                  <a:lnTo>
                    <a:pt x="1105535" y="172338"/>
                  </a:lnTo>
                  <a:lnTo>
                    <a:pt x="1105535" y="433832"/>
                  </a:lnTo>
                  <a:lnTo>
                    <a:pt x="1105773" y="452499"/>
                  </a:lnTo>
                  <a:lnTo>
                    <a:pt x="1112012" y="494538"/>
                  </a:lnTo>
                  <a:lnTo>
                    <a:pt x="1133728" y="510794"/>
                  </a:lnTo>
                  <a:lnTo>
                    <a:pt x="1141094" y="510794"/>
                  </a:lnTo>
                  <a:lnTo>
                    <a:pt x="1176361" y="496355"/>
                  </a:lnTo>
                  <a:lnTo>
                    <a:pt x="1207007" y="459994"/>
                  </a:lnTo>
                  <a:lnTo>
                    <a:pt x="1207007" y="255397"/>
                  </a:lnTo>
                  <a:lnTo>
                    <a:pt x="1202507" y="208730"/>
                  </a:lnTo>
                  <a:lnTo>
                    <a:pt x="1165732" y="187451"/>
                  </a:lnTo>
                  <a:lnTo>
                    <a:pt x="1165732" y="172338"/>
                  </a:lnTo>
                  <a:lnTo>
                    <a:pt x="1321562" y="172338"/>
                  </a:lnTo>
                  <a:lnTo>
                    <a:pt x="1321562" y="471932"/>
                  </a:lnTo>
                  <a:lnTo>
                    <a:pt x="1322083" y="491769"/>
                  </a:lnTo>
                  <a:lnTo>
                    <a:pt x="1334960" y="531471"/>
                  </a:lnTo>
                  <a:lnTo>
                    <a:pt x="1362964" y="540258"/>
                  </a:lnTo>
                  <a:lnTo>
                    <a:pt x="1362964" y="554990"/>
                  </a:lnTo>
                  <a:lnTo>
                    <a:pt x="1207007" y="554990"/>
                  </a:lnTo>
                  <a:lnTo>
                    <a:pt x="1207007" y="503809"/>
                  </a:lnTo>
                  <a:lnTo>
                    <a:pt x="1193291" y="519074"/>
                  </a:lnTo>
                  <a:lnTo>
                    <a:pt x="1152143" y="551561"/>
                  </a:lnTo>
                  <a:lnTo>
                    <a:pt x="1107352" y="565491"/>
                  </a:lnTo>
                  <a:lnTo>
                    <a:pt x="1090802" y="566419"/>
                  </a:lnTo>
                  <a:lnTo>
                    <a:pt x="1075062" y="565181"/>
                  </a:lnTo>
                  <a:lnTo>
                    <a:pt x="1033272" y="546608"/>
                  </a:lnTo>
                  <a:lnTo>
                    <a:pt x="1004822" y="513032"/>
                  </a:lnTo>
                  <a:lnTo>
                    <a:pt x="993092" y="463661"/>
                  </a:lnTo>
                  <a:lnTo>
                    <a:pt x="990980" y="407288"/>
                  </a:lnTo>
                  <a:lnTo>
                    <a:pt x="990980" y="255397"/>
                  </a:lnTo>
                  <a:lnTo>
                    <a:pt x="990480" y="235729"/>
                  </a:lnTo>
                  <a:lnTo>
                    <a:pt x="977886" y="196542"/>
                  </a:lnTo>
                  <a:lnTo>
                    <a:pt x="949578" y="187451"/>
                  </a:lnTo>
                  <a:lnTo>
                    <a:pt x="949578" y="172338"/>
                  </a:lnTo>
                  <a:close/>
                </a:path>
                <a:path w="1363345" h="566420">
                  <a:moveTo>
                    <a:pt x="713486" y="160909"/>
                  </a:moveTo>
                  <a:lnTo>
                    <a:pt x="761666" y="167322"/>
                  </a:lnTo>
                  <a:lnTo>
                    <a:pt x="806323" y="186689"/>
                  </a:lnTo>
                  <a:lnTo>
                    <a:pt x="844153" y="217836"/>
                  </a:lnTo>
                  <a:lnTo>
                    <a:pt x="871601" y="259841"/>
                  </a:lnTo>
                  <a:lnTo>
                    <a:pt x="888349" y="309657"/>
                  </a:lnTo>
                  <a:lnTo>
                    <a:pt x="893952" y="363855"/>
                  </a:lnTo>
                  <a:lnTo>
                    <a:pt x="891359" y="402935"/>
                  </a:lnTo>
                  <a:lnTo>
                    <a:pt x="870646" y="471046"/>
                  </a:lnTo>
                  <a:lnTo>
                    <a:pt x="825214" y="529129"/>
                  </a:lnTo>
                  <a:lnTo>
                    <a:pt x="793114" y="549846"/>
                  </a:lnTo>
                  <a:lnTo>
                    <a:pt x="756253" y="562276"/>
                  </a:lnTo>
                  <a:lnTo>
                    <a:pt x="714628" y="566419"/>
                  </a:lnTo>
                  <a:lnTo>
                    <a:pt x="673957" y="562633"/>
                  </a:lnTo>
                  <a:lnTo>
                    <a:pt x="607472" y="532344"/>
                  </a:lnTo>
                  <a:lnTo>
                    <a:pt x="561230" y="474358"/>
                  </a:lnTo>
                  <a:lnTo>
                    <a:pt x="537850" y="404203"/>
                  </a:lnTo>
                  <a:lnTo>
                    <a:pt x="534924" y="365506"/>
                  </a:lnTo>
                  <a:lnTo>
                    <a:pt x="537920" y="325687"/>
                  </a:lnTo>
                  <a:lnTo>
                    <a:pt x="546893" y="288512"/>
                  </a:lnTo>
                  <a:lnTo>
                    <a:pt x="582676" y="221996"/>
                  </a:lnTo>
                  <a:lnTo>
                    <a:pt x="639175" y="176164"/>
                  </a:lnTo>
                  <a:lnTo>
                    <a:pt x="713486" y="160909"/>
                  </a:lnTo>
                  <a:close/>
                </a:path>
                <a:path w="1363345" h="566420">
                  <a:moveTo>
                    <a:pt x="0" y="0"/>
                  </a:moveTo>
                  <a:lnTo>
                    <a:pt x="266064" y="0"/>
                  </a:lnTo>
                  <a:lnTo>
                    <a:pt x="266064" y="15112"/>
                  </a:lnTo>
                  <a:lnTo>
                    <a:pt x="254126" y="15112"/>
                  </a:lnTo>
                  <a:lnTo>
                    <a:pt x="243008" y="15561"/>
                  </a:lnTo>
                  <a:lnTo>
                    <a:pt x="210819" y="31623"/>
                  </a:lnTo>
                  <a:lnTo>
                    <a:pt x="210819" y="36830"/>
                  </a:lnTo>
                  <a:lnTo>
                    <a:pt x="229197" y="84014"/>
                  </a:lnTo>
                  <a:lnTo>
                    <a:pt x="343788" y="294639"/>
                  </a:lnTo>
                  <a:lnTo>
                    <a:pt x="443611" y="127253"/>
                  </a:lnTo>
                  <a:lnTo>
                    <a:pt x="459946" y="99157"/>
                  </a:lnTo>
                  <a:lnTo>
                    <a:pt x="471614" y="76215"/>
                  </a:lnTo>
                  <a:lnTo>
                    <a:pt x="478615" y="58441"/>
                  </a:lnTo>
                  <a:lnTo>
                    <a:pt x="480949" y="45847"/>
                  </a:lnTo>
                  <a:lnTo>
                    <a:pt x="480949" y="38481"/>
                  </a:lnTo>
                  <a:lnTo>
                    <a:pt x="436294" y="16662"/>
                  </a:lnTo>
                  <a:lnTo>
                    <a:pt x="419100" y="15112"/>
                  </a:lnTo>
                  <a:lnTo>
                    <a:pt x="419100" y="0"/>
                  </a:lnTo>
                  <a:lnTo>
                    <a:pt x="588517" y="0"/>
                  </a:lnTo>
                  <a:lnTo>
                    <a:pt x="588517" y="15112"/>
                  </a:lnTo>
                  <a:lnTo>
                    <a:pt x="575607" y="17541"/>
                  </a:lnTo>
                  <a:lnTo>
                    <a:pt x="564292" y="21018"/>
                  </a:lnTo>
                  <a:lnTo>
                    <a:pt x="519985" y="63119"/>
                  </a:lnTo>
                  <a:lnTo>
                    <a:pt x="481711" y="124840"/>
                  </a:lnTo>
                  <a:lnTo>
                    <a:pt x="361441" y="325755"/>
                  </a:lnTo>
                  <a:lnTo>
                    <a:pt x="361441" y="459994"/>
                  </a:lnTo>
                  <a:lnTo>
                    <a:pt x="361707" y="479474"/>
                  </a:lnTo>
                  <a:lnTo>
                    <a:pt x="368700" y="518535"/>
                  </a:lnTo>
                  <a:lnTo>
                    <a:pt x="408598" y="539376"/>
                  </a:lnTo>
                  <a:lnTo>
                    <a:pt x="419100" y="539876"/>
                  </a:lnTo>
                  <a:lnTo>
                    <a:pt x="450214" y="539876"/>
                  </a:lnTo>
                  <a:lnTo>
                    <a:pt x="450214" y="554990"/>
                  </a:lnTo>
                  <a:lnTo>
                    <a:pt x="138684" y="554990"/>
                  </a:lnTo>
                  <a:lnTo>
                    <a:pt x="138684" y="539876"/>
                  </a:lnTo>
                  <a:lnTo>
                    <a:pt x="167766" y="539876"/>
                  </a:lnTo>
                  <a:lnTo>
                    <a:pt x="179411" y="539331"/>
                  </a:lnTo>
                  <a:lnTo>
                    <a:pt x="216169" y="523446"/>
                  </a:lnTo>
                  <a:lnTo>
                    <a:pt x="227681" y="478873"/>
                  </a:lnTo>
                  <a:lnTo>
                    <a:pt x="227964" y="459994"/>
                  </a:lnTo>
                  <a:lnTo>
                    <a:pt x="227964" y="348741"/>
                  </a:lnTo>
                  <a:lnTo>
                    <a:pt x="97409" y="110871"/>
                  </a:lnTo>
                  <a:lnTo>
                    <a:pt x="64262" y="54991"/>
                  </a:lnTo>
                  <a:lnTo>
                    <a:pt x="33897" y="22542"/>
                  </a:lnTo>
                  <a:lnTo>
                    <a:pt x="0" y="15112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00"/>
              </a:spcBef>
            </a:pPr>
            <a:r>
              <a:rPr spc="10" dirty="0"/>
              <a:t>Fully</a:t>
            </a:r>
            <a:r>
              <a:rPr spc="-25" dirty="0"/>
              <a:t> </a:t>
            </a:r>
            <a:r>
              <a:rPr spc="-5" dirty="0"/>
              <a:t>Encased</a:t>
            </a:r>
            <a:r>
              <a:rPr spc="-25" dirty="0"/>
              <a:t> </a:t>
            </a:r>
            <a:r>
              <a:rPr spc="-5" dirty="0"/>
              <a:t>Composite</a:t>
            </a:r>
            <a:r>
              <a:rPr spc="-25" dirty="0"/>
              <a:t> </a:t>
            </a:r>
            <a:r>
              <a:rPr dirty="0"/>
              <a:t>Column</a:t>
            </a:r>
          </a:p>
        </p:txBody>
      </p:sp>
      <p:sp>
        <p:nvSpPr>
          <p:cNvPr id="3" name="object 3"/>
          <p:cNvSpPr/>
          <p:nvPr/>
        </p:nvSpPr>
        <p:spPr>
          <a:xfrm>
            <a:off x="691908" y="1816607"/>
            <a:ext cx="2811780" cy="140970"/>
          </a:xfrm>
          <a:custGeom>
            <a:avLst/>
            <a:gdLst/>
            <a:ahLst/>
            <a:cxnLst/>
            <a:rect l="l" t="t" r="r" b="b"/>
            <a:pathLst>
              <a:path w="2811779" h="140969">
                <a:moveTo>
                  <a:pt x="609" y="0"/>
                </a:moveTo>
                <a:lnTo>
                  <a:pt x="495" y="25400"/>
                </a:lnTo>
                <a:lnTo>
                  <a:pt x="2811386" y="38862"/>
                </a:lnTo>
                <a:lnTo>
                  <a:pt x="2811513" y="13462"/>
                </a:lnTo>
                <a:lnTo>
                  <a:pt x="609" y="0"/>
                </a:lnTo>
                <a:close/>
              </a:path>
              <a:path w="2811779" h="140969">
                <a:moveTo>
                  <a:pt x="368" y="50800"/>
                </a:moveTo>
                <a:lnTo>
                  <a:pt x="0" y="127000"/>
                </a:lnTo>
                <a:lnTo>
                  <a:pt x="2810878" y="140462"/>
                </a:lnTo>
                <a:lnTo>
                  <a:pt x="2811259" y="64262"/>
                </a:lnTo>
                <a:lnTo>
                  <a:pt x="368" y="5080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8340" y="1329004"/>
            <a:ext cx="8819515" cy="47339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5" dirty="0">
                <a:latin typeface="Arial Black"/>
                <a:cs typeface="Arial Black"/>
              </a:rPr>
              <a:t>Introduction</a:t>
            </a:r>
            <a:endParaRPr sz="3200">
              <a:latin typeface="Arial Black"/>
              <a:cs typeface="Arial Black"/>
            </a:endParaRPr>
          </a:p>
          <a:p>
            <a:pPr marL="84455">
              <a:lnSpc>
                <a:spcPct val="100000"/>
              </a:lnSpc>
              <a:spcBef>
                <a:spcPts val="2070"/>
              </a:spcBef>
            </a:pPr>
            <a:r>
              <a:rPr sz="2400" spc="-5" dirty="0">
                <a:latin typeface="Times New Roman"/>
                <a:cs typeface="Times New Roman"/>
              </a:rPr>
              <a:t>FEC Column</a:t>
            </a:r>
            <a:r>
              <a:rPr sz="2400" dirty="0">
                <a:latin typeface="Times New Roman"/>
                <a:cs typeface="Times New Roman"/>
              </a:rPr>
              <a:t> is a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column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composed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steel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shape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core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encased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endParaRPr sz="2400">
              <a:latin typeface="Times New Roman"/>
              <a:cs typeface="Times New Roman"/>
            </a:endParaRPr>
          </a:p>
          <a:p>
            <a:pPr marL="84455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concrete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additional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longitudinal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reinforcing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steel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lateral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ties.</a:t>
            </a:r>
            <a:endParaRPr sz="2400">
              <a:latin typeface="Times New Roman"/>
              <a:cs typeface="Times New Roman"/>
            </a:endParaRPr>
          </a:p>
          <a:p>
            <a:pPr marL="850900">
              <a:lnSpc>
                <a:spcPct val="100000"/>
              </a:lnSpc>
              <a:spcBef>
                <a:spcPts val="1800"/>
              </a:spcBef>
            </a:pPr>
            <a:r>
              <a:rPr sz="1800" b="1" dirty="0">
                <a:latin typeface="Times New Roman"/>
                <a:cs typeface="Times New Roman"/>
              </a:rPr>
              <a:t>Lateral</a:t>
            </a:r>
            <a:r>
              <a:rPr sz="1800" b="1" spc="-7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Ties/Stirrups</a:t>
            </a:r>
            <a:endParaRPr sz="1800">
              <a:latin typeface="Times New Roman"/>
              <a:cs typeface="Times New Roman"/>
            </a:endParaRPr>
          </a:p>
          <a:p>
            <a:pPr marL="4563110" marR="5080">
              <a:lnSpc>
                <a:spcPct val="100000"/>
              </a:lnSpc>
              <a:spcBef>
                <a:spcPts val="415"/>
              </a:spcBef>
            </a:pPr>
            <a:r>
              <a:rPr sz="2600" dirty="0">
                <a:latin typeface="Times New Roman"/>
                <a:cs typeface="Times New Roman"/>
              </a:rPr>
              <a:t>Structural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shapes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surrounded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by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concrete </a:t>
            </a:r>
            <a:r>
              <a:rPr sz="2600" spc="-5" dirty="0">
                <a:latin typeface="Times New Roman"/>
                <a:cs typeface="Times New Roman"/>
              </a:rPr>
              <a:t>vertical </a:t>
            </a:r>
            <a:r>
              <a:rPr sz="2600" dirty="0">
                <a:latin typeface="Times New Roman"/>
                <a:cs typeface="Times New Roman"/>
              </a:rPr>
              <a:t>and horizontal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reinforcement </a:t>
            </a:r>
            <a:r>
              <a:rPr sz="2600" dirty="0">
                <a:latin typeface="Times New Roman"/>
                <a:cs typeface="Times New Roman"/>
              </a:rPr>
              <a:t>to </a:t>
            </a:r>
            <a:r>
              <a:rPr sz="2600" spc="-5" dirty="0">
                <a:latin typeface="Times New Roman"/>
                <a:cs typeface="Times New Roman"/>
              </a:rPr>
              <a:t>sustain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encasement </a:t>
            </a:r>
            <a:r>
              <a:rPr sz="2600" dirty="0">
                <a:latin typeface="Times New Roman"/>
                <a:cs typeface="Times New Roman"/>
              </a:rPr>
              <a:t>Shear connectors 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Can be used to help </a:t>
            </a:r>
            <a:r>
              <a:rPr sz="2600" spc="-5" dirty="0">
                <a:latin typeface="Times New Roman"/>
                <a:cs typeface="Times New Roman"/>
              </a:rPr>
              <a:t>transfer </a:t>
            </a:r>
            <a:r>
              <a:rPr sz="2600" dirty="0">
                <a:latin typeface="Times New Roman"/>
                <a:cs typeface="Times New Roman"/>
              </a:rPr>
              <a:t> forces</a:t>
            </a:r>
            <a:endParaRPr sz="2600">
              <a:latin typeface="Times New Roman"/>
              <a:cs typeface="Times New Roman"/>
            </a:endParaRPr>
          </a:p>
          <a:p>
            <a:pPr marL="666750">
              <a:lnSpc>
                <a:spcPct val="100000"/>
              </a:lnSpc>
              <a:spcBef>
                <a:spcPts val="140"/>
              </a:spcBef>
            </a:pPr>
            <a:r>
              <a:rPr sz="1800" b="1" spc="-5" dirty="0">
                <a:latin typeface="Times New Roman"/>
                <a:cs typeface="Times New Roman"/>
              </a:rPr>
              <a:t>Longitudinal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Bars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62597" y="3196082"/>
            <a:ext cx="4932680" cy="2728595"/>
            <a:chOff x="262597" y="3196082"/>
            <a:chExt cx="4932680" cy="272859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885" y="3491357"/>
              <a:ext cx="3086100" cy="203352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76885" y="3491357"/>
              <a:ext cx="3086100" cy="2033905"/>
            </a:xfrm>
            <a:custGeom>
              <a:avLst/>
              <a:gdLst/>
              <a:ahLst/>
              <a:cxnLst/>
              <a:rect l="l" t="t" r="r" b="b"/>
              <a:pathLst>
                <a:path w="3086100" h="2033904">
                  <a:moveTo>
                    <a:pt x="0" y="2033524"/>
                  </a:moveTo>
                  <a:lnTo>
                    <a:pt x="3086100" y="2033524"/>
                  </a:lnTo>
                  <a:lnTo>
                    <a:pt x="3086100" y="0"/>
                  </a:lnTo>
                  <a:lnTo>
                    <a:pt x="0" y="0"/>
                  </a:lnTo>
                  <a:lnTo>
                    <a:pt x="0" y="2033524"/>
                  </a:lnTo>
                  <a:close/>
                </a:path>
                <a:path w="3086100" h="2033904">
                  <a:moveTo>
                    <a:pt x="294284" y="431546"/>
                  </a:moveTo>
                  <a:lnTo>
                    <a:pt x="299419" y="386985"/>
                  </a:lnTo>
                  <a:lnTo>
                    <a:pt x="314048" y="346067"/>
                  </a:lnTo>
                  <a:lnTo>
                    <a:pt x="337001" y="309964"/>
                  </a:lnTo>
                  <a:lnTo>
                    <a:pt x="367113" y="279846"/>
                  </a:lnTo>
                  <a:lnTo>
                    <a:pt x="403215" y="256883"/>
                  </a:lnTo>
                  <a:lnTo>
                    <a:pt x="444140" y="242247"/>
                  </a:lnTo>
                  <a:lnTo>
                    <a:pt x="488721" y="237109"/>
                  </a:lnTo>
                  <a:lnTo>
                    <a:pt x="2597378" y="237109"/>
                  </a:lnTo>
                  <a:lnTo>
                    <a:pt x="2641939" y="242247"/>
                  </a:lnTo>
                  <a:lnTo>
                    <a:pt x="2682856" y="256883"/>
                  </a:lnTo>
                  <a:lnTo>
                    <a:pt x="2718959" y="279846"/>
                  </a:lnTo>
                  <a:lnTo>
                    <a:pt x="2749078" y="309964"/>
                  </a:lnTo>
                  <a:lnTo>
                    <a:pt x="2772040" y="346067"/>
                  </a:lnTo>
                  <a:lnTo>
                    <a:pt x="2786676" y="386985"/>
                  </a:lnTo>
                  <a:lnTo>
                    <a:pt x="2791815" y="431546"/>
                  </a:lnTo>
                  <a:lnTo>
                    <a:pt x="2791815" y="1641094"/>
                  </a:lnTo>
                  <a:lnTo>
                    <a:pt x="2786676" y="1685694"/>
                  </a:lnTo>
                  <a:lnTo>
                    <a:pt x="2772040" y="1726627"/>
                  </a:lnTo>
                  <a:lnTo>
                    <a:pt x="2749078" y="1762728"/>
                  </a:lnTo>
                  <a:lnTo>
                    <a:pt x="2718959" y="1792833"/>
                  </a:lnTo>
                  <a:lnTo>
                    <a:pt x="2682856" y="1815778"/>
                  </a:lnTo>
                  <a:lnTo>
                    <a:pt x="2641939" y="1830398"/>
                  </a:lnTo>
                  <a:lnTo>
                    <a:pt x="2597378" y="1835531"/>
                  </a:lnTo>
                  <a:lnTo>
                    <a:pt x="488721" y="1835531"/>
                  </a:lnTo>
                  <a:lnTo>
                    <a:pt x="444140" y="1830398"/>
                  </a:lnTo>
                  <a:lnTo>
                    <a:pt x="403215" y="1815778"/>
                  </a:lnTo>
                  <a:lnTo>
                    <a:pt x="367113" y="1792833"/>
                  </a:lnTo>
                  <a:lnTo>
                    <a:pt x="337001" y="1762728"/>
                  </a:lnTo>
                  <a:lnTo>
                    <a:pt x="314048" y="1726627"/>
                  </a:lnTo>
                  <a:lnTo>
                    <a:pt x="299419" y="1685694"/>
                  </a:lnTo>
                  <a:lnTo>
                    <a:pt x="294284" y="1641094"/>
                  </a:lnTo>
                  <a:lnTo>
                    <a:pt x="294284" y="431546"/>
                  </a:lnTo>
                  <a:close/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86380" y="3740912"/>
              <a:ext cx="254635" cy="264160"/>
            </a:xfrm>
            <a:custGeom>
              <a:avLst/>
              <a:gdLst/>
              <a:ahLst/>
              <a:cxnLst/>
              <a:rect l="l" t="t" r="r" b="b"/>
              <a:pathLst>
                <a:path w="254635" h="264160">
                  <a:moveTo>
                    <a:pt x="127253" y="0"/>
                  </a:moveTo>
                  <a:lnTo>
                    <a:pt x="77688" y="10366"/>
                  </a:lnTo>
                  <a:lnTo>
                    <a:pt x="37242" y="38639"/>
                  </a:lnTo>
                  <a:lnTo>
                    <a:pt x="9989" y="80581"/>
                  </a:lnTo>
                  <a:lnTo>
                    <a:pt x="0" y="131952"/>
                  </a:lnTo>
                  <a:lnTo>
                    <a:pt x="9989" y="183324"/>
                  </a:lnTo>
                  <a:lnTo>
                    <a:pt x="37242" y="225266"/>
                  </a:lnTo>
                  <a:lnTo>
                    <a:pt x="77688" y="253539"/>
                  </a:lnTo>
                  <a:lnTo>
                    <a:pt x="127253" y="263906"/>
                  </a:lnTo>
                  <a:lnTo>
                    <a:pt x="176766" y="253539"/>
                  </a:lnTo>
                  <a:lnTo>
                    <a:pt x="217217" y="225266"/>
                  </a:lnTo>
                  <a:lnTo>
                    <a:pt x="244500" y="183324"/>
                  </a:lnTo>
                  <a:lnTo>
                    <a:pt x="254507" y="131952"/>
                  </a:lnTo>
                  <a:lnTo>
                    <a:pt x="244500" y="80581"/>
                  </a:lnTo>
                  <a:lnTo>
                    <a:pt x="217217" y="38639"/>
                  </a:lnTo>
                  <a:lnTo>
                    <a:pt x="176766" y="10366"/>
                  </a:lnTo>
                  <a:lnTo>
                    <a:pt x="12725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786380" y="3740912"/>
              <a:ext cx="254635" cy="264160"/>
            </a:xfrm>
            <a:custGeom>
              <a:avLst/>
              <a:gdLst/>
              <a:ahLst/>
              <a:cxnLst/>
              <a:rect l="l" t="t" r="r" b="b"/>
              <a:pathLst>
                <a:path w="254635" h="264160">
                  <a:moveTo>
                    <a:pt x="0" y="131952"/>
                  </a:moveTo>
                  <a:lnTo>
                    <a:pt x="9989" y="80581"/>
                  </a:lnTo>
                  <a:lnTo>
                    <a:pt x="37242" y="38639"/>
                  </a:lnTo>
                  <a:lnTo>
                    <a:pt x="77688" y="10366"/>
                  </a:lnTo>
                  <a:lnTo>
                    <a:pt x="127253" y="0"/>
                  </a:lnTo>
                  <a:lnTo>
                    <a:pt x="176766" y="10366"/>
                  </a:lnTo>
                  <a:lnTo>
                    <a:pt x="217217" y="38639"/>
                  </a:lnTo>
                  <a:lnTo>
                    <a:pt x="244500" y="80581"/>
                  </a:lnTo>
                  <a:lnTo>
                    <a:pt x="254507" y="131952"/>
                  </a:lnTo>
                  <a:lnTo>
                    <a:pt x="244500" y="183324"/>
                  </a:lnTo>
                  <a:lnTo>
                    <a:pt x="217217" y="225266"/>
                  </a:lnTo>
                  <a:lnTo>
                    <a:pt x="176766" y="253539"/>
                  </a:lnTo>
                  <a:lnTo>
                    <a:pt x="127253" y="263906"/>
                  </a:lnTo>
                  <a:lnTo>
                    <a:pt x="77688" y="253539"/>
                  </a:lnTo>
                  <a:lnTo>
                    <a:pt x="37242" y="225266"/>
                  </a:lnTo>
                  <a:lnTo>
                    <a:pt x="9989" y="183324"/>
                  </a:lnTo>
                  <a:lnTo>
                    <a:pt x="0" y="131952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95033" y="3740912"/>
              <a:ext cx="254635" cy="264160"/>
            </a:xfrm>
            <a:custGeom>
              <a:avLst/>
              <a:gdLst/>
              <a:ahLst/>
              <a:cxnLst/>
              <a:rect l="l" t="t" r="r" b="b"/>
              <a:pathLst>
                <a:path w="254634" h="264160">
                  <a:moveTo>
                    <a:pt x="127266" y="0"/>
                  </a:moveTo>
                  <a:lnTo>
                    <a:pt x="77731" y="10366"/>
                  </a:lnTo>
                  <a:lnTo>
                    <a:pt x="37277" y="38639"/>
                  </a:lnTo>
                  <a:lnTo>
                    <a:pt x="10002" y="80581"/>
                  </a:lnTo>
                  <a:lnTo>
                    <a:pt x="0" y="131952"/>
                  </a:lnTo>
                  <a:lnTo>
                    <a:pt x="10002" y="183324"/>
                  </a:lnTo>
                  <a:lnTo>
                    <a:pt x="37277" y="225266"/>
                  </a:lnTo>
                  <a:lnTo>
                    <a:pt x="77731" y="253539"/>
                  </a:lnTo>
                  <a:lnTo>
                    <a:pt x="127266" y="263906"/>
                  </a:lnTo>
                  <a:lnTo>
                    <a:pt x="176802" y="253539"/>
                  </a:lnTo>
                  <a:lnTo>
                    <a:pt x="217255" y="225266"/>
                  </a:lnTo>
                  <a:lnTo>
                    <a:pt x="244531" y="183324"/>
                  </a:lnTo>
                  <a:lnTo>
                    <a:pt x="254533" y="131952"/>
                  </a:lnTo>
                  <a:lnTo>
                    <a:pt x="244531" y="80581"/>
                  </a:lnTo>
                  <a:lnTo>
                    <a:pt x="217255" y="38639"/>
                  </a:lnTo>
                  <a:lnTo>
                    <a:pt x="176802" y="10366"/>
                  </a:lnTo>
                  <a:lnTo>
                    <a:pt x="12726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95033" y="3740912"/>
              <a:ext cx="254635" cy="264160"/>
            </a:xfrm>
            <a:custGeom>
              <a:avLst/>
              <a:gdLst/>
              <a:ahLst/>
              <a:cxnLst/>
              <a:rect l="l" t="t" r="r" b="b"/>
              <a:pathLst>
                <a:path w="254634" h="264160">
                  <a:moveTo>
                    <a:pt x="0" y="131952"/>
                  </a:moveTo>
                  <a:lnTo>
                    <a:pt x="10002" y="80581"/>
                  </a:lnTo>
                  <a:lnTo>
                    <a:pt x="37277" y="38639"/>
                  </a:lnTo>
                  <a:lnTo>
                    <a:pt x="77731" y="10366"/>
                  </a:lnTo>
                  <a:lnTo>
                    <a:pt x="127266" y="0"/>
                  </a:lnTo>
                  <a:lnTo>
                    <a:pt x="176802" y="10366"/>
                  </a:lnTo>
                  <a:lnTo>
                    <a:pt x="217255" y="38639"/>
                  </a:lnTo>
                  <a:lnTo>
                    <a:pt x="244531" y="80581"/>
                  </a:lnTo>
                  <a:lnTo>
                    <a:pt x="254533" y="131952"/>
                  </a:lnTo>
                  <a:lnTo>
                    <a:pt x="244531" y="183324"/>
                  </a:lnTo>
                  <a:lnTo>
                    <a:pt x="217255" y="225266"/>
                  </a:lnTo>
                  <a:lnTo>
                    <a:pt x="176802" y="253539"/>
                  </a:lnTo>
                  <a:lnTo>
                    <a:pt x="127266" y="263906"/>
                  </a:lnTo>
                  <a:lnTo>
                    <a:pt x="77731" y="253539"/>
                  </a:lnTo>
                  <a:lnTo>
                    <a:pt x="37277" y="225266"/>
                  </a:lnTo>
                  <a:lnTo>
                    <a:pt x="10002" y="183324"/>
                  </a:lnTo>
                  <a:lnTo>
                    <a:pt x="0" y="131952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95033" y="5054219"/>
              <a:ext cx="254635" cy="264160"/>
            </a:xfrm>
            <a:custGeom>
              <a:avLst/>
              <a:gdLst/>
              <a:ahLst/>
              <a:cxnLst/>
              <a:rect l="l" t="t" r="r" b="b"/>
              <a:pathLst>
                <a:path w="254634" h="264160">
                  <a:moveTo>
                    <a:pt x="127266" y="0"/>
                  </a:moveTo>
                  <a:lnTo>
                    <a:pt x="77731" y="10366"/>
                  </a:lnTo>
                  <a:lnTo>
                    <a:pt x="37277" y="38639"/>
                  </a:lnTo>
                  <a:lnTo>
                    <a:pt x="10002" y="80581"/>
                  </a:lnTo>
                  <a:lnTo>
                    <a:pt x="0" y="131952"/>
                  </a:lnTo>
                  <a:lnTo>
                    <a:pt x="10002" y="183324"/>
                  </a:lnTo>
                  <a:lnTo>
                    <a:pt x="37277" y="225266"/>
                  </a:lnTo>
                  <a:lnTo>
                    <a:pt x="77731" y="253539"/>
                  </a:lnTo>
                  <a:lnTo>
                    <a:pt x="127266" y="263905"/>
                  </a:lnTo>
                  <a:lnTo>
                    <a:pt x="176802" y="253539"/>
                  </a:lnTo>
                  <a:lnTo>
                    <a:pt x="217255" y="225266"/>
                  </a:lnTo>
                  <a:lnTo>
                    <a:pt x="244531" y="183324"/>
                  </a:lnTo>
                  <a:lnTo>
                    <a:pt x="254533" y="131952"/>
                  </a:lnTo>
                  <a:lnTo>
                    <a:pt x="244531" y="80581"/>
                  </a:lnTo>
                  <a:lnTo>
                    <a:pt x="217255" y="38639"/>
                  </a:lnTo>
                  <a:lnTo>
                    <a:pt x="176802" y="10366"/>
                  </a:lnTo>
                  <a:lnTo>
                    <a:pt x="12726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95033" y="5054219"/>
              <a:ext cx="254635" cy="264160"/>
            </a:xfrm>
            <a:custGeom>
              <a:avLst/>
              <a:gdLst/>
              <a:ahLst/>
              <a:cxnLst/>
              <a:rect l="l" t="t" r="r" b="b"/>
              <a:pathLst>
                <a:path w="254634" h="264160">
                  <a:moveTo>
                    <a:pt x="0" y="131952"/>
                  </a:moveTo>
                  <a:lnTo>
                    <a:pt x="10002" y="80581"/>
                  </a:lnTo>
                  <a:lnTo>
                    <a:pt x="37277" y="38639"/>
                  </a:lnTo>
                  <a:lnTo>
                    <a:pt x="77731" y="10366"/>
                  </a:lnTo>
                  <a:lnTo>
                    <a:pt x="127266" y="0"/>
                  </a:lnTo>
                  <a:lnTo>
                    <a:pt x="176802" y="10366"/>
                  </a:lnTo>
                  <a:lnTo>
                    <a:pt x="217255" y="38639"/>
                  </a:lnTo>
                  <a:lnTo>
                    <a:pt x="244531" y="80581"/>
                  </a:lnTo>
                  <a:lnTo>
                    <a:pt x="254533" y="131952"/>
                  </a:lnTo>
                  <a:lnTo>
                    <a:pt x="244531" y="183324"/>
                  </a:lnTo>
                  <a:lnTo>
                    <a:pt x="217255" y="225266"/>
                  </a:lnTo>
                  <a:lnTo>
                    <a:pt x="176802" y="253539"/>
                  </a:lnTo>
                  <a:lnTo>
                    <a:pt x="127266" y="263905"/>
                  </a:lnTo>
                  <a:lnTo>
                    <a:pt x="77731" y="253539"/>
                  </a:lnTo>
                  <a:lnTo>
                    <a:pt x="37277" y="225266"/>
                  </a:lnTo>
                  <a:lnTo>
                    <a:pt x="10002" y="183324"/>
                  </a:lnTo>
                  <a:lnTo>
                    <a:pt x="0" y="131952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786380" y="5054219"/>
              <a:ext cx="254635" cy="264160"/>
            </a:xfrm>
            <a:custGeom>
              <a:avLst/>
              <a:gdLst/>
              <a:ahLst/>
              <a:cxnLst/>
              <a:rect l="l" t="t" r="r" b="b"/>
              <a:pathLst>
                <a:path w="254635" h="264160">
                  <a:moveTo>
                    <a:pt x="127253" y="0"/>
                  </a:moveTo>
                  <a:lnTo>
                    <a:pt x="77688" y="10366"/>
                  </a:lnTo>
                  <a:lnTo>
                    <a:pt x="37242" y="38639"/>
                  </a:lnTo>
                  <a:lnTo>
                    <a:pt x="9989" y="80581"/>
                  </a:lnTo>
                  <a:lnTo>
                    <a:pt x="0" y="131952"/>
                  </a:lnTo>
                  <a:lnTo>
                    <a:pt x="9989" y="183324"/>
                  </a:lnTo>
                  <a:lnTo>
                    <a:pt x="37242" y="225266"/>
                  </a:lnTo>
                  <a:lnTo>
                    <a:pt x="77688" y="253539"/>
                  </a:lnTo>
                  <a:lnTo>
                    <a:pt x="127253" y="263905"/>
                  </a:lnTo>
                  <a:lnTo>
                    <a:pt x="176766" y="253539"/>
                  </a:lnTo>
                  <a:lnTo>
                    <a:pt x="217217" y="225266"/>
                  </a:lnTo>
                  <a:lnTo>
                    <a:pt x="244500" y="183324"/>
                  </a:lnTo>
                  <a:lnTo>
                    <a:pt x="254507" y="131952"/>
                  </a:lnTo>
                  <a:lnTo>
                    <a:pt x="244500" y="80581"/>
                  </a:lnTo>
                  <a:lnTo>
                    <a:pt x="217217" y="38639"/>
                  </a:lnTo>
                  <a:lnTo>
                    <a:pt x="176766" y="10366"/>
                  </a:lnTo>
                  <a:lnTo>
                    <a:pt x="12725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786380" y="5054219"/>
              <a:ext cx="254635" cy="264160"/>
            </a:xfrm>
            <a:custGeom>
              <a:avLst/>
              <a:gdLst/>
              <a:ahLst/>
              <a:cxnLst/>
              <a:rect l="l" t="t" r="r" b="b"/>
              <a:pathLst>
                <a:path w="254635" h="264160">
                  <a:moveTo>
                    <a:pt x="0" y="131952"/>
                  </a:moveTo>
                  <a:lnTo>
                    <a:pt x="9989" y="80581"/>
                  </a:lnTo>
                  <a:lnTo>
                    <a:pt x="37242" y="38639"/>
                  </a:lnTo>
                  <a:lnTo>
                    <a:pt x="77688" y="10366"/>
                  </a:lnTo>
                  <a:lnTo>
                    <a:pt x="127253" y="0"/>
                  </a:lnTo>
                  <a:lnTo>
                    <a:pt x="176766" y="10366"/>
                  </a:lnTo>
                  <a:lnTo>
                    <a:pt x="217217" y="38639"/>
                  </a:lnTo>
                  <a:lnTo>
                    <a:pt x="244500" y="80581"/>
                  </a:lnTo>
                  <a:lnTo>
                    <a:pt x="254507" y="131952"/>
                  </a:lnTo>
                  <a:lnTo>
                    <a:pt x="244500" y="183324"/>
                  </a:lnTo>
                  <a:lnTo>
                    <a:pt x="217217" y="225266"/>
                  </a:lnTo>
                  <a:lnTo>
                    <a:pt x="176766" y="253539"/>
                  </a:lnTo>
                  <a:lnTo>
                    <a:pt x="127253" y="263905"/>
                  </a:lnTo>
                  <a:lnTo>
                    <a:pt x="77688" y="253539"/>
                  </a:lnTo>
                  <a:lnTo>
                    <a:pt x="37242" y="225266"/>
                  </a:lnTo>
                  <a:lnTo>
                    <a:pt x="9989" y="183324"/>
                  </a:lnTo>
                  <a:lnTo>
                    <a:pt x="0" y="131952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40460" y="3920934"/>
              <a:ext cx="1463675" cy="28575"/>
            </a:xfrm>
            <a:custGeom>
              <a:avLst/>
              <a:gdLst/>
              <a:ahLst/>
              <a:cxnLst/>
              <a:rect l="l" t="t" r="r" b="b"/>
              <a:pathLst>
                <a:path w="1463675" h="28575">
                  <a:moveTo>
                    <a:pt x="0" y="28575"/>
                  </a:moveTo>
                  <a:lnTo>
                    <a:pt x="1463471" y="28575"/>
                  </a:lnTo>
                  <a:lnTo>
                    <a:pt x="1463471" y="0"/>
                  </a:lnTo>
                  <a:lnTo>
                    <a:pt x="0" y="0"/>
                  </a:lnTo>
                  <a:lnTo>
                    <a:pt x="0" y="285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040460" y="4133215"/>
              <a:ext cx="1463675" cy="989965"/>
            </a:xfrm>
            <a:custGeom>
              <a:avLst/>
              <a:gdLst/>
              <a:ahLst/>
              <a:cxnLst/>
              <a:rect l="l" t="t" r="r" b="b"/>
              <a:pathLst>
                <a:path w="1463675" h="989964">
                  <a:moveTo>
                    <a:pt x="0" y="989711"/>
                  </a:moveTo>
                  <a:lnTo>
                    <a:pt x="1463471" y="989711"/>
                  </a:lnTo>
                </a:path>
                <a:path w="1463675" h="989964">
                  <a:moveTo>
                    <a:pt x="0" y="0"/>
                  </a:moveTo>
                  <a:lnTo>
                    <a:pt x="564692" y="0"/>
                  </a:lnTo>
                </a:path>
                <a:path w="1463675" h="989964">
                  <a:moveTo>
                    <a:pt x="0" y="791845"/>
                  </a:moveTo>
                  <a:lnTo>
                    <a:pt x="572693" y="791845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40460" y="3920934"/>
              <a:ext cx="1463675" cy="28575"/>
            </a:xfrm>
            <a:custGeom>
              <a:avLst/>
              <a:gdLst/>
              <a:ahLst/>
              <a:cxnLst/>
              <a:rect l="l" t="t" r="r" b="b"/>
              <a:pathLst>
                <a:path w="1463675" h="28575">
                  <a:moveTo>
                    <a:pt x="0" y="28575"/>
                  </a:moveTo>
                  <a:lnTo>
                    <a:pt x="1463471" y="28575"/>
                  </a:lnTo>
                  <a:lnTo>
                    <a:pt x="1463471" y="0"/>
                  </a:lnTo>
                  <a:lnTo>
                    <a:pt x="0" y="0"/>
                  </a:lnTo>
                  <a:lnTo>
                    <a:pt x="0" y="285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40460" y="3935222"/>
              <a:ext cx="1463675" cy="1188085"/>
            </a:xfrm>
            <a:custGeom>
              <a:avLst/>
              <a:gdLst/>
              <a:ahLst/>
              <a:cxnLst/>
              <a:rect l="l" t="t" r="r" b="b"/>
              <a:pathLst>
                <a:path w="1463675" h="1188085">
                  <a:moveTo>
                    <a:pt x="890828" y="197992"/>
                  </a:moveTo>
                  <a:lnTo>
                    <a:pt x="1463471" y="197992"/>
                  </a:lnTo>
                </a:path>
                <a:path w="1463675" h="1188085">
                  <a:moveTo>
                    <a:pt x="890828" y="989838"/>
                  </a:moveTo>
                  <a:lnTo>
                    <a:pt x="1463471" y="989838"/>
                  </a:lnTo>
                </a:path>
                <a:path w="1463675" h="1188085">
                  <a:moveTo>
                    <a:pt x="564692" y="989838"/>
                  </a:moveTo>
                  <a:lnTo>
                    <a:pt x="564692" y="197992"/>
                  </a:lnTo>
                </a:path>
                <a:path w="1463675" h="1188085">
                  <a:moveTo>
                    <a:pt x="882827" y="989838"/>
                  </a:moveTo>
                  <a:lnTo>
                    <a:pt x="882827" y="197992"/>
                  </a:lnTo>
                </a:path>
                <a:path w="1463675" h="1188085">
                  <a:moveTo>
                    <a:pt x="0" y="0"/>
                  </a:moveTo>
                  <a:lnTo>
                    <a:pt x="0" y="197992"/>
                  </a:lnTo>
                </a:path>
                <a:path w="1463675" h="1188085">
                  <a:moveTo>
                    <a:pt x="1463471" y="0"/>
                  </a:moveTo>
                  <a:lnTo>
                    <a:pt x="1463471" y="197992"/>
                  </a:lnTo>
                </a:path>
                <a:path w="1463675" h="1188085">
                  <a:moveTo>
                    <a:pt x="1463471" y="989838"/>
                  </a:moveTo>
                  <a:lnTo>
                    <a:pt x="1463471" y="1187703"/>
                  </a:lnTo>
                </a:path>
                <a:path w="1463675" h="1188085">
                  <a:moveTo>
                    <a:pt x="0" y="989838"/>
                  </a:moveTo>
                  <a:lnTo>
                    <a:pt x="0" y="1187703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636011" y="3756180"/>
              <a:ext cx="382905" cy="377190"/>
            </a:xfrm>
            <a:custGeom>
              <a:avLst/>
              <a:gdLst/>
              <a:ahLst/>
              <a:cxnLst/>
              <a:rect l="l" t="t" r="r" b="b"/>
              <a:pathLst>
                <a:path w="382905" h="377189">
                  <a:moveTo>
                    <a:pt x="0" y="143481"/>
                  </a:moveTo>
                  <a:lnTo>
                    <a:pt x="52474" y="103102"/>
                  </a:lnTo>
                  <a:lnTo>
                    <a:pt x="104551" y="68878"/>
                  </a:lnTo>
                  <a:lnTo>
                    <a:pt x="155184" y="41133"/>
                  </a:lnTo>
                  <a:lnTo>
                    <a:pt x="203328" y="20190"/>
                  </a:lnTo>
                  <a:lnTo>
                    <a:pt x="247935" y="6371"/>
                  </a:lnTo>
                  <a:lnTo>
                    <a:pt x="287960" y="0"/>
                  </a:lnTo>
                  <a:lnTo>
                    <a:pt x="322357" y="1399"/>
                  </a:lnTo>
                  <a:lnTo>
                    <a:pt x="350078" y="10891"/>
                  </a:lnTo>
                  <a:lnTo>
                    <a:pt x="370077" y="28800"/>
                  </a:lnTo>
                  <a:lnTo>
                    <a:pt x="380778" y="53645"/>
                  </a:lnTo>
                  <a:lnTo>
                    <a:pt x="382397" y="84122"/>
                  </a:lnTo>
                  <a:lnTo>
                    <a:pt x="375440" y="119300"/>
                  </a:lnTo>
                  <a:lnTo>
                    <a:pt x="360411" y="158243"/>
                  </a:lnTo>
                  <a:lnTo>
                    <a:pt x="337815" y="200019"/>
                  </a:lnTo>
                  <a:lnTo>
                    <a:pt x="308158" y="243694"/>
                  </a:lnTo>
                  <a:lnTo>
                    <a:pt x="271944" y="288335"/>
                  </a:lnTo>
                  <a:lnTo>
                    <a:pt x="229677" y="333008"/>
                  </a:lnTo>
                  <a:lnTo>
                    <a:pt x="181863" y="37678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109560" y="4983733"/>
              <a:ext cx="1280160" cy="123825"/>
            </a:xfrm>
            <a:custGeom>
              <a:avLst/>
              <a:gdLst/>
              <a:ahLst/>
              <a:cxnLst/>
              <a:rect l="l" t="t" r="r" b="b"/>
              <a:pathLst>
                <a:path w="1280160" h="123825">
                  <a:moveTo>
                    <a:pt x="664121" y="11684"/>
                  </a:moveTo>
                  <a:lnTo>
                    <a:pt x="536867" y="94234"/>
                  </a:lnTo>
                </a:path>
                <a:path w="1280160" h="123825">
                  <a:moveTo>
                    <a:pt x="707936" y="41021"/>
                  </a:moveTo>
                  <a:lnTo>
                    <a:pt x="580682" y="123571"/>
                  </a:lnTo>
                </a:path>
                <a:path w="1280160" h="123825">
                  <a:moveTo>
                    <a:pt x="127253" y="1651"/>
                  </a:moveTo>
                  <a:lnTo>
                    <a:pt x="0" y="84074"/>
                  </a:lnTo>
                </a:path>
                <a:path w="1280160" h="123825">
                  <a:moveTo>
                    <a:pt x="170980" y="30861"/>
                  </a:moveTo>
                  <a:lnTo>
                    <a:pt x="43738" y="113411"/>
                  </a:lnTo>
                </a:path>
                <a:path w="1280160" h="123825">
                  <a:moveTo>
                    <a:pt x="1235875" y="0"/>
                  </a:moveTo>
                  <a:lnTo>
                    <a:pt x="1108621" y="82550"/>
                  </a:lnTo>
                </a:path>
                <a:path w="1280160" h="123825">
                  <a:moveTo>
                    <a:pt x="1279690" y="29337"/>
                  </a:moveTo>
                  <a:lnTo>
                    <a:pt x="1152436" y="11176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358646" y="4343146"/>
              <a:ext cx="827405" cy="332105"/>
            </a:xfrm>
            <a:custGeom>
              <a:avLst/>
              <a:gdLst/>
              <a:ahLst/>
              <a:cxnLst/>
              <a:rect l="l" t="t" r="r" b="b"/>
              <a:pathLst>
                <a:path w="827405" h="332104">
                  <a:moveTo>
                    <a:pt x="246506" y="164972"/>
                  </a:moveTo>
                  <a:lnTo>
                    <a:pt x="0" y="164972"/>
                  </a:lnTo>
                </a:path>
                <a:path w="827405" h="332104">
                  <a:moveTo>
                    <a:pt x="827151" y="172846"/>
                  </a:moveTo>
                  <a:lnTo>
                    <a:pt x="572642" y="172846"/>
                  </a:lnTo>
                </a:path>
                <a:path w="827405" h="332104">
                  <a:moveTo>
                    <a:pt x="0" y="0"/>
                  </a:moveTo>
                  <a:lnTo>
                    <a:pt x="0" y="318007"/>
                  </a:lnTo>
                </a:path>
                <a:path w="827405" h="332104">
                  <a:moveTo>
                    <a:pt x="827151" y="13842"/>
                  </a:moveTo>
                  <a:lnTo>
                    <a:pt x="827151" y="331850"/>
                  </a:lnTo>
                </a:path>
              </a:pathLst>
            </a:custGeom>
            <a:ln w="76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80276" y="3764534"/>
              <a:ext cx="2874645" cy="1665605"/>
            </a:xfrm>
            <a:custGeom>
              <a:avLst/>
              <a:gdLst/>
              <a:ahLst/>
              <a:cxnLst/>
              <a:rect l="l" t="t" r="r" b="b"/>
              <a:pathLst>
                <a:path w="2874645" h="1665604">
                  <a:moveTo>
                    <a:pt x="2190711" y="1139698"/>
                  </a:moveTo>
                  <a:lnTo>
                    <a:pt x="2222588" y="1085723"/>
                  </a:lnTo>
                  <a:lnTo>
                    <a:pt x="2254338" y="1139698"/>
                  </a:lnTo>
                  <a:lnTo>
                    <a:pt x="2190711" y="1139698"/>
                  </a:lnTo>
                  <a:close/>
                </a:path>
                <a:path w="2874645" h="1665604">
                  <a:moveTo>
                    <a:pt x="2337523" y="504444"/>
                  </a:moveTo>
                  <a:lnTo>
                    <a:pt x="2369273" y="450342"/>
                  </a:lnTo>
                  <a:lnTo>
                    <a:pt x="2401150" y="504444"/>
                  </a:lnTo>
                  <a:lnTo>
                    <a:pt x="2337523" y="504444"/>
                  </a:lnTo>
                  <a:close/>
                </a:path>
                <a:path w="2874645" h="1665604">
                  <a:moveTo>
                    <a:pt x="2508084" y="743585"/>
                  </a:moveTo>
                  <a:lnTo>
                    <a:pt x="2539834" y="689610"/>
                  </a:lnTo>
                  <a:lnTo>
                    <a:pt x="2571711" y="743585"/>
                  </a:lnTo>
                  <a:lnTo>
                    <a:pt x="2508084" y="743585"/>
                  </a:lnTo>
                  <a:close/>
                </a:path>
                <a:path w="2874645" h="1665604">
                  <a:moveTo>
                    <a:pt x="2357843" y="950595"/>
                  </a:moveTo>
                  <a:lnTo>
                    <a:pt x="2389593" y="896620"/>
                  </a:lnTo>
                  <a:lnTo>
                    <a:pt x="2421470" y="950595"/>
                  </a:lnTo>
                  <a:lnTo>
                    <a:pt x="2357843" y="950595"/>
                  </a:lnTo>
                  <a:close/>
                </a:path>
                <a:path w="2874645" h="1665604">
                  <a:moveTo>
                    <a:pt x="1805520" y="1016508"/>
                  </a:moveTo>
                  <a:lnTo>
                    <a:pt x="1837397" y="962533"/>
                  </a:lnTo>
                  <a:lnTo>
                    <a:pt x="1869147" y="1016508"/>
                  </a:lnTo>
                  <a:lnTo>
                    <a:pt x="1805520" y="1016508"/>
                  </a:lnTo>
                  <a:close/>
                </a:path>
                <a:path w="2874645" h="1665604">
                  <a:moveTo>
                    <a:pt x="1944204" y="749300"/>
                  </a:moveTo>
                  <a:lnTo>
                    <a:pt x="1976081" y="695325"/>
                  </a:lnTo>
                  <a:lnTo>
                    <a:pt x="2007831" y="749300"/>
                  </a:lnTo>
                  <a:lnTo>
                    <a:pt x="1944204" y="749300"/>
                  </a:lnTo>
                  <a:close/>
                </a:path>
                <a:path w="2874645" h="1665604">
                  <a:moveTo>
                    <a:pt x="2038819" y="554609"/>
                  </a:moveTo>
                  <a:lnTo>
                    <a:pt x="2070569" y="500634"/>
                  </a:lnTo>
                  <a:lnTo>
                    <a:pt x="2102446" y="554609"/>
                  </a:lnTo>
                  <a:lnTo>
                    <a:pt x="2038819" y="554609"/>
                  </a:lnTo>
                  <a:close/>
                </a:path>
                <a:path w="2874645" h="1665604">
                  <a:moveTo>
                    <a:pt x="628357" y="954278"/>
                  </a:moveTo>
                  <a:lnTo>
                    <a:pt x="660184" y="900303"/>
                  </a:lnTo>
                  <a:lnTo>
                    <a:pt x="691997" y="954278"/>
                  </a:lnTo>
                  <a:lnTo>
                    <a:pt x="628357" y="954278"/>
                  </a:lnTo>
                  <a:close/>
                </a:path>
                <a:path w="2874645" h="1665604">
                  <a:moveTo>
                    <a:pt x="437464" y="1665351"/>
                  </a:moveTo>
                  <a:lnTo>
                    <a:pt x="469290" y="1611376"/>
                  </a:lnTo>
                  <a:lnTo>
                    <a:pt x="501103" y="1665351"/>
                  </a:lnTo>
                  <a:lnTo>
                    <a:pt x="437464" y="1665351"/>
                  </a:lnTo>
                  <a:close/>
                </a:path>
                <a:path w="2874645" h="1665604">
                  <a:moveTo>
                    <a:pt x="23406" y="269621"/>
                  </a:moveTo>
                  <a:lnTo>
                    <a:pt x="55219" y="215646"/>
                  </a:lnTo>
                  <a:lnTo>
                    <a:pt x="87033" y="269621"/>
                  </a:lnTo>
                  <a:lnTo>
                    <a:pt x="23406" y="269621"/>
                  </a:lnTo>
                  <a:close/>
                </a:path>
                <a:path w="2874645" h="1665604">
                  <a:moveTo>
                    <a:pt x="2464777" y="1208913"/>
                  </a:moveTo>
                  <a:lnTo>
                    <a:pt x="2496654" y="1154938"/>
                  </a:lnTo>
                  <a:lnTo>
                    <a:pt x="2528404" y="1208913"/>
                  </a:lnTo>
                  <a:lnTo>
                    <a:pt x="2464777" y="1208913"/>
                  </a:lnTo>
                  <a:close/>
                </a:path>
                <a:path w="2874645" h="1665604">
                  <a:moveTo>
                    <a:pt x="1869147" y="53975"/>
                  </a:moveTo>
                  <a:lnTo>
                    <a:pt x="1901024" y="0"/>
                  </a:lnTo>
                  <a:lnTo>
                    <a:pt x="1932774" y="53975"/>
                  </a:lnTo>
                  <a:lnTo>
                    <a:pt x="1869147" y="53975"/>
                  </a:lnTo>
                  <a:close/>
                </a:path>
                <a:path w="2874645" h="1665604">
                  <a:moveTo>
                    <a:pt x="2610192" y="1211834"/>
                  </a:moveTo>
                  <a:lnTo>
                    <a:pt x="2641942" y="1157859"/>
                  </a:lnTo>
                  <a:lnTo>
                    <a:pt x="2673819" y="1211834"/>
                  </a:lnTo>
                  <a:lnTo>
                    <a:pt x="2610192" y="1211834"/>
                  </a:lnTo>
                  <a:close/>
                </a:path>
                <a:path w="2874645" h="1665604">
                  <a:moveTo>
                    <a:pt x="2810725" y="716280"/>
                  </a:moveTo>
                  <a:lnTo>
                    <a:pt x="2842602" y="662305"/>
                  </a:lnTo>
                  <a:lnTo>
                    <a:pt x="2874352" y="716280"/>
                  </a:lnTo>
                  <a:lnTo>
                    <a:pt x="2810725" y="716280"/>
                  </a:lnTo>
                  <a:close/>
                </a:path>
                <a:path w="2874645" h="1665604">
                  <a:moveTo>
                    <a:pt x="2222588" y="1358392"/>
                  </a:moveTo>
                  <a:lnTo>
                    <a:pt x="2254338" y="1304417"/>
                  </a:lnTo>
                  <a:lnTo>
                    <a:pt x="2286215" y="1358392"/>
                  </a:lnTo>
                  <a:lnTo>
                    <a:pt x="2222588" y="1358392"/>
                  </a:lnTo>
                  <a:close/>
                </a:path>
                <a:path w="2874645" h="1665604">
                  <a:moveTo>
                    <a:pt x="2036152" y="884047"/>
                  </a:moveTo>
                  <a:lnTo>
                    <a:pt x="2068029" y="830072"/>
                  </a:lnTo>
                  <a:lnTo>
                    <a:pt x="2099779" y="884047"/>
                  </a:lnTo>
                  <a:lnTo>
                    <a:pt x="2036152" y="884047"/>
                  </a:lnTo>
                  <a:close/>
                </a:path>
                <a:path w="2874645" h="1665604">
                  <a:moveTo>
                    <a:pt x="2213825" y="695706"/>
                  </a:moveTo>
                  <a:lnTo>
                    <a:pt x="2245575" y="641731"/>
                  </a:lnTo>
                  <a:lnTo>
                    <a:pt x="2277452" y="695706"/>
                  </a:lnTo>
                  <a:lnTo>
                    <a:pt x="2213825" y="695706"/>
                  </a:lnTo>
                  <a:close/>
                </a:path>
                <a:path w="2874645" h="1665604">
                  <a:moveTo>
                    <a:pt x="696506" y="603377"/>
                  </a:moveTo>
                  <a:lnTo>
                    <a:pt x="728319" y="549402"/>
                  </a:lnTo>
                  <a:lnTo>
                    <a:pt x="760133" y="603377"/>
                  </a:lnTo>
                  <a:lnTo>
                    <a:pt x="696506" y="603377"/>
                  </a:lnTo>
                  <a:close/>
                </a:path>
                <a:path w="2874645" h="1665604">
                  <a:moveTo>
                    <a:pt x="0" y="1631823"/>
                  </a:moveTo>
                  <a:lnTo>
                    <a:pt x="31826" y="1577848"/>
                  </a:lnTo>
                  <a:lnTo>
                    <a:pt x="63639" y="1631823"/>
                  </a:lnTo>
                  <a:lnTo>
                    <a:pt x="0" y="1631823"/>
                  </a:lnTo>
                  <a:close/>
                </a:path>
                <a:path w="2874645" h="1665604">
                  <a:moveTo>
                    <a:pt x="6172" y="962533"/>
                  </a:moveTo>
                  <a:lnTo>
                    <a:pt x="37985" y="908558"/>
                  </a:lnTo>
                  <a:lnTo>
                    <a:pt x="69799" y="962533"/>
                  </a:lnTo>
                  <a:lnTo>
                    <a:pt x="6172" y="962533"/>
                  </a:lnTo>
                  <a:close/>
                </a:path>
                <a:path w="2874645" h="1665604">
                  <a:moveTo>
                    <a:pt x="809078" y="977646"/>
                  </a:moveTo>
                  <a:lnTo>
                    <a:pt x="840892" y="923671"/>
                  </a:lnTo>
                  <a:lnTo>
                    <a:pt x="872705" y="977646"/>
                  </a:lnTo>
                  <a:lnTo>
                    <a:pt x="809078" y="977646"/>
                  </a:lnTo>
                  <a:close/>
                </a:path>
                <a:path w="2874645" h="1665604">
                  <a:moveTo>
                    <a:pt x="836460" y="638683"/>
                  </a:moveTo>
                  <a:lnTo>
                    <a:pt x="868273" y="584581"/>
                  </a:lnTo>
                  <a:lnTo>
                    <a:pt x="900137" y="638683"/>
                  </a:lnTo>
                  <a:lnTo>
                    <a:pt x="836460" y="638683"/>
                  </a:lnTo>
                  <a:close/>
                </a:path>
                <a:path w="2874645" h="1665604">
                  <a:moveTo>
                    <a:pt x="863003" y="103378"/>
                  </a:moveTo>
                  <a:lnTo>
                    <a:pt x="894803" y="49403"/>
                  </a:lnTo>
                  <a:lnTo>
                    <a:pt x="926680" y="103378"/>
                  </a:lnTo>
                  <a:lnTo>
                    <a:pt x="863003" y="10337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136370" y="3967480"/>
              <a:ext cx="1280160" cy="946785"/>
            </a:xfrm>
            <a:custGeom>
              <a:avLst/>
              <a:gdLst/>
              <a:ahLst/>
              <a:cxnLst/>
              <a:rect l="l" t="t" r="r" b="b"/>
              <a:pathLst>
                <a:path w="1280160" h="946785">
                  <a:moveTo>
                    <a:pt x="664108" y="11684"/>
                  </a:moveTo>
                  <a:lnTo>
                    <a:pt x="536854" y="94234"/>
                  </a:lnTo>
                </a:path>
                <a:path w="1280160" h="946785">
                  <a:moveTo>
                    <a:pt x="707923" y="40894"/>
                  </a:moveTo>
                  <a:lnTo>
                    <a:pt x="580669" y="123444"/>
                  </a:lnTo>
                </a:path>
                <a:path w="1280160" h="946785">
                  <a:moveTo>
                    <a:pt x="127254" y="1524"/>
                  </a:moveTo>
                  <a:lnTo>
                    <a:pt x="0" y="84074"/>
                  </a:lnTo>
                </a:path>
                <a:path w="1280160" h="946785">
                  <a:moveTo>
                    <a:pt x="170967" y="30734"/>
                  </a:moveTo>
                  <a:lnTo>
                    <a:pt x="43738" y="113284"/>
                  </a:lnTo>
                </a:path>
                <a:path w="1280160" h="946785">
                  <a:moveTo>
                    <a:pt x="1235862" y="0"/>
                  </a:moveTo>
                  <a:lnTo>
                    <a:pt x="1108608" y="82423"/>
                  </a:lnTo>
                </a:path>
                <a:path w="1280160" h="946785">
                  <a:moveTo>
                    <a:pt x="1279677" y="29210"/>
                  </a:moveTo>
                  <a:lnTo>
                    <a:pt x="1152423" y="111760"/>
                  </a:lnTo>
                </a:path>
                <a:path w="1280160" h="946785">
                  <a:moveTo>
                    <a:pt x="670077" y="438785"/>
                  </a:moveTo>
                  <a:lnTo>
                    <a:pt x="542823" y="521335"/>
                  </a:lnTo>
                </a:path>
                <a:path w="1280160" h="946785">
                  <a:moveTo>
                    <a:pt x="713892" y="467995"/>
                  </a:moveTo>
                  <a:lnTo>
                    <a:pt x="586638" y="550545"/>
                  </a:lnTo>
                </a:path>
                <a:path w="1280160" h="946785">
                  <a:moveTo>
                    <a:pt x="664108" y="228854"/>
                  </a:moveTo>
                  <a:lnTo>
                    <a:pt x="536854" y="311404"/>
                  </a:lnTo>
                </a:path>
                <a:path w="1280160" h="946785">
                  <a:moveTo>
                    <a:pt x="707923" y="258064"/>
                  </a:moveTo>
                  <a:lnTo>
                    <a:pt x="580669" y="340614"/>
                  </a:lnTo>
                </a:path>
                <a:path w="1280160" h="946785">
                  <a:moveTo>
                    <a:pt x="675284" y="834644"/>
                  </a:moveTo>
                  <a:lnTo>
                    <a:pt x="548030" y="917194"/>
                  </a:lnTo>
                </a:path>
                <a:path w="1280160" h="946785">
                  <a:moveTo>
                    <a:pt x="719099" y="863981"/>
                  </a:moveTo>
                  <a:lnTo>
                    <a:pt x="591845" y="946404"/>
                  </a:lnTo>
                </a:path>
                <a:path w="1280160" h="946785">
                  <a:moveTo>
                    <a:pt x="669442" y="624713"/>
                  </a:moveTo>
                  <a:lnTo>
                    <a:pt x="542188" y="707263"/>
                  </a:lnTo>
                </a:path>
                <a:path w="1280160" h="946785">
                  <a:moveTo>
                    <a:pt x="713130" y="653923"/>
                  </a:moveTo>
                  <a:lnTo>
                    <a:pt x="585876" y="73647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17727" y="3196081"/>
              <a:ext cx="4377690" cy="2728595"/>
            </a:xfrm>
            <a:custGeom>
              <a:avLst/>
              <a:gdLst/>
              <a:ahLst/>
              <a:cxnLst/>
              <a:rect l="l" t="t" r="r" b="b"/>
              <a:pathLst>
                <a:path w="4377690" h="2728595">
                  <a:moveTo>
                    <a:pt x="450926" y="2720848"/>
                  </a:moveTo>
                  <a:lnTo>
                    <a:pt x="51523" y="2202789"/>
                  </a:lnTo>
                  <a:lnTo>
                    <a:pt x="64516" y="2192782"/>
                  </a:lnTo>
                  <a:lnTo>
                    <a:pt x="76720" y="2183384"/>
                  </a:lnTo>
                  <a:lnTo>
                    <a:pt x="0" y="2146300"/>
                  </a:lnTo>
                  <a:lnTo>
                    <a:pt x="16370" y="2229866"/>
                  </a:lnTo>
                  <a:lnTo>
                    <a:pt x="41465" y="2210536"/>
                  </a:lnTo>
                  <a:lnTo>
                    <a:pt x="440867" y="2728595"/>
                  </a:lnTo>
                  <a:lnTo>
                    <a:pt x="450926" y="2720848"/>
                  </a:lnTo>
                  <a:close/>
                </a:path>
                <a:path w="4377690" h="2728595">
                  <a:moveTo>
                    <a:pt x="635533" y="6350"/>
                  </a:moveTo>
                  <a:lnTo>
                    <a:pt x="624611" y="0"/>
                  </a:lnTo>
                  <a:lnTo>
                    <a:pt x="368376" y="440753"/>
                  </a:lnTo>
                  <a:lnTo>
                    <a:pt x="340931" y="424815"/>
                  </a:lnTo>
                  <a:lnTo>
                    <a:pt x="335572" y="509778"/>
                  </a:lnTo>
                  <a:lnTo>
                    <a:pt x="406806" y="463042"/>
                  </a:lnTo>
                  <a:lnTo>
                    <a:pt x="398259" y="458089"/>
                  </a:lnTo>
                  <a:lnTo>
                    <a:pt x="379349" y="447116"/>
                  </a:lnTo>
                  <a:lnTo>
                    <a:pt x="635533" y="6350"/>
                  </a:lnTo>
                  <a:close/>
                </a:path>
                <a:path w="4377690" h="2728595">
                  <a:moveTo>
                    <a:pt x="4342790" y="478536"/>
                  </a:moveTo>
                  <a:lnTo>
                    <a:pt x="4340123" y="466090"/>
                  </a:lnTo>
                  <a:lnTo>
                    <a:pt x="1186713" y="1138859"/>
                  </a:lnTo>
                  <a:lnTo>
                    <a:pt x="1180109" y="1107821"/>
                  </a:lnTo>
                  <a:lnTo>
                    <a:pt x="1113561" y="1160907"/>
                  </a:lnTo>
                  <a:lnTo>
                    <a:pt x="1195984" y="1182370"/>
                  </a:lnTo>
                  <a:lnTo>
                    <a:pt x="1189913" y="1153922"/>
                  </a:lnTo>
                  <a:lnTo>
                    <a:pt x="1189355" y="1151280"/>
                  </a:lnTo>
                  <a:lnTo>
                    <a:pt x="4342790" y="478536"/>
                  </a:lnTo>
                  <a:close/>
                </a:path>
                <a:path w="4377690" h="2728595">
                  <a:moveTo>
                    <a:pt x="4377334" y="1983867"/>
                  </a:moveTo>
                  <a:lnTo>
                    <a:pt x="1475613" y="1316926"/>
                  </a:lnTo>
                  <a:lnTo>
                    <a:pt x="1476260" y="1314069"/>
                  </a:lnTo>
                  <a:lnTo>
                    <a:pt x="1482750" y="1286002"/>
                  </a:lnTo>
                  <a:lnTo>
                    <a:pt x="1399946" y="1306068"/>
                  </a:lnTo>
                  <a:lnTo>
                    <a:pt x="1465605" y="1360297"/>
                  </a:lnTo>
                  <a:lnTo>
                    <a:pt x="1472742" y="1329359"/>
                  </a:lnTo>
                  <a:lnTo>
                    <a:pt x="4374540" y="1996313"/>
                  </a:lnTo>
                  <a:lnTo>
                    <a:pt x="4377334" y="198386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00"/>
              </a:spcBef>
            </a:pPr>
            <a:r>
              <a:rPr spc="10" dirty="0"/>
              <a:t>Fully</a:t>
            </a:r>
            <a:r>
              <a:rPr spc="-25" dirty="0"/>
              <a:t> </a:t>
            </a:r>
            <a:r>
              <a:rPr spc="-5" dirty="0"/>
              <a:t>Encased</a:t>
            </a:r>
            <a:r>
              <a:rPr spc="-25" dirty="0"/>
              <a:t> </a:t>
            </a:r>
            <a:r>
              <a:rPr spc="-5" dirty="0"/>
              <a:t>Composite</a:t>
            </a:r>
            <a:r>
              <a:rPr spc="-25" dirty="0"/>
              <a:t> </a:t>
            </a:r>
            <a:r>
              <a:rPr dirty="0"/>
              <a:t>Column</a:t>
            </a:r>
          </a:p>
        </p:txBody>
      </p:sp>
      <p:sp>
        <p:nvSpPr>
          <p:cNvPr id="3" name="object 3"/>
          <p:cNvSpPr/>
          <p:nvPr/>
        </p:nvSpPr>
        <p:spPr>
          <a:xfrm>
            <a:off x="680808" y="1817877"/>
            <a:ext cx="2795270" cy="151130"/>
          </a:xfrm>
          <a:custGeom>
            <a:avLst/>
            <a:gdLst/>
            <a:ahLst/>
            <a:cxnLst/>
            <a:rect l="l" t="t" r="r" b="b"/>
            <a:pathLst>
              <a:path w="2795270" h="151130">
                <a:moveTo>
                  <a:pt x="1079" y="0"/>
                </a:moveTo>
                <a:lnTo>
                  <a:pt x="863" y="25400"/>
                </a:lnTo>
                <a:lnTo>
                  <a:pt x="2794800" y="49022"/>
                </a:lnTo>
                <a:lnTo>
                  <a:pt x="2795054" y="23622"/>
                </a:lnTo>
                <a:lnTo>
                  <a:pt x="1079" y="0"/>
                </a:lnTo>
                <a:close/>
              </a:path>
              <a:path w="2795270" h="151130">
                <a:moveTo>
                  <a:pt x="647" y="50800"/>
                </a:moveTo>
                <a:lnTo>
                  <a:pt x="0" y="127000"/>
                </a:lnTo>
                <a:lnTo>
                  <a:pt x="2793911" y="150622"/>
                </a:lnTo>
                <a:lnTo>
                  <a:pt x="2794546" y="74422"/>
                </a:lnTo>
                <a:lnTo>
                  <a:pt x="647" y="5080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8340" y="1329004"/>
            <a:ext cx="2768600" cy="16897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Arial Black"/>
                <a:cs typeface="Arial Black"/>
              </a:rPr>
              <a:t>Int</a:t>
            </a:r>
            <a:r>
              <a:rPr sz="3200" spc="50" dirty="0">
                <a:latin typeface="Arial Black"/>
                <a:cs typeface="Arial Black"/>
              </a:rPr>
              <a:t>r</a:t>
            </a:r>
            <a:r>
              <a:rPr sz="3200" dirty="0">
                <a:latin typeface="Arial Black"/>
                <a:cs typeface="Arial Black"/>
              </a:rPr>
              <a:t>odu</a:t>
            </a:r>
            <a:r>
              <a:rPr sz="3200" spc="-10" dirty="0">
                <a:latin typeface="Arial Black"/>
                <a:cs typeface="Arial Black"/>
              </a:rPr>
              <a:t>c</a:t>
            </a:r>
            <a:r>
              <a:rPr sz="3200" dirty="0">
                <a:latin typeface="Arial Black"/>
                <a:cs typeface="Arial Black"/>
              </a:rPr>
              <a:t>tion</a:t>
            </a:r>
            <a:endParaRPr sz="3200">
              <a:latin typeface="Arial Black"/>
              <a:cs typeface="Arial Black"/>
            </a:endParaRPr>
          </a:p>
          <a:p>
            <a:pPr marR="1205230" algn="r">
              <a:lnSpc>
                <a:spcPct val="100000"/>
              </a:lnSpc>
              <a:spcBef>
                <a:spcPts val="3495"/>
              </a:spcBef>
            </a:pPr>
            <a:r>
              <a:rPr sz="2400" b="1" dirty="0">
                <a:latin typeface="Times New Roman"/>
                <a:cs typeface="Times New Roman"/>
              </a:rPr>
              <a:t>Difficult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to</a:t>
            </a:r>
            <a:endParaRPr sz="2400">
              <a:latin typeface="Times New Roman"/>
              <a:cs typeface="Times New Roman"/>
            </a:endParaRPr>
          </a:p>
          <a:p>
            <a:pPr marR="1163320" algn="r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Times New Roman"/>
                <a:cs typeface="Times New Roman"/>
              </a:rPr>
              <a:t>Place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18453" y="5671515"/>
            <a:ext cx="3048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Might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use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U-tie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instead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020102" y="2530601"/>
            <a:ext cx="3114675" cy="2677160"/>
            <a:chOff x="1020102" y="2530601"/>
            <a:chExt cx="3114675" cy="267716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34389" y="3159886"/>
              <a:ext cx="3086100" cy="2033524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034389" y="3159886"/>
              <a:ext cx="3086100" cy="2033905"/>
            </a:xfrm>
            <a:custGeom>
              <a:avLst/>
              <a:gdLst/>
              <a:ahLst/>
              <a:cxnLst/>
              <a:rect l="l" t="t" r="r" b="b"/>
              <a:pathLst>
                <a:path w="3086100" h="2033904">
                  <a:moveTo>
                    <a:pt x="0" y="2033524"/>
                  </a:moveTo>
                  <a:lnTo>
                    <a:pt x="3086100" y="2033524"/>
                  </a:lnTo>
                  <a:lnTo>
                    <a:pt x="3086100" y="0"/>
                  </a:lnTo>
                  <a:lnTo>
                    <a:pt x="0" y="0"/>
                  </a:lnTo>
                  <a:lnTo>
                    <a:pt x="0" y="2033524"/>
                  </a:lnTo>
                  <a:close/>
                </a:path>
                <a:path w="3086100" h="2033904">
                  <a:moveTo>
                    <a:pt x="294284" y="431546"/>
                  </a:moveTo>
                  <a:lnTo>
                    <a:pt x="299423" y="386985"/>
                  </a:lnTo>
                  <a:lnTo>
                    <a:pt x="314059" y="346067"/>
                  </a:lnTo>
                  <a:lnTo>
                    <a:pt x="337021" y="309964"/>
                  </a:lnTo>
                  <a:lnTo>
                    <a:pt x="367140" y="279846"/>
                  </a:lnTo>
                  <a:lnTo>
                    <a:pt x="403243" y="256883"/>
                  </a:lnTo>
                  <a:lnTo>
                    <a:pt x="444160" y="242247"/>
                  </a:lnTo>
                  <a:lnTo>
                    <a:pt x="488721" y="237109"/>
                  </a:lnTo>
                  <a:lnTo>
                    <a:pt x="2597429" y="237109"/>
                  </a:lnTo>
                  <a:lnTo>
                    <a:pt x="2641990" y="242247"/>
                  </a:lnTo>
                  <a:lnTo>
                    <a:pt x="2682907" y="256883"/>
                  </a:lnTo>
                  <a:lnTo>
                    <a:pt x="2719010" y="279846"/>
                  </a:lnTo>
                  <a:lnTo>
                    <a:pt x="2749128" y="309964"/>
                  </a:lnTo>
                  <a:lnTo>
                    <a:pt x="2772091" y="346067"/>
                  </a:lnTo>
                  <a:lnTo>
                    <a:pt x="2786727" y="386985"/>
                  </a:lnTo>
                  <a:lnTo>
                    <a:pt x="2791866" y="431546"/>
                  </a:lnTo>
                  <a:lnTo>
                    <a:pt x="2791866" y="1641220"/>
                  </a:lnTo>
                  <a:lnTo>
                    <a:pt x="2786727" y="1685781"/>
                  </a:lnTo>
                  <a:lnTo>
                    <a:pt x="2772091" y="1726699"/>
                  </a:lnTo>
                  <a:lnTo>
                    <a:pt x="2749128" y="1762802"/>
                  </a:lnTo>
                  <a:lnTo>
                    <a:pt x="2719010" y="1792920"/>
                  </a:lnTo>
                  <a:lnTo>
                    <a:pt x="2682907" y="1815883"/>
                  </a:lnTo>
                  <a:lnTo>
                    <a:pt x="2641990" y="1830519"/>
                  </a:lnTo>
                  <a:lnTo>
                    <a:pt x="2597429" y="1835658"/>
                  </a:lnTo>
                  <a:lnTo>
                    <a:pt x="488721" y="1835658"/>
                  </a:lnTo>
                  <a:lnTo>
                    <a:pt x="444160" y="1830519"/>
                  </a:lnTo>
                  <a:lnTo>
                    <a:pt x="403243" y="1815883"/>
                  </a:lnTo>
                  <a:lnTo>
                    <a:pt x="367140" y="1792920"/>
                  </a:lnTo>
                  <a:lnTo>
                    <a:pt x="337021" y="1762802"/>
                  </a:lnTo>
                  <a:lnTo>
                    <a:pt x="314059" y="1726699"/>
                  </a:lnTo>
                  <a:lnTo>
                    <a:pt x="299423" y="1685781"/>
                  </a:lnTo>
                  <a:lnTo>
                    <a:pt x="294284" y="1641220"/>
                  </a:lnTo>
                  <a:lnTo>
                    <a:pt x="294284" y="431546"/>
                  </a:lnTo>
                  <a:close/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43807" y="3409441"/>
              <a:ext cx="254635" cy="264160"/>
            </a:xfrm>
            <a:custGeom>
              <a:avLst/>
              <a:gdLst/>
              <a:ahLst/>
              <a:cxnLst/>
              <a:rect l="l" t="t" r="r" b="b"/>
              <a:pathLst>
                <a:path w="254635" h="264160">
                  <a:moveTo>
                    <a:pt x="127253" y="0"/>
                  </a:moveTo>
                  <a:lnTo>
                    <a:pt x="77741" y="10366"/>
                  </a:lnTo>
                  <a:lnTo>
                    <a:pt x="37290" y="38639"/>
                  </a:lnTo>
                  <a:lnTo>
                    <a:pt x="10007" y="80581"/>
                  </a:lnTo>
                  <a:lnTo>
                    <a:pt x="0" y="131953"/>
                  </a:lnTo>
                  <a:lnTo>
                    <a:pt x="10007" y="183324"/>
                  </a:lnTo>
                  <a:lnTo>
                    <a:pt x="37290" y="225266"/>
                  </a:lnTo>
                  <a:lnTo>
                    <a:pt x="77741" y="253539"/>
                  </a:lnTo>
                  <a:lnTo>
                    <a:pt x="127253" y="263906"/>
                  </a:lnTo>
                  <a:lnTo>
                    <a:pt x="176819" y="253539"/>
                  </a:lnTo>
                  <a:lnTo>
                    <a:pt x="217265" y="225266"/>
                  </a:lnTo>
                  <a:lnTo>
                    <a:pt x="244518" y="183324"/>
                  </a:lnTo>
                  <a:lnTo>
                    <a:pt x="254507" y="131953"/>
                  </a:lnTo>
                  <a:lnTo>
                    <a:pt x="244518" y="80581"/>
                  </a:lnTo>
                  <a:lnTo>
                    <a:pt x="217265" y="38639"/>
                  </a:lnTo>
                  <a:lnTo>
                    <a:pt x="176819" y="10366"/>
                  </a:lnTo>
                  <a:lnTo>
                    <a:pt x="12725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543807" y="3409441"/>
              <a:ext cx="254635" cy="264160"/>
            </a:xfrm>
            <a:custGeom>
              <a:avLst/>
              <a:gdLst/>
              <a:ahLst/>
              <a:cxnLst/>
              <a:rect l="l" t="t" r="r" b="b"/>
              <a:pathLst>
                <a:path w="254635" h="264160">
                  <a:moveTo>
                    <a:pt x="0" y="131953"/>
                  </a:moveTo>
                  <a:lnTo>
                    <a:pt x="10007" y="80581"/>
                  </a:lnTo>
                  <a:lnTo>
                    <a:pt x="37290" y="38639"/>
                  </a:lnTo>
                  <a:lnTo>
                    <a:pt x="77741" y="10366"/>
                  </a:lnTo>
                  <a:lnTo>
                    <a:pt x="127253" y="0"/>
                  </a:lnTo>
                  <a:lnTo>
                    <a:pt x="176819" y="10366"/>
                  </a:lnTo>
                  <a:lnTo>
                    <a:pt x="217265" y="38639"/>
                  </a:lnTo>
                  <a:lnTo>
                    <a:pt x="244518" y="80581"/>
                  </a:lnTo>
                  <a:lnTo>
                    <a:pt x="254507" y="131953"/>
                  </a:lnTo>
                  <a:lnTo>
                    <a:pt x="244518" y="183324"/>
                  </a:lnTo>
                  <a:lnTo>
                    <a:pt x="217265" y="225266"/>
                  </a:lnTo>
                  <a:lnTo>
                    <a:pt x="176819" y="253539"/>
                  </a:lnTo>
                  <a:lnTo>
                    <a:pt x="127253" y="263906"/>
                  </a:lnTo>
                  <a:lnTo>
                    <a:pt x="77741" y="253539"/>
                  </a:lnTo>
                  <a:lnTo>
                    <a:pt x="37290" y="225266"/>
                  </a:lnTo>
                  <a:lnTo>
                    <a:pt x="10007" y="183324"/>
                  </a:lnTo>
                  <a:lnTo>
                    <a:pt x="0" y="131953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52549" y="3409441"/>
              <a:ext cx="254635" cy="264160"/>
            </a:xfrm>
            <a:custGeom>
              <a:avLst/>
              <a:gdLst/>
              <a:ahLst/>
              <a:cxnLst/>
              <a:rect l="l" t="t" r="r" b="b"/>
              <a:pathLst>
                <a:path w="254634" h="264160">
                  <a:moveTo>
                    <a:pt x="127253" y="0"/>
                  </a:moveTo>
                  <a:lnTo>
                    <a:pt x="77741" y="10366"/>
                  </a:lnTo>
                  <a:lnTo>
                    <a:pt x="37290" y="38639"/>
                  </a:lnTo>
                  <a:lnTo>
                    <a:pt x="10007" y="80581"/>
                  </a:lnTo>
                  <a:lnTo>
                    <a:pt x="0" y="131953"/>
                  </a:lnTo>
                  <a:lnTo>
                    <a:pt x="10007" y="183324"/>
                  </a:lnTo>
                  <a:lnTo>
                    <a:pt x="37290" y="225266"/>
                  </a:lnTo>
                  <a:lnTo>
                    <a:pt x="77741" y="253539"/>
                  </a:lnTo>
                  <a:lnTo>
                    <a:pt x="127253" y="263906"/>
                  </a:lnTo>
                  <a:lnTo>
                    <a:pt x="176766" y="253539"/>
                  </a:lnTo>
                  <a:lnTo>
                    <a:pt x="217217" y="225266"/>
                  </a:lnTo>
                  <a:lnTo>
                    <a:pt x="244500" y="183324"/>
                  </a:lnTo>
                  <a:lnTo>
                    <a:pt x="254508" y="131953"/>
                  </a:lnTo>
                  <a:lnTo>
                    <a:pt x="244500" y="80581"/>
                  </a:lnTo>
                  <a:lnTo>
                    <a:pt x="217217" y="38639"/>
                  </a:lnTo>
                  <a:lnTo>
                    <a:pt x="176766" y="10366"/>
                  </a:lnTo>
                  <a:lnTo>
                    <a:pt x="12725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352549" y="3409441"/>
              <a:ext cx="254635" cy="264160"/>
            </a:xfrm>
            <a:custGeom>
              <a:avLst/>
              <a:gdLst/>
              <a:ahLst/>
              <a:cxnLst/>
              <a:rect l="l" t="t" r="r" b="b"/>
              <a:pathLst>
                <a:path w="254634" h="264160">
                  <a:moveTo>
                    <a:pt x="0" y="131953"/>
                  </a:moveTo>
                  <a:lnTo>
                    <a:pt x="10007" y="80581"/>
                  </a:lnTo>
                  <a:lnTo>
                    <a:pt x="37290" y="38639"/>
                  </a:lnTo>
                  <a:lnTo>
                    <a:pt x="77741" y="10366"/>
                  </a:lnTo>
                  <a:lnTo>
                    <a:pt x="127253" y="0"/>
                  </a:lnTo>
                  <a:lnTo>
                    <a:pt x="176766" y="10366"/>
                  </a:lnTo>
                  <a:lnTo>
                    <a:pt x="217217" y="38639"/>
                  </a:lnTo>
                  <a:lnTo>
                    <a:pt x="244500" y="80581"/>
                  </a:lnTo>
                  <a:lnTo>
                    <a:pt x="254508" y="131953"/>
                  </a:lnTo>
                  <a:lnTo>
                    <a:pt x="244500" y="183324"/>
                  </a:lnTo>
                  <a:lnTo>
                    <a:pt x="217217" y="225266"/>
                  </a:lnTo>
                  <a:lnTo>
                    <a:pt x="176766" y="253539"/>
                  </a:lnTo>
                  <a:lnTo>
                    <a:pt x="127253" y="263906"/>
                  </a:lnTo>
                  <a:lnTo>
                    <a:pt x="77741" y="253539"/>
                  </a:lnTo>
                  <a:lnTo>
                    <a:pt x="37290" y="225266"/>
                  </a:lnTo>
                  <a:lnTo>
                    <a:pt x="10007" y="183324"/>
                  </a:lnTo>
                  <a:lnTo>
                    <a:pt x="0" y="131953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352549" y="4722748"/>
              <a:ext cx="254635" cy="264160"/>
            </a:xfrm>
            <a:custGeom>
              <a:avLst/>
              <a:gdLst/>
              <a:ahLst/>
              <a:cxnLst/>
              <a:rect l="l" t="t" r="r" b="b"/>
              <a:pathLst>
                <a:path w="254634" h="264160">
                  <a:moveTo>
                    <a:pt x="127253" y="0"/>
                  </a:moveTo>
                  <a:lnTo>
                    <a:pt x="77741" y="10366"/>
                  </a:lnTo>
                  <a:lnTo>
                    <a:pt x="37290" y="38639"/>
                  </a:lnTo>
                  <a:lnTo>
                    <a:pt x="10007" y="80581"/>
                  </a:lnTo>
                  <a:lnTo>
                    <a:pt x="0" y="131952"/>
                  </a:lnTo>
                  <a:lnTo>
                    <a:pt x="10007" y="183324"/>
                  </a:lnTo>
                  <a:lnTo>
                    <a:pt x="37290" y="225266"/>
                  </a:lnTo>
                  <a:lnTo>
                    <a:pt x="77741" y="253539"/>
                  </a:lnTo>
                  <a:lnTo>
                    <a:pt x="127253" y="263906"/>
                  </a:lnTo>
                  <a:lnTo>
                    <a:pt x="176766" y="253539"/>
                  </a:lnTo>
                  <a:lnTo>
                    <a:pt x="217217" y="225266"/>
                  </a:lnTo>
                  <a:lnTo>
                    <a:pt x="244500" y="183324"/>
                  </a:lnTo>
                  <a:lnTo>
                    <a:pt x="254508" y="131952"/>
                  </a:lnTo>
                  <a:lnTo>
                    <a:pt x="244500" y="80581"/>
                  </a:lnTo>
                  <a:lnTo>
                    <a:pt x="217217" y="38639"/>
                  </a:lnTo>
                  <a:lnTo>
                    <a:pt x="176766" y="10366"/>
                  </a:lnTo>
                  <a:lnTo>
                    <a:pt x="12725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352549" y="4722748"/>
              <a:ext cx="254635" cy="264160"/>
            </a:xfrm>
            <a:custGeom>
              <a:avLst/>
              <a:gdLst/>
              <a:ahLst/>
              <a:cxnLst/>
              <a:rect l="l" t="t" r="r" b="b"/>
              <a:pathLst>
                <a:path w="254634" h="264160">
                  <a:moveTo>
                    <a:pt x="0" y="131952"/>
                  </a:moveTo>
                  <a:lnTo>
                    <a:pt x="10007" y="80581"/>
                  </a:lnTo>
                  <a:lnTo>
                    <a:pt x="37290" y="38639"/>
                  </a:lnTo>
                  <a:lnTo>
                    <a:pt x="77741" y="10366"/>
                  </a:lnTo>
                  <a:lnTo>
                    <a:pt x="127253" y="0"/>
                  </a:lnTo>
                  <a:lnTo>
                    <a:pt x="176766" y="10366"/>
                  </a:lnTo>
                  <a:lnTo>
                    <a:pt x="217217" y="38639"/>
                  </a:lnTo>
                  <a:lnTo>
                    <a:pt x="244500" y="80581"/>
                  </a:lnTo>
                  <a:lnTo>
                    <a:pt x="254508" y="131952"/>
                  </a:lnTo>
                  <a:lnTo>
                    <a:pt x="244500" y="183324"/>
                  </a:lnTo>
                  <a:lnTo>
                    <a:pt x="217217" y="225266"/>
                  </a:lnTo>
                  <a:lnTo>
                    <a:pt x="176766" y="253539"/>
                  </a:lnTo>
                  <a:lnTo>
                    <a:pt x="127253" y="263906"/>
                  </a:lnTo>
                  <a:lnTo>
                    <a:pt x="77741" y="253539"/>
                  </a:lnTo>
                  <a:lnTo>
                    <a:pt x="37290" y="225266"/>
                  </a:lnTo>
                  <a:lnTo>
                    <a:pt x="10007" y="183324"/>
                  </a:lnTo>
                  <a:lnTo>
                    <a:pt x="0" y="131952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543807" y="4722748"/>
              <a:ext cx="254635" cy="264160"/>
            </a:xfrm>
            <a:custGeom>
              <a:avLst/>
              <a:gdLst/>
              <a:ahLst/>
              <a:cxnLst/>
              <a:rect l="l" t="t" r="r" b="b"/>
              <a:pathLst>
                <a:path w="254635" h="264160">
                  <a:moveTo>
                    <a:pt x="127253" y="0"/>
                  </a:moveTo>
                  <a:lnTo>
                    <a:pt x="77741" y="10366"/>
                  </a:lnTo>
                  <a:lnTo>
                    <a:pt x="37290" y="38639"/>
                  </a:lnTo>
                  <a:lnTo>
                    <a:pt x="10007" y="80581"/>
                  </a:lnTo>
                  <a:lnTo>
                    <a:pt x="0" y="131952"/>
                  </a:lnTo>
                  <a:lnTo>
                    <a:pt x="10007" y="183324"/>
                  </a:lnTo>
                  <a:lnTo>
                    <a:pt x="37290" y="225266"/>
                  </a:lnTo>
                  <a:lnTo>
                    <a:pt x="77741" y="253539"/>
                  </a:lnTo>
                  <a:lnTo>
                    <a:pt x="127253" y="263906"/>
                  </a:lnTo>
                  <a:lnTo>
                    <a:pt x="176819" y="253539"/>
                  </a:lnTo>
                  <a:lnTo>
                    <a:pt x="217265" y="225266"/>
                  </a:lnTo>
                  <a:lnTo>
                    <a:pt x="244518" y="183324"/>
                  </a:lnTo>
                  <a:lnTo>
                    <a:pt x="254507" y="131952"/>
                  </a:lnTo>
                  <a:lnTo>
                    <a:pt x="244518" y="80581"/>
                  </a:lnTo>
                  <a:lnTo>
                    <a:pt x="217265" y="38639"/>
                  </a:lnTo>
                  <a:lnTo>
                    <a:pt x="176819" y="10366"/>
                  </a:lnTo>
                  <a:lnTo>
                    <a:pt x="12725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543807" y="4722748"/>
              <a:ext cx="254635" cy="264160"/>
            </a:xfrm>
            <a:custGeom>
              <a:avLst/>
              <a:gdLst/>
              <a:ahLst/>
              <a:cxnLst/>
              <a:rect l="l" t="t" r="r" b="b"/>
              <a:pathLst>
                <a:path w="254635" h="264160">
                  <a:moveTo>
                    <a:pt x="0" y="131952"/>
                  </a:moveTo>
                  <a:lnTo>
                    <a:pt x="10007" y="80581"/>
                  </a:lnTo>
                  <a:lnTo>
                    <a:pt x="37290" y="38639"/>
                  </a:lnTo>
                  <a:lnTo>
                    <a:pt x="77741" y="10366"/>
                  </a:lnTo>
                  <a:lnTo>
                    <a:pt x="127253" y="0"/>
                  </a:lnTo>
                  <a:lnTo>
                    <a:pt x="176819" y="10366"/>
                  </a:lnTo>
                  <a:lnTo>
                    <a:pt x="217265" y="38639"/>
                  </a:lnTo>
                  <a:lnTo>
                    <a:pt x="244518" y="80581"/>
                  </a:lnTo>
                  <a:lnTo>
                    <a:pt x="254507" y="131952"/>
                  </a:lnTo>
                  <a:lnTo>
                    <a:pt x="244518" y="183324"/>
                  </a:lnTo>
                  <a:lnTo>
                    <a:pt x="217265" y="225266"/>
                  </a:lnTo>
                  <a:lnTo>
                    <a:pt x="176819" y="253539"/>
                  </a:lnTo>
                  <a:lnTo>
                    <a:pt x="127253" y="263906"/>
                  </a:lnTo>
                  <a:lnTo>
                    <a:pt x="77741" y="253539"/>
                  </a:lnTo>
                  <a:lnTo>
                    <a:pt x="37290" y="225266"/>
                  </a:lnTo>
                  <a:lnTo>
                    <a:pt x="10007" y="183324"/>
                  </a:lnTo>
                  <a:lnTo>
                    <a:pt x="0" y="131952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97938" y="3589591"/>
              <a:ext cx="1463675" cy="28575"/>
            </a:xfrm>
            <a:custGeom>
              <a:avLst/>
              <a:gdLst/>
              <a:ahLst/>
              <a:cxnLst/>
              <a:rect l="l" t="t" r="r" b="b"/>
              <a:pathLst>
                <a:path w="1463675" h="28575">
                  <a:moveTo>
                    <a:pt x="0" y="28575"/>
                  </a:moveTo>
                  <a:lnTo>
                    <a:pt x="1463548" y="28575"/>
                  </a:lnTo>
                  <a:lnTo>
                    <a:pt x="1463548" y="0"/>
                  </a:lnTo>
                  <a:lnTo>
                    <a:pt x="0" y="0"/>
                  </a:lnTo>
                  <a:lnTo>
                    <a:pt x="0" y="285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97938" y="3801744"/>
              <a:ext cx="1463675" cy="989965"/>
            </a:xfrm>
            <a:custGeom>
              <a:avLst/>
              <a:gdLst/>
              <a:ahLst/>
              <a:cxnLst/>
              <a:rect l="l" t="t" r="r" b="b"/>
              <a:pathLst>
                <a:path w="1463675" h="989964">
                  <a:moveTo>
                    <a:pt x="0" y="989837"/>
                  </a:moveTo>
                  <a:lnTo>
                    <a:pt x="1463548" y="989837"/>
                  </a:lnTo>
                </a:path>
                <a:path w="1463675" h="989964">
                  <a:moveTo>
                    <a:pt x="0" y="0"/>
                  </a:moveTo>
                  <a:lnTo>
                    <a:pt x="564769" y="0"/>
                  </a:lnTo>
                </a:path>
                <a:path w="1463675" h="989964">
                  <a:moveTo>
                    <a:pt x="0" y="791844"/>
                  </a:moveTo>
                  <a:lnTo>
                    <a:pt x="572643" y="791844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97938" y="3589591"/>
              <a:ext cx="1463675" cy="28575"/>
            </a:xfrm>
            <a:custGeom>
              <a:avLst/>
              <a:gdLst/>
              <a:ahLst/>
              <a:cxnLst/>
              <a:rect l="l" t="t" r="r" b="b"/>
              <a:pathLst>
                <a:path w="1463675" h="28575">
                  <a:moveTo>
                    <a:pt x="0" y="28575"/>
                  </a:moveTo>
                  <a:lnTo>
                    <a:pt x="1463548" y="28575"/>
                  </a:lnTo>
                  <a:lnTo>
                    <a:pt x="1463548" y="0"/>
                  </a:lnTo>
                  <a:lnTo>
                    <a:pt x="0" y="0"/>
                  </a:lnTo>
                  <a:lnTo>
                    <a:pt x="0" y="285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97938" y="3603878"/>
              <a:ext cx="1463675" cy="1188085"/>
            </a:xfrm>
            <a:custGeom>
              <a:avLst/>
              <a:gdLst/>
              <a:ahLst/>
              <a:cxnLst/>
              <a:rect l="l" t="t" r="r" b="b"/>
              <a:pathLst>
                <a:path w="1463675" h="1188085">
                  <a:moveTo>
                    <a:pt x="890905" y="197866"/>
                  </a:moveTo>
                  <a:lnTo>
                    <a:pt x="1463548" y="197866"/>
                  </a:lnTo>
                </a:path>
                <a:path w="1463675" h="1188085">
                  <a:moveTo>
                    <a:pt x="890905" y="989711"/>
                  </a:moveTo>
                  <a:lnTo>
                    <a:pt x="1463548" y="989711"/>
                  </a:lnTo>
                </a:path>
                <a:path w="1463675" h="1188085">
                  <a:moveTo>
                    <a:pt x="564769" y="989711"/>
                  </a:moveTo>
                  <a:lnTo>
                    <a:pt x="564769" y="197866"/>
                  </a:lnTo>
                </a:path>
                <a:path w="1463675" h="1188085">
                  <a:moveTo>
                    <a:pt x="882904" y="989711"/>
                  </a:moveTo>
                  <a:lnTo>
                    <a:pt x="882904" y="197866"/>
                  </a:lnTo>
                </a:path>
                <a:path w="1463675" h="1188085">
                  <a:moveTo>
                    <a:pt x="0" y="0"/>
                  </a:moveTo>
                  <a:lnTo>
                    <a:pt x="0" y="197866"/>
                  </a:lnTo>
                </a:path>
                <a:path w="1463675" h="1188085">
                  <a:moveTo>
                    <a:pt x="1463548" y="0"/>
                  </a:moveTo>
                  <a:lnTo>
                    <a:pt x="1463548" y="197866"/>
                  </a:lnTo>
                </a:path>
                <a:path w="1463675" h="1188085">
                  <a:moveTo>
                    <a:pt x="1463548" y="989711"/>
                  </a:moveTo>
                  <a:lnTo>
                    <a:pt x="1463548" y="1187704"/>
                  </a:lnTo>
                </a:path>
                <a:path w="1463675" h="1188085">
                  <a:moveTo>
                    <a:pt x="0" y="989711"/>
                  </a:moveTo>
                  <a:lnTo>
                    <a:pt x="0" y="1187704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393566" y="3424747"/>
              <a:ext cx="382905" cy="377190"/>
            </a:xfrm>
            <a:custGeom>
              <a:avLst/>
              <a:gdLst/>
              <a:ahLst/>
              <a:cxnLst/>
              <a:rect l="l" t="t" r="r" b="b"/>
              <a:pathLst>
                <a:path w="382904" h="377189">
                  <a:moveTo>
                    <a:pt x="0" y="143444"/>
                  </a:moveTo>
                  <a:lnTo>
                    <a:pt x="52436" y="103065"/>
                  </a:lnTo>
                  <a:lnTo>
                    <a:pt x="104485" y="68842"/>
                  </a:lnTo>
                  <a:lnTo>
                    <a:pt x="155099" y="41100"/>
                  </a:lnTo>
                  <a:lnTo>
                    <a:pt x="203234" y="20163"/>
                  </a:lnTo>
                  <a:lnTo>
                    <a:pt x="247841" y="6355"/>
                  </a:lnTo>
                  <a:lnTo>
                    <a:pt x="287876" y="0"/>
                  </a:lnTo>
                  <a:lnTo>
                    <a:pt x="322291" y="1421"/>
                  </a:lnTo>
                  <a:lnTo>
                    <a:pt x="350040" y="10943"/>
                  </a:lnTo>
                  <a:lnTo>
                    <a:pt x="370078" y="28890"/>
                  </a:lnTo>
                  <a:lnTo>
                    <a:pt x="380774" y="53701"/>
                  </a:lnTo>
                  <a:lnTo>
                    <a:pt x="382381" y="84161"/>
                  </a:lnTo>
                  <a:lnTo>
                    <a:pt x="375407" y="119332"/>
                  </a:lnTo>
                  <a:lnTo>
                    <a:pt x="360358" y="158280"/>
                  </a:lnTo>
                  <a:lnTo>
                    <a:pt x="337741" y="200066"/>
                  </a:lnTo>
                  <a:lnTo>
                    <a:pt x="308064" y="243755"/>
                  </a:lnTo>
                  <a:lnTo>
                    <a:pt x="271833" y="288409"/>
                  </a:lnTo>
                  <a:lnTo>
                    <a:pt x="229555" y="333093"/>
                  </a:lnTo>
                  <a:lnTo>
                    <a:pt x="181737" y="37687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867026" y="4652263"/>
              <a:ext cx="1280160" cy="123825"/>
            </a:xfrm>
            <a:custGeom>
              <a:avLst/>
              <a:gdLst/>
              <a:ahLst/>
              <a:cxnLst/>
              <a:rect l="l" t="t" r="r" b="b"/>
              <a:pathLst>
                <a:path w="1280160" h="123825">
                  <a:moveTo>
                    <a:pt x="664210" y="11811"/>
                  </a:moveTo>
                  <a:lnTo>
                    <a:pt x="536956" y="94234"/>
                  </a:lnTo>
                </a:path>
                <a:path w="1280160" h="123825">
                  <a:moveTo>
                    <a:pt x="707898" y="41021"/>
                  </a:moveTo>
                  <a:lnTo>
                    <a:pt x="580644" y="123571"/>
                  </a:lnTo>
                </a:path>
                <a:path w="1280160" h="123825">
                  <a:moveTo>
                    <a:pt x="127254" y="1650"/>
                  </a:moveTo>
                  <a:lnTo>
                    <a:pt x="0" y="84200"/>
                  </a:lnTo>
                </a:path>
                <a:path w="1280160" h="123825">
                  <a:moveTo>
                    <a:pt x="171069" y="30861"/>
                  </a:moveTo>
                  <a:lnTo>
                    <a:pt x="43815" y="113411"/>
                  </a:lnTo>
                </a:path>
                <a:path w="1280160" h="123825">
                  <a:moveTo>
                    <a:pt x="1235964" y="0"/>
                  </a:moveTo>
                  <a:lnTo>
                    <a:pt x="1108710" y="82550"/>
                  </a:lnTo>
                </a:path>
                <a:path w="1280160" h="123825">
                  <a:moveTo>
                    <a:pt x="1279652" y="29337"/>
                  </a:moveTo>
                  <a:lnTo>
                    <a:pt x="1152398" y="11188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137792" y="3433063"/>
              <a:ext cx="2874645" cy="1665605"/>
            </a:xfrm>
            <a:custGeom>
              <a:avLst/>
              <a:gdLst/>
              <a:ahLst/>
              <a:cxnLst/>
              <a:rect l="l" t="t" r="r" b="b"/>
              <a:pathLst>
                <a:path w="2874645" h="1665604">
                  <a:moveTo>
                    <a:pt x="2190749" y="1139698"/>
                  </a:moveTo>
                  <a:lnTo>
                    <a:pt x="2222627" y="1085723"/>
                  </a:lnTo>
                  <a:lnTo>
                    <a:pt x="2254377" y="1139698"/>
                  </a:lnTo>
                  <a:lnTo>
                    <a:pt x="2190749" y="1139698"/>
                  </a:lnTo>
                  <a:close/>
                </a:path>
                <a:path w="2874645" h="1665604">
                  <a:moveTo>
                    <a:pt x="2337561" y="504444"/>
                  </a:moveTo>
                  <a:lnTo>
                    <a:pt x="2369311" y="450469"/>
                  </a:lnTo>
                  <a:lnTo>
                    <a:pt x="2401189" y="504444"/>
                  </a:lnTo>
                  <a:lnTo>
                    <a:pt x="2337561" y="504444"/>
                  </a:lnTo>
                  <a:close/>
                </a:path>
                <a:path w="2874645" h="1665604">
                  <a:moveTo>
                    <a:pt x="2507996" y="743585"/>
                  </a:moveTo>
                  <a:lnTo>
                    <a:pt x="2539872" y="689610"/>
                  </a:lnTo>
                  <a:lnTo>
                    <a:pt x="2571622" y="743585"/>
                  </a:lnTo>
                  <a:lnTo>
                    <a:pt x="2507996" y="743585"/>
                  </a:lnTo>
                  <a:close/>
                </a:path>
                <a:path w="2874645" h="1665604">
                  <a:moveTo>
                    <a:pt x="2357755" y="950594"/>
                  </a:moveTo>
                  <a:lnTo>
                    <a:pt x="2389632" y="896619"/>
                  </a:lnTo>
                  <a:lnTo>
                    <a:pt x="2421382" y="950594"/>
                  </a:lnTo>
                  <a:lnTo>
                    <a:pt x="2357755" y="950594"/>
                  </a:lnTo>
                  <a:close/>
                </a:path>
                <a:path w="2874645" h="1665604">
                  <a:moveTo>
                    <a:pt x="1805558" y="1016508"/>
                  </a:moveTo>
                  <a:lnTo>
                    <a:pt x="1837308" y="962533"/>
                  </a:lnTo>
                  <a:lnTo>
                    <a:pt x="1869186" y="1016508"/>
                  </a:lnTo>
                  <a:lnTo>
                    <a:pt x="1805558" y="1016508"/>
                  </a:lnTo>
                  <a:close/>
                </a:path>
                <a:path w="2874645" h="1665604">
                  <a:moveTo>
                    <a:pt x="1944243" y="749300"/>
                  </a:moveTo>
                  <a:lnTo>
                    <a:pt x="1976120" y="695325"/>
                  </a:lnTo>
                  <a:lnTo>
                    <a:pt x="2007870" y="749300"/>
                  </a:lnTo>
                  <a:lnTo>
                    <a:pt x="1944243" y="749300"/>
                  </a:lnTo>
                  <a:close/>
                </a:path>
                <a:path w="2874645" h="1665604">
                  <a:moveTo>
                    <a:pt x="2038731" y="554609"/>
                  </a:moveTo>
                  <a:lnTo>
                    <a:pt x="2070608" y="500634"/>
                  </a:lnTo>
                  <a:lnTo>
                    <a:pt x="2102358" y="554609"/>
                  </a:lnTo>
                  <a:lnTo>
                    <a:pt x="2038731" y="554609"/>
                  </a:lnTo>
                  <a:close/>
                </a:path>
                <a:path w="2874645" h="1665604">
                  <a:moveTo>
                    <a:pt x="628395" y="954278"/>
                  </a:moveTo>
                  <a:lnTo>
                    <a:pt x="660145" y="900303"/>
                  </a:lnTo>
                  <a:lnTo>
                    <a:pt x="692023" y="954278"/>
                  </a:lnTo>
                  <a:lnTo>
                    <a:pt x="628395" y="954278"/>
                  </a:lnTo>
                  <a:close/>
                </a:path>
                <a:path w="2874645" h="1665604">
                  <a:moveTo>
                    <a:pt x="437515" y="1665351"/>
                  </a:moveTo>
                  <a:lnTo>
                    <a:pt x="469265" y="1611376"/>
                  </a:lnTo>
                  <a:lnTo>
                    <a:pt x="501142" y="1665351"/>
                  </a:lnTo>
                  <a:lnTo>
                    <a:pt x="437515" y="1665351"/>
                  </a:lnTo>
                  <a:close/>
                </a:path>
                <a:path w="2874645" h="1665604">
                  <a:moveTo>
                    <a:pt x="23393" y="269621"/>
                  </a:moveTo>
                  <a:lnTo>
                    <a:pt x="55206" y="215646"/>
                  </a:lnTo>
                  <a:lnTo>
                    <a:pt x="87020" y="269621"/>
                  </a:lnTo>
                  <a:lnTo>
                    <a:pt x="23393" y="269621"/>
                  </a:lnTo>
                  <a:close/>
                </a:path>
                <a:path w="2874645" h="1665604">
                  <a:moveTo>
                    <a:pt x="2464816" y="1208913"/>
                  </a:moveTo>
                  <a:lnTo>
                    <a:pt x="2496566" y="1154938"/>
                  </a:lnTo>
                  <a:lnTo>
                    <a:pt x="2528443" y="1208913"/>
                  </a:lnTo>
                  <a:lnTo>
                    <a:pt x="2464816" y="1208913"/>
                  </a:lnTo>
                  <a:close/>
                </a:path>
                <a:path w="2874645" h="1665604">
                  <a:moveTo>
                    <a:pt x="1869186" y="53975"/>
                  </a:moveTo>
                  <a:lnTo>
                    <a:pt x="1900936" y="0"/>
                  </a:lnTo>
                  <a:lnTo>
                    <a:pt x="1932813" y="53975"/>
                  </a:lnTo>
                  <a:lnTo>
                    <a:pt x="1869186" y="53975"/>
                  </a:lnTo>
                  <a:close/>
                </a:path>
                <a:path w="2874645" h="1665604">
                  <a:moveTo>
                    <a:pt x="2610104" y="1211834"/>
                  </a:moveTo>
                  <a:lnTo>
                    <a:pt x="2641981" y="1157859"/>
                  </a:lnTo>
                  <a:lnTo>
                    <a:pt x="2673731" y="1211834"/>
                  </a:lnTo>
                  <a:lnTo>
                    <a:pt x="2610104" y="1211834"/>
                  </a:lnTo>
                  <a:close/>
                </a:path>
                <a:path w="2874645" h="1665604">
                  <a:moveTo>
                    <a:pt x="2810764" y="716280"/>
                  </a:moveTo>
                  <a:lnTo>
                    <a:pt x="2842514" y="662305"/>
                  </a:lnTo>
                  <a:lnTo>
                    <a:pt x="2874391" y="716280"/>
                  </a:lnTo>
                  <a:lnTo>
                    <a:pt x="2810764" y="716280"/>
                  </a:lnTo>
                  <a:close/>
                </a:path>
                <a:path w="2874645" h="1665604">
                  <a:moveTo>
                    <a:pt x="2222627" y="1358519"/>
                  </a:moveTo>
                  <a:lnTo>
                    <a:pt x="2254377" y="1304544"/>
                  </a:lnTo>
                  <a:lnTo>
                    <a:pt x="2286254" y="1358519"/>
                  </a:lnTo>
                  <a:lnTo>
                    <a:pt x="2222627" y="1358519"/>
                  </a:lnTo>
                  <a:close/>
                </a:path>
                <a:path w="2874645" h="1665604">
                  <a:moveTo>
                    <a:pt x="2036190" y="884047"/>
                  </a:moveTo>
                  <a:lnTo>
                    <a:pt x="2067940" y="830072"/>
                  </a:lnTo>
                  <a:lnTo>
                    <a:pt x="2099818" y="884047"/>
                  </a:lnTo>
                  <a:lnTo>
                    <a:pt x="2036190" y="884047"/>
                  </a:lnTo>
                  <a:close/>
                </a:path>
                <a:path w="2874645" h="1665604">
                  <a:moveTo>
                    <a:pt x="2213736" y="695706"/>
                  </a:moveTo>
                  <a:lnTo>
                    <a:pt x="2245614" y="641731"/>
                  </a:lnTo>
                  <a:lnTo>
                    <a:pt x="2277364" y="695706"/>
                  </a:lnTo>
                  <a:lnTo>
                    <a:pt x="2213736" y="695706"/>
                  </a:lnTo>
                  <a:close/>
                </a:path>
                <a:path w="2874645" h="1665604">
                  <a:moveTo>
                    <a:pt x="696468" y="603377"/>
                  </a:moveTo>
                  <a:lnTo>
                    <a:pt x="728344" y="549402"/>
                  </a:lnTo>
                  <a:lnTo>
                    <a:pt x="760094" y="603377"/>
                  </a:lnTo>
                  <a:lnTo>
                    <a:pt x="696468" y="603377"/>
                  </a:lnTo>
                  <a:close/>
                </a:path>
                <a:path w="2874645" h="1665604">
                  <a:moveTo>
                    <a:pt x="0" y="1631823"/>
                  </a:moveTo>
                  <a:lnTo>
                    <a:pt x="31813" y="1577848"/>
                  </a:lnTo>
                  <a:lnTo>
                    <a:pt x="63626" y="1631823"/>
                  </a:lnTo>
                  <a:lnTo>
                    <a:pt x="0" y="1631823"/>
                  </a:lnTo>
                  <a:close/>
                </a:path>
                <a:path w="2874645" h="1665604">
                  <a:moveTo>
                    <a:pt x="6159" y="962533"/>
                  </a:moveTo>
                  <a:lnTo>
                    <a:pt x="37972" y="908558"/>
                  </a:lnTo>
                  <a:lnTo>
                    <a:pt x="69786" y="962533"/>
                  </a:lnTo>
                  <a:lnTo>
                    <a:pt x="6159" y="962533"/>
                  </a:lnTo>
                  <a:close/>
                </a:path>
                <a:path w="2874645" h="1665604">
                  <a:moveTo>
                    <a:pt x="809117" y="977646"/>
                  </a:moveTo>
                  <a:lnTo>
                    <a:pt x="840867" y="923671"/>
                  </a:lnTo>
                  <a:lnTo>
                    <a:pt x="872744" y="977646"/>
                  </a:lnTo>
                  <a:lnTo>
                    <a:pt x="809117" y="977646"/>
                  </a:lnTo>
                  <a:close/>
                </a:path>
                <a:path w="2874645" h="1665604">
                  <a:moveTo>
                    <a:pt x="836421" y="638683"/>
                  </a:moveTo>
                  <a:lnTo>
                    <a:pt x="868299" y="584708"/>
                  </a:lnTo>
                  <a:lnTo>
                    <a:pt x="900049" y="638683"/>
                  </a:lnTo>
                  <a:lnTo>
                    <a:pt x="836421" y="638683"/>
                  </a:lnTo>
                  <a:close/>
                </a:path>
                <a:path w="2874645" h="1665604">
                  <a:moveTo>
                    <a:pt x="862964" y="103505"/>
                  </a:moveTo>
                  <a:lnTo>
                    <a:pt x="894842" y="49402"/>
                  </a:lnTo>
                  <a:lnTo>
                    <a:pt x="926592" y="103505"/>
                  </a:lnTo>
                  <a:lnTo>
                    <a:pt x="862964" y="10350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893823" y="3636009"/>
              <a:ext cx="1280160" cy="946785"/>
            </a:xfrm>
            <a:custGeom>
              <a:avLst/>
              <a:gdLst/>
              <a:ahLst/>
              <a:cxnLst/>
              <a:rect l="l" t="t" r="r" b="b"/>
              <a:pathLst>
                <a:path w="1280160" h="946785">
                  <a:moveTo>
                    <a:pt x="664209" y="11683"/>
                  </a:moveTo>
                  <a:lnTo>
                    <a:pt x="536956" y="94233"/>
                  </a:lnTo>
                </a:path>
                <a:path w="1280160" h="946785">
                  <a:moveTo>
                    <a:pt x="707898" y="40893"/>
                  </a:moveTo>
                  <a:lnTo>
                    <a:pt x="580644" y="123443"/>
                  </a:lnTo>
                </a:path>
                <a:path w="1280160" h="946785">
                  <a:moveTo>
                    <a:pt x="127253" y="1523"/>
                  </a:moveTo>
                  <a:lnTo>
                    <a:pt x="0" y="84073"/>
                  </a:lnTo>
                </a:path>
                <a:path w="1280160" h="946785">
                  <a:moveTo>
                    <a:pt x="171069" y="30860"/>
                  </a:moveTo>
                  <a:lnTo>
                    <a:pt x="43814" y="113410"/>
                  </a:lnTo>
                </a:path>
                <a:path w="1280160" h="946785">
                  <a:moveTo>
                    <a:pt x="1235964" y="0"/>
                  </a:moveTo>
                  <a:lnTo>
                    <a:pt x="1108709" y="82550"/>
                  </a:lnTo>
                </a:path>
                <a:path w="1280160" h="946785">
                  <a:moveTo>
                    <a:pt x="1279652" y="29209"/>
                  </a:moveTo>
                  <a:lnTo>
                    <a:pt x="1152398" y="111759"/>
                  </a:lnTo>
                </a:path>
                <a:path w="1280160" h="946785">
                  <a:moveTo>
                    <a:pt x="670178" y="438784"/>
                  </a:moveTo>
                  <a:lnTo>
                    <a:pt x="542925" y="521334"/>
                  </a:lnTo>
                </a:path>
                <a:path w="1280160" h="946785">
                  <a:moveTo>
                    <a:pt x="713867" y="468121"/>
                  </a:moveTo>
                  <a:lnTo>
                    <a:pt x="586613" y="550544"/>
                  </a:lnTo>
                </a:path>
                <a:path w="1280160" h="946785">
                  <a:moveTo>
                    <a:pt x="664209" y="228853"/>
                  </a:moveTo>
                  <a:lnTo>
                    <a:pt x="536956" y="311403"/>
                  </a:lnTo>
                </a:path>
                <a:path w="1280160" h="946785">
                  <a:moveTo>
                    <a:pt x="707898" y="258063"/>
                  </a:moveTo>
                  <a:lnTo>
                    <a:pt x="580644" y="340613"/>
                  </a:lnTo>
                </a:path>
                <a:path w="1280160" h="946785">
                  <a:moveTo>
                    <a:pt x="675386" y="834644"/>
                  </a:moveTo>
                  <a:lnTo>
                    <a:pt x="548132" y="917194"/>
                  </a:lnTo>
                </a:path>
                <a:path w="1280160" h="946785">
                  <a:moveTo>
                    <a:pt x="719201" y="863981"/>
                  </a:moveTo>
                  <a:lnTo>
                    <a:pt x="591819" y="946531"/>
                  </a:lnTo>
                </a:path>
                <a:path w="1280160" h="946785">
                  <a:moveTo>
                    <a:pt x="669417" y="624713"/>
                  </a:moveTo>
                  <a:lnTo>
                    <a:pt x="542163" y="707263"/>
                  </a:lnTo>
                </a:path>
                <a:path w="1280160" h="946785">
                  <a:moveTo>
                    <a:pt x="713232" y="654050"/>
                  </a:moveTo>
                  <a:lnTo>
                    <a:pt x="585977" y="73647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311780" y="2530601"/>
              <a:ext cx="1202055" cy="836294"/>
            </a:xfrm>
            <a:custGeom>
              <a:avLst/>
              <a:gdLst/>
              <a:ahLst/>
              <a:cxnLst/>
              <a:rect l="l" t="t" r="r" b="b"/>
              <a:pathLst>
                <a:path w="1202054" h="836295">
                  <a:moveTo>
                    <a:pt x="1133815" y="800357"/>
                  </a:moveTo>
                  <a:lnTo>
                    <a:pt x="1117599" y="823849"/>
                  </a:lnTo>
                  <a:lnTo>
                    <a:pt x="1201928" y="835913"/>
                  </a:lnTo>
                  <a:lnTo>
                    <a:pt x="1186397" y="807593"/>
                  </a:lnTo>
                  <a:lnTo>
                    <a:pt x="1144270" y="807593"/>
                  </a:lnTo>
                  <a:lnTo>
                    <a:pt x="1133815" y="800357"/>
                  </a:lnTo>
                  <a:close/>
                </a:path>
                <a:path w="1202054" h="836295">
                  <a:moveTo>
                    <a:pt x="1144702" y="784586"/>
                  </a:moveTo>
                  <a:lnTo>
                    <a:pt x="1133815" y="800357"/>
                  </a:lnTo>
                  <a:lnTo>
                    <a:pt x="1144270" y="807593"/>
                  </a:lnTo>
                  <a:lnTo>
                    <a:pt x="1155192" y="791845"/>
                  </a:lnTo>
                  <a:lnTo>
                    <a:pt x="1144702" y="784586"/>
                  </a:lnTo>
                  <a:close/>
                </a:path>
                <a:path w="1202054" h="836295">
                  <a:moveTo>
                    <a:pt x="1160907" y="761111"/>
                  </a:moveTo>
                  <a:lnTo>
                    <a:pt x="1144702" y="784586"/>
                  </a:lnTo>
                  <a:lnTo>
                    <a:pt x="1155192" y="791845"/>
                  </a:lnTo>
                  <a:lnTo>
                    <a:pt x="1144270" y="807593"/>
                  </a:lnTo>
                  <a:lnTo>
                    <a:pt x="1186397" y="807593"/>
                  </a:lnTo>
                  <a:lnTo>
                    <a:pt x="1160907" y="761111"/>
                  </a:lnTo>
                  <a:close/>
                </a:path>
                <a:path w="1202054" h="836295">
                  <a:moveTo>
                    <a:pt x="10794" y="0"/>
                  </a:moveTo>
                  <a:lnTo>
                    <a:pt x="0" y="15621"/>
                  </a:lnTo>
                  <a:lnTo>
                    <a:pt x="1133815" y="800357"/>
                  </a:lnTo>
                  <a:lnTo>
                    <a:pt x="1144702" y="784586"/>
                  </a:lnTo>
                  <a:lnTo>
                    <a:pt x="1079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5929312" y="3199574"/>
            <a:ext cx="3114675" cy="2454275"/>
            <a:chOff x="5929312" y="3199574"/>
            <a:chExt cx="3114675" cy="2454275"/>
          </a:xfrm>
        </p:grpSpPr>
        <p:pic>
          <p:nvPicPr>
            <p:cNvPr id="27" name="object 2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943600" y="3213861"/>
              <a:ext cx="3086100" cy="2033524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5943600" y="3213861"/>
              <a:ext cx="3086100" cy="2033905"/>
            </a:xfrm>
            <a:custGeom>
              <a:avLst/>
              <a:gdLst/>
              <a:ahLst/>
              <a:cxnLst/>
              <a:rect l="l" t="t" r="r" b="b"/>
              <a:pathLst>
                <a:path w="3086100" h="2033904">
                  <a:moveTo>
                    <a:pt x="0" y="2033524"/>
                  </a:moveTo>
                  <a:lnTo>
                    <a:pt x="3086100" y="2033524"/>
                  </a:lnTo>
                  <a:lnTo>
                    <a:pt x="3086100" y="0"/>
                  </a:lnTo>
                  <a:lnTo>
                    <a:pt x="0" y="0"/>
                  </a:lnTo>
                  <a:lnTo>
                    <a:pt x="0" y="2033524"/>
                  </a:lnTo>
                  <a:close/>
                </a:path>
                <a:path w="3086100" h="2033904">
                  <a:moveTo>
                    <a:pt x="294259" y="431545"/>
                  </a:moveTo>
                  <a:lnTo>
                    <a:pt x="299397" y="386992"/>
                  </a:lnTo>
                  <a:lnTo>
                    <a:pt x="314033" y="346093"/>
                  </a:lnTo>
                  <a:lnTo>
                    <a:pt x="336996" y="310014"/>
                  </a:lnTo>
                  <a:lnTo>
                    <a:pt x="367114" y="279923"/>
                  </a:lnTo>
                  <a:lnTo>
                    <a:pt x="403217" y="256985"/>
                  </a:lnTo>
                  <a:lnTo>
                    <a:pt x="444135" y="242367"/>
                  </a:lnTo>
                  <a:lnTo>
                    <a:pt x="488696" y="237236"/>
                  </a:lnTo>
                  <a:lnTo>
                    <a:pt x="2597404" y="237236"/>
                  </a:lnTo>
                  <a:lnTo>
                    <a:pt x="2641964" y="242367"/>
                  </a:lnTo>
                  <a:lnTo>
                    <a:pt x="2682882" y="256985"/>
                  </a:lnTo>
                  <a:lnTo>
                    <a:pt x="2718985" y="279923"/>
                  </a:lnTo>
                  <a:lnTo>
                    <a:pt x="2749103" y="310014"/>
                  </a:lnTo>
                  <a:lnTo>
                    <a:pt x="2772066" y="346093"/>
                  </a:lnTo>
                  <a:lnTo>
                    <a:pt x="2786702" y="386992"/>
                  </a:lnTo>
                  <a:lnTo>
                    <a:pt x="2791841" y="431545"/>
                  </a:lnTo>
                  <a:lnTo>
                    <a:pt x="2791841" y="1641220"/>
                  </a:lnTo>
                  <a:lnTo>
                    <a:pt x="2786702" y="1685781"/>
                  </a:lnTo>
                  <a:lnTo>
                    <a:pt x="2772066" y="1726699"/>
                  </a:lnTo>
                  <a:lnTo>
                    <a:pt x="2749103" y="1762802"/>
                  </a:lnTo>
                  <a:lnTo>
                    <a:pt x="2718985" y="1792920"/>
                  </a:lnTo>
                  <a:lnTo>
                    <a:pt x="2682882" y="1815883"/>
                  </a:lnTo>
                  <a:lnTo>
                    <a:pt x="2641964" y="1830519"/>
                  </a:lnTo>
                  <a:lnTo>
                    <a:pt x="2597404" y="1835658"/>
                  </a:lnTo>
                  <a:lnTo>
                    <a:pt x="488696" y="1835658"/>
                  </a:lnTo>
                  <a:lnTo>
                    <a:pt x="444135" y="1830519"/>
                  </a:lnTo>
                  <a:lnTo>
                    <a:pt x="403217" y="1815883"/>
                  </a:lnTo>
                  <a:lnTo>
                    <a:pt x="367114" y="1792920"/>
                  </a:lnTo>
                  <a:lnTo>
                    <a:pt x="336996" y="1762802"/>
                  </a:lnTo>
                  <a:lnTo>
                    <a:pt x="314033" y="1726699"/>
                  </a:lnTo>
                  <a:lnTo>
                    <a:pt x="299397" y="1685781"/>
                  </a:lnTo>
                  <a:lnTo>
                    <a:pt x="294259" y="1641220"/>
                  </a:lnTo>
                  <a:lnTo>
                    <a:pt x="294259" y="431545"/>
                  </a:lnTo>
                  <a:close/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8452992" y="3463416"/>
              <a:ext cx="254635" cy="264160"/>
            </a:xfrm>
            <a:custGeom>
              <a:avLst/>
              <a:gdLst/>
              <a:ahLst/>
              <a:cxnLst/>
              <a:rect l="l" t="t" r="r" b="b"/>
              <a:pathLst>
                <a:path w="254634" h="264160">
                  <a:moveTo>
                    <a:pt x="127253" y="0"/>
                  </a:moveTo>
                  <a:lnTo>
                    <a:pt x="77741" y="10366"/>
                  </a:lnTo>
                  <a:lnTo>
                    <a:pt x="37290" y="38639"/>
                  </a:lnTo>
                  <a:lnTo>
                    <a:pt x="10007" y="80581"/>
                  </a:lnTo>
                  <a:lnTo>
                    <a:pt x="0" y="131953"/>
                  </a:lnTo>
                  <a:lnTo>
                    <a:pt x="10007" y="183324"/>
                  </a:lnTo>
                  <a:lnTo>
                    <a:pt x="37290" y="225266"/>
                  </a:lnTo>
                  <a:lnTo>
                    <a:pt x="77741" y="253539"/>
                  </a:lnTo>
                  <a:lnTo>
                    <a:pt x="127253" y="263906"/>
                  </a:lnTo>
                  <a:lnTo>
                    <a:pt x="176839" y="253539"/>
                  </a:lnTo>
                  <a:lnTo>
                    <a:pt x="217328" y="225266"/>
                  </a:lnTo>
                  <a:lnTo>
                    <a:pt x="244625" y="183324"/>
                  </a:lnTo>
                  <a:lnTo>
                    <a:pt x="254634" y="131953"/>
                  </a:lnTo>
                  <a:lnTo>
                    <a:pt x="244625" y="80581"/>
                  </a:lnTo>
                  <a:lnTo>
                    <a:pt x="217328" y="38639"/>
                  </a:lnTo>
                  <a:lnTo>
                    <a:pt x="176839" y="10366"/>
                  </a:lnTo>
                  <a:lnTo>
                    <a:pt x="12725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452992" y="3463416"/>
              <a:ext cx="254635" cy="264160"/>
            </a:xfrm>
            <a:custGeom>
              <a:avLst/>
              <a:gdLst/>
              <a:ahLst/>
              <a:cxnLst/>
              <a:rect l="l" t="t" r="r" b="b"/>
              <a:pathLst>
                <a:path w="254634" h="264160">
                  <a:moveTo>
                    <a:pt x="0" y="131953"/>
                  </a:moveTo>
                  <a:lnTo>
                    <a:pt x="10007" y="80581"/>
                  </a:lnTo>
                  <a:lnTo>
                    <a:pt x="37290" y="38639"/>
                  </a:lnTo>
                  <a:lnTo>
                    <a:pt x="77741" y="10366"/>
                  </a:lnTo>
                  <a:lnTo>
                    <a:pt x="127253" y="0"/>
                  </a:lnTo>
                  <a:lnTo>
                    <a:pt x="176839" y="10366"/>
                  </a:lnTo>
                  <a:lnTo>
                    <a:pt x="217328" y="38639"/>
                  </a:lnTo>
                  <a:lnTo>
                    <a:pt x="244625" y="80581"/>
                  </a:lnTo>
                  <a:lnTo>
                    <a:pt x="254634" y="131953"/>
                  </a:lnTo>
                  <a:lnTo>
                    <a:pt x="244625" y="183324"/>
                  </a:lnTo>
                  <a:lnTo>
                    <a:pt x="217328" y="225266"/>
                  </a:lnTo>
                  <a:lnTo>
                    <a:pt x="176839" y="253539"/>
                  </a:lnTo>
                  <a:lnTo>
                    <a:pt x="127253" y="263906"/>
                  </a:lnTo>
                  <a:lnTo>
                    <a:pt x="77741" y="253539"/>
                  </a:lnTo>
                  <a:lnTo>
                    <a:pt x="37290" y="225266"/>
                  </a:lnTo>
                  <a:lnTo>
                    <a:pt x="10007" y="183324"/>
                  </a:lnTo>
                  <a:lnTo>
                    <a:pt x="0" y="131953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261734" y="3463416"/>
              <a:ext cx="254635" cy="264160"/>
            </a:xfrm>
            <a:custGeom>
              <a:avLst/>
              <a:gdLst/>
              <a:ahLst/>
              <a:cxnLst/>
              <a:rect l="l" t="t" r="r" b="b"/>
              <a:pathLst>
                <a:path w="254634" h="264160">
                  <a:moveTo>
                    <a:pt x="127253" y="0"/>
                  </a:moveTo>
                  <a:lnTo>
                    <a:pt x="77741" y="10366"/>
                  </a:lnTo>
                  <a:lnTo>
                    <a:pt x="37290" y="38639"/>
                  </a:lnTo>
                  <a:lnTo>
                    <a:pt x="10007" y="80581"/>
                  </a:lnTo>
                  <a:lnTo>
                    <a:pt x="0" y="131953"/>
                  </a:lnTo>
                  <a:lnTo>
                    <a:pt x="10007" y="183324"/>
                  </a:lnTo>
                  <a:lnTo>
                    <a:pt x="37290" y="225266"/>
                  </a:lnTo>
                  <a:lnTo>
                    <a:pt x="77741" y="253539"/>
                  </a:lnTo>
                  <a:lnTo>
                    <a:pt x="127253" y="263906"/>
                  </a:lnTo>
                  <a:lnTo>
                    <a:pt x="176819" y="253539"/>
                  </a:lnTo>
                  <a:lnTo>
                    <a:pt x="217265" y="225266"/>
                  </a:lnTo>
                  <a:lnTo>
                    <a:pt x="244518" y="183324"/>
                  </a:lnTo>
                  <a:lnTo>
                    <a:pt x="254508" y="131953"/>
                  </a:lnTo>
                  <a:lnTo>
                    <a:pt x="244518" y="80581"/>
                  </a:lnTo>
                  <a:lnTo>
                    <a:pt x="217265" y="38639"/>
                  </a:lnTo>
                  <a:lnTo>
                    <a:pt x="176819" y="10366"/>
                  </a:lnTo>
                  <a:lnTo>
                    <a:pt x="12725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261734" y="3463416"/>
              <a:ext cx="254635" cy="264160"/>
            </a:xfrm>
            <a:custGeom>
              <a:avLst/>
              <a:gdLst/>
              <a:ahLst/>
              <a:cxnLst/>
              <a:rect l="l" t="t" r="r" b="b"/>
              <a:pathLst>
                <a:path w="254634" h="264160">
                  <a:moveTo>
                    <a:pt x="0" y="131953"/>
                  </a:moveTo>
                  <a:lnTo>
                    <a:pt x="10007" y="80581"/>
                  </a:lnTo>
                  <a:lnTo>
                    <a:pt x="37290" y="38639"/>
                  </a:lnTo>
                  <a:lnTo>
                    <a:pt x="77741" y="10366"/>
                  </a:lnTo>
                  <a:lnTo>
                    <a:pt x="127253" y="0"/>
                  </a:lnTo>
                  <a:lnTo>
                    <a:pt x="176819" y="10366"/>
                  </a:lnTo>
                  <a:lnTo>
                    <a:pt x="217265" y="38639"/>
                  </a:lnTo>
                  <a:lnTo>
                    <a:pt x="244518" y="80581"/>
                  </a:lnTo>
                  <a:lnTo>
                    <a:pt x="254508" y="131953"/>
                  </a:lnTo>
                  <a:lnTo>
                    <a:pt x="244518" y="183324"/>
                  </a:lnTo>
                  <a:lnTo>
                    <a:pt x="217265" y="225266"/>
                  </a:lnTo>
                  <a:lnTo>
                    <a:pt x="176819" y="253539"/>
                  </a:lnTo>
                  <a:lnTo>
                    <a:pt x="127253" y="263906"/>
                  </a:lnTo>
                  <a:lnTo>
                    <a:pt x="77741" y="253539"/>
                  </a:lnTo>
                  <a:lnTo>
                    <a:pt x="37290" y="225266"/>
                  </a:lnTo>
                  <a:lnTo>
                    <a:pt x="10007" y="183324"/>
                  </a:lnTo>
                  <a:lnTo>
                    <a:pt x="0" y="131953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261734" y="4776723"/>
              <a:ext cx="254635" cy="264160"/>
            </a:xfrm>
            <a:custGeom>
              <a:avLst/>
              <a:gdLst/>
              <a:ahLst/>
              <a:cxnLst/>
              <a:rect l="l" t="t" r="r" b="b"/>
              <a:pathLst>
                <a:path w="254634" h="264160">
                  <a:moveTo>
                    <a:pt x="127253" y="0"/>
                  </a:moveTo>
                  <a:lnTo>
                    <a:pt x="77741" y="10366"/>
                  </a:lnTo>
                  <a:lnTo>
                    <a:pt x="37290" y="38639"/>
                  </a:lnTo>
                  <a:lnTo>
                    <a:pt x="10007" y="80581"/>
                  </a:lnTo>
                  <a:lnTo>
                    <a:pt x="0" y="131952"/>
                  </a:lnTo>
                  <a:lnTo>
                    <a:pt x="10007" y="183324"/>
                  </a:lnTo>
                  <a:lnTo>
                    <a:pt x="37290" y="225266"/>
                  </a:lnTo>
                  <a:lnTo>
                    <a:pt x="77741" y="253539"/>
                  </a:lnTo>
                  <a:lnTo>
                    <a:pt x="127253" y="263906"/>
                  </a:lnTo>
                  <a:lnTo>
                    <a:pt x="176819" y="253539"/>
                  </a:lnTo>
                  <a:lnTo>
                    <a:pt x="217265" y="225266"/>
                  </a:lnTo>
                  <a:lnTo>
                    <a:pt x="244518" y="183324"/>
                  </a:lnTo>
                  <a:lnTo>
                    <a:pt x="254508" y="131952"/>
                  </a:lnTo>
                  <a:lnTo>
                    <a:pt x="244518" y="80581"/>
                  </a:lnTo>
                  <a:lnTo>
                    <a:pt x="217265" y="38639"/>
                  </a:lnTo>
                  <a:lnTo>
                    <a:pt x="176819" y="10366"/>
                  </a:lnTo>
                  <a:lnTo>
                    <a:pt x="12725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261734" y="4776723"/>
              <a:ext cx="254635" cy="264160"/>
            </a:xfrm>
            <a:custGeom>
              <a:avLst/>
              <a:gdLst/>
              <a:ahLst/>
              <a:cxnLst/>
              <a:rect l="l" t="t" r="r" b="b"/>
              <a:pathLst>
                <a:path w="254634" h="264160">
                  <a:moveTo>
                    <a:pt x="0" y="131952"/>
                  </a:moveTo>
                  <a:lnTo>
                    <a:pt x="10007" y="80581"/>
                  </a:lnTo>
                  <a:lnTo>
                    <a:pt x="37290" y="38639"/>
                  </a:lnTo>
                  <a:lnTo>
                    <a:pt x="77741" y="10366"/>
                  </a:lnTo>
                  <a:lnTo>
                    <a:pt x="127253" y="0"/>
                  </a:lnTo>
                  <a:lnTo>
                    <a:pt x="176819" y="10366"/>
                  </a:lnTo>
                  <a:lnTo>
                    <a:pt x="217265" y="38639"/>
                  </a:lnTo>
                  <a:lnTo>
                    <a:pt x="244518" y="80581"/>
                  </a:lnTo>
                  <a:lnTo>
                    <a:pt x="254508" y="131952"/>
                  </a:lnTo>
                  <a:lnTo>
                    <a:pt x="244518" y="183324"/>
                  </a:lnTo>
                  <a:lnTo>
                    <a:pt x="217265" y="225266"/>
                  </a:lnTo>
                  <a:lnTo>
                    <a:pt x="176819" y="253539"/>
                  </a:lnTo>
                  <a:lnTo>
                    <a:pt x="127253" y="263906"/>
                  </a:lnTo>
                  <a:lnTo>
                    <a:pt x="77741" y="253539"/>
                  </a:lnTo>
                  <a:lnTo>
                    <a:pt x="37290" y="225266"/>
                  </a:lnTo>
                  <a:lnTo>
                    <a:pt x="10007" y="183324"/>
                  </a:lnTo>
                  <a:lnTo>
                    <a:pt x="0" y="131952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452992" y="4776723"/>
              <a:ext cx="254635" cy="264160"/>
            </a:xfrm>
            <a:custGeom>
              <a:avLst/>
              <a:gdLst/>
              <a:ahLst/>
              <a:cxnLst/>
              <a:rect l="l" t="t" r="r" b="b"/>
              <a:pathLst>
                <a:path w="254634" h="264160">
                  <a:moveTo>
                    <a:pt x="127253" y="0"/>
                  </a:moveTo>
                  <a:lnTo>
                    <a:pt x="77741" y="10366"/>
                  </a:lnTo>
                  <a:lnTo>
                    <a:pt x="37290" y="38639"/>
                  </a:lnTo>
                  <a:lnTo>
                    <a:pt x="10007" y="80581"/>
                  </a:lnTo>
                  <a:lnTo>
                    <a:pt x="0" y="131952"/>
                  </a:lnTo>
                  <a:lnTo>
                    <a:pt x="10007" y="183324"/>
                  </a:lnTo>
                  <a:lnTo>
                    <a:pt x="37290" y="225266"/>
                  </a:lnTo>
                  <a:lnTo>
                    <a:pt x="77741" y="253539"/>
                  </a:lnTo>
                  <a:lnTo>
                    <a:pt x="127253" y="263906"/>
                  </a:lnTo>
                  <a:lnTo>
                    <a:pt x="176839" y="253539"/>
                  </a:lnTo>
                  <a:lnTo>
                    <a:pt x="217328" y="225266"/>
                  </a:lnTo>
                  <a:lnTo>
                    <a:pt x="244625" y="183324"/>
                  </a:lnTo>
                  <a:lnTo>
                    <a:pt x="254634" y="131952"/>
                  </a:lnTo>
                  <a:lnTo>
                    <a:pt x="244625" y="80581"/>
                  </a:lnTo>
                  <a:lnTo>
                    <a:pt x="217328" y="38639"/>
                  </a:lnTo>
                  <a:lnTo>
                    <a:pt x="176839" y="10366"/>
                  </a:lnTo>
                  <a:lnTo>
                    <a:pt x="12725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452992" y="4776723"/>
              <a:ext cx="254635" cy="264160"/>
            </a:xfrm>
            <a:custGeom>
              <a:avLst/>
              <a:gdLst/>
              <a:ahLst/>
              <a:cxnLst/>
              <a:rect l="l" t="t" r="r" b="b"/>
              <a:pathLst>
                <a:path w="254634" h="264160">
                  <a:moveTo>
                    <a:pt x="0" y="131952"/>
                  </a:moveTo>
                  <a:lnTo>
                    <a:pt x="10007" y="80581"/>
                  </a:lnTo>
                  <a:lnTo>
                    <a:pt x="37290" y="38639"/>
                  </a:lnTo>
                  <a:lnTo>
                    <a:pt x="77741" y="10366"/>
                  </a:lnTo>
                  <a:lnTo>
                    <a:pt x="127253" y="0"/>
                  </a:lnTo>
                  <a:lnTo>
                    <a:pt x="176839" y="10366"/>
                  </a:lnTo>
                  <a:lnTo>
                    <a:pt x="217328" y="38639"/>
                  </a:lnTo>
                  <a:lnTo>
                    <a:pt x="244625" y="80581"/>
                  </a:lnTo>
                  <a:lnTo>
                    <a:pt x="254634" y="131952"/>
                  </a:lnTo>
                  <a:lnTo>
                    <a:pt x="244625" y="183324"/>
                  </a:lnTo>
                  <a:lnTo>
                    <a:pt x="217328" y="225266"/>
                  </a:lnTo>
                  <a:lnTo>
                    <a:pt x="176839" y="253539"/>
                  </a:lnTo>
                  <a:lnTo>
                    <a:pt x="127253" y="263906"/>
                  </a:lnTo>
                  <a:lnTo>
                    <a:pt x="77741" y="253539"/>
                  </a:lnTo>
                  <a:lnTo>
                    <a:pt x="37290" y="225266"/>
                  </a:lnTo>
                  <a:lnTo>
                    <a:pt x="10007" y="183324"/>
                  </a:lnTo>
                  <a:lnTo>
                    <a:pt x="0" y="131952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707123" y="3643566"/>
              <a:ext cx="1463675" cy="28575"/>
            </a:xfrm>
            <a:custGeom>
              <a:avLst/>
              <a:gdLst/>
              <a:ahLst/>
              <a:cxnLst/>
              <a:rect l="l" t="t" r="r" b="b"/>
              <a:pathLst>
                <a:path w="1463675" h="28575">
                  <a:moveTo>
                    <a:pt x="0" y="28575"/>
                  </a:moveTo>
                  <a:lnTo>
                    <a:pt x="1463548" y="28575"/>
                  </a:lnTo>
                  <a:lnTo>
                    <a:pt x="1463548" y="0"/>
                  </a:lnTo>
                  <a:lnTo>
                    <a:pt x="0" y="0"/>
                  </a:lnTo>
                  <a:lnTo>
                    <a:pt x="0" y="285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707123" y="3855719"/>
              <a:ext cx="1463675" cy="989965"/>
            </a:xfrm>
            <a:custGeom>
              <a:avLst/>
              <a:gdLst/>
              <a:ahLst/>
              <a:cxnLst/>
              <a:rect l="l" t="t" r="r" b="b"/>
              <a:pathLst>
                <a:path w="1463675" h="989964">
                  <a:moveTo>
                    <a:pt x="0" y="989837"/>
                  </a:moveTo>
                  <a:lnTo>
                    <a:pt x="1463548" y="989837"/>
                  </a:lnTo>
                </a:path>
                <a:path w="1463675" h="989964">
                  <a:moveTo>
                    <a:pt x="0" y="0"/>
                  </a:moveTo>
                  <a:lnTo>
                    <a:pt x="564769" y="0"/>
                  </a:lnTo>
                </a:path>
                <a:path w="1463675" h="989964">
                  <a:moveTo>
                    <a:pt x="0" y="791844"/>
                  </a:moveTo>
                  <a:lnTo>
                    <a:pt x="572770" y="791844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707123" y="3643566"/>
              <a:ext cx="1463675" cy="28575"/>
            </a:xfrm>
            <a:custGeom>
              <a:avLst/>
              <a:gdLst/>
              <a:ahLst/>
              <a:cxnLst/>
              <a:rect l="l" t="t" r="r" b="b"/>
              <a:pathLst>
                <a:path w="1463675" h="28575">
                  <a:moveTo>
                    <a:pt x="0" y="28575"/>
                  </a:moveTo>
                  <a:lnTo>
                    <a:pt x="1463548" y="28575"/>
                  </a:lnTo>
                  <a:lnTo>
                    <a:pt x="1463548" y="0"/>
                  </a:lnTo>
                  <a:lnTo>
                    <a:pt x="0" y="0"/>
                  </a:lnTo>
                  <a:lnTo>
                    <a:pt x="0" y="285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707123" y="3657853"/>
              <a:ext cx="1463675" cy="1188085"/>
            </a:xfrm>
            <a:custGeom>
              <a:avLst/>
              <a:gdLst/>
              <a:ahLst/>
              <a:cxnLst/>
              <a:rect l="l" t="t" r="r" b="b"/>
              <a:pathLst>
                <a:path w="1463675" h="1188085">
                  <a:moveTo>
                    <a:pt x="890904" y="197866"/>
                  </a:moveTo>
                  <a:lnTo>
                    <a:pt x="1463548" y="197866"/>
                  </a:lnTo>
                </a:path>
                <a:path w="1463675" h="1188085">
                  <a:moveTo>
                    <a:pt x="890904" y="989711"/>
                  </a:moveTo>
                  <a:lnTo>
                    <a:pt x="1463548" y="989711"/>
                  </a:lnTo>
                </a:path>
                <a:path w="1463675" h="1188085">
                  <a:moveTo>
                    <a:pt x="564769" y="989711"/>
                  </a:moveTo>
                  <a:lnTo>
                    <a:pt x="564769" y="197866"/>
                  </a:lnTo>
                </a:path>
                <a:path w="1463675" h="1188085">
                  <a:moveTo>
                    <a:pt x="882903" y="989711"/>
                  </a:moveTo>
                  <a:lnTo>
                    <a:pt x="882903" y="197866"/>
                  </a:lnTo>
                </a:path>
                <a:path w="1463675" h="1188085">
                  <a:moveTo>
                    <a:pt x="0" y="0"/>
                  </a:moveTo>
                  <a:lnTo>
                    <a:pt x="0" y="197866"/>
                  </a:lnTo>
                </a:path>
                <a:path w="1463675" h="1188085">
                  <a:moveTo>
                    <a:pt x="1463548" y="0"/>
                  </a:moveTo>
                  <a:lnTo>
                    <a:pt x="1463548" y="197866"/>
                  </a:lnTo>
                </a:path>
                <a:path w="1463675" h="1188085">
                  <a:moveTo>
                    <a:pt x="1463548" y="989711"/>
                  </a:moveTo>
                  <a:lnTo>
                    <a:pt x="1463548" y="1187704"/>
                  </a:lnTo>
                </a:path>
                <a:path w="1463675" h="1188085">
                  <a:moveTo>
                    <a:pt x="0" y="989711"/>
                  </a:moveTo>
                  <a:lnTo>
                    <a:pt x="0" y="1187704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8302751" y="3478722"/>
              <a:ext cx="382905" cy="377190"/>
            </a:xfrm>
            <a:custGeom>
              <a:avLst/>
              <a:gdLst/>
              <a:ahLst/>
              <a:cxnLst/>
              <a:rect l="l" t="t" r="r" b="b"/>
              <a:pathLst>
                <a:path w="382904" h="377189">
                  <a:moveTo>
                    <a:pt x="0" y="143444"/>
                  </a:moveTo>
                  <a:lnTo>
                    <a:pt x="52469" y="103065"/>
                  </a:lnTo>
                  <a:lnTo>
                    <a:pt x="104536" y="68842"/>
                  </a:lnTo>
                  <a:lnTo>
                    <a:pt x="155156" y="41100"/>
                  </a:lnTo>
                  <a:lnTo>
                    <a:pt x="203286" y="20163"/>
                  </a:lnTo>
                  <a:lnTo>
                    <a:pt x="247883" y="6355"/>
                  </a:lnTo>
                  <a:lnTo>
                    <a:pt x="287904" y="0"/>
                  </a:lnTo>
                  <a:lnTo>
                    <a:pt x="322305" y="1421"/>
                  </a:lnTo>
                  <a:lnTo>
                    <a:pt x="350044" y="10943"/>
                  </a:lnTo>
                  <a:lnTo>
                    <a:pt x="370077" y="28890"/>
                  </a:lnTo>
                  <a:lnTo>
                    <a:pt x="380778" y="53701"/>
                  </a:lnTo>
                  <a:lnTo>
                    <a:pt x="382396" y="84161"/>
                  </a:lnTo>
                  <a:lnTo>
                    <a:pt x="375435" y="119332"/>
                  </a:lnTo>
                  <a:lnTo>
                    <a:pt x="360400" y="158280"/>
                  </a:lnTo>
                  <a:lnTo>
                    <a:pt x="337794" y="200066"/>
                  </a:lnTo>
                  <a:lnTo>
                    <a:pt x="308120" y="243755"/>
                  </a:lnTo>
                  <a:lnTo>
                    <a:pt x="271884" y="288409"/>
                  </a:lnTo>
                  <a:lnTo>
                    <a:pt x="229588" y="333093"/>
                  </a:lnTo>
                  <a:lnTo>
                    <a:pt x="181737" y="37687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776211" y="4706238"/>
              <a:ext cx="1280160" cy="123825"/>
            </a:xfrm>
            <a:custGeom>
              <a:avLst/>
              <a:gdLst/>
              <a:ahLst/>
              <a:cxnLst/>
              <a:rect l="l" t="t" r="r" b="b"/>
              <a:pathLst>
                <a:path w="1280159" h="123825">
                  <a:moveTo>
                    <a:pt x="664210" y="11811"/>
                  </a:moveTo>
                  <a:lnTo>
                    <a:pt x="536956" y="94361"/>
                  </a:lnTo>
                </a:path>
                <a:path w="1280159" h="123825">
                  <a:moveTo>
                    <a:pt x="707898" y="41021"/>
                  </a:moveTo>
                  <a:lnTo>
                    <a:pt x="580644" y="123571"/>
                  </a:lnTo>
                </a:path>
                <a:path w="1280159" h="123825">
                  <a:moveTo>
                    <a:pt x="127381" y="1650"/>
                  </a:moveTo>
                  <a:lnTo>
                    <a:pt x="0" y="84200"/>
                  </a:lnTo>
                </a:path>
                <a:path w="1280159" h="123825">
                  <a:moveTo>
                    <a:pt x="171069" y="30861"/>
                  </a:moveTo>
                  <a:lnTo>
                    <a:pt x="43815" y="113411"/>
                  </a:lnTo>
                </a:path>
                <a:path w="1280159" h="123825">
                  <a:moveTo>
                    <a:pt x="1235964" y="0"/>
                  </a:moveTo>
                  <a:lnTo>
                    <a:pt x="1108710" y="82550"/>
                  </a:lnTo>
                </a:path>
                <a:path w="1280159" h="123825">
                  <a:moveTo>
                    <a:pt x="1279652" y="29337"/>
                  </a:moveTo>
                  <a:lnTo>
                    <a:pt x="1152398" y="11188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6978" y="3487038"/>
              <a:ext cx="2874645" cy="1665605"/>
            </a:xfrm>
            <a:custGeom>
              <a:avLst/>
              <a:gdLst/>
              <a:ahLst/>
              <a:cxnLst/>
              <a:rect l="l" t="t" r="r" b="b"/>
              <a:pathLst>
                <a:path w="2874645" h="1665604">
                  <a:moveTo>
                    <a:pt x="2190750" y="1139698"/>
                  </a:moveTo>
                  <a:lnTo>
                    <a:pt x="2222627" y="1085723"/>
                  </a:lnTo>
                  <a:lnTo>
                    <a:pt x="2254377" y="1139698"/>
                  </a:lnTo>
                  <a:lnTo>
                    <a:pt x="2190750" y="1139698"/>
                  </a:lnTo>
                  <a:close/>
                </a:path>
                <a:path w="2874645" h="1665604">
                  <a:moveTo>
                    <a:pt x="2337562" y="504444"/>
                  </a:moveTo>
                  <a:lnTo>
                    <a:pt x="2369312" y="450469"/>
                  </a:lnTo>
                  <a:lnTo>
                    <a:pt x="2401189" y="504444"/>
                  </a:lnTo>
                  <a:lnTo>
                    <a:pt x="2337562" y="504444"/>
                  </a:lnTo>
                  <a:close/>
                </a:path>
                <a:path w="2874645" h="1665604">
                  <a:moveTo>
                    <a:pt x="2508123" y="743585"/>
                  </a:moveTo>
                  <a:lnTo>
                    <a:pt x="2539873" y="689610"/>
                  </a:lnTo>
                  <a:lnTo>
                    <a:pt x="2571750" y="743585"/>
                  </a:lnTo>
                  <a:lnTo>
                    <a:pt x="2508123" y="743585"/>
                  </a:lnTo>
                  <a:close/>
                </a:path>
                <a:path w="2874645" h="1665604">
                  <a:moveTo>
                    <a:pt x="2357754" y="950594"/>
                  </a:moveTo>
                  <a:lnTo>
                    <a:pt x="2389631" y="896619"/>
                  </a:lnTo>
                  <a:lnTo>
                    <a:pt x="2421381" y="950594"/>
                  </a:lnTo>
                  <a:lnTo>
                    <a:pt x="2357754" y="950594"/>
                  </a:lnTo>
                  <a:close/>
                </a:path>
                <a:path w="2874645" h="1665604">
                  <a:moveTo>
                    <a:pt x="1805558" y="1016508"/>
                  </a:moveTo>
                  <a:lnTo>
                    <a:pt x="1837308" y="962533"/>
                  </a:lnTo>
                  <a:lnTo>
                    <a:pt x="1869186" y="1016508"/>
                  </a:lnTo>
                  <a:lnTo>
                    <a:pt x="1805558" y="1016508"/>
                  </a:lnTo>
                  <a:close/>
                </a:path>
                <a:path w="2874645" h="1665604">
                  <a:moveTo>
                    <a:pt x="1944243" y="749300"/>
                  </a:moveTo>
                  <a:lnTo>
                    <a:pt x="1976120" y="695325"/>
                  </a:lnTo>
                  <a:lnTo>
                    <a:pt x="2007870" y="749300"/>
                  </a:lnTo>
                  <a:lnTo>
                    <a:pt x="1944243" y="749300"/>
                  </a:lnTo>
                  <a:close/>
                </a:path>
                <a:path w="2874645" h="1665604">
                  <a:moveTo>
                    <a:pt x="2038730" y="554736"/>
                  </a:moveTo>
                  <a:lnTo>
                    <a:pt x="2070607" y="500634"/>
                  </a:lnTo>
                  <a:lnTo>
                    <a:pt x="2102485" y="554736"/>
                  </a:lnTo>
                  <a:lnTo>
                    <a:pt x="2038730" y="554736"/>
                  </a:lnTo>
                  <a:close/>
                </a:path>
                <a:path w="2874645" h="1665604">
                  <a:moveTo>
                    <a:pt x="628396" y="954278"/>
                  </a:moveTo>
                  <a:lnTo>
                    <a:pt x="660146" y="900303"/>
                  </a:lnTo>
                  <a:lnTo>
                    <a:pt x="692023" y="954278"/>
                  </a:lnTo>
                  <a:lnTo>
                    <a:pt x="628396" y="954278"/>
                  </a:lnTo>
                  <a:close/>
                </a:path>
                <a:path w="2874645" h="1665604">
                  <a:moveTo>
                    <a:pt x="437514" y="1665351"/>
                  </a:moveTo>
                  <a:lnTo>
                    <a:pt x="469265" y="1611376"/>
                  </a:lnTo>
                  <a:lnTo>
                    <a:pt x="501142" y="1665351"/>
                  </a:lnTo>
                  <a:lnTo>
                    <a:pt x="437514" y="1665351"/>
                  </a:lnTo>
                  <a:close/>
                </a:path>
                <a:path w="2874645" h="1665604">
                  <a:moveTo>
                    <a:pt x="23368" y="269748"/>
                  </a:moveTo>
                  <a:lnTo>
                    <a:pt x="55245" y="215646"/>
                  </a:lnTo>
                  <a:lnTo>
                    <a:pt x="86995" y="269748"/>
                  </a:lnTo>
                  <a:lnTo>
                    <a:pt x="23368" y="269748"/>
                  </a:lnTo>
                  <a:close/>
                </a:path>
                <a:path w="2874645" h="1665604">
                  <a:moveTo>
                    <a:pt x="2464816" y="1209040"/>
                  </a:moveTo>
                  <a:lnTo>
                    <a:pt x="2496566" y="1154938"/>
                  </a:lnTo>
                  <a:lnTo>
                    <a:pt x="2528443" y="1209040"/>
                  </a:lnTo>
                  <a:lnTo>
                    <a:pt x="2464816" y="1209040"/>
                  </a:lnTo>
                  <a:close/>
                </a:path>
                <a:path w="2874645" h="1665604">
                  <a:moveTo>
                    <a:pt x="1869186" y="53975"/>
                  </a:moveTo>
                  <a:lnTo>
                    <a:pt x="1900936" y="0"/>
                  </a:lnTo>
                  <a:lnTo>
                    <a:pt x="1932813" y="53975"/>
                  </a:lnTo>
                  <a:lnTo>
                    <a:pt x="1869186" y="53975"/>
                  </a:lnTo>
                  <a:close/>
                </a:path>
                <a:path w="2874645" h="1665604">
                  <a:moveTo>
                    <a:pt x="2610230" y="1211834"/>
                  </a:moveTo>
                  <a:lnTo>
                    <a:pt x="2641980" y="1157859"/>
                  </a:lnTo>
                  <a:lnTo>
                    <a:pt x="2673857" y="1211834"/>
                  </a:lnTo>
                  <a:lnTo>
                    <a:pt x="2610230" y="1211834"/>
                  </a:lnTo>
                  <a:close/>
                </a:path>
                <a:path w="2874645" h="1665604">
                  <a:moveTo>
                    <a:pt x="2810764" y="716280"/>
                  </a:moveTo>
                  <a:lnTo>
                    <a:pt x="2842641" y="662305"/>
                  </a:lnTo>
                  <a:lnTo>
                    <a:pt x="2874391" y="716280"/>
                  </a:lnTo>
                  <a:lnTo>
                    <a:pt x="2810764" y="716280"/>
                  </a:lnTo>
                  <a:close/>
                </a:path>
                <a:path w="2874645" h="1665604">
                  <a:moveTo>
                    <a:pt x="2222627" y="1358519"/>
                  </a:moveTo>
                  <a:lnTo>
                    <a:pt x="2254377" y="1304544"/>
                  </a:lnTo>
                  <a:lnTo>
                    <a:pt x="2286254" y="1358519"/>
                  </a:lnTo>
                  <a:lnTo>
                    <a:pt x="2222627" y="1358519"/>
                  </a:lnTo>
                  <a:close/>
                </a:path>
                <a:path w="2874645" h="1665604">
                  <a:moveTo>
                    <a:pt x="2036191" y="884047"/>
                  </a:moveTo>
                  <a:lnTo>
                    <a:pt x="2068068" y="830072"/>
                  </a:lnTo>
                  <a:lnTo>
                    <a:pt x="2099818" y="884047"/>
                  </a:lnTo>
                  <a:lnTo>
                    <a:pt x="2036191" y="884047"/>
                  </a:lnTo>
                  <a:close/>
                </a:path>
                <a:path w="2874645" h="1665604">
                  <a:moveTo>
                    <a:pt x="2213737" y="695706"/>
                  </a:moveTo>
                  <a:lnTo>
                    <a:pt x="2245614" y="641731"/>
                  </a:lnTo>
                  <a:lnTo>
                    <a:pt x="2277364" y="695706"/>
                  </a:lnTo>
                  <a:lnTo>
                    <a:pt x="2213737" y="695706"/>
                  </a:lnTo>
                  <a:close/>
                </a:path>
                <a:path w="2874645" h="1665604">
                  <a:moveTo>
                    <a:pt x="696468" y="603377"/>
                  </a:moveTo>
                  <a:lnTo>
                    <a:pt x="728345" y="549402"/>
                  </a:lnTo>
                  <a:lnTo>
                    <a:pt x="760095" y="603377"/>
                  </a:lnTo>
                  <a:lnTo>
                    <a:pt x="696468" y="603377"/>
                  </a:lnTo>
                  <a:close/>
                </a:path>
                <a:path w="2874645" h="1665604">
                  <a:moveTo>
                    <a:pt x="0" y="1631823"/>
                  </a:moveTo>
                  <a:lnTo>
                    <a:pt x="31876" y="1577848"/>
                  </a:lnTo>
                  <a:lnTo>
                    <a:pt x="63626" y="1631823"/>
                  </a:lnTo>
                  <a:lnTo>
                    <a:pt x="0" y="1631823"/>
                  </a:lnTo>
                  <a:close/>
                </a:path>
                <a:path w="2874645" h="1665604">
                  <a:moveTo>
                    <a:pt x="6223" y="962533"/>
                  </a:moveTo>
                  <a:lnTo>
                    <a:pt x="37973" y="908558"/>
                  </a:lnTo>
                  <a:lnTo>
                    <a:pt x="69850" y="962533"/>
                  </a:lnTo>
                  <a:lnTo>
                    <a:pt x="6223" y="962533"/>
                  </a:lnTo>
                  <a:close/>
                </a:path>
                <a:path w="2874645" h="1665604">
                  <a:moveTo>
                    <a:pt x="809117" y="977646"/>
                  </a:moveTo>
                  <a:lnTo>
                    <a:pt x="840867" y="923671"/>
                  </a:lnTo>
                  <a:lnTo>
                    <a:pt x="872744" y="977646"/>
                  </a:lnTo>
                  <a:lnTo>
                    <a:pt x="809117" y="977646"/>
                  </a:lnTo>
                  <a:close/>
                </a:path>
                <a:path w="2874645" h="1665604">
                  <a:moveTo>
                    <a:pt x="836422" y="638683"/>
                  </a:moveTo>
                  <a:lnTo>
                    <a:pt x="868299" y="584708"/>
                  </a:lnTo>
                  <a:lnTo>
                    <a:pt x="900049" y="638683"/>
                  </a:lnTo>
                  <a:lnTo>
                    <a:pt x="836422" y="638683"/>
                  </a:lnTo>
                  <a:close/>
                </a:path>
                <a:path w="2874645" h="1665604">
                  <a:moveTo>
                    <a:pt x="862965" y="103505"/>
                  </a:moveTo>
                  <a:lnTo>
                    <a:pt x="894842" y="49530"/>
                  </a:lnTo>
                  <a:lnTo>
                    <a:pt x="926592" y="103505"/>
                  </a:lnTo>
                  <a:lnTo>
                    <a:pt x="862965" y="10350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803136" y="3689984"/>
              <a:ext cx="1280160" cy="946785"/>
            </a:xfrm>
            <a:custGeom>
              <a:avLst/>
              <a:gdLst/>
              <a:ahLst/>
              <a:cxnLst/>
              <a:rect l="l" t="t" r="r" b="b"/>
              <a:pathLst>
                <a:path w="1280159" h="946785">
                  <a:moveTo>
                    <a:pt x="664083" y="11683"/>
                  </a:moveTo>
                  <a:lnTo>
                    <a:pt x="536829" y="94233"/>
                  </a:lnTo>
                </a:path>
                <a:path w="1280159" h="946785">
                  <a:moveTo>
                    <a:pt x="707898" y="41020"/>
                  </a:moveTo>
                  <a:lnTo>
                    <a:pt x="580517" y="123443"/>
                  </a:lnTo>
                </a:path>
                <a:path w="1280159" h="946785">
                  <a:moveTo>
                    <a:pt x="127254" y="1523"/>
                  </a:moveTo>
                  <a:lnTo>
                    <a:pt x="0" y="84073"/>
                  </a:lnTo>
                </a:path>
                <a:path w="1280159" h="946785">
                  <a:moveTo>
                    <a:pt x="170942" y="30860"/>
                  </a:moveTo>
                  <a:lnTo>
                    <a:pt x="43688" y="113410"/>
                  </a:lnTo>
                </a:path>
                <a:path w="1280159" h="946785">
                  <a:moveTo>
                    <a:pt x="1235837" y="0"/>
                  </a:moveTo>
                  <a:lnTo>
                    <a:pt x="1108583" y="82550"/>
                  </a:lnTo>
                </a:path>
                <a:path w="1280159" h="946785">
                  <a:moveTo>
                    <a:pt x="1279652" y="29209"/>
                  </a:moveTo>
                  <a:lnTo>
                    <a:pt x="1152271" y="111759"/>
                  </a:lnTo>
                </a:path>
                <a:path w="1280159" h="946785">
                  <a:moveTo>
                    <a:pt x="670052" y="438784"/>
                  </a:moveTo>
                  <a:lnTo>
                    <a:pt x="542798" y="521334"/>
                  </a:lnTo>
                </a:path>
                <a:path w="1280159" h="946785">
                  <a:moveTo>
                    <a:pt x="713867" y="468121"/>
                  </a:moveTo>
                  <a:lnTo>
                    <a:pt x="586486" y="550671"/>
                  </a:lnTo>
                </a:path>
                <a:path w="1280159" h="946785">
                  <a:moveTo>
                    <a:pt x="664083" y="228853"/>
                  </a:moveTo>
                  <a:lnTo>
                    <a:pt x="536829" y="311403"/>
                  </a:lnTo>
                </a:path>
                <a:path w="1280159" h="946785">
                  <a:moveTo>
                    <a:pt x="707898" y="258190"/>
                  </a:moveTo>
                  <a:lnTo>
                    <a:pt x="580644" y="340613"/>
                  </a:lnTo>
                </a:path>
                <a:path w="1280159" h="946785">
                  <a:moveTo>
                    <a:pt x="675259" y="834644"/>
                  </a:moveTo>
                  <a:lnTo>
                    <a:pt x="548005" y="917194"/>
                  </a:lnTo>
                </a:path>
                <a:path w="1280159" h="946785">
                  <a:moveTo>
                    <a:pt x="719074" y="863981"/>
                  </a:moveTo>
                  <a:lnTo>
                    <a:pt x="591820" y="946531"/>
                  </a:lnTo>
                </a:path>
                <a:path w="1280159" h="946785">
                  <a:moveTo>
                    <a:pt x="669290" y="624713"/>
                  </a:moveTo>
                  <a:lnTo>
                    <a:pt x="542036" y="707263"/>
                  </a:lnTo>
                </a:path>
                <a:path w="1280159" h="946785">
                  <a:moveTo>
                    <a:pt x="713105" y="654050"/>
                  </a:moveTo>
                  <a:lnTo>
                    <a:pt x="585851" y="7366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930389" y="5049519"/>
              <a:ext cx="428625" cy="604520"/>
            </a:xfrm>
            <a:custGeom>
              <a:avLst/>
              <a:gdLst/>
              <a:ahLst/>
              <a:cxnLst/>
              <a:rect l="l" t="t" r="r" b="b"/>
              <a:pathLst>
                <a:path w="428625" h="604520">
                  <a:moveTo>
                    <a:pt x="51575" y="56796"/>
                  </a:moveTo>
                  <a:lnTo>
                    <a:pt x="35979" y="67754"/>
                  </a:lnTo>
                  <a:lnTo>
                    <a:pt x="413003" y="603973"/>
                  </a:lnTo>
                  <a:lnTo>
                    <a:pt x="428625" y="593026"/>
                  </a:lnTo>
                  <a:lnTo>
                    <a:pt x="51575" y="56796"/>
                  </a:lnTo>
                  <a:close/>
                </a:path>
                <a:path w="428625" h="604520">
                  <a:moveTo>
                    <a:pt x="0" y="0"/>
                  </a:moveTo>
                  <a:lnTo>
                    <a:pt x="12573" y="84200"/>
                  </a:lnTo>
                  <a:lnTo>
                    <a:pt x="35979" y="67754"/>
                  </a:lnTo>
                  <a:lnTo>
                    <a:pt x="28701" y="57403"/>
                  </a:lnTo>
                  <a:lnTo>
                    <a:pt x="44323" y="46481"/>
                  </a:lnTo>
                  <a:lnTo>
                    <a:pt x="66254" y="46481"/>
                  </a:lnTo>
                  <a:lnTo>
                    <a:pt x="74929" y="40385"/>
                  </a:lnTo>
                  <a:lnTo>
                    <a:pt x="0" y="0"/>
                  </a:lnTo>
                  <a:close/>
                </a:path>
                <a:path w="428625" h="604520">
                  <a:moveTo>
                    <a:pt x="44323" y="46481"/>
                  </a:moveTo>
                  <a:lnTo>
                    <a:pt x="28701" y="57403"/>
                  </a:lnTo>
                  <a:lnTo>
                    <a:pt x="35979" y="67754"/>
                  </a:lnTo>
                  <a:lnTo>
                    <a:pt x="51575" y="56796"/>
                  </a:lnTo>
                  <a:lnTo>
                    <a:pt x="44323" y="46481"/>
                  </a:lnTo>
                  <a:close/>
                </a:path>
                <a:path w="428625" h="604520">
                  <a:moveTo>
                    <a:pt x="66254" y="46481"/>
                  </a:moveTo>
                  <a:lnTo>
                    <a:pt x="44323" y="46481"/>
                  </a:lnTo>
                  <a:lnTo>
                    <a:pt x="51575" y="56796"/>
                  </a:lnTo>
                  <a:lnTo>
                    <a:pt x="66254" y="4648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00"/>
              </a:spcBef>
            </a:pPr>
            <a:r>
              <a:rPr spc="10" dirty="0"/>
              <a:t>Fully</a:t>
            </a:r>
            <a:r>
              <a:rPr spc="-25" dirty="0"/>
              <a:t> </a:t>
            </a:r>
            <a:r>
              <a:rPr spc="-5" dirty="0"/>
              <a:t>Encased</a:t>
            </a:r>
            <a:r>
              <a:rPr spc="-25" dirty="0"/>
              <a:t> </a:t>
            </a:r>
            <a:r>
              <a:rPr spc="-5" dirty="0"/>
              <a:t>Composite</a:t>
            </a:r>
            <a:r>
              <a:rPr spc="-25" dirty="0"/>
              <a:t> </a:t>
            </a:r>
            <a:r>
              <a:rPr dirty="0"/>
              <a:t>Column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329004"/>
            <a:ext cx="6050915" cy="42487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3700">
              <a:lnSpc>
                <a:spcPct val="100000"/>
              </a:lnSpc>
              <a:spcBef>
                <a:spcPts val="105"/>
              </a:spcBef>
            </a:pPr>
            <a:r>
              <a:rPr sz="3200" spc="20" dirty="0">
                <a:latin typeface="Arial Black"/>
                <a:cs typeface="Arial Black"/>
              </a:rPr>
              <a:t>Properties</a:t>
            </a:r>
            <a:endParaRPr sz="32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000">
              <a:latin typeface="Arial Black"/>
              <a:cs typeface="Arial Black"/>
            </a:endParaRPr>
          </a:p>
          <a:p>
            <a:pPr marL="355600" indent="-342900">
              <a:lnSpc>
                <a:spcPct val="100000"/>
              </a:lnSpc>
              <a:buClr>
                <a:srgbClr val="001F5F"/>
              </a:buClr>
              <a:buFont typeface="Wingdings"/>
              <a:buChar char=""/>
              <a:tabLst>
                <a:tab pos="355600" algn="l"/>
              </a:tabLst>
            </a:pPr>
            <a:r>
              <a:rPr sz="2400" b="1" spc="-10" dirty="0">
                <a:latin typeface="Times New Roman"/>
                <a:cs typeface="Times New Roman"/>
              </a:rPr>
              <a:t>Concrete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provides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stiffening,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strengthening,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400" b="1" spc="-15" dirty="0">
                <a:latin typeface="Times New Roman"/>
                <a:cs typeface="Times New Roman"/>
              </a:rPr>
              <a:t>fire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and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corrosion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protection.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lr>
                <a:srgbClr val="001F5F"/>
              </a:buClr>
              <a:buFont typeface="Wingdings"/>
              <a:buChar char=""/>
              <a:tabLst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Steel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Carries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Construction </a:t>
            </a:r>
            <a:r>
              <a:rPr sz="2400" b="1" dirty="0">
                <a:latin typeface="Times New Roman"/>
                <a:cs typeface="Times New Roman"/>
              </a:rPr>
              <a:t>load.</a:t>
            </a:r>
            <a:endParaRPr sz="2400">
              <a:latin typeface="Times New Roman"/>
              <a:cs typeface="Times New Roman"/>
            </a:endParaRPr>
          </a:p>
          <a:p>
            <a:pPr marL="355600" marR="257810" indent="-342900">
              <a:lnSpc>
                <a:spcPct val="100000"/>
              </a:lnSpc>
              <a:spcBef>
                <a:spcPts val="1200"/>
              </a:spcBef>
              <a:buClr>
                <a:srgbClr val="001F5F"/>
              </a:buClr>
              <a:buFont typeface="Wingdings"/>
              <a:buChar char=""/>
              <a:tabLst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Might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use when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exposed concrete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finish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is </a:t>
            </a:r>
            <a:r>
              <a:rPr sz="2400" b="1" spc="-58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desired.</a:t>
            </a:r>
            <a:endParaRPr sz="2400">
              <a:latin typeface="Times New Roman"/>
              <a:cs typeface="Times New Roman"/>
            </a:endParaRPr>
          </a:p>
          <a:p>
            <a:pPr marL="355600" marR="215265" indent="-342900">
              <a:lnSpc>
                <a:spcPct val="100000"/>
              </a:lnSpc>
              <a:spcBef>
                <a:spcPts val="1200"/>
              </a:spcBef>
              <a:buClr>
                <a:srgbClr val="001F5F"/>
              </a:buClr>
              <a:buFont typeface="Wingdings"/>
              <a:buChar char=""/>
              <a:tabLst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Might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use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for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transitions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(concrete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to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steel </a:t>
            </a:r>
            <a:r>
              <a:rPr sz="2400" b="1" spc="-5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columns)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177087" y="2805112"/>
            <a:ext cx="2505075" cy="1880235"/>
            <a:chOff x="7177087" y="2805112"/>
            <a:chExt cx="2505075" cy="188023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91375" y="2819400"/>
              <a:ext cx="2476500" cy="1851533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7191375" y="2819400"/>
              <a:ext cx="2476500" cy="1851660"/>
            </a:xfrm>
            <a:custGeom>
              <a:avLst/>
              <a:gdLst/>
              <a:ahLst/>
              <a:cxnLst/>
              <a:rect l="l" t="t" r="r" b="b"/>
              <a:pathLst>
                <a:path w="2476500" h="1851660">
                  <a:moveTo>
                    <a:pt x="0" y="1851533"/>
                  </a:moveTo>
                  <a:lnTo>
                    <a:pt x="2476500" y="1851533"/>
                  </a:lnTo>
                  <a:lnTo>
                    <a:pt x="2476500" y="0"/>
                  </a:lnTo>
                  <a:lnTo>
                    <a:pt x="0" y="0"/>
                  </a:lnTo>
                  <a:lnTo>
                    <a:pt x="0" y="1851533"/>
                  </a:lnTo>
                  <a:close/>
                </a:path>
                <a:path w="2476500" h="1851660">
                  <a:moveTo>
                    <a:pt x="236093" y="392938"/>
                  </a:moveTo>
                  <a:lnTo>
                    <a:pt x="242424" y="345869"/>
                  </a:lnTo>
                  <a:lnTo>
                    <a:pt x="260288" y="303577"/>
                  </a:lnTo>
                  <a:lnTo>
                    <a:pt x="287988" y="267747"/>
                  </a:lnTo>
                  <a:lnTo>
                    <a:pt x="323826" y="240067"/>
                  </a:lnTo>
                  <a:lnTo>
                    <a:pt x="366106" y="222222"/>
                  </a:lnTo>
                  <a:lnTo>
                    <a:pt x="413130" y="215900"/>
                  </a:lnTo>
                  <a:lnTo>
                    <a:pt x="2063242" y="215900"/>
                  </a:lnTo>
                  <a:lnTo>
                    <a:pt x="2110310" y="222222"/>
                  </a:lnTo>
                  <a:lnTo>
                    <a:pt x="2152602" y="240067"/>
                  </a:lnTo>
                  <a:lnTo>
                    <a:pt x="2188432" y="267747"/>
                  </a:lnTo>
                  <a:lnTo>
                    <a:pt x="2216112" y="303577"/>
                  </a:lnTo>
                  <a:lnTo>
                    <a:pt x="2233957" y="345869"/>
                  </a:lnTo>
                  <a:lnTo>
                    <a:pt x="2240279" y="392938"/>
                  </a:lnTo>
                  <a:lnTo>
                    <a:pt x="2240279" y="1494282"/>
                  </a:lnTo>
                  <a:lnTo>
                    <a:pt x="2233957" y="1541350"/>
                  </a:lnTo>
                  <a:lnTo>
                    <a:pt x="2216112" y="1583642"/>
                  </a:lnTo>
                  <a:lnTo>
                    <a:pt x="2188432" y="1619472"/>
                  </a:lnTo>
                  <a:lnTo>
                    <a:pt x="2152602" y="1647152"/>
                  </a:lnTo>
                  <a:lnTo>
                    <a:pt x="2110310" y="1664997"/>
                  </a:lnTo>
                  <a:lnTo>
                    <a:pt x="2063242" y="1671320"/>
                  </a:lnTo>
                  <a:lnTo>
                    <a:pt x="413130" y="1671320"/>
                  </a:lnTo>
                  <a:lnTo>
                    <a:pt x="366106" y="1664997"/>
                  </a:lnTo>
                  <a:lnTo>
                    <a:pt x="323826" y="1647152"/>
                  </a:lnTo>
                  <a:lnTo>
                    <a:pt x="287988" y="1619472"/>
                  </a:lnTo>
                  <a:lnTo>
                    <a:pt x="260288" y="1583642"/>
                  </a:lnTo>
                  <a:lnTo>
                    <a:pt x="242424" y="1541350"/>
                  </a:lnTo>
                  <a:lnTo>
                    <a:pt x="236093" y="1494282"/>
                  </a:lnTo>
                  <a:lnTo>
                    <a:pt x="236093" y="392938"/>
                  </a:lnTo>
                  <a:close/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05086" y="3046602"/>
              <a:ext cx="204216" cy="240284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9205086" y="3046602"/>
              <a:ext cx="204470" cy="240665"/>
            </a:xfrm>
            <a:custGeom>
              <a:avLst/>
              <a:gdLst/>
              <a:ahLst/>
              <a:cxnLst/>
              <a:rect l="l" t="t" r="r" b="b"/>
              <a:pathLst>
                <a:path w="204470" h="240664">
                  <a:moveTo>
                    <a:pt x="0" y="120142"/>
                  </a:moveTo>
                  <a:lnTo>
                    <a:pt x="8024" y="73348"/>
                  </a:lnTo>
                  <a:lnTo>
                    <a:pt x="29908" y="35163"/>
                  </a:lnTo>
                  <a:lnTo>
                    <a:pt x="62364" y="9431"/>
                  </a:lnTo>
                  <a:lnTo>
                    <a:pt x="102108" y="0"/>
                  </a:lnTo>
                  <a:lnTo>
                    <a:pt x="141851" y="9431"/>
                  </a:lnTo>
                  <a:lnTo>
                    <a:pt x="174307" y="35163"/>
                  </a:lnTo>
                  <a:lnTo>
                    <a:pt x="196191" y="73348"/>
                  </a:lnTo>
                  <a:lnTo>
                    <a:pt x="204216" y="120142"/>
                  </a:lnTo>
                  <a:lnTo>
                    <a:pt x="196191" y="166881"/>
                  </a:lnTo>
                  <a:lnTo>
                    <a:pt x="174307" y="205073"/>
                  </a:lnTo>
                  <a:lnTo>
                    <a:pt x="141851" y="230834"/>
                  </a:lnTo>
                  <a:lnTo>
                    <a:pt x="102108" y="240284"/>
                  </a:lnTo>
                  <a:lnTo>
                    <a:pt x="62364" y="230834"/>
                  </a:lnTo>
                  <a:lnTo>
                    <a:pt x="29908" y="205073"/>
                  </a:lnTo>
                  <a:lnTo>
                    <a:pt x="8024" y="166881"/>
                  </a:lnTo>
                  <a:lnTo>
                    <a:pt x="0" y="120142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446645" y="3046602"/>
              <a:ext cx="204215" cy="240284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7446645" y="3046602"/>
              <a:ext cx="204470" cy="240665"/>
            </a:xfrm>
            <a:custGeom>
              <a:avLst/>
              <a:gdLst/>
              <a:ahLst/>
              <a:cxnLst/>
              <a:rect l="l" t="t" r="r" b="b"/>
              <a:pathLst>
                <a:path w="204470" h="240664">
                  <a:moveTo>
                    <a:pt x="0" y="120142"/>
                  </a:moveTo>
                  <a:lnTo>
                    <a:pt x="8024" y="73348"/>
                  </a:lnTo>
                  <a:lnTo>
                    <a:pt x="29908" y="35163"/>
                  </a:lnTo>
                  <a:lnTo>
                    <a:pt x="62364" y="9431"/>
                  </a:lnTo>
                  <a:lnTo>
                    <a:pt x="102107" y="0"/>
                  </a:lnTo>
                  <a:lnTo>
                    <a:pt x="141851" y="9431"/>
                  </a:lnTo>
                  <a:lnTo>
                    <a:pt x="174307" y="35163"/>
                  </a:lnTo>
                  <a:lnTo>
                    <a:pt x="196191" y="73348"/>
                  </a:lnTo>
                  <a:lnTo>
                    <a:pt x="204215" y="120142"/>
                  </a:lnTo>
                  <a:lnTo>
                    <a:pt x="196191" y="166881"/>
                  </a:lnTo>
                  <a:lnTo>
                    <a:pt x="174307" y="205073"/>
                  </a:lnTo>
                  <a:lnTo>
                    <a:pt x="141851" y="230834"/>
                  </a:lnTo>
                  <a:lnTo>
                    <a:pt x="102107" y="240284"/>
                  </a:lnTo>
                  <a:lnTo>
                    <a:pt x="62364" y="230834"/>
                  </a:lnTo>
                  <a:lnTo>
                    <a:pt x="29908" y="205073"/>
                  </a:lnTo>
                  <a:lnTo>
                    <a:pt x="8024" y="166881"/>
                  </a:lnTo>
                  <a:lnTo>
                    <a:pt x="0" y="120142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446645" y="4242435"/>
              <a:ext cx="204215" cy="240283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7446645" y="4242435"/>
              <a:ext cx="204470" cy="240665"/>
            </a:xfrm>
            <a:custGeom>
              <a:avLst/>
              <a:gdLst/>
              <a:ahLst/>
              <a:cxnLst/>
              <a:rect l="l" t="t" r="r" b="b"/>
              <a:pathLst>
                <a:path w="204470" h="240664">
                  <a:moveTo>
                    <a:pt x="0" y="120141"/>
                  </a:moveTo>
                  <a:lnTo>
                    <a:pt x="8024" y="73348"/>
                  </a:lnTo>
                  <a:lnTo>
                    <a:pt x="29908" y="35163"/>
                  </a:lnTo>
                  <a:lnTo>
                    <a:pt x="62364" y="9431"/>
                  </a:lnTo>
                  <a:lnTo>
                    <a:pt x="102107" y="0"/>
                  </a:lnTo>
                  <a:lnTo>
                    <a:pt x="141851" y="9431"/>
                  </a:lnTo>
                  <a:lnTo>
                    <a:pt x="174307" y="35163"/>
                  </a:lnTo>
                  <a:lnTo>
                    <a:pt x="196191" y="73348"/>
                  </a:lnTo>
                  <a:lnTo>
                    <a:pt x="204215" y="120141"/>
                  </a:lnTo>
                  <a:lnTo>
                    <a:pt x="196191" y="166881"/>
                  </a:lnTo>
                  <a:lnTo>
                    <a:pt x="174307" y="205073"/>
                  </a:lnTo>
                  <a:lnTo>
                    <a:pt x="141851" y="230834"/>
                  </a:lnTo>
                  <a:lnTo>
                    <a:pt x="102107" y="240283"/>
                  </a:lnTo>
                  <a:lnTo>
                    <a:pt x="62364" y="230834"/>
                  </a:lnTo>
                  <a:lnTo>
                    <a:pt x="29908" y="205073"/>
                  </a:lnTo>
                  <a:lnTo>
                    <a:pt x="8024" y="166881"/>
                  </a:lnTo>
                  <a:lnTo>
                    <a:pt x="0" y="120141"/>
                  </a:lnTo>
                  <a:close/>
                </a:path>
              </a:pathLst>
            </a:custGeom>
            <a:ln w="253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05086" y="4242435"/>
              <a:ext cx="204216" cy="240283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9205086" y="4242435"/>
              <a:ext cx="204470" cy="240665"/>
            </a:xfrm>
            <a:custGeom>
              <a:avLst/>
              <a:gdLst/>
              <a:ahLst/>
              <a:cxnLst/>
              <a:rect l="l" t="t" r="r" b="b"/>
              <a:pathLst>
                <a:path w="204470" h="240664">
                  <a:moveTo>
                    <a:pt x="0" y="120141"/>
                  </a:moveTo>
                  <a:lnTo>
                    <a:pt x="8024" y="73348"/>
                  </a:lnTo>
                  <a:lnTo>
                    <a:pt x="29908" y="35163"/>
                  </a:lnTo>
                  <a:lnTo>
                    <a:pt x="62364" y="9431"/>
                  </a:lnTo>
                  <a:lnTo>
                    <a:pt x="102108" y="0"/>
                  </a:lnTo>
                  <a:lnTo>
                    <a:pt x="141851" y="9431"/>
                  </a:lnTo>
                  <a:lnTo>
                    <a:pt x="174307" y="35163"/>
                  </a:lnTo>
                  <a:lnTo>
                    <a:pt x="196191" y="73348"/>
                  </a:lnTo>
                  <a:lnTo>
                    <a:pt x="204216" y="120141"/>
                  </a:lnTo>
                  <a:lnTo>
                    <a:pt x="196191" y="166881"/>
                  </a:lnTo>
                  <a:lnTo>
                    <a:pt x="174307" y="205073"/>
                  </a:lnTo>
                  <a:lnTo>
                    <a:pt x="141851" y="230834"/>
                  </a:lnTo>
                  <a:lnTo>
                    <a:pt x="102108" y="240283"/>
                  </a:lnTo>
                  <a:lnTo>
                    <a:pt x="62364" y="230834"/>
                  </a:lnTo>
                  <a:lnTo>
                    <a:pt x="29908" y="205073"/>
                  </a:lnTo>
                  <a:lnTo>
                    <a:pt x="8024" y="166881"/>
                  </a:lnTo>
                  <a:lnTo>
                    <a:pt x="0" y="120141"/>
                  </a:lnTo>
                  <a:close/>
                </a:path>
              </a:pathLst>
            </a:custGeom>
            <a:ln w="253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804150" y="3209353"/>
              <a:ext cx="1174750" cy="28575"/>
            </a:xfrm>
            <a:custGeom>
              <a:avLst/>
              <a:gdLst/>
              <a:ahLst/>
              <a:cxnLst/>
              <a:rect l="l" t="t" r="r" b="b"/>
              <a:pathLst>
                <a:path w="1174750" h="28575">
                  <a:moveTo>
                    <a:pt x="0" y="28575"/>
                  </a:moveTo>
                  <a:lnTo>
                    <a:pt x="1174369" y="28575"/>
                  </a:lnTo>
                  <a:lnTo>
                    <a:pt x="1174369" y="0"/>
                  </a:lnTo>
                  <a:lnTo>
                    <a:pt x="0" y="0"/>
                  </a:lnTo>
                  <a:lnTo>
                    <a:pt x="0" y="285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804150" y="3403854"/>
              <a:ext cx="1174750" cy="901700"/>
            </a:xfrm>
            <a:custGeom>
              <a:avLst/>
              <a:gdLst/>
              <a:ahLst/>
              <a:cxnLst/>
              <a:rect l="l" t="t" r="r" b="b"/>
              <a:pathLst>
                <a:path w="1174750" h="901700">
                  <a:moveTo>
                    <a:pt x="0" y="901192"/>
                  </a:moveTo>
                  <a:lnTo>
                    <a:pt x="1174369" y="901192"/>
                  </a:lnTo>
                </a:path>
                <a:path w="1174750" h="901700">
                  <a:moveTo>
                    <a:pt x="0" y="0"/>
                  </a:moveTo>
                  <a:lnTo>
                    <a:pt x="453135" y="0"/>
                  </a:lnTo>
                </a:path>
                <a:path w="1174750" h="901700">
                  <a:moveTo>
                    <a:pt x="0" y="720979"/>
                  </a:moveTo>
                  <a:lnTo>
                    <a:pt x="459485" y="720979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804150" y="3209353"/>
              <a:ext cx="1174750" cy="28575"/>
            </a:xfrm>
            <a:custGeom>
              <a:avLst/>
              <a:gdLst/>
              <a:ahLst/>
              <a:cxnLst/>
              <a:rect l="l" t="t" r="r" b="b"/>
              <a:pathLst>
                <a:path w="1174750" h="28575">
                  <a:moveTo>
                    <a:pt x="0" y="28575"/>
                  </a:moveTo>
                  <a:lnTo>
                    <a:pt x="1174369" y="28575"/>
                  </a:lnTo>
                  <a:lnTo>
                    <a:pt x="1174369" y="0"/>
                  </a:lnTo>
                  <a:lnTo>
                    <a:pt x="0" y="0"/>
                  </a:lnTo>
                  <a:lnTo>
                    <a:pt x="0" y="285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804150" y="3223641"/>
              <a:ext cx="1174750" cy="1081405"/>
            </a:xfrm>
            <a:custGeom>
              <a:avLst/>
              <a:gdLst/>
              <a:ahLst/>
              <a:cxnLst/>
              <a:rect l="l" t="t" r="r" b="b"/>
              <a:pathLst>
                <a:path w="1174750" h="1081404">
                  <a:moveTo>
                    <a:pt x="714755" y="180212"/>
                  </a:moveTo>
                  <a:lnTo>
                    <a:pt x="1174369" y="180212"/>
                  </a:lnTo>
                </a:path>
                <a:path w="1174750" h="1081404">
                  <a:moveTo>
                    <a:pt x="714755" y="901192"/>
                  </a:moveTo>
                  <a:lnTo>
                    <a:pt x="1174369" y="901192"/>
                  </a:lnTo>
                </a:path>
                <a:path w="1174750" h="1081404">
                  <a:moveTo>
                    <a:pt x="453135" y="901192"/>
                  </a:moveTo>
                  <a:lnTo>
                    <a:pt x="453135" y="180212"/>
                  </a:lnTo>
                </a:path>
                <a:path w="1174750" h="1081404">
                  <a:moveTo>
                    <a:pt x="708405" y="901192"/>
                  </a:moveTo>
                  <a:lnTo>
                    <a:pt x="708405" y="180212"/>
                  </a:lnTo>
                </a:path>
                <a:path w="1174750" h="1081404">
                  <a:moveTo>
                    <a:pt x="0" y="0"/>
                  </a:moveTo>
                  <a:lnTo>
                    <a:pt x="0" y="180212"/>
                  </a:lnTo>
                </a:path>
                <a:path w="1174750" h="1081404">
                  <a:moveTo>
                    <a:pt x="1174369" y="0"/>
                  </a:moveTo>
                  <a:lnTo>
                    <a:pt x="1174369" y="180212"/>
                  </a:lnTo>
                </a:path>
                <a:path w="1174750" h="1081404">
                  <a:moveTo>
                    <a:pt x="1174369" y="901192"/>
                  </a:moveTo>
                  <a:lnTo>
                    <a:pt x="1174369" y="1081405"/>
                  </a:lnTo>
                </a:path>
                <a:path w="1174750" h="1081404">
                  <a:moveTo>
                    <a:pt x="0" y="901192"/>
                  </a:moveTo>
                  <a:lnTo>
                    <a:pt x="0" y="1081405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075166" y="3083889"/>
              <a:ext cx="319405" cy="320040"/>
            </a:xfrm>
            <a:custGeom>
              <a:avLst/>
              <a:gdLst/>
              <a:ahLst/>
              <a:cxnLst/>
              <a:rect l="l" t="t" r="r" b="b"/>
              <a:pathLst>
                <a:path w="319404" h="320039">
                  <a:moveTo>
                    <a:pt x="0" y="107239"/>
                  </a:moveTo>
                  <a:lnTo>
                    <a:pt x="54532" y="67023"/>
                  </a:lnTo>
                  <a:lnTo>
                    <a:pt x="108588" y="35729"/>
                  </a:lnTo>
                  <a:lnTo>
                    <a:pt x="160319" y="13819"/>
                  </a:lnTo>
                  <a:lnTo>
                    <a:pt x="207881" y="1755"/>
                  </a:lnTo>
                  <a:lnTo>
                    <a:pt x="249427" y="0"/>
                  </a:lnTo>
                  <a:lnTo>
                    <a:pt x="283110" y="9014"/>
                  </a:lnTo>
                  <a:lnTo>
                    <a:pt x="307085" y="29261"/>
                  </a:lnTo>
                  <a:lnTo>
                    <a:pt x="318789" y="58532"/>
                  </a:lnTo>
                  <a:lnTo>
                    <a:pt x="318515" y="94629"/>
                  </a:lnTo>
                  <a:lnTo>
                    <a:pt x="307066" y="135899"/>
                  </a:lnTo>
                  <a:lnTo>
                    <a:pt x="285246" y="180693"/>
                  </a:lnTo>
                  <a:lnTo>
                    <a:pt x="253860" y="227360"/>
                  </a:lnTo>
                  <a:lnTo>
                    <a:pt x="213713" y="274249"/>
                  </a:lnTo>
                  <a:lnTo>
                    <a:pt x="165607" y="31971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859522" y="4178300"/>
              <a:ext cx="1027430" cy="112395"/>
            </a:xfrm>
            <a:custGeom>
              <a:avLst/>
              <a:gdLst/>
              <a:ahLst/>
              <a:cxnLst/>
              <a:rect l="l" t="t" r="r" b="b"/>
              <a:pathLst>
                <a:path w="1027429" h="112395">
                  <a:moveTo>
                    <a:pt x="533019" y="10668"/>
                  </a:moveTo>
                  <a:lnTo>
                    <a:pt x="430910" y="85725"/>
                  </a:lnTo>
                </a:path>
                <a:path w="1027429" h="112395">
                  <a:moveTo>
                    <a:pt x="568071" y="37211"/>
                  </a:moveTo>
                  <a:lnTo>
                    <a:pt x="465962" y="112394"/>
                  </a:lnTo>
                </a:path>
                <a:path w="1027429" h="112395">
                  <a:moveTo>
                    <a:pt x="102107" y="1397"/>
                  </a:moveTo>
                  <a:lnTo>
                    <a:pt x="0" y="76581"/>
                  </a:lnTo>
                </a:path>
                <a:path w="1027429" h="112395">
                  <a:moveTo>
                    <a:pt x="137286" y="28067"/>
                  </a:moveTo>
                  <a:lnTo>
                    <a:pt x="35178" y="103124"/>
                  </a:lnTo>
                </a:path>
                <a:path w="1027429" h="112395">
                  <a:moveTo>
                    <a:pt x="991743" y="0"/>
                  </a:moveTo>
                  <a:lnTo>
                    <a:pt x="889634" y="75056"/>
                  </a:lnTo>
                </a:path>
                <a:path w="1027429" h="112395">
                  <a:moveTo>
                    <a:pt x="1026922" y="26543"/>
                  </a:moveTo>
                  <a:lnTo>
                    <a:pt x="924813" y="10172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274306" y="3068065"/>
              <a:ext cx="2306955" cy="1516380"/>
            </a:xfrm>
            <a:custGeom>
              <a:avLst/>
              <a:gdLst/>
              <a:ahLst/>
              <a:cxnLst/>
              <a:rect l="l" t="t" r="r" b="b"/>
              <a:pathLst>
                <a:path w="2306954" h="1516379">
                  <a:moveTo>
                    <a:pt x="1758061" y="1037717"/>
                  </a:moveTo>
                  <a:lnTo>
                    <a:pt x="1783588" y="988568"/>
                  </a:lnTo>
                  <a:lnTo>
                    <a:pt x="1809115" y="1037717"/>
                  </a:lnTo>
                  <a:lnTo>
                    <a:pt x="1758061" y="1037717"/>
                  </a:lnTo>
                  <a:close/>
                </a:path>
                <a:path w="2306954" h="1516379">
                  <a:moveTo>
                    <a:pt x="1875790" y="459359"/>
                  </a:moveTo>
                  <a:lnTo>
                    <a:pt x="1901317" y="410210"/>
                  </a:lnTo>
                  <a:lnTo>
                    <a:pt x="1926844" y="459359"/>
                  </a:lnTo>
                  <a:lnTo>
                    <a:pt x="1875790" y="459359"/>
                  </a:lnTo>
                  <a:close/>
                </a:path>
                <a:path w="2306954" h="1516379">
                  <a:moveTo>
                    <a:pt x="2012696" y="677164"/>
                  </a:moveTo>
                  <a:lnTo>
                    <a:pt x="2038223" y="628015"/>
                  </a:lnTo>
                  <a:lnTo>
                    <a:pt x="2063750" y="677164"/>
                  </a:lnTo>
                  <a:lnTo>
                    <a:pt x="2012696" y="677164"/>
                  </a:lnTo>
                  <a:close/>
                </a:path>
                <a:path w="2306954" h="1516379">
                  <a:moveTo>
                    <a:pt x="1892046" y="865505"/>
                  </a:moveTo>
                  <a:lnTo>
                    <a:pt x="1917573" y="816356"/>
                  </a:lnTo>
                  <a:lnTo>
                    <a:pt x="1943100" y="865505"/>
                  </a:lnTo>
                  <a:lnTo>
                    <a:pt x="1892046" y="865505"/>
                  </a:lnTo>
                  <a:close/>
                </a:path>
                <a:path w="2306954" h="1516379">
                  <a:moveTo>
                    <a:pt x="1448943" y="925576"/>
                  </a:moveTo>
                  <a:lnTo>
                    <a:pt x="1474470" y="876427"/>
                  </a:lnTo>
                  <a:lnTo>
                    <a:pt x="1499997" y="925576"/>
                  </a:lnTo>
                  <a:lnTo>
                    <a:pt x="1448943" y="925576"/>
                  </a:lnTo>
                  <a:close/>
                </a:path>
                <a:path w="2306954" h="1516379">
                  <a:moveTo>
                    <a:pt x="1560195" y="682244"/>
                  </a:moveTo>
                  <a:lnTo>
                    <a:pt x="1585722" y="633095"/>
                  </a:lnTo>
                  <a:lnTo>
                    <a:pt x="1611249" y="682244"/>
                  </a:lnTo>
                  <a:lnTo>
                    <a:pt x="1560195" y="682244"/>
                  </a:lnTo>
                  <a:close/>
                </a:path>
                <a:path w="2306954" h="1516379">
                  <a:moveTo>
                    <a:pt x="1636141" y="505079"/>
                  </a:moveTo>
                  <a:lnTo>
                    <a:pt x="1661668" y="455930"/>
                  </a:lnTo>
                  <a:lnTo>
                    <a:pt x="1687195" y="505079"/>
                  </a:lnTo>
                  <a:lnTo>
                    <a:pt x="1636141" y="505079"/>
                  </a:lnTo>
                  <a:close/>
                </a:path>
                <a:path w="2306954" h="1516379">
                  <a:moveTo>
                    <a:pt x="504317" y="868934"/>
                  </a:moveTo>
                  <a:lnTo>
                    <a:pt x="529844" y="819785"/>
                  </a:lnTo>
                  <a:lnTo>
                    <a:pt x="555371" y="868934"/>
                  </a:lnTo>
                  <a:lnTo>
                    <a:pt x="504317" y="868934"/>
                  </a:lnTo>
                  <a:close/>
                </a:path>
                <a:path w="2306954" h="1516379">
                  <a:moveTo>
                    <a:pt x="351027" y="1516380"/>
                  </a:moveTo>
                  <a:lnTo>
                    <a:pt x="376554" y="1467231"/>
                  </a:lnTo>
                  <a:lnTo>
                    <a:pt x="402082" y="1516380"/>
                  </a:lnTo>
                  <a:lnTo>
                    <a:pt x="351027" y="1516380"/>
                  </a:lnTo>
                  <a:close/>
                </a:path>
                <a:path w="2306954" h="1516379">
                  <a:moveTo>
                    <a:pt x="18796" y="245618"/>
                  </a:moveTo>
                  <a:lnTo>
                    <a:pt x="44323" y="196469"/>
                  </a:lnTo>
                  <a:lnTo>
                    <a:pt x="69850" y="245618"/>
                  </a:lnTo>
                  <a:lnTo>
                    <a:pt x="18796" y="245618"/>
                  </a:lnTo>
                  <a:close/>
                </a:path>
                <a:path w="2306954" h="1516379">
                  <a:moveTo>
                    <a:pt x="1977898" y="1100836"/>
                  </a:moveTo>
                  <a:lnTo>
                    <a:pt x="2003425" y="1051687"/>
                  </a:lnTo>
                  <a:lnTo>
                    <a:pt x="2028952" y="1100836"/>
                  </a:lnTo>
                  <a:lnTo>
                    <a:pt x="1977898" y="1100836"/>
                  </a:lnTo>
                  <a:close/>
                </a:path>
                <a:path w="2306954" h="1516379">
                  <a:moveTo>
                    <a:pt x="1499997" y="49149"/>
                  </a:moveTo>
                  <a:lnTo>
                    <a:pt x="1525524" y="0"/>
                  </a:lnTo>
                  <a:lnTo>
                    <a:pt x="1551051" y="49149"/>
                  </a:lnTo>
                  <a:lnTo>
                    <a:pt x="1499997" y="49149"/>
                  </a:lnTo>
                  <a:close/>
                </a:path>
                <a:path w="2306954" h="1516379">
                  <a:moveTo>
                    <a:pt x="2094611" y="1103503"/>
                  </a:moveTo>
                  <a:lnTo>
                    <a:pt x="2120138" y="1054354"/>
                  </a:lnTo>
                  <a:lnTo>
                    <a:pt x="2145665" y="1103503"/>
                  </a:lnTo>
                  <a:lnTo>
                    <a:pt x="2094611" y="1103503"/>
                  </a:lnTo>
                  <a:close/>
                </a:path>
                <a:path w="2306954" h="1516379">
                  <a:moveTo>
                    <a:pt x="2255520" y="652272"/>
                  </a:moveTo>
                  <a:lnTo>
                    <a:pt x="2281047" y="603123"/>
                  </a:lnTo>
                  <a:lnTo>
                    <a:pt x="2306701" y="652272"/>
                  </a:lnTo>
                  <a:lnTo>
                    <a:pt x="2255520" y="652272"/>
                  </a:lnTo>
                  <a:close/>
                </a:path>
                <a:path w="2306954" h="1516379">
                  <a:moveTo>
                    <a:pt x="1783588" y="1236980"/>
                  </a:moveTo>
                  <a:lnTo>
                    <a:pt x="1809115" y="1187831"/>
                  </a:lnTo>
                  <a:lnTo>
                    <a:pt x="1834642" y="1236980"/>
                  </a:lnTo>
                  <a:lnTo>
                    <a:pt x="1783588" y="1236980"/>
                  </a:lnTo>
                  <a:close/>
                </a:path>
                <a:path w="2306954" h="1516379">
                  <a:moveTo>
                    <a:pt x="1633982" y="804926"/>
                  </a:moveTo>
                  <a:lnTo>
                    <a:pt x="1659509" y="755777"/>
                  </a:lnTo>
                  <a:lnTo>
                    <a:pt x="1685036" y="804926"/>
                  </a:lnTo>
                  <a:lnTo>
                    <a:pt x="1633982" y="804926"/>
                  </a:lnTo>
                  <a:close/>
                </a:path>
                <a:path w="2306954" h="1516379">
                  <a:moveTo>
                    <a:pt x="1776476" y="633476"/>
                  </a:moveTo>
                  <a:lnTo>
                    <a:pt x="1802002" y="584327"/>
                  </a:lnTo>
                  <a:lnTo>
                    <a:pt x="1827529" y="633476"/>
                  </a:lnTo>
                  <a:lnTo>
                    <a:pt x="1776476" y="633476"/>
                  </a:lnTo>
                  <a:close/>
                </a:path>
                <a:path w="2306954" h="1516379">
                  <a:moveTo>
                    <a:pt x="558926" y="549402"/>
                  </a:moveTo>
                  <a:lnTo>
                    <a:pt x="584453" y="500253"/>
                  </a:lnTo>
                  <a:lnTo>
                    <a:pt x="609980" y="549402"/>
                  </a:lnTo>
                  <a:lnTo>
                    <a:pt x="558926" y="549402"/>
                  </a:lnTo>
                  <a:close/>
                </a:path>
                <a:path w="2306954" h="1516379">
                  <a:moveTo>
                    <a:pt x="0" y="1485900"/>
                  </a:moveTo>
                  <a:lnTo>
                    <a:pt x="25526" y="1436751"/>
                  </a:lnTo>
                  <a:lnTo>
                    <a:pt x="51053" y="1485900"/>
                  </a:lnTo>
                  <a:lnTo>
                    <a:pt x="0" y="1485900"/>
                  </a:lnTo>
                  <a:close/>
                </a:path>
                <a:path w="2306954" h="1516379">
                  <a:moveTo>
                    <a:pt x="4952" y="876427"/>
                  </a:moveTo>
                  <a:lnTo>
                    <a:pt x="30479" y="827278"/>
                  </a:lnTo>
                  <a:lnTo>
                    <a:pt x="56007" y="876427"/>
                  </a:lnTo>
                  <a:lnTo>
                    <a:pt x="4952" y="876427"/>
                  </a:lnTo>
                  <a:close/>
                </a:path>
                <a:path w="2306954" h="1516379">
                  <a:moveTo>
                    <a:pt x="649224" y="890143"/>
                  </a:moveTo>
                  <a:lnTo>
                    <a:pt x="674751" y="840994"/>
                  </a:lnTo>
                  <a:lnTo>
                    <a:pt x="700404" y="890143"/>
                  </a:lnTo>
                  <a:lnTo>
                    <a:pt x="649224" y="890143"/>
                  </a:lnTo>
                  <a:close/>
                </a:path>
                <a:path w="2306954" h="1516379">
                  <a:moveTo>
                    <a:pt x="671195" y="581533"/>
                  </a:moveTo>
                  <a:lnTo>
                    <a:pt x="696722" y="532384"/>
                  </a:lnTo>
                  <a:lnTo>
                    <a:pt x="722249" y="581533"/>
                  </a:lnTo>
                  <a:lnTo>
                    <a:pt x="671195" y="581533"/>
                  </a:lnTo>
                  <a:close/>
                </a:path>
                <a:path w="2306954" h="1516379">
                  <a:moveTo>
                    <a:pt x="692530" y="94234"/>
                  </a:moveTo>
                  <a:lnTo>
                    <a:pt x="718058" y="45085"/>
                  </a:lnTo>
                  <a:lnTo>
                    <a:pt x="743585" y="94234"/>
                  </a:lnTo>
                  <a:lnTo>
                    <a:pt x="692530" y="9423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881112" y="3252851"/>
              <a:ext cx="1026794" cy="862330"/>
            </a:xfrm>
            <a:custGeom>
              <a:avLst/>
              <a:gdLst/>
              <a:ahLst/>
              <a:cxnLst/>
              <a:rect l="l" t="t" r="r" b="b"/>
              <a:pathLst>
                <a:path w="1026795" h="862329">
                  <a:moveTo>
                    <a:pt x="532892" y="10668"/>
                  </a:moveTo>
                  <a:lnTo>
                    <a:pt x="430784" y="85851"/>
                  </a:lnTo>
                </a:path>
                <a:path w="1026795" h="862329">
                  <a:moveTo>
                    <a:pt x="568071" y="37337"/>
                  </a:moveTo>
                  <a:lnTo>
                    <a:pt x="465836" y="112522"/>
                  </a:lnTo>
                </a:path>
                <a:path w="1026795" h="862329">
                  <a:moveTo>
                    <a:pt x="102108" y="1397"/>
                  </a:moveTo>
                  <a:lnTo>
                    <a:pt x="0" y="76581"/>
                  </a:lnTo>
                </a:path>
                <a:path w="1026795" h="862329">
                  <a:moveTo>
                    <a:pt x="137160" y="28066"/>
                  </a:moveTo>
                  <a:lnTo>
                    <a:pt x="35052" y="103250"/>
                  </a:lnTo>
                </a:path>
                <a:path w="1026795" h="862329">
                  <a:moveTo>
                    <a:pt x="991743" y="0"/>
                  </a:moveTo>
                  <a:lnTo>
                    <a:pt x="889635" y="75184"/>
                  </a:lnTo>
                </a:path>
                <a:path w="1026795" h="862329">
                  <a:moveTo>
                    <a:pt x="1026795" y="26670"/>
                  </a:moveTo>
                  <a:lnTo>
                    <a:pt x="924687" y="101853"/>
                  </a:lnTo>
                </a:path>
                <a:path w="1026795" h="862329">
                  <a:moveTo>
                    <a:pt x="537718" y="399542"/>
                  </a:moveTo>
                  <a:lnTo>
                    <a:pt x="435610" y="474725"/>
                  </a:lnTo>
                </a:path>
                <a:path w="1026795" h="862329">
                  <a:moveTo>
                    <a:pt x="572770" y="426212"/>
                  </a:moveTo>
                  <a:lnTo>
                    <a:pt x="470662" y="501396"/>
                  </a:lnTo>
                </a:path>
                <a:path w="1026795" h="862329">
                  <a:moveTo>
                    <a:pt x="532892" y="208407"/>
                  </a:moveTo>
                  <a:lnTo>
                    <a:pt x="430784" y="283590"/>
                  </a:lnTo>
                </a:path>
                <a:path w="1026795" h="862329">
                  <a:moveTo>
                    <a:pt x="568071" y="235076"/>
                  </a:moveTo>
                  <a:lnTo>
                    <a:pt x="465963" y="310261"/>
                  </a:lnTo>
                </a:path>
                <a:path w="1026795" h="862329">
                  <a:moveTo>
                    <a:pt x="541909" y="760094"/>
                  </a:moveTo>
                  <a:lnTo>
                    <a:pt x="439801" y="835151"/>
                  </a:lnTo>
                </a:path>
                <a:path w="1026795" h="862329">
                  <a:moveTo>
                    <a:pt x="576961" y="786638"/>
                  </a:moveTo>
                  <a:lnTo>
                    <a:pt x="474853" y="861822"/>
                  </a:lnTo>
                </a:path>
                <a:path w="1026795" h="862329">
                  <a:moveTo>
                    <a:pt x="537083" y="568832"/>
                  </a:moveTo>
                  <a:lnTo>
                    <a:pt x="434975" y="644017"/>
                  </a:lnTo>
                </a:path>
                <a:path w="1026795" h="862329">
                  <a:moveTo>
                    <a:pt x="572262" y="595503"/>
                  </a:moveTo>
                  <a:lnTo>
                    <a:pt x="470154" y="67068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/>
          <p:nvPr/>
        </p:nvSpPr>
        <p:spPr>
          <a:xfrm>
            <a:off x="609219" y="1843023"/>
            <a:ext cx="2515235" cy="139065"/>
          </a:xfrm>
          <a:custGeom>
            <a:avLst/>
            <a:gdLst/>
            <a:ahLst/>
            <a:cxnLst/>
            <a:rect l="l" t="t" r="r" b="b"/>
            <a:pathLst>
              <a:path w="2515235" h="139064">
                <a:moveTo>
                  <a:pt x="609" y="0"/>
                </a:moveTo>
                <a:lnTo>
                  <a:pt x="495" y="25400"/>
                </a:lnTo>
                <a:lnTo>
                  <a:pt x="2515108" y="37464"/>
                </a:lnTo>
                <a:lnTo>
                  <a:pt x="2515235" y="12064"/>
                </a:lnTo>
                <a:lnTo>
                  <a:pt x="609" y="0"/>
                </a:lnTo>
                <a:close/>
              </a:path>
              <a:path w="2515235" h="139064">
                <a:moveTo>
                  <a:pt x="368" y="50800"/>
                </a:moveTo>
                <a:lnTo>
                  <a:pt x="0" y="127000"/>
                </a:lnTo>
                <a:lnTo>
                  <a:pt x="2514727" y="139064"/>
                </a:lnTo>
                <a:lnTo>
                  <a:pt x="2514981" y="62864"/>
                </a:lnTo>
                <a:lnTo>
                  <a:pt x="368" y="5080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00"/>
              </a:spcBef>
            </a:pPr>
            <a:r>
              <a:rPr spc="10" dirty="0"/>
              <a:t>Fully</a:t>
            </a:r>
            <a:r>
              <a:rPr spc="-25" dirty="0"/>
              <a:t> </a:t>
            </a:r>
            <a:r>
              <a:rPr spc="-5" dirty="0"/>
              <a:t>Encased</a:t>
            </a:r>
            <a:r>
              <a:rPr spc="-25" dirty="0"/>
              <a:t> </a:t>
            </a:r>
            <a:r>
              <a:rPr spc="-5" dirty="0"/>
              <a:t>Composite</a:t>
            </a:r>
            <a:r>
              <a:rPr spc="-25" dirty="0"/>
              <a:t> </a:t>
            </a:r>
            <a:r>
              <a:rPr dirty="0"/>
              <a:t>Column</a:t>
            </a:r>
          </a:p>
        </p:txBody>
      </p:sp>
      <p:sp>
        <p:nvSpPr>
          <p:cNvPr id="3" name="object 3"/>
          <p:cNvSpPr/>
          <p:nvPr/>
        </p:nvSpPr>
        <p:spPr>
          <a:xfrm>
            <a:off x="680808" y="1841500"/>
            <a:ext cx="2444115" cy="147955"/>
          </a:xfrm>
          <a:custGeom>
            <a:avLst/>
            <a:gdLst/>
            <a:ahLst/>
            <a:cxnLst/>
            <a:rect l="l" t="t" r="r" b="b"/>
            <a:pathLst>
              <a:path w="2444115" h="147955">
                <a:moveTo>
                  <a:pt x="1079" y="0"/>
                </a:moveTo>
                <a:lnTo>
                  <a:pt x="863" y="25400"/>
                </a:lnTo>
                <a:lnTo>
                  <a:pt x="2443772" y="45974"/>
                </a:lnTo>
                <a:lnTo>
                  <a:pt x="2443899" y="20574"/>
                </a:lnTo>
                <a:lnTo>
                  <a:pt x="1079" y="0"/>
                </a:lnTo>
                <a:close/>
              </a:path>
              <a:path w="2444115" h="147955">
                <a:moveTo>
                  <a:pt x="647" y="50800"/>
                </a:moveTo>
                <a:lnTo>
                  <a:pt x="0" y="127000"/>
                </a:lnTo>
                <a:lnTo>
                  <a:pt x="2442883" y="147574"/>
                </a:lnTo>
                <a:lnTo>
                  <a:pt x="2443518" y="71374"/>
                </a:lnTo>
                <a:lnTo>
                  <a:pt x="647" y="5080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83565" y="1329004"/>
            <a:ext cx="6027420" cy="47040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17195">
              <a:lnSpc>
                <a:spcPct val="100000"/>
              </a:lnSpc>
              <a:spcBef>
                <a:spcPts val="105"/>
              </a:spcBef>
            </a:pPr>
            <a:r>
              <a:rPr sz="3200" spc="20" dirty="0">
                <a:latin typeface="Arial Black"/>
                <a:cs typeface="Arial Black"/>
              </a:rPr>
              <a:t>Properties</a:t>
            </a:r>
            <a:endParaRPr sz="3200">
              <a:latin typeface="Arial Black"/>
              <a:cs typeface="Arial Black"/>
            </a:endParaRPr>
          </a:p>
          <a:p>
            <a:pPr marL="355600" indent="-342900">
              <a:lnSpc>
                <a:spcPct val="100000"/>
              </a:lnSpc>
              <a:spcBef>
                <a:spcPts val="1785"/>
              </a:spcBef>
              <a:buClr>
                <a:srgbClr val="001F5F"/>
              </a:buClr>
              <a:buFont typeface="Wingdings"/>
              <a:buChar char=""/>
              <a:tabLst>
                <a:tab pos="355600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Flexural</a:t>
            </a:r>
            <a:r>
              <a:rPr sz="2200" b="1" spc="1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Stiffness</a:t>
            </a:r>
            <a:r>
              <a:rPr sz="2200" b="1" spc="2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governed by</a:t>
            </a:r>
            <a:r>
              <a:rPr sz="2200" b="1" spc="1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concrete</a:t>
            </a:r>
            <a:endParaRPr sz="22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200" b="1" spc="-5" dirty="0">
                <a:latin typeface="Times New Roman"/>
                <a:cs typeface="Times New Roman"/>
              </a:rPr>
              <a:t>encasement.</a:t>
            </a:r>
            <a:endParaRPr sz="2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1200"/>
              </a:spcBef>
              <a:buClr>
                <a:srgbClr val="001F5F"/>
              </a:buClr>
              <a:buFont typeface="Wingdings"/>
              <a:buChar char=""/>
              <a:tabLst>
                <a:tab pos="355600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Encasement</a:t>
            </a:r>
            <a:r>
              <a:rPr sz="2200" b="1" spc="2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prevents</a:t>
            </a:r>
            <a:r>
              <a:rPr sz="2200" b="1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buckling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of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steel</a:t>
            </a:r>
            <a:r>
              <a:rPr sz="2200" b="1" spc="1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bars and </a:t>
            </a:r>
            <a:r>
              <a:rPr sz="2200" b="1" spc="-53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steel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shape.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205"/>
              </a:spcBef>
              <a:buClr>
                <a:srgbClr val="001F5F"/>
              </a:buClr>
              <a:buFont typeface="Wingdings"/>
              <a:buChar char=""/>
              <a:tabLst>
                <a:tab pos="355600" algn="l"/>
              </a:tabLst>
            </a:pPr>
            <a:r>
              <a:rPr sz="2200" b="1" spc="-10" dirty="0">
                <a:latin typeface="Times New Roman"/>
                <a:cs typeface="Times New Roman"/>
              </a:rPr>
              <a:t>Concrete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outside</a:t>
            </a:r>
            <a:r>
              <a:rPr sz="2200" b="1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ties</a:t>
            </a:r>
            <a:r>
              <a:rPr sz="2200" b="1" spc="1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crack</a:t>
            </a:r>
            <a:r>
              <a:rPr sz="2200" b="1" dirty="0">
                <a:latin typeface="Times New Roman"/>
                <a:cs typeface="Times New Roman"/>
              </a:rPr>
              <a:t> and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spalls, followed</a:t>
            </a:r>
            <a:endParaRPr sz="22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200" b="1" spc="-45" dirty="0">
                <a:latin typeface="Times New Roman"/>
                <a:cs typeface="Times New Roman"/>
              </a:rPr>
              <a:t>by.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lr>
                <a:srgbClr val="001F5F"/>
              </a:buClr>
              <a:buFont typeface="Wingdings"/>
              <a:buChar char=""/>
              <a:tabLst>
                <a:tab pos="355600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Might</a:t>
            </a:r>
            <a:r>
              <a:rPr sz="2200" b="1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use</a:t>
            </a:r>
            <a:r>
              <a:rPr sz="2200" b="1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for</a:t>
            </a:r>
            <a:r>
              <a:rPr sz="2200" b="1" spc="-4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transitions</a:t>
            </a:r>
            <a:r>
              <a:rPr sz="2200" b="1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(concrete</a:t>
            </a:r>
            <a:r>
              <a:rPr sz="2200" b="1" spc="2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to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steel</a:t>
            </a:r>
            <a:endParaRPr sz="22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200" b="1" spc="-5" dirty="0">
                <a:latin typeface="Times New Roman"/>
                <a:cs typeface="Times New Roman"/>
              </a:rPr>
              <a:t>columns) </a:t>
            </a:r>
            <a:r>
              <a:rPr sz="2200" b="1" spc="-15" dirty="0">
                <a:latin typeface="Times New Roman"/>
                <a:cs typeface="Times New Roman"/>
              </a:rPr>
              <a:t>rest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of encasement.</a:t>
            </a:r>
            <a:endParaRPr sz="2200">
              <a:latin typeface="Times New Roman"/>
              <a:cs typeface="Times New Roman"/>
            </a:endParaRPr>
          </a:p>
          <a:p>
            <a:pPr marL="355600" marR="351155" indent="-342900">
              <a:lnSpc>
                <a:spcPct val="100000"/>
              </a:lnSpc>
              <a:spcBef>
                <a:spcPts val="1200"/>
              </a:spcBef>
              <a:buClr>
                <a:srgbClr val="001F5F"/>
              </a:buClr>
              <a:buFont typeface="Wingdings"/>
              <a:buChar char=""/>
              <a:tabLst>
                <a:tab pos="355600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After</a:t>
            </a:r>
            <a:r>
              <a:rPr sz="2200" b="1" spc="-2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spalling,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post-yielding</a:t>
            </a:r>
            <a:r>
              <a:rPr sz="2200" b="1" spc="3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bucking</a:t>
            </a:r>
            <a:r>
              <a:rPr sz="2200" b="1" spc="1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of </a:t>
            </a:r>
            <a:r>
              <a:rPr sz="2200" b="1" spc="-5" dirty="0">
                <a:latin typeface="Times New Roman"/>
                <a:cs typeface="Times New Roman"/>
              </a:rPr>
              <a:t>steel, </a:t>
            </a:r>
            <a:r>
              <a:rPr sz="2200" b="1" spc="-53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overall</a:t>
            </a:r>
            <a:r>
              <a:rPr sz="2200" b="1" spc="-10" dirty="0">
                <a:latin typeface="Times New Roman"/>
                <a:cs typeface="Times New Roman"/>
              </a:rPr>
              <a:t> failure.</a:t>
            </a:r>
            <a:endParaRPr sz="22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740713" y="2285555"/>
            <a:ext cx="1544320" cy="1151255"/>
            <a:chOff x="7740713" y="2285555"/>
            <a:chExt cx="1544320" cy="1151255"/>
          </a:xfrm>
        </p:grpSpPr>
        <p:sp>
          <p:nvSpPr>
            <p:cNvPr id="6" name="object 6"/>
            <p:cNvSpPr/>
            <p:nvPr/>
          </p:nvSpPr>
          <p:spPr>
            <a:xfrm>
              <a:off x="7755001" y="2299842"/>
              <a:ext cx="1515745" cy="1121410"/>
            </a:xfrm>
            <a:custGeom>
              <a:avLst/>
              <a:gdLst/>
              <a:ahLst/>
              <a:cxnLst/>
              <a:rect l="l" t="t" r="r" b="b"/>
              <a:pathLst>
                <a:path w="1515745" h="1121410">
                  <a:moveTo>
                    <a:pt x="0" y="136398"/>
                  </a:moveTo>
                  <a:lnTo>
                    <a:pt x="6955" y="93293"/>
                  </a:lnTo>
                  <a:lnTo>
                    <a:pt x="26322" y="55851"/>
                  </a:lnTo>
                  <a:lnTo>
                    <a:pt x="55851" y="26322"/>
                  </a:lnTo>
                  <a:lnTo>
                    <a:pt x="93293" y="6955"/>
                  </a:lnTo>
                  <a:lnTo>
                    <a:pt x="136398" y="0"/>
                  </a:lnTo>
                  <a:lnTo>
                    <a:pt x="1378839" y="0"/>
                  </a:lnTo>
                  <a:lnTo>
                    <a:pt x="1421943" y="6955"/>
                  </a:lnTo>
                  <a:lnTo>
                    <a:pt x="1459385" y="26322"/>
                  </a:lnTo>
                  <a:lnTo>
                    <a:pt x="1488914" y="55851"/>
                  </a:lnTo>
                  <a:lnTo>
                    <a:pt x="1508281" y="93293"/>
                  </a:lnTo>
                  <a:lnTo>
                    <a:pt x="1515237" y="136398"/>
                  </a:lnTo>
                  <a:lnTo>
                    <a:pt x="1515237" y="984631"/>
                  </a:lnTo>
                  <a:lnTo>
                    <a:pt x="1508281" y="1027722"/>
                  </a:lnTo>
                  <a:lnTo>
                    <a:pt x="1488914" y="1065132"/>
                  </a:lnTo>
                  <a:lnTo>
                    <a:pt x="1459385" y="1094624"/>
                  </a:lnTo>
                  <a:lnTo>
                    <a:pt x="1421943" y="1113959"/>
                  </a:lnTo>
                  <a:lnTo>
                    <a:pt x="1378839" y="1120902"/>
                  </a:lnTo>
                  <a:lnTo>
                    <a:pt x="136398" y="1120902"/>
                  </a:lnTo>
                  <a:lnTo>
                    <a:pt x="93293" y="1113959"/>
                  </a:lnTo>
                  <a:lnTo>
                    <a:pt x="55851" y="1094624"/>
                  </a:lnTo>
                  <a:lnTo>
                    <a:pt x="26322" y="1065132"/>
                  </a:lnTo>
                  <a:lnTo>
                    <a:pt x="6955" y="1027722"/>
                  </a:lnTo>
                  <a:lnTo>
                    <a:pt x="0" y="984631"/>
                  </a:lnTo>
                  <a:lnTo>
                    <a:pt x="0" y="136398"/>
                  </a:lnTo>
                  <a:close/>
                </a:path>
              </a:pathLst>
            </a:custGeom>
            <a:ln w="2857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47429" y="2316479"/>
              <a:ext cx="104013" cy="101092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65542" y="3300856"/>
              <a:ext cx="88900" cy="96138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8039735" y="2430589"/>
              <a:ext cx="888365" cy="28575"/>
            </a:xfrm>
            <a:custGeom>
              <a:avLst/>
              <a:gdLst/>
              <a:ahLst/>
              <a:cxnLst/>
              <a:rect l="l" t="t" r="r" b="b"/>
              <a:pathLst>
                <a:path w="888365" h="28575">
                  <a:moveTo>
                    <a:pt x="0" y="28575"/>
                  </a:moveTo>
                  <a:lnTo>
                    <a:pt x="887857" y="28575"/>
                  </a:lnTo>
                  <a:lnTo>
                    <a:pt x="887857" y="0"/>
                  </a:lnTo>
                  <a:lnTo>
                    <a:pt x="0" y="0"/>
                  </a:lnTo>
                  <a:lnTo>
                    <a:pt x="0" y="285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039735" y="2583687"/>
              <a:ext cx="888365" cy="694055"/>
            </a:xfrm>
            <a:custGeom>
              <a:avLst/>
              <a:gdLst/>
              <a:ahLst/>
              <a:cxnLst/>
              <a:rect l="l" t="t" r="r" b="b"/>
              <a:pathLst>
                <a:path w="888365" h="694054">
                  <a:moveTo>
                    <a:pt x="0" y="694054"/>
                  </a:moveTo>
                  <a:lnTo>
                    <a:pt x="887857" y="694054"/>
                  </a:lnTo>
                </a:path>
                <a:path w="888365" h="694054">
                  <a:moveTo>
                    <a:pt x="0" y="0"/>
                  </a:moveTo>
                  <a:lnTo>
                    <a:pt x="342646" y="0"/>
                  </a:lnTo>
                </a:path>
                <a:path w="888365" h="694054">
                  <a:moveTo>
                    <a:pt x="0" y="555244"/>
                  </a:moveTo>
                  <a:lnTo>
                    <a:pt x="347472" y="555244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039735" y="2430589"/>
              <a:ext cx="888365" cy="28575"/>
            </a:xfrm>
            <a:custGeom>
              <a:avLst/>
              <a:gdLst/>
              <a:ahLst/>
              <a:cxnLst/>
              <a:rect l="l" t="t" r="r" b="b"/>
              <a:pathLst>
                <a:path w="888365" h="28575">
                  <a:moveTo>
                    <a:pt x="0" y="28575"/>
                  </a:moveTo>
                  <a:lnTo>
                    <a:pt x="887857" y="28575"/>
                  </a:lnTo>
                  <a:lnTo>
                    <a:pt x="887857" y="0"/>
                  </a:lnTo>
                  <a:lnTo>
                    <a:pt x="0" y="0"/>
                  </a:lnTo>
                  <a:lnTo>
                    <a:pt x="0" y="285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039735" y="2444876"/>
              <a:ext cx="888365" cy="833119"/>
            </a:xfrm>
            <a:custGeom>
              <a:avLst/>
              <a:gdLst/>
              <a:ahLst/>
              <a:cxnLst/>
              <a:rect l="l" t="t" r="r" b="b"/>
              <a:pathLst>
                <a:path w="888365" h="833120">
                  <a:moveTo>
                    <a:pt x="540512" y="138811"/>
                  </a:moveTo>
                  <a:lnTo>
                    <a:pt x="887857" y="138811"/>
                  </a:lnTo>
                </a:path>
                <a:path w="888365" h="833120">
                  <a:moveTo>
                    <a:pt x="540512" y="694055"/>
                  </a:moveTo>
                  <a:lnTo>
                    <a:pt x="887857" y="694055"/>
                  </a:lnTo>
                </a:path>
                <a:path w="888365" h="833120">
                  <a:moveTo>
                    <a:pt x="342646" y="694055"/>
                  </a:moveTo>
                  <a:lnTo>
                    <a:pt x="342646" y="138811"/>
                  </a:lnTo>
                </a:path>
                <a:path w="888365" h="833120">
                  <a:moveTo>
                    <a:pt x="535686" y="694055"/>
                  </a:moveTo>
                  <a:lnTo>
                    <a:pt x="535686" y="138811"/>
                  </a:lnTo>
                </a:path>
                <a:path w="888365" h="833120">
                  <a:moveTo>
                    <a:pt x="0" y="0"/>
                  </a:moveTo>
                  <a:lnTo>
                    <a:pt x="0" y="138811"/>
                  </a:lnTo>
                </a:path>
                <a:path w="888365" h="833120">
                  <a:moveTo>
                    <a:pt x="887857" y="0"/>
                  </a:moveTo>
                  <a:lnTo>
                    <a:pt x="887857" y="138811"/>
                  </a:lnTo>
                </a:path>
                <a:path w="888365" h="833120">
                  <a:moveTo>
                    <a:pt x="887857" y="694055"/>
                  </a:moveTo>
                  <a:lnTo>
                    <a:pt x="887857" y="832865"/>
                  </a:lnTo>
                </a:path>
                <a:path w="888365" h="833120">
                  <a:moveTo>
                    <a:pt x="0" y="694055"/>
                  </a:moveTo>
                  <a:lnTo>
                    <a:pt x="0" y="832865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081645" y="3180079"/>
              <a:ext cx="776605" cy="86995"/>
            </a:xfrm>
            <a:custGeom>
              <a:avLst/>
              <a:gdLst/>
              <a:ahLst/>
              <a:cxnLst/>
              <a:rect l="l" t="t" r="r" b="b"/>
              <a:pathLst>
                <a:path w="776604" h="86995">
                  <a:moveTo>
                    <a:pt x="402971" y="8255"/>
                  </a:moveTo>
                  <a:lnTo>
                    <a:pt x="325754" y="66167"/>
                  </a:lnTo>
                </a:path>
                <a:path w="776604" h="86995">
                  <a:moveTo>
                    <a:pt x="429513" y="28829"/>
                  </a:moveTo>
                  <a:lnTo>
                    <a:pt x="352298" y="86741"/>
                  </a:lnTo>
                </a:path>
                <a:path w="776604" h="86995">
                  <a:moveTo>
                    <a:pt x="77215" y="1143"/>
                  </a:moveTo>
                  <a:lnTo>
                    <a:pt x="0" y="59055"/>
                  </a:lnTo>
                </a:path>
                <a:path w="776604" h="86995">
                  <a:moveTo>
                    <a:pt x="103758" y="21717"/>
                  </a:moveTo>
                  <a:lnTo>
                    <a:pt x="26543" y="79629"/>
                  </a:lnTo>
                </a:path>
                <a:path w="776604" h="86995">
                  <a:moveTo>
                    <a:pt x="749807" y="0"/>
                  </a:moveTo>
                  <a:lnTo>
                    <a:pt x="672591" y="57912"/>
                  </a:lnTo>
                </a:path>
                <a:path w="776604" h="86995">
                  <a:moveTo>
                    <a:pt x="776351" y="20574"/>
                  </a:moveTo>
                  <a:lnTo>
                    <a:pt x="699134" y="7848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868031" y="2325115"/>
              <a:ext cx="1393825" cy="1043305"/>
            </a:xfrm>
            <a:custGeom>
              <a:avLst/>
              <a:gdLst/>
              <a:ahLst/>
              <a:cxnLst/>
              <a:rect l="l" t="t" r="r" b="b"/>
              <a:pathLst>
                <a:path w="1393825" h="1043304">
                  <a:moveTo>
                    <a:pt x="1100327" y="799211"/>
                  </a:moveTo>
                  <a:lnTo>
                    <a:pt x="1119632" y="761364"/>
                  </a:lnTo>
                  <a:lnTo>
                    <a:pt x="1138936" y="799211"/>
                  </a:lnTo>
                  <a:lnTo>
                    <a:pt x="1100327" y="799211"/>
                  </a:lnTo>
                  <a:close/>
                </a:path>
                <a:path w="1393825" h="1043304">
                  <a:moveTo>
                    <a:pt x="1189354" y="353695"/>
                  </a:moveTo>
                  <a:lnTo>
                    <a:pt x="1208659" y="315849"/>
                  </a:lnTo>
                  <a:lnTo>
                    <a:pt x="1227963" y="353695"/>
                  </a:lnTo>
                  <a:lnTo>
                    <a:pt x="1189354" y="353695"/>
                  </a:lnTo>
                  <a:close/>
                </a:path>
                <a:path w="1393825" h="1043304">
                  <a:moveTo>
                    <a:pt x="817372" y="485267"/>
                  </a:moveTo>
                  <a:lnTo>
                    <a:pt x="836676" y="447421"/>
                  </a:lnTo>
                  <a:lnTo>
                    <a:pt x="855979" y="485267"/>
                  </a:lnTo>
                  <a:lnTo>
                    <a:pt x="817372" y="485267"/>
                  </a:lnTo>
                  <a:close/>
                </a:path>
                <a:path w="1393825" h="1043304">
                  <a:moveTo>
                    <a:pt x="1201674" y="666623"/>
                  </a:moveTo>
                  <a:lnTo>
                    <a:pt x="1220977" y="628776"/>
                  </a:lnTo>
                  <a:lnTo>
                    <a:pt x="1240282" y="666623"/>
                  </a:lnTo>
                  <a:lnTo>
                    <a:pt x="1201674" y="666623"/>
                  </a:lnTo>
                  <a:close/>
                </a:path>
                <a:path w="1393825" h="1043304">
                  <a:moveTo>
                    <a:pt x="866521" y="712851"/>
                  </a:moveTo>
                  <a:lnTo>
                    <a:pt x="885825" y="675005"/>
                  </a:lnTo>
                  <a:lnTo>
                    <a:pt x="905128" y="712851"/>
                  </a:lnTo>
                  <a:lnTo>
                    <a:pt x="866521" y="712851"/>
                  </a:lnTo>
                  <a:close/>
                </a:path>
                <a:path w="1393825" h="1043304">
                  <a:moveTo>
                    <a:pt x="950722" y="525526"/>
                  </a:moveTo>
                  <a:lnTo>
                    <a:pt x="970026" y="487680"/>
                  </a:lnTo>
                  <a:lnTo>
                    <a:pt x="989329" y="525526"/>
                  </a:lnTo>
                  <a:lnTo>
                    <a:pt x="950722" y="525526"/>
                  </a:lnTo>
                  <a:close/>
                </a:path>
                <a:path w="1393825" h="1043304">
                  <a:moveTo>
                    <a:pt x="1008126" y="389000"/>
                  </a:moveTo>
                  <a:lnTo>
                    <a:pt x="1027429" y="351155"/>
                  </a:lnTo>
                  <a:lnTo>
                    <a:pt x="1046734" y="389000"/>
                  </a:lnTo>
                  <a:lnTo>
                    <a:pt x="1008126" y="389000"/>
                  </a:lnTo>
                  <a:close/>
                </a:path>
                <a:path w="1393825" h="1043304">
                  <a:moveTo>
                    <a:pt x="152400" y="669289"/>
                  </a:moveTo>
                  <a:lnTo>
                    <a:pt x="171703" y="631444"/>
                  </a:lnTo>
                  <a:lnTo>
                    <a:pt x="191008" y="669289"/>
                  </a:lnTo>
                  <a:lnTo>
                    <a:pt x="152400" y="669289"/>
                  </a:lnTo>
                  <a:close/>
                </a:path>
                <a:path w="1393825" h="1043304">
                  <a:moveTo>
                    <a:pt x="348361" y="1043051"/>
                  </a:moveTo>
                  <a:lnTo>
                    <a:pt x="367665" y="1005205"/>
                  </a:lnTo>
                  <a:lnTo>
                    <a:pt x="386969" y="1043051"/>
                  </a:lnTo>
                  <a:lnTo>
                    <a:pt x="348361" y="1043051"/>
                  </a:lnTo>
                  <a:close/>
                </a:path>
                <a:path w="1393825" h="1043304">
                  <a:moveTo>
                    <a:pt x="30352" y="315595"/>
                  </a:moveTo>
                  <a:lnTo>
                    <a:pt x="49657" y="277749"/>
                  </a:lnTo>
                  <a:lnTo>
                    <a:pt x="68961" y="315595"/>
                  </a:lnTo>
                  <a:lnTo>
                    <a:pt x="30352" y="315595"/>
                  </a:lnTo>
                  <a:close/>
                </a:path>
                <a:path w="1393825" h="1043304">
                  <a:moveTo>
                    <a:pt x="1266571" y="847851"/>
                  </a:moveTo>
                  <a:lnTo>
                    <a:pt x="1285875" y="810006"/>
                  </a:lnTo>
                  <a:lnTo>
                    <a:pt x="1305178" y="847851"/>
                  </a:lnTo>
                  <a:lnTo>
                    <a:pt x="1266571" y="847851"/>
                  </a:lnTo>
                  <a:close/>
                </a:path>
                <a:path w="1393825" h="1043304">
                  <a:moveTo>
                    <a:pt x="905128" y="37846"/>
                  </a:moveTo>
                  <a:lnTo>
                    <a:pt x="924433" y="0"/>
                  </a:lnTo>
                  <a:lnTo>
                    <a:pt x="943737" y="37846"/>
                  </a:lnTo>
                  <a:lnTo>
                    <a:pt x="905128" y="37846"/>
                  </a:lnTo>
                  <a:close/>
                </a:path>
                <a:path w="1393825" h="1043304">
                  <a:moveTo>
                    <a:pt x="1354709" y="849884"/>
                  </a:moveTo>
                  <a:lnTo>
                    <a:pt x="1374013" y="812038"/>
                  </a:lnTo>
                  <a:lnTo>
                    <a:pt x="1393317" y="849884"/>
                  </a:lnTo>
                  <a:lnTo>
                    <a:pt x="1354709" y="849884"/>
                  </a:lnTo>
                  <a:close/>
                </a:path>
                <a:path w="1393825" h="1043304">
                  <a:moveTo>
                    <a:pt x="827913" y="1042797"/>
                  </a:moveTo>
                  <a:lnTo>
                    <a:pt x="847217" y="1004951"/>
                  </a:lnTo>
                  <a:lnTo>
                    <a:pt x="866521" y="1042797"/>
                  </a:lnTo>
                  <a:lnTo>
                    <a:pt x="827913" y="1042797"/>
                  </a:lnTo>
                  <a:close/>
                </a:path>
                <a:path w="1393825" h="1043304">
                  <a:moveTo>
                    <a:pt x="1119632" y="952626"/>
                  </a:moveTo>
                  <a:lnTo>
                    <a:pt x="1138936" y="914781"/>
                  </a:lnTo>
                  <a:lnTo>
                    <a:pt x="1158240" y="952626"/>
                  </a:lnTo>
                  <a:lnTo>
                    <a:pt x="1119632" y="952626"/>
                  </a:lnTo>
                  <a:close/>
                </a:path>
                <a:path w="1393825" h="1043304">
                  <a:moveTo>
                    <a:pt x="1006475" y="620013"/>
                  </a:moveTo>
                  <a:lnTo>
                    <a:pt x="1025778" y="582041"/>
                  </a:lnTo>
                  <a:lnTo>
                    <a:pt x="1045083" y="620013"/>
                  </a:lnTo>
                  <a:lnTo>
                    <a:pt x="1006475" y="620013"/>
                  </a:lnTo>
                  <a:close/>
                </a:path>
                <a:path w="1393825" h="1043304">
                  <a:moveTo>
                    <a:pt x="1114298" y="487934"/>
                  </a:moveTo>
                  <a:lnTo>
                    <a:pt x="1133602" y="450088"/>
                  </a:lnTo>
                  <a:lnTo>
                    <a:pt x="1152905" y="487934"/>
                  </a:lnTo>
                  <a:lnTo>
                    <a:pt x="1114298" y="487934"/>
                  </a:lnTo>
                  <a:close/>
                </a:path>
                <a:path w="1393825" h="1043304">
                  <a:moveTo>
                    <a:pt x="193675" y="423163"/>
                  </a:moveTo>
                  <a:lnTo>
                    <a:pt x="212978" y="385318"/>
                  </a:lnTo>
                  <a:lnTo>
                    <a:pt x="232283" y="423163"/>
                  </a:lnTo>
                  <a:lnTo>
                    <a:pt x="193675" y="423163"/>
                  </a:lnTo>
                  <a:close/>
                </a:path>
                <a:path w="1393825" h="1043304">
                  <a:moveTo>
                    <a:pt x="12446" y="773303"/>
                  </a:moveTo>
                  <a:lnTo>
                    <a:pt x="31750" y="735457"/>
                  </a:lnTo>
                  <a:lnTo>
                    <a:pt x="51053" y="773303"/>
                  </a:lnTo>
                  <a:lnTo>
                    <a:pt x="12446" y="773303"/>
                  </a:lnTo>
                  <a:close/>
                </a:path>
                <a:path w="1393825" h="1043304">
                  <a:moveTo>
                    <a:pt x="0" y="509650"/>
                  </a:moveTo>
                  <a:lnTo>
                    <a:pt x="19303" y="471805"/>
                  </a:lnTo>
                  <a:lnTo>
                    <a:pt x="38608" y="509650"/>
                  </a:lnTo>
                  <a:lnTo>
                    <a:pt x="0" y="509650"/>
                  </a:lnTo>
                  <a:close/>
                </a:path>
                <a:path w="1393825" h="1043304">
                  <a:moveTo>
                    <a:pt x="262000" y="685546"/>
                  </a:moveTo>
                  <a:lnTo>
                    <a:pt x="281304" y="647700"/>
                  </a:lnTo>
                  <a:lnTo>
                    <a:pt x="300609" y="685546"/>
                  </a:lnTo>
                  <a:lnTo>
                    <a:pt x="262000" y="685546"/>
                  </a:lnTo>
                  <a:close/>
                </a:path>
                <a:path w="1393825" h="1043304">
                  <a:moveTo>
                    <a:pt x="278638" y="447929"/>
                  </a:moveTo>
                  <a:lnTo>
                    <a:pt x="297942" y="410083"/>
                  </a:lnTo>
                  <a:lnTo>
                    <a:pt x="317246" y="447929"/>
                  </a:lnTo>
                  <a:lnTo>
                    <a:pt x="278638" y="447929"/>
                  </a:lnTo>
                  <a:close/>
                </a:path>
                <a:path w="1393825" h="1043304">
                  <a:moveTo>
                    <a:pt x="294767" y="72517"/>
                  </a:moveTo>
                  <a:lnTo>
                    <a:pt x="314071" y="34671"/>
                  </a:lnTo>
                  <a:lnTo>
                    <a:pt x="333375" y="72517"/>
                  </a:lnTo>
                  <a:lnTo>
                    <a:pt x="294767" y="72517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097901" y="2467482"/>
              <a:ext cx="776605" cy="664210"/>
            </a:xfrm>
            <a:custGeom>
              <a:avLst/>
              <a:gdLst/>
              <a:ahLst/>
              <a:cxnLst/>
              <a:rect l="l" t="t" r="r" b="b"/>
              <a:pathLst>
                <a:path w="776604" h="664210">
                  <a:moveTo>
                    <a:pt x="402971" y="8127"/>
                  </a:moveTo>
                  <a:lnTo>
                    <a:pt x="325754" y="66039"/>
                  </a:lnTo>
                </a:path>
                <a:path w="776604" h="664210">
                  <a:moveTo>
                    <a:pt x="429514" y="28701"/>
                  </a:moveTo>
                  <a:lnTo>
                    <a:pt x="352298" y="86613"/>
                  </a:lnTo>
                </a:path>
                <a:path w="776604" h="664210">
                  <a:moveTo>
                    <a:pt x="77216" y="1015"/>
                  </a:moveTo>
                  <a:lnTo>
                    <a:pt x="0" y="58927"/>
                  </a:lnTo>
                </a:path>
                <a:path w="776604" h="664210">
                  <a:moveTo>
                    <a:pt x="103758" y="21589"/>
                  </a:moveTo>
                  <a:lnTo>
                    <a:pt x="26543" y="79501"/>
                  </a:lnTo>
                </a:path>
                <a:path w="776604" h="664210">
                  <a:moveTo>
                    <a:pt x="749807" y="0"/>
                  </a:moveTo>
                  <a:lnTo>
                    <a:pt x="672592" y="57784"/>
                  </a:lnTo>
                </a:path>
                <a:path w="776604" h="664210">
                  <a:moveTo>
                    <a:pt x="776351" y="20446"/>
                  </a:moveTo>
                  <a:lnTo>
                    <a:pt x="699134" y="78358"/>
                  </a:lnTo>
                </a:path>
                <a:path w="776604" h="664210">
                  <a:moveTo>
                    <a:pt x="406526" y="307720"/>
                  </a:moveTo>
                  <a:lnTo>
                    <a:pt x="329310" y="365632"/>
                  </a:lnTo>
                </a:path>
                <a:path w="776604" h="664210">
                  <a:moveTo>
                    <a:pt x="433070" y="328167"/>
                  </a:moveTo>
                  <a:lnTo>
                    <a:pt x="355853" y="386079"/>
                  </a:lnTo>
                </a:path>
                <a:path w="776604" h="664210">
                  <a:moveTo>
                    <a:pt x="402971" y="160400"/>
                  </a:moveTo>
                  <a:lnTo>
                    <a:pt x="325754" y="218312"/>
                  </a:lnTo>
                </a:path>
                <a:path w="776604" h="664210">
                  <a:moveTo>
                    <a:pt x="429514" y="180975"/>
                  </a:moveTo>
                  <a:lnTo>
                    <a:pt x="352298" y="238887"/>
                  </a:lnTo>
                </a:path>
                <a:path w="776604" h="664210">
                  <a:moveTo>
                    <a:pt x="409701" y="585342"/>
                  </a:moveTo>
                  <a:lnTo>
                    <a:pt x="332485" y="643127"/>
                  </a:lnTo>
                </a:path>
                <a:path w="776604" h="664210">
                  <a:moveTo>
                    <a:pt x="436245" y="605789"/>
                  </a:moveTo>
                  <a:lnTo>
                    <a:pt x="359028" y="663701"/>
                  </a:lnTo>
                </a:path>
                <a:path w="776604" h="664210">
                  <a:moveTo>
                    <a:pt x="406146" y="438022"/>
                  </a:moveTo>
                  <a:lnTo>
                    <a:pt x="328929" y="495934"/>
                  </a:lnTo>
                </a:path>
                <a:path w="776604" h="664210">
                  <a:moveTo>
                    <a:pt x="432689" y="458596"/>
                  </a:moveTo>
                  <a:lnTo>
                    <a:pt x="355473" y="51650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465947" y="2289047"/>
              <a:ext cx="83438" cy="9626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28101" y="3340100"/>
              <a:ext cx="88900" cy="96138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179179" y="3300856"/>
              <a:ext cx="88900" cy="96138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782814" y="2321432"/>
              <a:ext cx="89026" cy="96138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7773289" y="2796285"/>
              <a:ext cx="64135" cy="71120"/>
            </a:xfrm>
            <a:custGeom>
              <a:avLst/>
              <a:gdLst/>
              <a:ahLst/>
              <a:cxnLst/>
              <a:rect l="l" t="t" r="r" b="b"/>
              <a:pathLst>
                <a:path w="64134" h="71119">
                  <a:moveTo>
                    <a:pt x="31750" y="0"/>
                  </a:moveTo>
                  <a:lnTo>
                    <a:pt x="19395" y="2786"/>
                  </a:lnTo>
                  <a:lnTo>
                    <a:pt x="9302" y="10382"/>
                  </a:lnTo>
                  <a:lnTo>
                    <a:pt x="2496" y="21645"/>
                  </a:lnTo>
                  <a:lnTo>
                    <a:pt x="0" y="35433"/>
                  </a:lnTo>
                  <a:lnTo>
                    <a:pt x="2496" y="49147"/>
                  </a:lnTo>
                  <a:lnTo>
                    <a:pt x="9302" y="60372"/>
                  </a:lnTo>
                  <a:lnTo>
                    <a:pt x="19395" y="67954"/>
                  </a:lnTo>
                  <a:lnTo>
                    <a:pt x="31750" y="70738"/>
                  </a:lnTo>
                  <a:lnTo>
                    <a:pt x="44178" y="67954"/>
                  </a:lnTo>
                  <a:lnTo>
                    <a:pt x="54308" y="60372"/>
                  </a:lnTo>
                  <a:lnTo>
                    <a:pt x="61128" y="49147"/>
                  </a:lnTo>
                  <a:lnTo>
                    <a:pt x="63626" y="35433"/>
                  </a:lnTo>
                  <a:lnTo>
                    <a:pt x="61128" y="21645"/>
                  </a:lnTo>
                  <a:lnTo>
                    <a:pt x="54308" y="10382"/>
                  </a:lnTo>
                  <a:lnTo>
                    <a:pt x="44178" y="2786"/>
                  </a:lnTo>
                  <a:lnTo>
                    <a:pt x="317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773289" y="2796285"/>
              <a:ext cx="64135" cy="71120"/>
            </a:xfrm>
            <a:custGeom>
              <a:avLst/>
              <a:gdLst/>
              <a:ahLst/>
              <a:cxnLst/>
              <a:rect l="l" t="t" r="r" b="b"/>
              <a:pathLst>
                <a:path w="64134" h="71119">
                  <a:moveTo>
                    <a:pt x="0" y="35433"/>
                  </a:moveTo>
                  <a:lnTo>
                    <a:pt x="2496" y="21645"/>
                  </a:lnTo>
                  <a:lnTo>
                    <a:pt x="9302" y="10382"/>
                  </a:lnTo>
                  <a:lnTo>
                    <a:pt x="19395" y="2786"/>
                  </a:lnTo>
                  <a:lnTo>
                    <a:pt x="31750" y="0"/>
                  </a:lnTo>
                  <a:lnTo>
                    <a:pt x="44178" y="2786"/>
                  </a:lnTo>
                  <a:lnTo>
                    <a:pt x="54308" y="10382"/>
                  </a:lnTo>
                  <a:lnTo>
                    <a:pt x="61128" y="21645"/>
                  </a:lnTo>
                  <a:lnTo>
                    <a:pt x="63626" y="35433"/>
                  </a:lnTo>
                  <a:lnTo>
                    <a:pt x="61128" y="49147"/>
                  </a:lnTo>
                  <a:lnTo>
                    <a:pt x="54308" y="60372"/>
                  </a:lnTo>
                  <a:lnTo>
                    <a:pt x="44178" y="67954"/>
                  </a:lnTo>
                  <a:lnTo>
                    <a:pt x="31750" y="70738"/>
                  </a:lnTo>
                  <a:lnTo>
                    <a:pt x="19395" y="67954"/>
                  </a:lnTo>
                  <a:lnTo>
                    <a:pt x="9302" y="60372"/>
                  </a:lnTo>
                  <a:lnTo>
                    <a:pt x="2496" y="49147"/>
                  </a:lnTo>
                  <a:lnTo>
                    <a:pt x="0" y="35433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182862" y="2785998"/>
              <a:ext cx="89027" cy="96138"/>
            </a:xfrm>
            <a:prstGeom prst="rect">
              <a:avLst/>
            </a:prstGeom>
          </p:spPr>
        </p:pic>
      </p:grpSp>
      <p:pic>
        <p:nvPicPr>
          <p:cNvPr id="23" name="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550025" y="3731259"/>
            <a:ext cx="3344672" cy="1527936"/>
          </a:xfrm>
          <a:prstGeom prst="rect">
            <a:avLst/>
          </a:prstGeom>
        </p:spPr>
      </p:pic>
      <p:sp>
        <p:nvSpPr>
          <p:cNvPr id="24" name="object 24"/>
          <p:cNvSpPr txBox="1"/>
          <p:nvPr/>
        </p:nvSpPr>
        <p:spPr>
          <a:xfrm>
            <a:off x="7086345" y="5267959"/>
            <a:ext cx="223329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Ref chenet. Al. 2014 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Journal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of Structural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Engg. </a:t>
            </a:r>
            <a:r>
              <a:rPr sz="1600" spc="-38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ASCE.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March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2014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00"/>
              </a:spcBef>
            </a:pPr>
            <a:r>
              <a:rPr spc="10" dirty="0"/>
              <a:t>Fully</a:t>
            </a:r>
            <a:r>
              <a:rPr spc="-25" dirty="0"/>
              <a:t> </a:t>
            </a:r>
            <a:r>
              <a:rPr spc="-5" dirty="0"/>
              <a:t>Encased</a:t>
            </a:r>
            <a:r>
              <a:rPr spc="-25" dirty="0"/>
              <a:t> </a:t>
            </a:r>
            <a:r>
              <a:rPr spc="-5" dirty="0"/>
              <a:t>Composite</a:t>
            </a:r>
            <a:r>
              <a:rPr spc="-25" dirty="0"/>
              <a:t> </a:t>
            </a:r>
            <a:r>
              <a:rPr dirty="0"/>
              <a:t>Column</a:t>
            </a:r>
          </a:p>
        </p:txBody>
      </p:sp>
      <p:sp>
        <p:nvSpPr>
          <p:cNvPr id="3" name="object 3"/>
          <p:cNvSpPr/>
          <p:nvPr/>
        </p:nvSpPr>
        <p:spPr>
          <a:xfrm>
            <a:off x="228511" y="1841500"/>
            <a:ext cx="9478010" cy="140335"/>
          </a:xfrm>
          <a:custGeom>
            <a:avLst/>
            <a:gdLst/>
            <a:ahLst/>
            <a:cxnLst/>
            <a:rect l="l" t="t" r="r" b="b"/>
            <a:pathLst>
              <a:path w="9478010" h="140335">
                <a:moveTo>
                  <a:pt x="177" y="0"/>
                </a:moveTo>
                <a:lnTo>
                  <a:pt x="139" y="25400"/>
                </a:lnTo>
                <a:lnTo>
                  <a:pt x="9477463" y="38353"/>
                </a:lnTo>
                <a:lnTo>
                  <a:pt x="9477590" y="12953"/>
                </a:lnTo>
                <a:lnTo>
                  <a:pt x="177" y="0"/>
                </a:lnTo>
                <a:close/>
              </a:path>
              <a:path w="9478010" h="140335">
                <a:moveTo>
                  <a:pt x="101" y="50800"/>
                </a:moveTo>
                <a:lnTo>
                  <a:pt x="0" y="127000"/>
                </a:lnTo>
                <a:lnTo>
                  <a:pt x="9477336" y="139953"/>
                </a:lnTo>
                <a:lnTo>
                  <a:pt x="9477463" y="63753"/>
                </a:lnTo>
                <a:lnTo>
                  <a:pt x="101" y="5080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7340" y="1335100"/>
            <a:ext cx="9208135" cy="1402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 Black"/>
                <a:cs typeface="Arial Black"/>
              </a:rPr>
              <a:t>AISC</a:t>
            </a:r>
            <a:r>
              <a:rPr sz="2400" spc="-5" dirty="0">
                <a:latin typeface="Arial Black"/>
                <a:cs typeface="Arial Black"/>
              </a:rPr>
              <a:t> DESIGN</a:t>
            </a:r>
            <a:r>
              <a:rPr sz="2400" spc="-10" dirty="0">
                <a:latin typeface="Arial Black"/>
                <a:cs typeface="Arial Black"/>
              </a:rPr>
              <a:t> </a:t>
            </a:r>
            <a:r>
              <a:rPr sz="2400" spc="-15" dirty="0">
                <a:latin typeface="Arial Black"/>
                <a:cs typeface="Arial Black"/>
              </a:rPr>
              <a:t>PROVISIONS</a:t>
            </a:r>
            <a:r>
              <a:rPr sz="2400" dirty="0">
                <a:latin typeface="Arial Black"/>
                <a:cs typeface="Arial Black"/>
              </a:rPr>
              <a:t> FOR</a:t>
            </a:r>
            <a:r>
              <a:rPr sz="2400" spc="-10" dirty="0">
                <a:latin typeface="Arial Black"/>
                <a:cs typeface="Arial Black"/>
              </a:rPr>
              <a:t> </a:t>
            </a:r>
            <a:r>
              <a:rPr sz="2400" spc="-5" dirty="0">
                <a:latin typeface="Arial Black"/>
                <a:cs typeface="Arial Black"/>
              </a:rPr>
              <a:t>COMPOSITE </a:t>
            </a:r>
            <a:r>
              <a:rPr sz="2400" dirty="0">
                <a:latin typeface="Arial Black"/>
                <a:cs typeface="Arial Black"/>
              </a:rPr>
              <a:t>MEMBERS</a:t>
            </a:r>
            <a:endParaRPr sz="24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Arial Black"/>
              <a:cs typeface="Arial Black"/>
            </a:endParaRPr>
          </a:p>
          <a:p>
            <a:pPr marL="110489" algn="ctr">
              <a:lnSpc>
                <a:spcPct val="100000"/>
              </a:lnSpc>
            </a:pPr>
            <a:r>
              <a:rPr sz="32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Material</a:t>
            </a:r>
            <a:r>
              <a:rPr sz="3200" b="1" u="heavy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Limitations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7840" y="2846908"/>
            <a:ext cx="2650490" cy="850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1F5F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Concrete</a:t>
            </a:r>
            <a:endParaRPr sz="2400">
              <a:latin typeface="Times New Roman"/>
              <a:cs typeface="Times New Roman"/>
            </a:endParaRPr>
          </a:p>
          <a:p>
            <a:pPr marL="770890">
              <a:lnSpc>
                <a:spcPct val="100000"/>
              </a:lnSpc>
              <a:spcBef>
                <a:spcPts val="1460"/>
              </a:spcBef>
            </a:pPr>
            <a:r>
              <a:rPr sz="1800" i="1" spc="-5" dirty="0">
                <a:latin typeface="Times New Roman"/>
                <a:cs typeface="Times New Roman"/>
              </a:rPr>
              <a:t>Normal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wt.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concrete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01916" y="3398011"/>
            <a:ext cx="16732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latin typeface="Times New Roman"/>
                <a:cs typeface="Times New Roman"/>
              </a:rPr>
              <a:t>Light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wt.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concrete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35148" y="3780535"/>
            <a:ext cx="110489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145" dirty="0">
                <a:latin typeface="Cambria Math"/>
                <a:cs typeface="Cambria Math"/>
              </a:rPr>
              <a:t>𝑐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19530" y="3672332"/>
            <a:ext cx="24212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mbria Math"/>
                <a:cs typeface="Cambria Math"/>
              </a:rPr>
              <a:t>21</a:t>
            </a:r>
            <a:r>
              <a:rPr sz="1800" dirty="0">
                <a:latin typeface="Cambria Math"/>
                <a:cs typeface="Cambria Math"/>
              </a:rPr>
              <a:t> 𝑀𝑝𝑎</a:t>
            </a:r>
            <a:r>
              <a:rPr sz="1800" spc="525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≤</a:t>
            </a:r>
            <a:r>
              <a:rPr sz="1800" spc="90" dirty="0">
                <a:latin typeface="Cambria Math"/>
                <a:cs typeface="Cambria Math"/>
              </a:rPr>
              <a:t> </a:t>
            </a:r>
            <a:r>
              <a:rPr sz="1800" spc="114" dirty="0">
                <a:latin typeface="Cambria Math"/>
                <a:cs typeface="Cambria Math"/>
              </a:rPr>
              <a:t>𝑓</a:t>
            </a:r>
            <a:r>
              <a:rPr sz="1950" spc="172" baseline="27777" dirty="0">
                <a:latin typeface="Cambria Math"/>
                <a:cs typeface="Cambria Math"/>
              </a:rPr>
              <a:t>′</a:t>
            </a:r>
            <a:r>
              <a:rPr sz="1950" spc="405" baseline="27777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≤</a:t>
            </a:r>
            <a:r>
              <a:rPr sz="1800" spc="90" dirty="0">
                <a:latin typeface="Cambria Math"/>
                <a:cs typeface="Cambria Math"/>
              </a:rPr>
              <a:t> </a:t>
            </a:r>
            <a:r>
              <a:rPr sz="1800" spc="-5" dirty="0">
                <a:latin typeface="Cambria Math"/>
                <a:cs typeface="Cambria Math"/>
              </a:rPr>
              <a:t>70</a:t>
            </a:r>
            <a:r>
              <a:rPr sz="1800" dirty="0">
                <a:latin typeface="Cambria Math"/>
                <a:cs typeface="Cambria Math"/>
              </a:rPr>
              <a:t> </a:t>
            </a:r>
            <a:r>
              <a:rPr sz="1800" spc="-5" dirty="0">
                <a:latin typeface="Cambria Math"/>
                <a:cs typeface="Cambria Math"/>
              </a:rPr>
              <a:t>Mpa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85150" y="3780535"/>
            <a:ext cx="110489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145" dirty="0">
                <a:latin typeface="Cambria Math"/>
                <a:cs typeface="Cambria Math"/>
              </a:rPr>
              <a:t>𝑐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69252" y="3672332"/>
            <a:ext cx="24212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mbria Math"/>
                <a:cs typeface="Cambria Math"/>
              </a:rPr>
              <a:t>21</a:t>
            </a:r>
            <a:r>
              <a:rPr sz="1800" dirty="0">
                <a:latin typeface="Cambria Math"/>
                <a:cs typeface="Cambria Math"/>
              </a:rPr>
              <a:t> 𝑀𝑝𝑎</a:t>
            </a:r>
            <a:r>
              <a:rPr sz="1800" spc="525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≤</a:t>
            </a:r>
            <a:r>
              <a:rPr sz="1800" spc="90" dirty="0">
                <a:latin typeface="Cambria Math"/>
                <a:cs typeface="Cambria Math"/>
              </a:rPr>
              <a:t> </a:t>
            </a:r>
            <a:r>
              <a:rPr sz="1800" spc="114" dirty="0">
                <a:latin typeface="Cambria Math"/>
                <a:cs typeface="Cambria Math"/>
              </a:rPr>
              <a:t>𝑓</a:t>
            </a:r>
            <a:r>
              <a:rPr sz="1950" spc="172" baseline="27777" dirty="0">
                <a:latin typeface="Cambria Math"/>
                <a:cs typeface="Cambria Math"/>
              </a:rPr>
              <a:t>′</a:t>
            </a:r>
            <a:r>
              <a:rPr sz="1950" spc="405" baseline="27777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≤</a:t>
            </a:r>
            <a:r>
              <a:rPr sz="1800" spc="90" dirty="0">
                <a:latin typeface="Cambria Math"/>
                <a:cs typeface="Cambria Math"/>
              </a:rPr>
              <a:t> </a:t>
            </a:r>
            <a:r>
              <a:rPr sz="1800" spc="-5" dirty="0">
                <a:latin typeface="Cambria Math"/>
                <a:cs typeface="Cambria Math"/>
              </a:rPr>
              <a:t>42</a:t>
            </a:r>
            <a:r>
              <a:rPr sz="1800" dirty="0">
                <a:latin typeface="Cambria Math"/>
                <a:cs typeface="Cambria Math"/>
              </a:rPr>
              <a:t> </a:t>
            </a:r>
            <a:r>
              <a:rPr sz="1800" spc="-5" dirty="0">
                <a:latin typeface="Cambria Math"/>
                <a:cs typeface="Cambria Math"/>
              </a:rPr>
              <a:t>Mpa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9740" y="4101210"/>
            <a:ext cx="7875270" cy="181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700" indent="-342900">
              <a:lnSpc>
                <a:spcPct val="100000"/>
              </a:lnSpc>
              <a:spcBef>
                <a:spcPts val="100"/>
              </a:spcBef>
              <a:buClr>
                <a:srgbClr val="001F5F"/>
              </a:buClr>
              <a:buFont typeface="Wingdings"/>
              <a:buChar char=""/>
              <a:tabLst>
                <a:tab pos="393065" algn="l"/>
                <a:tab pos="393700" algn="l"/>
              </a:tabLst>
            </a:pP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Structural</a:t>
            </a:r>
            <a:r>
              <a:rPr sz="24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Steel</a:t>
            </a:r>
            <a:r>
              <a:rPr sz="2400" b="1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and</a:t>
            </a:r>
            <a:r>
              <a:rPr sz="2400" b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Rebars</a:t>
            </a:r>
            <a:endParaRPr sz="2400">
              <a:latin typeface="Times New Roman"/>
              <a:cs typeface="Times New Roman"/>
            </a:endParaRPr>
          </a:p>
          <a:p>
            <a:pPr marL="1765300">
              <a:lnSpc>
                <a:spcPct val="100000"/>
              </a:lnSpc>
              <a:spcBef>
                <a:spcPts val="1500"/>
              </a:spcBef>
            </a:pPr>
            <a:r>
              <a:rPr sz="1800" spc="-125" dirty="0">
                <a:latin typeface="Cambria Math"/>
                <a:cs typeface="Cambria Math"/>
              </a:rPr>
              <a:t>𝑓</a:t>
            </a:r>
            <a:r>
              <a:rPr sz="1950" spc="-187" baseline="-14957" dirty="0">
                <a:latin typeface="Cambria Math"/>
                <a:cs typeface="Cambria Math"/>
              </a:rPr>
              <a:t>𝑦</a:t>
            </a:r>
            <a:r>
              <a:rPr sz="1950" spc="-44" baseline="-14957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≤</a:t>
            </a:r>
            <a:r>
              <a:rPr sz="1800" spc="90" dirty="0">
                <a:latin typeface="Cambria Math"/>
                <a:cs typeface="Cambria Math"/>
              </a:rPr>
              <a:t> </a:t>
            </a:r>
            <a:r>
              <a:rPr sz="1800" spc="-5" dirty="0">
                <a:latin typeface="Cambria Math"/>
                <a:cs typeface="Cambria Math"/>
              </a:rPr>
              <a:t>525 </a:t>
            </a:r>
            <a:r>
              <a:rPr sz="1800" dirty="0">
                <a:latin typeface="Cambria Math"/>
                <a:cs typeface="Cambria Math"/>
              </a:rPr>
              <a:t>𝑀𝑝𝑎</a:t>
            </a:r>
            <a:endParaRPr sz="1800">
              <a:latin typeface="Cambria Math"/>
              <a:cs typeface="Cambria Math"/>
            </a:endParaRPr>
          </a:p>
          <a:p>
            <a:pPr marL="393700" marR="17780" indent="-342900">
              <a:lnSpc>
                <a:spcPct val="100000"/>
              </a:lnSpc>
              <a:spcBef>
                <a:spcPts val="1775"/>
              </a:spcBef>
              <a:buClr>
                <a:srgbClr val="001F5F"/>
              </a:buClr>
              <a:buFont typeface="Wingdings"/>
              <a:buChar char=""/>
              <a:tabLst>
                <a:tab pos="393065" algn="l"/>
                <a:tab pos="393700" algn="l"/>
              </a:tabLst>
            </a:pPr>
            <a:r>
              <a:rPr sz="2400" b="1" dirty="0">
                <a:latin typeface="Times New Roman"/>
                <a:cs typeface="Times New Roman"/>
              </a:rPr>
              <a:t>Higher</a:t>
            </a:r>
            <a:r>
              <a:rPr sz="2400" b="1" spc="-7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material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strengths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are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permitted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when</a:t>
            </a:r>
            <a:r>
              <a:rPr sz="2400" b="1" spc="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their</a:t>
            </a:r>
            <a:r>
              <a:rPr sz="2400" b="1" spc="-7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use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is </a:t>
            </a:r>
            <a:r>
              <a:rPr sz="2400" b="1" spc="-5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justified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by</a:t>
            </a:r>
            <a:r>
              <a:rPr sz="2400" b="1" dirty="0">
                <a:latin typeface="Times New Roman"/>
                <a:cs typeface="Times New Roman"/>
              </a:rPr>
              <a:t> testing or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analysis.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00"/>
              </a:spcBef>
            </a:pPr>
            <a:r>
              <a:rPr spc="10" dirty="0"/>
              <a:t>Fully</a:t>
            </a:r>
            <a:r>
              <a:rPr spc="-25" dirty="0"/>
              <a:t> </a:t>
            </a:r>
            <a:r>
              <a:rPr spc="-5" dirty="0"/>
              <a:t>Encased</a:t>
            </a:r>
            <a:r>
              <a:rPr spc="-25" dirty="0"/>
              <a:t> </a:t>
            </a:r>
            <a:r>
              <a:rPr spc="-5" dirty="0"/>
              <a:t>Composite</a:t>
            </a:r>
            <a:r>
              <a:rPr spc="-25" dirty="0"/>
              <a:t> </a:t>
            </a:r>
            <a:r>
              <a:rPr dirty="0"/>
              <a:t>Column</a:t>
            </a:r>
          </a:p>
        </p:txBody>
      </p:sp>
      <p:sp>
        <p:nvSpPr>
          <p:cNvPr id="3" name="object 3"/>
          <p:cNvSpPr/>
          <p:nvPr/>
        </p:nvSpPr>
        <p:spPr>
          <a:xfrm>
            <a:off x="228511" y="1841500"/>
            <a:ext cx="9478010" cy="140335"/>
          </a:xfrm>
          <a:custGeom>
            <a:avLst/>
            <a:gdLst/>
            <a:ahLst/>
            <a:cxnLst/>
            <a:rect l="l" t="t" r="r" b="b"/>
            <a:pathLst>
              <a:path w="9478010" h="140335">
                <a:moveTo>
                  <a:pt x="177" y="0"/>
                </a:moveTo>
                <a:lnTo>
                  <a:pt x="139" y="25400"/>
                </a:lnTo>
                <a:lnTo>
                  <a:pt x="9477463" y="38353"/>
                </a:lnTo>
                <a:lnTo>
                  <a:pt x="9477590" y="12953"/>
                </a:lnTo>
                <a:lnTo>
                  <a:pt x="177" y="0"/>
                </a:lnTo>
                <a:close/>
              </a:path>
              <a:path w="9478010" h="140335">
                <a:moveTo>
                  <a:pt x="101" y="50800"/>
                </a:moveTo>
                <a:lnTo>
                  <a:pt x="0" y="127000"/>
                </a:lnTo>
                <a:lnTo>
                  <a:pt x="9477336" y="139953"/>
                </a:lnTo>
                <a:lnTo>
                  <a:pt x="9477463" y="63753"/>
                </a:lnTo>
                <a:lnTo>
                  <a:pt x="101" y="5080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7340" y="1335100"/>
            <a:ext cx="9208135" cy="449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 Black"/>
                <a:cs typeface="Arial Black"/>
              </a:rPr>
              <a:t>AISC</a:t>
            </a:r>
            <a:r>
              <a:rPr sz="2400" spc="-5" dirty="0">
                <a:latin typeface="Arial Black"/>
                <a:cs typeface="Arial Black"/>
              </a:rPr>
              <a:t> DESIGN</a:t>
            </a:r>
            <a:r>
              <a:rPr sz="2400" spc="-10" dirty="0">
                <a:latin typeface="Arial Black"/>
                <a:cs typeface="Arial Black"/>
              </a:rPr>
              <a:t> </a:t>
            </a:r>
            <a:r>
              <a:rPr sz="2400" spc="-15" dirty="0">
                <a:latin typeface="Arial Black"/>
                <a:cs typeface="Arial Black"/>
              </a:rPr>
              <a:t>PROVISIONS</a:t>
            </a:r>
            <a:r>
              <a:rPr sz="2400" dirty="0">
                <a:latin typeface="Arial Black"/>
                <a:cs typeface="Arial Black"/>
              </a:rPr>
              <a:t> FOR</a:t>
            </a:r>
            <a:r>
              <a:rPr sz="2400" spc="-10" dirty="0">
                <a:latin typeface="Arial Black"/>
                <a:cs typeface="Arial Black"/>
              </a:rPr>
              <a:t> </a:t>
            </a:r>
            <a:r>
              <a:rPr sz="2400" spc="-5" dirty="0">
                <a:latin typeface="Arial Black"/>
                <a:cs typeface="Arial Black"/>
              </a:rPr>
              <a:t>COMPOSITE </a:t>
            </a:r>
            <a:r>
              <a:rPr sz="2400" dirty="0">
                <a:latin typeface="Arial Black"/>
                <a:cs typeface="Arial Black"/>
              </a:rPr>
              <a:t>MEMBERS</a:t>
            </a:r>
            <a:endParaRPr sz="24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750">
              <a:latin typeface="Arial Black"/>
              <a:cs typeface="Arial Black"/>
            </a:endParaRPr>
          </a:p>
          <a:p>
            <a:pPr marL="908685" marR="225425" indent="-287020" algn="just">
              <a:lnSpc>
                <a:spcPct val="100000"/>
              </a:lnSpc>
              <a:buFont typeface="Wingdings"/>
              <a:buChar char=""/>
              <a:tabLst>
                <a:tab pos="985519" algn="l"/>
              </a:tabLst>
            </a:pPr>
            <a:r>
              <a:rPr dirty="0"/>
              <a:t>	</a:t>
            </a:r>
            <a:r>
              <a:rPr sz="2400" dirty="0">
                <a:latin typeface="Times New Roman"/>
                <a:cs typeface="Times New Roman"/>
              </a:rPr>
              <a:t>Design of </a:t>
            </a:r>
            <a:r>
              <a:rPr sz="2400" spc="-5" dirty="0">
                <a:latin typeface="Times New Roman"/>
                <a:cs typeface="Times New Roman"/>
              </a:rPr>
              <a:t>composite sections requires consideration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both steel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concrete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behavior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908685" marR="224790" indent="-287020" algn="just">
              <a:lnSpc>
                <a:spcPct val="100000"/>
              </a:lnSpc>
              <a:buFont typeface="Wingdings"/>
              <a:buChar char=""/>
              <a:tabLst>
                <a:tab pos="979169" algn="l"/>
              </a:tabLst>
            </a:pPr>
            <a:r>
              <a:rPr dirty="0"/>
              <a:t>	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design,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detailing</a:t>
            </a:r>
            <a:r>
              <a:rPr sz="2400" dirty="0">
                <a:latin typeface="Times New Roman"/>
                <a:cs typeface="Times New Roman"/>
              </a:rPr>
              <a:t> and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material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properties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related</a:t>
            </a:r>
            <a:r>
              <a:rPr sz="2400" dirty="0">
                <a:latin typeface="Times New Roman"/>
                <a:cs typeface="Times New Roman"/>
              </a:rPr>
              <a:t> to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 concrete</a:t>
            </a:r>
            <a:r>
              <a:rPr sz="2400" dirty="0">
                <a:latin typeface="Times New Roman"/>
                <a:cs typeface="Times New Roman"/>
              </a:rPr>
              <a:t> and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reinforcing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steel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portions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shall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comply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with</a:t>
            </a:r>
            <a:r>
              <a:rPr sz="2400" dirty="0">
                <a:latin typeface="Times New Roman"/>
                <a:cs typeface="Times New Roman"/>
              </a:rPr>
              <a:t> the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reinforced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concrete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reinforcing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bar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design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specifications.</a:t>
            </a:r>
            <a:endParaRPr sz="2400">
              <a:latin typeface="Times New Roman"/>
              <a:cs typeface="Times New Roman"/>
            </a:endParaRPr>
          </a:p>
          <a:p>
            <a:pPr marL="1966595" algn="just">
              <a:lnSpc>
                <a:spcPct val="100000"/>
              </a:lnSpc>
              <a:spcBef>
                <a:spcPts val="1425"/>
              </a:spcBef>
            </a:pP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Resistance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Prior</a:t>
            </a:r>
            <a:r>
              <a:rPr sz="2800" b="1" u="heavy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Composite</a:t>
            </a:r>
            <a:r>
              <a:rPr sz="2800" b="1" u="heavy" spc="-1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Action</a:t>
            </a:r>
            <a:endParaRPr sz="2800">
              <a:latin typeface="Times New Roman"/>
              <a:cs typeface="Times New Roman"/>
            </a:endParaRPr>
          </a:p>
          <a:p>
            <a:pPr marL="965200" marR="224154" indent="-343535" algn="just">
              <a:lnSpc>
                <a:spcPct val="100000"/>
              </a:lnSpc>
              <a:spcBef>
                <a:spcPts val="620"/>
              </a:spcBef>
              <a:buFont typeface="Wingdings"/>
              <a:buChar char=""/>
              <a:tabLst>
                <a:tab pos="1035685" algn="l"/>
              </a:tabLst>
            </a:pPr>
            <a:r>
              <a:rPr dirty="0"/>
              <a:t>	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factored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resistance</a:t>
            </a:r>
            <a:r>
              <a:rPr sz="2400" dirty="0">
                <a:latin typeface="Times New Roman"/>
                <a:cs typeface="Times New Roman"/>
              </a:rPr>
              <a:t> of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steel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member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prior</a:t>
            </a:r>
            <a:r>
              <a:rPr sz="2400" dirty="0">
                <a:latin typeface="Times New Roman"/>
                <a:cs typeface="Times New Roman"/>
              </a:rPr>
              <a:t> to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attainment to composite </a:t>
            </a:r>
            <a:r>
              <a:rPr sz="2400" dirty="0">
                <a:latin typeface="Times New Roman"/>
                <a:cs typeface="Times New Roman"/>
              </a:rPr>
              <a:t>action </a:t>
            </a:r>
            <a:r>
              <a:rPr sz="2400" spc="-5" dirty="0">
                <a:latin typeface="Times New Roman"/>
                <a:cs typeface="Times New Roman"/>
              </a:rPr>
              <a:t>shall </a:t>
            </a:r>
            <a:r>
              <a:rPr sz="2400" dirty="0">
                <a:latin typeface="Times New Roman"/>
                <a:cs typeface="Times New Roman"/>
              </a:rPr>
              <a:t>be </a:t>
            </a:r>
            <a:r>
              <a:rPr sz="2400" spc="-5" dirty="0">
                <a:latin typeface="Times New Roman"/>
                <a:cs typeface="Times New Roman"/>
              </a:rPr>
              <a:t>determined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accordance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with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Steel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Design </a:t>
            </a:r>
            <a:r>
              <a:rPr sz="2400" spc="-5" dirty="0">
                <a:latin typeface="Times New Roman"/>
                <a:cs typeface="Times New Roman"/>
              </a:rPr>
              <a:t>Manual.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00"/>
              </a:spcBef>
            </a:pPr>
            <a:r>
              <a:rPr spc="10" dirty="0"/>
              <a:t>Fully</a:t>
            </a:r>
            <a:r>
              <a:rPr spc="-25" dirty="0"/>
              <a:t> </a:t>
            </a:r>
            <a:r>
              <a:rPr spc="-5" dirty="0"/>
              <a:t>Encased</a:t>
            </a:r>
            <a:r>
              <a:rPr spc="-25" dirty="0"/>
              <a:t> </a:t>
            </a:r>
            <a:r>
              <a:rPr spc="-5" dirty="0"/>
              <a:t>Composite</a:t>
            </a:r>
            <a:r>
              <a:rPr spc="-25" dirty="0"/>
              <a:t> </a:t>
            </a:r>
            <a:r>
              <a:rPr dirty="0"/>
              <a:t>Column</a:t>
            </a:r>
          </a:p>
        </p:txBody>
      </p:sp>
      <p:sp>
        <p:nvSpPr>
          <p:cNvPr id="3" name="object 3"/>
          <p:cNvSpPr/>
          <p:nvPr/>
        </p:nvSpPr>
        <p:spPr>
          <a:xfrm>
            <a:off x="228511" y="1767458"/>
            <a:ext cx="9478010" cy="140335"/>
          </a:xfrm>
          <a:custGeom>
            <a:avLst/>
            <a:gdLst/>
            <a:ahLst/>
            <a:cxnLst/>
            <a:rect l="l" t="t" r="r" b="b"/>
            <a:pathLst>
              <a:path w="9478010" h="140335">
                <a:moveTo>
                  <a:pt x="177" y="0"/>
                </a:moveTo>
                <a:lnTo>
                  <a:pt x="139" y="25400"/>
                </a:lnTo>
                <a:lnTo>
                  <a:pt x="9477463" y="38226"/>
                </a:lnTo>
                <a:lnTo>
                  <a:pt x="9477590" y="12826"/>
                </a:lnTo>
                <a:lnTo>
                  <a:pt x="177" y="0"/>
                </a:lnTo>
                <a:close/>
              </a:path>
              <a:path w="9478010" h="140335">
                <a:moveTo>
                  <a:pt x="101" y="50800"/>
                </a:moveTo>
                <a:lnTo>
                  <a:pt x="0" y="127000"/>
                </a:lnTo>
                <a:lnTo>
                  <a:pt x="9477336" y="139826"/>
                </a:lnTo>
                <a:lnTo>
                  <a:pt x="9477463" y="63626"/>
                </a:lnTo>
                <a:lnTo>
                  <a:pt x="101" y="5080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7340" y="1215897"/>
            <a:ext cx="9206230" cy="1725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 Black"/>
                <a:cs typeface="Arial Black"/>
              </a:rPr>
              <a:t>AISC</a:t>
            </a:r>
            <a:r>
              <a:rPr sz="2400" spc="-20" dirty="0">
                <a:latin typeface="Arial Black"/>
                <a:cs typeface="Arial Black"/>
              </a:rPr>
              <a:t> </a:t>
            </a:r>
            <a:r>
              <a:rPr sz="2400" spc="-5" dirty="0">
                <a:latin typeface="Arial Black"/>
                <a:cs typeface="Arial Black"/>
              </a:rPr>
              <a:t>DESIGN</a:t>
            </a:r>
            <a:r>
              <a:rPr sz="2400" spc="-15" dirty="0">
                <a:latin typeface="Arial Black"/>
                <a:cs typeface="Arial Black"/>
              </a:rPr>
              <a:t> PROVISIONS</a:t>
            </a:r>
            <a:r>
              <a:rPr sz="2400" spc="-20" dirty="0">
                <a:latin typeface="Arial Black"/>
                <a:cs typeface="Arial Black"/>
              </a:rPr>
              <a:t> </a:t>
            </a:r>
            <a:r>
              <a:rPr sz="2400" dirty="0">
                <a:latin typeface="Arial Black"/>
                <a:cs typeface="Arial Black"/>
              </a:rPr>
              <a:t>FOR</a:t>
            </a:r>
            <a:r>
              <a:rPr sz="2400" spc="-15" dirty="0">
                <a:latin typeface="Arial Black"/>
                <a:cs typeface="Arial Black"/>
              </a:rPr>
              <a:t> </a:t>
            </a:r>
            <a:r>
              <a:rPr sz="2400" dirty="0">
                <a:latin typeface="Arial Black"/>
                <a:cs typeface="Arial Black"/>
              </a:rPr>
              <a:t>COMPOSITE</a:t>
            </a:r>
            <a:r>
              <a:rPr sz="2400" spc="-10" dirty="0">
                <a:latin typeface="Arial Black"/>
                <a:cs typeface="Arial Black"/>
              </a:rPr>
              <a:t> </a:t>
            </a:r>
            <a:r>
              <a:rPr sz="2400" dirty="0">
                <a:latin typeface="Arial Black"/>
                <a:cs typeface="Arial Black"/>
              </a:rPr>
              <a:t>MEMBERS</a:t>
            </a:r>
            <a:endParaRPr sz="24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550">
              <a:latin typeface="Arial Black"/>
              <a:cs typeface="Arial Black"/>
            </a:endParaRPr>
          </a:p>
          <a:p>
            <a:pPr marL="644525" algn="ctr">
              <a:lnSpc>
                <a:spcPct val="100000"/>
              </a:lnSpc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Nominal</a:t>
            </a:r>
            <a:r>
              <a:rPr sz="2800" b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Strength</a:t>
            </a:r>
            <a:r>
              <a:rPr sz="2800" b="1" u="heavy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2800" b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Composite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Sections</a:t>
            </a:r>
            <a:endParaRPr sz="2800">
              <a:latin typeface="Times New Roman"/>
              <a:cs typeface="Times New Roman"/>
            </a:endParaRPr>
          </a:p>
          <a:p>
            <a:pPr marR="3679190" algn="ctr">
              <a:lnSpc>
                <a:spcPct val="100000"/>
              </a:lnSpc>
              <a:spcBef>
                <a:spcPts val="615"/>
              </a:spcBef>
            </a:pP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Plastic</a:t>
            </a:r>
            <a:r>
              <a:rPr sz="2400" b="1" u="heavy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Stress</a:t>
            </a:r>
            <a:r>
              <a:rPr sz="24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Distribution</a:t>
            </a:r>
            <a:r>
              <a:rPr sz="2400" b="1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Method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82685" y="3561969"/>
            <a:ext cx="12890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165" dirty="0">
                <a:latin typeface="Cambria Math"/>
                <a:cs typeface="Cambria Math"/>
              </a:rPr>
              <a:t>𝑐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54671" y="3973448"/>
            <a:ext cx="12890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165" dirty="0">
                <a:latin typeface="Cambria Math"/>
                <a:cs typeface="Cambria Math"/>
              </a:rPr>
              <a:t>𝑐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7689" y="2884343"/>
            <a:ext cx="7831455" cy="1318260"/>
          </a:xfrm>
          <a:prstGeom prst="rect">
            <a:avLst/>
          </a:prstGeom>
        </p:spPr>
        <p:txBody>
          <a:bodyPr vert="horz" wrap="square" lIns="0" tIns="118110" rIns="0" bIns="0" rtlCol="0">
            <a:spAutoFit/>
          </a:bodyPr>
          <a:lstStyle/>
          <a:p>
            <a:pPr marL="406400" indent="-343535">
              <a:lnSpc>
                <a:spcPct val="100000"/>
              </a:lnSpc>
              <a:spcBef>
                <a:spcPts val="930"/>
              </a:spcBef>
              <a:buFont typeface="Wingdings"/>
              <a:buChar char=""/>
              <a:tabLst>
                <a:tab pos="406400" algn="l"/>
                <a:tab pos="407034" algn="l"/>
              </a:tabLst>
            </a:pPr>
            <a:r>
              <a:rPr sz="2200" spc="-5" dirty="0">
                <a:latin typeface="Times New Roman"/>
                <a:cs typeface="Times New Roman"/>
              </a:rPr>
              <a:t>Nominal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strength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for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steel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is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160" dirty="0">
                <a:latin typeface="Cambria Math"/>
                <a:cs typeface="Cambria Math"/>
              </a:rPr>
              <a:t>𝐹</a:t>
            </a:r>
            <a:r>
              <a:rPr sz="2400" spc="-240" baseline="-15625" dirty="0">
                <a:latin typeface="Cambria Math"/>
                <a:cs typeface="Cambria Math"/>
              </a:rPr>
              <a:t>𝑦</a:t>
            </a:r>
            <a:r>
              <a:rPr sz="2400" spc="-67" baseline="-15625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in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either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tension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or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compression.</a:t>
            </a:r>
            <a:endParaRPr sz="2200">
              <a:latin typeface="Times New Roman"/>
              <a:cs typeface="Times New Roman"/>
            </a:endParaRPr>
          </a:p>
          <a:p>
            <a:pPr marL="406400" indent="-343535">
              <a:lnSpc>
                <a:spcPct val="100000"/>
              </a:lnSpc>
              <a:spcBef>
                <a:spcPts val="830"/>
              </a:spcBef>
              <a:buFont typeface="Wingdings"/>
              <a:buChar char=""/>
              <a:tabLst>
                <a:tab pos="406400" algn="l"/>
                <a:tab pos="407034" algn="l"/>
                <a:tab pos="6847205" algn="l"/>
              </a:tabLst>
            </a:pPr>
            <a:r>
              <a:rPr sz="2200" spc="-5" dirty="0">
                <a:latin typeface="Times New Roman"/>
                <a:cs typeface="Times New Roman"/>
              </a:rPr>
              <a:t>Concrete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components</a:t>
            </a:r>
            <a:r>
              <a:rPr sz="2200" spc="3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in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compression</a:t>
            </a:r>
            <a:r>
              <a:rPr sz="2200" spc="3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reached</a:t>
            </a:r>
            <a:r>
              <a:rPr sz="2200" spc="4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i="1" spc="-20" dirty="0">
                <a:latin typeface="Times New Roman"/>
                <a:cs typeface="Times New Roman"/>
              </a:rPr>
              <a:t>stress</a:t>
            </a:r>
            <a:r>
              <a:rPr sz="2200" i="1" spc="-5" dirty="0">
                <a:latin typeface="Times New Roman"/>
                <a:cs typeface="Times New Roman"/>
              </a:rPr>
              <a:t> </a:t>
            </a:r>
            <a:r>
              <a:rPr sz="2200" i="1" dirty="0">
                <a:latin typeface="Times New Roman"/>
                <a:cs typeface="Times New Roman"/>
              </a:rPr>
              <a:t>of	</a:t>
            </a:r>
            <a:r>
              <a:rPr sz="2200" spc="-5" dirty="0">
                <a:latin typeface="Cambria Math"/>
                <a:cs typeface="Cambria Math"/>
              </a:rPr>
              <a:t>0.85</a:t>
            </a:r>
            <a:r>
              <a:rPr sz="2200" spc="-50" dirty="0">
                <a:latin typeface="Cambria Math"/>
                <a:cs typeface="Cambria Math"/>
              </a:rPr>
              <a:t> </a:t>
            </a:r>
            <a:r>
              <a:rPr sz="2200" spc="145" dirty="0">
                <a:latin typeface="Cambria Math"/>
                <a:cs typeface="Cambria Math"/>
              </a:rPr>
              <a:t>𝑓</a:t>
            </a:r>
            <a:r>
              <a:rPr sz="2400" spc="217" baseline="27777" dirty="0">
                <a:latin typeface="Cambria Math"/>
                <a:cs typeface="Cambria Math"/>
              </a:rPr>
              <a:t>′</a:t>
            </a:r>
            <a:endParaRPr sz="2400" baseline="27777">
              <a:latin typeface="Cambria Math"/>
              <a:cs typeface="Cambria Math"/>
            </a:endParaRPr>
          </a:p>
          <a:p>
            <a:pPr marL="406400" indent="-343535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406400" algn="l"/>
                <a:tab pos="407034" algn="l"/>
                <a:tab pos="5719445" algn="l"/>
              </a:tabLst>
            </a:pPr>
            <a:r>
              <a:rPr sz="2200" spc="-5" dirty="0">
                <a:latin typeface="Times New Roman"/>
                <a:cs typeface="Times New Roman"/>
              </a:rPr>
              <a:t>For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round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HSS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filled</a:t>
            </a:r>
            <a:r>
              <a:rPr sz="2200" spc="4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with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concrete,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i="1" spc="-20" dirty="0">
                <a:latin typeface="Times New Roman"/>
                <a:cs typeface="Times New Roman"/>
              </a:rPr>
              <a:t>stress</a:t>
            </a:r>
            <a:r>
              <a:rPr sz="2200" i="1" spc="5" dirty="0">
                <a:latin typeface="Times New Roman"/>
                <a:cs typeface="Times New Roman"/>
              </a:rPr>
              <a:t> </a:t>
            </a:r>
            <a:r>
              <a:rPr sz="2200" i="1" dirty="0">
                <a:latin typeface="Times New Roman"/>
                <a:cs typeface="Times New Roman"/>
              </a:rPr>
              <a:t>of	</a:t>
            </a:r>
            <a:r>
              <a:rPr sz="2200" spc="-5" dirty="0">
                <a:latin typeface="Cambria Math"/>
                <a:cs typeface="Cambria Math"/>
              </a:rPr>
              <a:t>0.95</a:t>
            </a:r>
            <a:r>
              <a:rPr sz="2200" spc="-30" dirty="0">
                <a:latin typeface="Cambria Math"/>
                <a:cs typeface="Cambria Math"/>
              </a:rPr>
              <a:t> </a:t>
            </a:r>
            <a:r>
              <a:rPr sz="2200" spc="145" dirty="0">
                <a:latin typeface="Cambria Math"/>
                <a:cs typeface="Cambria Math"/>
              </a:rPr>
              <a:t>𝑓</a:t>
            </a:r>
            <a:r>
              <a:rPr sz="2400" spc="217" baseline="27777" dirty="0">
                <a:latin typeface="Cambria Math"/>
                <a:cs typeface="Cambria Math"/>
              </a:rPr>
              <a:t>′</a:t>
            </a:r>
            <a:r>
              <a:rPr sz="2400" spc="405" baseline="27777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Permitted.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18489" y="4167454"/>
            <a:ext cx="8834120" cy="197167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Strain-Compatibility</a:t>
            </a:r>
            <a:r>
              <a:rPr sz="2400" b="1" u="heavy" spc="-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Method</a:t>
            </a:r>
            <a:endParaRPr sz="2400">
              <a:latin typeface="Times New Roman"/>
              <a:cs typeface="Times New Roman"/>
            </a:endParaRPr>
          </a:p>
          <a:p>
            <a:pPr marL="355600" marR="6350" indent="-343535">
              <a:lnSpc>
                <a:spcPct val="100000"/>
              </a:lnSpc>
              <a:spcBef>
                <a:spcPts val="610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200" spc="-5" dirty="0">
                <a:latin typeface="Times New Roman"/>
                <a:cs typeface="Times New Roman"/>
              </a:rPr>
              <a:t>A</a:t>
            </a:r>
            <a:r>
              <a:rPr sz="2200" spc="14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linear</a:t>
            </a:r>
            <a:r>
              <a:rPr sz="2200" spc="26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distribution</a:t>
            </a:r>
            <a:r>
              <a:rPr sz="2200" spc="28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27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strains</a:t>
            </a:r>
            <a:r>
              <a:rPr sz="2200" spc="27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across</a:t>
            </a:r>
            <a:r>
              <a:rPr sz="2200" spc="26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the</a:t>
            </a:r>
            <a:r>
              <a:rPr sz="2200" spc="27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section</a:t>
            </a:r>
            <a:r>
              <a:rPr sz="2200" spc="28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shall</a:t>
            </a:r>
            <a:r>
              <a:rPr sz="2200" spc="2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be</a:t>
            </a:r>
            <a:r>
              <a:rPr sz="2200" spc="27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assumed</a:t>
            </a:r>
            <a:r>
              <a:rPr sz="2200" spc="27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,</a:t>
            </a:r>
            <a:r>
              <a:rPr sz="2200" spc="27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with </a:t>
            </a:r>
            <a:r>
              <a:rPr sz="2200" spc="-53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the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maximum</a:t>
            </a:r>
            <a:r>
              <a:rPr sz="2200" spc="4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concrete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compressive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strain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= </a:t>
            </a:r>
            <a:r>
              <a:rPr sz="2200" dirty="0">
                <a:latin typeface="Times New Roman"/>
                <a:cs typeface="Times New Roman"/>
              </a:rPr>
              <a:t>0.03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mm/mm</a:t>
            </a:r>
            <a:endParaRPr sz="22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595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200" spc="-5" dirty="0">
                <a:latin typeface="Times New Roman"/>
                <a:cs typeface="Times New Roman"/>
              </a:rPr>
              <a:t>The</a:t>
            </a:r>
            <a:r>
              <a:rPr sz="2200" spc="7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stress-strain</a:t>
            </a:r>
            <a:r>
              <a:rPr sz="2200" spc="9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relationships</a:t>
            </a:r>
            <a:r>
              <a:rPr sz="2200" spc="8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for</a:t>
            </a:r>
            <a:r>
              <a:rPr sz="2200" spc="8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steel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and</a:t>
            </a:r>
            <a:r>
              <a:rPr sz="2200" spc="9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concrete</a:t>
            </a:r>
            <a:r>
              <a:rPr sz="2200" spc="7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shall</a:t>
            </a:r>
            <a:r>
              <a:rPr sz="2200" spc="8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be</a:t>
            </a:r>
            <a:r>
              <a:rPr sz="2200" spc="6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obtained</a:t>
            </a:r>
            <a:r>
              <a:rPr sz="2200" spc="8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from</a:t>
            </a:r>
            <a:endParaRPr sz="22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latin typeface="Times New Roman"/>
                <a:cs typeface="Times New Roman"/>
              </a:rPr>
              <a:t>tests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or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from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published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result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for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similar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materials.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00"/>
              </a:spcBef>
            </a:pPr>
            <a:r>
              <a:rPr spc="10" dirty="0"/>
              <a:t>Fully</a:t>
            </a:r>
            <a:r>
              <a:rPr spc="-25" dirty="0"/>
              <a:t> </a:t>
            </a:r>
            <a:r>
              <a:rPr spc="-5" dirty="0"/>
              <a:t>Encased</a:t>
            </a:r>
            <a:r>
              <a:rPr spc="-25" dirty="0"/>
              <a:t> </a:t>
            </a:r>
            <a:r>
              <a:rPr spc="-5" dirty="0"/>
              <a:t>Composite</a:t>
            </a:r>
            <a:r>
              <a:rPr spc="-25" dirty="0"/>
              <a:t> </a:t>
            </a:r>
            <a:r>
              <a:rPr dirty="0"/>
              <a:t>Column</a:t>
            </a:r>
          </a:p>
        </p:txBody>
      </p:sp>
      <p:sp>
        <p:nvSpPr>
          <p:cNvPr id="3" name="object 3"/>
          <p:cNvSpPr/>
          <p:nvPr/>
        </p:nvSpPr>
        <p:spPr>
          <a:xfrm>
            <a:off x="228511" y="1841500"/>
            <a:ext cx="9478010" cy="140335"/>
          </a:xfrm>
          <a:custGeom>
            <a:avLst/>
            <a:gdLst/>
            <a:ahLst/>
            <a:cxnLst/>
            <a:rect l="l" t="t" r="r" b="b"/>
            <a:pathLst>
              <a:path w="9478010" h="140335">
                <a:moveTo>
                  <a:pt x="177" y="0"/>
                </a:moveTo>
                <a:lnTo>
                  <a:pt x="139" y="25400"/>
                </a:lnTo>
                <a:lnTo>
                  <a:pt x="9477463" y="38353"/>
                </a:lnTo>
                <a:lnTo>
                  <a:pt x="9477590" y="12953"/>
                </a:lnTo>
                <a:lnTo>
                  <a:pt x="177" y="0"/>
                </a:lnTo>
                <a:close/>
              </a:path>
              <a:path w="9478010" h="140335">
                <a:moveTo>
                  <a:pt x="101" y="50800"/>
                </a:moveTo>
                <a:lnTo>
                  <a:pt x="0" y="127000"/>
                </a:lnTo>
                <a:lnTo>
                  <a:pt x="9477336" y="139953"/>
                </a:lnTo>
                <a:lnTo>
                  <a:pt x="9477463" y="63753"/>
                </a:lnTo>
                <a:lnTo>
                  <a:pt x="101" y="5080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7340" y="1335100"/>
            <a:ext cx="9208135" cy="1207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 Black"/>
                <a:cs typeface="Arial Black"/>
              </a:rPr>
              <a:t>AISC</a:t>
            </a:r>
            <a:r>
              <a:rPr sz="2400" spc="-5" dirty="0">
                <a:latin typeface="Arial Black"/>
                <a:cs typeface="Arial Black"/>
              </a:rPr>
              <a:t> DESIGN</a:t>
            </a:r>
            <a:r>
              <a:rPr sz="2400" spc="-10" dirty="0">
                <a:latin typeface="Arial Black"/>
                <a:cs typeface="Arial Black"/>
              </a:rPr>
              <a:t> </a:t>
            </a:r>
            <a:r>
              <a:rPr sz="2400" spc="-15" dirty="0">
                <a:latin typeface="Arial Black"/>
                <a:cs typeface="Arial Black"/>
              </a:rPr>
              <a:t>PROVISIONS</a:t>
            </a:r>
            <a:r>
              <a:rPr sz="2400" dirty="0">
                <a:latin typeface="Arial Black"/>
                <a:cs typeface="Arial Black"/>
              </a:rPr>
              <a:t> FOR</a:t>
            </a:r>
            <a:r>
              <a:rPr sz="2400" spc="-10" dirty="0">
                <a:latin typeface="Arial Black"/>
                <a:cs typeface="Arial Black"/>
              </a:rPr>
              <a:t> </a:t>
            </a:r>
            <a:r>
              <a:rPr sz="2400" spc="-5" dirty="0">
                <a:latin typeface="Arial Black"/>
                <a:cs typeface="Arial Black"/>
              </a:rPr>
              <a:t>COMPOSITE </a:t>
            </a:r>
            <a:r>
              <a:rPr sz="2400" dirty="0">
                <a:latin typeface="Arial Black"/>
                <a:cs typeface="Arial Black"/>
              </a:rPr>
              <a:t>MEMBERS</a:t>
            </a:r>
            <a:endParaRPr sz="24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</a:pPr>
            <a:endParaRPr sz="2850">
              <a:latin typeface="Arial Black"/>
              <a:cs typeface="Arial Black"/>
            </a:endParaRPr>
          </a:p>
          <a:p>
            <a:pPr marL="523240">
              <a:lnSpc>
                <a:spcPct val="100000"/>
              </a:lnSpc>
            </a:pPr>
            <a:r>
              <a:rPr sz="20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Limitations</a:t>
            </a:r>
            <a:r>
              <a:rPr sz="2000" b="1" u="heavy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for</a:t>
            </a:r>
            <a:r>
              <a:rPr sz="2000" b="1" u="heavy" spc="-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Encased</a:t>
            </a:r>
            <a:r>
              <a:rPr sz="2000" b="1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Composite</a:t>
            </a:r>
            <a:r>
              <a:rPr sz="2000" b="1" u="heavy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Column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8489" y="2592070"/>
            <a:ext cx="619887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5080" indent="-457834">
              <a:lnSpc>
                <a:spcPct val="100000"/>
              </a:lnSpc>
              <a:spcBef>
                <a:spcPts val="105"/>
              </a:spcBef>
              <a:tabLst>
                <a:tab pos="469900" algn="l"/>
              </a:tabLst>
            </a:pPr>
            <a:r>
              <a:rPr sz="2000" dirty="0">
                <a:latin typeface="Times New Roman"/>
                <a:cs typeface="Times New Roman"/>
              </a:rPr>
              <a:t>1)	</a:t>
            </a:r>
            <a:r>
              <a:rPr sz="2000" spc="-5" dirty="0">
                <a:latin typeface="Times New Roman"/>
                <a:cs typeface="Times New Roman"/>
              </a:rPr>
              <a:t>Cross-Sectional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area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steel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must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at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least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1%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total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cross-section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84695" y="3202051"/>
            <a:ext cx="101091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5" dirty="0">
                <a:latin typeface="Times New Roman"/>
                <a:cs typeface="Times New Roman"/>
              </a:rPr>
              <a:t>c</a:t>
            </a:r>
            <a:r>
              <a:rPr sz="2000" dirty="0">
                <a:latin typeface="Times New Roman"/>
                <a:cs typeface="Times New Roman"/>
              </a:rPr>
              <a:t>o</a:t>
            </a:r>
            <a:r>
              <a:rPr sz="2000" spc="10" dirty="0">
                <a:latin typeface="Times New Roman"/>
                <a:cs typeface="Times New Roman"/>
              </a:rPr>
              <a:t>n</a:t>
            </a:r>
            <a:r>
              <a:rPr sz="2000" spc="-20" dirty="0">
                <a:latin typeface="Times New Roman"/>
                <a:cs typeface="Times New Roman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i</a:t>
            </a:r>
            <a:r>
              <a:rPr sz="2000" spc="-15" dirty="0">
                <a:latin typeface="Times New Roman"/>
                <a:cs typeface="Times New Roman"/>
              </a:rPr>
              <a:t>n</a:t>
            </a:r>
            <a:r>
              <a:rPr sz="2000" dirty="0">
                <a:latin typeface="Times New Roman"/>
                <a:cs typeface="Times New Roman"/>
              </a:rPr>
              <a:t>ous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3089" y="3202051"/>
            <a:ext cx="5689600" cy="1016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95300" marR="43180" indent="-457834">
              <a:lnSpc>
                <a:spcPct val="100000"/>
              </a:lnSpc>
              <a:spcBef>
                <a:spcPts val="105"/>
              </a:spcBef>
              <a:tabLst>
                <a:tab pos="495300" algn="l"/>
                <a:tab pos="1577340" algn="l"/>
                <a:tab pos="2923540" algn="l"/>
                <a:tab pos="3578860" algn="l"/>
                <a:tab pos="3982720" algn="l"/>
                <a:tab pos="5187950" algn="l"/>
              </a:tabLst>
            </a:pPr>
            <a:r>
              <a:rPr sz="2000" spc="5" dirty="0">
                <a:latin typeface="Times New Roman"/>
                <a:cs typeface="Times New Roman"/>
              </a:rPr>
              <a:t>2</a:t>
            </a:r>
            <a:r>
              <a:rPr sz="2000" dirty="0">
                <a:latin typeface="Times New Roman"/>
                <a:cs typeface="Times New Roman"/>
              </a:rPr>
              <a:t>)	Co</a:t>
            </a:r>
            <a:r>
              <a:rPr sz="2000" spc="5" dirty="0">
                <a:latin typeface="Times New Roman"/>
                <a:cs typeface="Times New Roman"/>
              </a:rPr>
              <a:t>n</a:t>
            </a:r>
            <a:r>
              <a:rPr sz="2000" spc="-15" dirty="0">
                <a:latin typeface="Times New Roman"/>
                <a:cs typeface="Times New Roman"/>
              </a:rPr>
              <a:t>c</a:t>
            </a:r>
            <a:r>
              <a:rPr sz="2000" dirty="0">
                <a:latin typeface="Times New Roman"/>
                <a:cs typeface="Times New Roman"/>
              </a:rPr>
              <a:t>rete	</a:t>
            </a:r>
            <a:r>
              <a:rPr sz="2000" spc="-15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nc</a:t>
            </a:r>
            <a:r>
              <a:rPr sz="2000" spc="-10" dirty="0">
                <a:latin typeface="Times New Roman"/>
                <a:cs typeface="Times New Roman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se</a:t>
            </a:r>
            <a:r>
              <a:rPr sz="2000" spc="-25" dirty="0">
                <a:latin typeface="Times New Roman"/>
                <a:cs typeface="Times New Roman"/>
              </a:rPr>
              <a:t>m</a:t>
            </a:r>
            <a:r>
              <a:rPr sz="2000" dirty="0">
                <a:latin typeface="Times New Roman"/>
                <a:cs typeface="Times New Roman"/>
              </a:rPr>
              <a:t>ent	</a:t>
            </a:r>
            <a:r>
              <a:rPr sz="2000" spc="-25" dirty="0">
                <a:latin typeface="Times New Roman"/>
                <a:cs typeface="Times New Roman"/>
              </a:rPr>
              <a:t>m</a:t>
            </a:r>
            <a:r>
              <a:rPr sz="2000" dirty="0">
                <a:latin typeface="Times New Roman"/>
                <a:cs typeface="Times New Roman"/>
              </a:rPr>
              <a:t>ust	</a:t>
            </a:r>
            <a:r>
              <a:rPr sz="2000" spc="5" dirty="0">
                <a:latin typeface="Times New Roman"/>
                <a:cs typeface="Times New Roman"/>
              </a:rPr>
              <a:t>b</a:t>
            </a:r>
            <a:r>
              <a:rPr sz="2000" dirty="0">
                <a:latin typeface="Times New Roman"/>
                <a:cs typeface="Times New Roman"/>
              </a:rPr>
              <a:t>e	re</a:t>
            </a:r>
            <a:r>
              <a:rPr sz="2000" spc="-15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nf</a:t>
            </a:r>
            <a:r>
              <a:rPr sz="2000" spc="-10" dirty="0">
                <a:latin typeface="Times New Roman"/>
                <a:cs typeface="Times New Roman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rc</a:t>
            </a:r>
            <a:r>
              <a:rPr sz="2000" spc="-10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d	wi</a:t>
            </a:r>
            <a:r>
              <a:rPr sz="2000" spc="-20" dirty="0">
                <a:latin typeface="Times New Roman"/>
                <a:cs typeface="Times New Roman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h  </a:t>
            </a:r>
            <a:r>
              <a:rPr sz="2000" spc="-5" dirty="0">
                <a:latin typeface="Times New Roman"/>
                <a:cs typeface="Times New Roman"/>
              </a:rPr>
              <a:t>longitudinal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bars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5" dirty="0">
                <a:latin typeface="Times New Roman"/>
                <a:cs typeface="Times New Roman"/>
              </a:rPr>
              <a:t> lateral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ties/spirals-</a:t>
            </a:r>
            <a:endParaRPr sz="2000">
              <a:latin typeface="Times New Roman"/>
              <a:cs typeface="Times New Roman"/>
            </a:endParaRPr>
          </a:p>
          <a:p>
            <a:pPr marL="609600">
              <a:lnSpc>
                <a:spcPct val="100000"/>
              </a:lnSpc>
              <a:spcBef>
                <a:spcPts val="595"/>
              </a:spcBef>
            </a:pPr>
            <a:r>
              <a:rPr sz="2000" spc="-10" dirty="0">
                <a:latin typeface="Times New Roman"/>
                <a:cs typeface="Times New Roman"/>
              </a:rPr>
              <a:t>-Transverse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reinforcement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≥</a:t>
            </a:r>
            <a:r>
              <a:rPr sz="2000" spc="125" dirty="0">
                <a:latin typeface="Cambria Math"/>
                <a:cs typeface="Cambria Math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0.009</a:t>
            </a:r>
            <a:r>
              <a:rPr sz="2000" spc="30" dirty="0">
                <a:latin typeface="Cambria Math"/>
                <a:cs typeface="Cambria Math"/>
              </a:rPr>
              <a:t> </a:t>
            </a:r>
            <a:r>
              <a:rPr sz="2000" spc="20" dirty="0">
                <a:latin typeface="Cambria Math"/>
                <a:cs typeface="Cambria Math"/>
              </a:rPr>
              <a:t>𝑖𝑛</a:t>
            </a:r>
            <a:r>
              <a:rPr sz="2175" spc="30" baseline="28735" dirty="0">
                <a:latin typeface="Cambria Math"/>
                <a:cs typeface="Cambria Math"/>
              </a:rPr>
              <a:t>2</a:t>
            </a:r>
            <a:r>
              <a:rPr sz="2000" spc="20" dirty="0">
                <a:latin typeface="Times New Roman"/>
                <a:cs typeface="Times New Roman"/>
              </a:rPr>
              <a:t>/</a:t>
            </a:r>
            <a:r>
              <a:rPr sz="2000" i="1" spc="20" dirty="0">
                <a:latin typeface="Times New Roman"/>
                <a:cs typeface="Times New Roman"/>
              </a:rPr>
              <a:t>in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53069" y="2651251"/>
            <a:ext cx="33718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ambria Math"/>
                <a:cs typeface="Cambria Math"/>
              </a:rPr>
              <a:t>𝑨</a:t>
            </a:r>
            <a:r>
              <a:rPr sz="2175" spc="-7" baseline="-15325" dirty="0">
                <a:latin typeface="Cambria Math"/>
                <a:cs typeface="Cambria Math"/>
              </a:rPr>
              <a:t>𝒔</a:t>
            </a:r>
            <a:endParaRPr sz="2175" baseline="-15325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063230" y="3013963"/>
            <a:ext cx="19431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mbria Math"/>
                <a:cs typeface="Cambria Math"/>
              </a:rPr>
              <a:t>𝑨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30869" y="3134360"/>
            <a:ext cx="151765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10" dirty="0">
                <a:latin typeface="Cambria Math"/>
                <a:cs typeface="Cambria Math"/>
              </a:rPr>
              <a:t>𝒈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074914" y="3029076"/>
            <a:ext cx="304800" cy="17145"/>
          </a:xfrm>
          <a:custGeom>
            <a:avLst/>
            <a:gdLst/>
            <a:ahLst/>
            <a:cxnLst/>
            <a:rect l="l" t="t" r="r" b="b"/>
            <a:pathLst>
              <a:path w="304800" h="17144">
                <a:moveTo>
                  <a:pt x="304800" y="0"/>
                </a:moveTo>
                <a:lnTo>
                  <a:pt x="0" y="0"/>
                </a:lnTo>
                <a:lnTo>
                  <a:pt x="0" y="16763"/>
                </a:lnTo>
                <a:lnTo>
                  <a:pt x="304800" y="16763"/>
                </a:lnTo>
                <a:lnTo>
                  <a:pt x="304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438133" y="2843276"/>
            <a:ext cx="8382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mbria Math"/>
                <a:cs typeface="Cambria Math"/>
              </a:rPr>
              <a:t>≥</a:t>
            </a:r>
            <a:r>
              <a:rPr sz="2000" spc="110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𝟎.</a:t>
            </a:r>
            <a:r>
              <a:rPr sz="2000" spc="-110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𝟎𝟏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18489" y="4554473"/>
            <a:ext cx="467233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3)	</a:t>
            </a:r>
            <a:r>
              <a:rPr sz="2000" spc="-5" dirty="0">
                <a:latin typeface="Times New Roman"/>
                <a:cs typeface="Times New Roman"/>
              </a:rPr>
              <a:t>Reinforcement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ratio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must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at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least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0.004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93089" y="5303011"/>
            <a:ext cx="13677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spc="5" dirty="0">
                <a:latin typeface="Cambria Math"/>
                <a:cs typeface="Cambria Math"/>
              </a:rPr>
              <a:t>𝝆</a:t>
            </a:r>
            <a:r>
              <a:rPr sz="2625" spc="7" baseline="-15873" dirty="0">
                <a:latin typeface="Cambria Math"/>
                <a:cs typeface="Cambria Math"/>
              </a:rPr>
              <a:t>𝒔𝒓</a:t>
            </a:r>
            <a:r>
              <a:rPr sz="2400" b="1" spc="5" dirty="0">
                <a:latin typeface="Times New Roman"/>
                <a:cs typeface="Times New Roman"/>
              </a:rPr>
              <a:t>=0.004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38902" y="5139944"/>
            <a:ext cx="354330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2050" dirty="0">
                <a:latin typeface="Cambria Math"/>
                <a:cs typeface="Cambria Math"/>
              </a:rPr>
              <a:t>𝑨</a:t>
            </a:r>
            <a:r>
              <a:rPr sz="2475" baseline="-13468" dirty="0">
                <a:latin typeface="Cambria Math"/>
                <a:cs typeface="Cambria Math"/>
              </a:rPr>
              <a:t>𝒔</a:t>
            </a:r>
            <a:endParaRPr sz="2475" baseline="-13468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51350" y="5252720"/>
            <a:ext cx="12153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Cambria Math"/>
                <a:cs typeface="Cambria Math"/>
              </a:rPr>
              <a:t>𝝆</a:t>
            </a:r>
            <a:r>
              <a:rPr sz="3075" spc="-15" baseline="-16260" dirty="0">
                <a:latin typeface="Cambria Math"/>
                <a:cs typeface="Cambria Math"/>
              </a:rPr>
              <a:t>𝒔𝒓</a:t>
            </a:r>
            <a:r>
              <a:rPr sz="3075" spc="600" baseline="-16260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=</a:t>
            </a:r>
            <a:r>
              <a:rPr sz="2800" spc="130" dirty="0">
                <a:latin typeface="Cambria Math"/>
                <a:cs typeface="Cambria Math"/>
              </a:rPr>
              <a:t> </a:t>
            </a:r>
            <a:r>
              <a:rPr sz="3075" spc="-15" baseline="-37940" dirty="0">
                <a:latin typeface="Cambria Math"/>
                <a:cs typeface="Cambria Math"/>
              </a:rPr>
              <a:t>𝑨</a:t>
            </a:r>
            <a:endParaRPr sz="3075" baseline="-3794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615432" y="5626100"/>
            <a:ext cx="170180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30" dirty="0">
                <a:latin typeface="Cambria Math"/>
                <a:cs typeface="Cambria Math"/>
              </a:rPr>
              <a:t>𝒈</a:t>
            </a:r>
            <a:endParaRPr sz="165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456554" y="5506592"/>
            <a:ext cx="326390" cy="22860"/>
          </a:xfrm>
          <a:custGeom>
            <a:avLst/>
            <a:gdLst/>
            <a:ahLst/>
            <a:cxnLst/>
            <a:rect l="l" t="t" r="r" b="b"/>
            <a:pathLst>
              <a:path w="326389" h="22860">
                <a:moveTo>
                  <a:pt x="326136" y="0"/>
                </a:moveTo>
                <a:lnTo>
                  <a:pt x="0" y="0"/>
                </a:lnTo>
                <a:lnTo>
                  <a:pt x="0" y="22859"/>
                </a:lnTo>
                <a:lnTo>
                  <a:pt x="326136" y="22859"/>
                </a:lnTo>
                <a:lnTo>
                  <a:pt x="3261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026529" y="5155514"/>
            <a:ext cx="178562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Area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reinf.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bars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20" dirty="0">
                <a:latin typeface="Times New Roman"/>
                <a:cs typeface="Times New Roman"/>
              </a:rPr>
              <a:t>(</a:t>
            </a:r>
            <a:r>
              <a:rPr sz="1400" spc="20" dirty="0">
                <a:latin typeface="Cambria Math"/>
                <a:cs typeface="Cambria Math"/>
              </a:rPr>
              <a:t>𝑖𝑛</a:t>
            </a:r>
            <a:r>
              <a:rPr sz="1500" spc="30" baseline="27777" dirty="0">
                <a:latin typeface="Cambria Math"/>
                <a:cs typeface="Cambria Math"/>
              </a:rPr>
              <a:t>2</a:t>
            </a:r>
            <a:r>
              <a:rPr sz="1400" spc="20" dirty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026529" y="5582513"/>
            <a:ext cx="1802764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Gross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area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composite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member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20" dirty="0">
                <a:latin typeface="Times New Roman"/>
                <a:cs typeface="Times New Roman"/>
              </a:rPr>
              <a:t>(</a:t>
            </a:r>
            <a:r>
              <a:rPr sz="1400" spc="20" dirty="0">
                <a:latin typeface="Cambria Math"/>
                <a:cs typeface="Cambria Math"/>
              </a:rPr>
              <a:t>𝑖𝑛</a:t>
            </a:r>
            <a:r>
              <a:rPr sz="1500" spc="30" baseline="27777" dirty="0">
                <a:latin typeface="Cambria Math"/>
                <a:cs typeface="Cambria Math"/>
              </a:rPr>
              <a:t>2</a:t>
            </a:r>
            <a:r>
              <a:rPr sz="1400" spc="20" dirty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791200" y="5753100"/>
            <a:ext cx="1181100" cy="76200"/>
          </a:xfrm>
          <a:custGeom>
            <a:avLst/>
            <a:gdLst/>
            <a:ahLst/>
            <a:cxnLst/>
            <a:rect l="l" t="t" r="r" b="b"/>
            <a:pathLst>
              <a:path w="11811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7625"/>
                </a:lnTo>
                <a:lnTo>
                  <a:pt x="63500" y="47625"/>
                </a:lnTo>
                <a:lnTo>
                  <a:pt x="63500" y="28575"/>
                </a:lnTo>
                <a:lnTo>
                  <a:pt x="76200" y="28575"/>
                </a:lnTo>
                <a:lnTo>
                  <a:pt x="76200" y="0"/>
                </a:lnTo>
                <a:close/>
              </a:path>
              <a:path w="1181100" h="76200">
                <a:moveTo>
                  <a:pt x="76200" y="28575"/>
                </a:moveTo>
                <a:lnTo>
                  <a:pt x="63500" y="28575"/>
                </a:lnTo>
                <a:lnTo>
                  <a:pt x="63500" y="47625"/>
                </a:lnTo>
                <a:lnTo>
                  <a:pt x="76200" y="47625"/>
                </a:lnTo>
                <a:lnTo>
                  <a:pt x="76200" y="28575"/>
                </a:lnTo>
                <a:close/>
              </a:path>
              <a:path w="1181100" h="76200">
                <a:moveTo>
                  <a:pt x="1181100" y="28575"/>
                </a:moveTo>
                <a:lnTo>
                  <a:pt x="76200" y="28575"/>
                </a:lnTo>
                <a:lnTo>
                  <a:pt x="76200" y="47625"/>
                </a:lnTo>
                <a:lnTo>
                  <a:pt x="1181100" y="47625"/>
                </a:lnTo>
                <a:lnTo>
                  <a:pt x="1181100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791200" y="5235702"/>
            <a:ext cx="1181100" cy="76200"/>
          </a:xfrm>
          <a:custGeom>
            <a:avLst/>
            <a:gdLst/>
            <a:ahLst/>
            <a:cxnLst/>
            <a:rect l="l" t="t" r="r" b="b"/>
            <a:pathLst>
              <a:path w="11811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7625"/>
                </a:lnTo>
                <a:lnTo>
                  <a:pt x="63500" y="47625"/>
                </a:lnTo>
                <a:lnTo>
                  <a:pt x="63500" y="28575"/>
                </a:lnTo>
                <a:lnTo>
                  <a:pt x="76200" y="28575"/>
                </a:lnTo>
                <a:lnTo>
                  <a:pt x="76200" y="0"/>
                </a:lnTo>
                <a:close/>
              </a:path>
              <a:path w="1181100" h="76200">
                <a:moveTo>
                  <a:pt x="76200" y="28575"/>
                </a:moveTo>
                <a:lnTo>
                  <a:pt x="63500" y="28575"/>
                </a:lnTo>
                <a:lnTo>
                  <a:pt x="63500" y="47625"/>
                </a:lnTo>
                <a:lnTo>
                  <a:pt x="76200" y="47625"/>
                </a:lnTo>
                <a:lnTo>
                  <a:pt x="76200" y="28575"/>
                </a:lnTo>
                <a:close/>
              </a:path>
              <a:path w="1181100" h="76200">
                <a:moveTo>
                  <a:pt x="1181100" y="28575"/>
                </a:moveTo>
                <a:lnTo>
                  <a:pt x="76200" y="28575"/>
                </a:lnTo>
                <a:lnTo>
                  <a:pt x="76200" y="47625"/>
                </a:lnTo>
                <a:lnTo>
                  <a:pt x="1181100" y="47625"/>
                </a:lnTo>
                <a:lnTo>
                  <a:pt x="1181100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1015</Words>
  <Application>Microsoft Office PowerPoint</Application>
  <PresentationFormat>A4 Paper (210x297 mm)</PresentationFormat>
  <Paragraphs>175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 Black</vt:lpstr>
      <vt:lpstr>Calibri</vt:lpstr>
      <vt:lpstr>Cambria Math</vt:lpstr>
      <vt:lpstr>Times New Roman</vt:lpstr>
      <vt:lpstr>Wingdings</vt:lpstr>
      <vt:lpstr>Office Theme</vt:lpstr>
      <vt:lpstr>Fully Encased Composite Column (FECC)</vt:lpstr>
      <vt:lpstr>Fully Encased Composite Column</vt:lpstr>
      <vt:lpstr>Fully Encased Composite Column</vt:lpstr>
      <vt:lpstr>Fully Encased Composite Column</vt:lpstr>
      <vt:lpstr>Fully Encased Composite Column</vt:lpstr>
      <vt:lpstr>Fully Encased Composite Column</vt:lpstr>
      <vt:lpstr>Fully Encased Composite Column</vt:lpstr>
      <vt:lpstr>Fully Encased Composite Column</vt:lpstr>
      <vt:lpstr>Fully Encased Composite Column</vt:lpstr>
      <vt:lpstr>Fully Encased Composite Column</vt:lpstr>
      <vt:lpstr>Fully Encased Composite Column</vt:lpstr>
      <vt:lpstr>Fully Encased Composite Column</vt:lpstr>
      <vt:lpstr>Fully Encased Composite Column</vt:lpstr>
      <vt:lpstr>Fully Encased Composite Column</vt:lpstr>
      <vt:lpstr>Fully Encased Composite Column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NM</dc:creator>
  <cp:lastModifiedBy>Rubel</cp:lastModifiedBy>
  <cp:revision>2</cp:revision>
  <dcterms:created xsi:type="dcterms:W3CDTF">2022-08-15T16:17:40Z</dcterms:created>
  <dcterms:modified xsi:type="dcterms:W3CDTF">2022-08-15T16:26:41Z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2022-03-01T00:00:00Z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2022-08-15T00:00:00Z</vt:filetime>
  </property>
</Properties>
</file>