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embeddedFontLst>
    <p:embeddedFont>
      <p:font typeface="Roboto Slab"/>
      <p:regular r:id="rId17"/>
      <p:bold r:id="rId18"/>
    </p:embeddedFont>
    <p:embeddedFont>
      <p:font typeface="Roboto"/>
      <p:regular r:id="rId19"/>
      <p:bold r:id="rId20"/>
      <p:italic r:id="rId21"/>
      <p:boldItalic r:id="rId22"/>
    </p:embeddedFont>
    <p:embeddedFont>
      <p:font typeface="Arim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32">
          <p15:clr>
            <a:srgbClr val="A4A3A4"/>
          </p15:clr>
        </p15:guide>
        <p15:guide id="2" pos="2880">
          <p15:clr>
            <a:srgbClr val="A4A3A4"/>
          </p15:clr>
        </p15:guide>
        <p15:guide id="3" pos="576">
          <p15:clr>
            <a:srgbClr val="9AA0A6"/>
          </p15:clr>
        </p15:guide>
      </p15:sldGuideLst>
    </p:ext>
    <p:ext uri="http://customooxmlschemas.google.com/">
      <go:slidesCustomData xmlns:go="http://customooxmlschemas.google.com/" r:id="rId27" roundtripDataSignature="AMtx7mhvhagOirWIQ5dSpi76xQ+k36GB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32" orient="horz"/>
        <p:guide pos="2880"/>
        <p:guide pos="57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Arimo-bold.fntdata"/><Relationship Id="rId23" Type="http://schemas.openxmlformats.org/officeDocument/2006/relationships/font" Target="fonts/Arim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imo-boldItalic.fntdata"/><Relationship Id="rId25" Type="http://schemas.openxmlformats.org/officeDocument/2006/relationships/font" Target="fonts/Arimo-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Slab-regular.fntdata"/><Relationship Id="rId16" Type="http://schemas.openxmlformats.org/officeDocument/2006/relationships/slide" Target="slides/slide11.xml"/><Relationship Id="rId19" Type="http://schemas.openxmlformats.org/officeDocument/2006/relationships/font" Target="fonts/Roboto-regular.fntdata"/><Relationship Id="rId18" Type="http://schemas.openxmlformats.org/officeDocument/2006/relationships/font" Target="fonts/RobotoSlab-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 Computational chemistry.</a:t>
            </a:r>
            <a:endParaRPr/>
          </a:p>
        </p:txBody>
      </p:sp>
      <p:sp>
        <p:nvSpPr>
          <p:cNvPr id="95" name="Google Shape;9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9" name="Google Shape;11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0" name="Google Shape;120;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11c8b2cf87f_1_4"/>
          <p:cNvSpPr/>
          <p:nvPr/>
        </p:nvSpPr>
        <p:spPr>
          <a:xfrm>
            <a:off x="1524800" y="896808"/>
            <a:ext cx="1081625" cy="1499896"/>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5" name="Google Shape;15;g11c8b2cf87f_1_4"/>
          <p:cNvSpPr/>
          <p:nvPr/>
        </p:nvSpPr>
        <p:spPr>
          <a:xfrm rot="10800000">
            <a:off x="6537563" y="4457271"/>
            <a:ext cx="1081625" cy="1499896"/>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6" name="Google Shape;16;g11c8b2cf87f_1_4"/>
          <p:cNvCxnSpPr/>
          <p:nvPr/>
        </p:nvCxnSpPr>
        <p:spPr>
          <a:xfrm>
            <a:off x="4359602" y="3756618"/>
            <a:ext cx="424800" cy="0"/>
          </a:xfrm>
          <a:prstGeom prst="straightConnector1">
            <a:avLst/>
          </a:prstGeom>
          <a:noFill/>
          <a:ln cap="flat" cmpd="sng" w="38100">
            <a:solidFill>
              <a:schemeClr val="accent4"/>
            </a:solidFill>
            <a:prstDash val="solid"/>
            <a:round/>
            <a:headEnd len="sm" w="sm" type="none"/>
            <a:tailEnd len="sm" w="sm" type="none"/>
          </a:ln>
        </p:spPr>
      </p:cxnSp>
      <p:sp>
        <p:nvSpPr>
          <p:cNvPr id="17" name="Google Shape;17;g11c8b2cf87f_1_4"/>
          <p:cNvSpPr txBox="1"/>
          <p:nvPr>
            <p:ph type="ctrTitle"/>
          </p:nvPr>
        </p:nvSpPr>
        <p:spPr>
          <a:xfrm>
            <a:off x="1680302" y="1585234"/>
            <a:ext cx="5783400" cy="1943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8" name="Google Shape;18;g11c8b2cf87f_1_4"/>
          <p:cNvSpPr txBox="1"/>
          <p:nvPr>
            <p:ph idx="1" type="subTitle"/>
          </p:nvPr>
        </p:nvSpPr>
        <p:spPr>
          <a:xfrm>
            <a:off x="1680302" y="4065933"/>
            <a:ext cx="5783400" cy="1212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9" name="Google Shape;19;g11c8b2cf87f_1_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g11c8b2cf87f_1_47"/>
          <p:cNvSpPr/>
          <p:nvPr/>
        </p:nvSpPr>
        <p:spPr>
          <a:xfrm>
            <a:off x="150" y="6769100"/>
            <a:ext cx="9143700" cy="88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11c8b2cf87f_1_47"/>
          <p:cNvSpPr txBox="1"/>
          <p:nvPr>
            <p:ph hasCustomPrompt="1" type="title"/>
          </p:nvPr>
        </p:nvSpPr>
        <p:spPr>
          <a:xfrm>
            <a:off x="387900" y="1536600"/>
            <a:ext cx="8368200" cy="2051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9" name="Google Shape;59;g11c8b2cf87f_1_47"/>
          <p:cNvSpPr txBox="1"/>
          <p:nvPr>
            <p:ph idx="1" type="body"/>
          </p:nvPr>
        </p:nvSpPr>
        <p:spPr>
          <a:xfrm>
            <a:off x="387900" y="3892600"/>
            <a:ext cx="8368200" cy="1428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g11c8b2cf87f_1_4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g11c8b2cf87f_1_5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2"/>
        </a:solidFill>
      </p:bgPr>
    </p:bg>
    <p:spTree>
      <p:nvGrpSpPr>
        <p:cNvPr id="63" name="Shape 63"/>
        <p:cNvGrpSpPr/>
        <p:nvPr/>
      </p:nvGrpSpPr>
      <p:grpSpPr>
        <a:xfrm>
          <a:off x="0" y="0"/>
          <a:ext cx="0" cy="0"/>
          <a:chOff x="0" y="0"/>
          <a:chExt cx="0" cy="0"/>
        </a:xfrm>
      </p:grpSpPr>
      <p:sp>
        <p:nvSpPr>
          <p:cNvPr id="64" name="Google Shape;64;g11c8b2cf87f_1_54"/>
          <p:cNvSpPr txBox="1"/>
          <p:nvPr>
            <p:ph type="title"/>
          </p:nvPr>
        </p:nvSpPr>
        <p:spPr>
          <a:xfrm>
            <a:off x="301752" y="228600"/>
            <a:ext cx="8534400" cy="759000"/>
          </a:xfrm>
          <a:prstGeom prst="rect">
            <a:avLst/>
          </a:prstGeom>
          <a:noFill/>
          <a:ln>
            <a:noFill/>
          </a:ln>
        </p:spPr>
        <p:txBody>
          <a:bodyPr anchorCtr="0" anchor="b" bIns="45700" lIns="91425" spcFirstLastPara="1" rIns="91425" wrap="square" tIns="45700">
            <a:normAutofit/>
          </a:bodyPr>
          <a:lstStyle>
            <a:lvl1pPr lvl="0" rtl="0" algn="ctr">
              <a:spcBef>
                <a:spcPts val="0"/>
              </a:spcBef>
              <a:spcAft>
                <a:spcPts val="0"/>
              </a:spcAft>
              <a:buClr>
                <a:srgbClr val="7A9798"/>
              </a:buClr>
              <a:buSzPts val="3300"/>
              <a:buFont typeface="Georgia"/>
              <a:buNone/>
              <a:defRPr>
                <a:solidFill>
                  <a:srgbClr val="7A9798"/>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5" name="Google Shape;65;g11c8b2cf87f_1_54"/>
          <p:cNvSpPr txBox="1"/>
          <p:nvPr>
            <p:ph idx="10" type="dt"/>
          </p:nvPr>
        </p:nvSpPr>
        <p:spPr>
          <a:xfrm>
            <a:off x="5791200" y="6404984"/>
            <a:ext cx="3045000" cy="3657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g11c8b2cf87f_1_54"/>
          <p:cNvSpPr txBox="1"/>
          <p:nvPr>
            <p:ph idx="11" type="ftr"/>
          </p:nvPr>
        </p:nvSpPr>
        <p:spPr>
          <a:xfrm>
            <a:off x="304800" y="6410848"/>
            <a:ext cx="3581400" cy="3657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7" name="Google Shape;67;g11c8b2cf87f_1_54"/>
          <p:cNvSpPr txBox="1"/>
          <p:nvPr>
            <p:ph idx="12" type="sldNum"/>
          </p:nvPr>
        </p:nvSpPr>
        <p:spPr>
          <a:xfrm>
            <a:off x="4361688" y="1026372"/>
            <a:ext cx="457200" cy="441300"/>
          </a:xfrm>
          <a:prstGeom prst="rect">
            <a:avLst/>
          </a:prstGeom>
          <a:noFill/>
          <a:ln>
            <a:noFill/>
          </a:ln>
        </p:spPr>
        <p:txBody>
          <a:bodyPr anchorCtr="0" anchor="ctr" bIns="45700" lIns="45700" spcFirstLastPara="1" rIns="45700" wrap="square" tIns="45700">
            <a:norm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8" name="Google Shape;68;g11c8b2cf87f_1_54"/>
          <p:cNvSpPr txBox="1"/>
          <p:nvPr>
            <p:ph idx="1" type="body"/>
          </p:nvPr>
        </p:nvSpPr>
        <p:spPr>
          <a:xfrm>
            <a:off x="301752" y="1527048"/>
            <a:ext cx="8503800" cy="4572000"/>
          </a:xfrm>
          <a:prstGeom prst="rect">
            <a:avLst/>
          </a:prstGeom>
          <a:noFill/>
          <a:ln>
            <a:noFill/>
          </a:ln>
        </p:spPr>
        <p:txBody>
          <a:bodyPr anchorCtr="0" anchor="t" bIns="45700" lIns="91425" spcFirstLastPara="1" rIns="91425" wrap="square" tIns="45700">
            <a:normAutofit/>
          </a:bodyPr>
          <a:lstStyle>
            <a:lvl1pPr indent="-325755" lvl="0" marL="457200" rtl="0" algn="l">
              <a:spcBef>
                <a:spcPts val="360"/>
              </a:spcBef>
              <a:spcAft>
                <a:spcPts val="0"/>
              </a:spcAft>
              <a:buSzPts val="1530"/>
              <a:buChar char="●"/>
              <a:defRPr/>
            </a:lvl1pPr>
            <a:lvl2pPr indent="-308610" lvl="1" marL="914400" rtl="0" algn="l">
              <a:spcBef>
                <a:spcPts val="1200"/>
              </a:spcBef>
              <a:spcAft>
                <a:spcPts val="0"/>
              </a:spcAft>
              <a:buSzPts val="1260"/>
              <a:buChar char="○"/>
              <a:defRPr/>
            </a:lvl2pPr>
            <a:lvl3pPr indent="-314325" lvl="2" marL="1371600" rtl="0" algn="l">
              <a:spcBef>
                <a:spcPts val="1200"/>
              </a:spcBef>
              <a:spcAft>
                <a:spcPts val="0"/>
              </a:spcAft>
              <a:buSzPts val="1350"/>
              <a:buChar char="■"/>
              <a:defRPr/>
            </a:lvl3pPr>
            <a:lvl4pPr indent="-308610" lvl="3" marL="1828800" rtl="0" algn="l">
              <a:spcBef>
                <a:spcPts val="1200"/>
              </a:spcBef>
              <a:spcAft>
                <a:spcPts val="0"/>
              </a:spcAft>
              <a:buSzPts val="1260"/>
              <a:buChar char="●"/>
              <a:defRPr/>
            </a:lvl4pPr>
            <a:lvl5pPr indent="-342900" lvl="4" marL="2286000" rtl="0" algn="l">
              <a:spcBef>
                <a:spcPts val="1200"/>
              </a:spcBef>
              <a:spcAft>
                <a:spcPts val="0"/>
              </a:spcAft>
              <a:buSzPts val="1800"/>
              <a:buChar char="○"/>
              <a:defRPr/>
            </a:lvl5pPr>
            <a:lvl6pPr indent="-320039" lvl="5" marL="2743200" rtl="0" algn="l">
              <a:spcBef>
                <a:spcPts val="1200"/>
              </a:spcBef>
              <a:spcAft>
                <a:spcPts val="0"/>
              </a:spcAft>
              <a:buSzPts val="1440"/>
              <a:buChar char="■"/>
              <a:defRPr/>
            </a:lvl6pPr>
            <a:lvl7pPr indent="-331470" lvl="6" marL="3200400" rtl="0" algn="l">
              <a:spcBef>
                <a:spcPts val="1200"/>
              </a:spcBef>
              <a:spcAft>
                <a:spcPts val="0"/>
              </a:spcAft>
              <a:buSzPts val="1620"/>
              <a:buChar char="●"/>
              <a:defRPr/>
            </a:lvl7pPr>
            <a:lvl8pPr indent="-342900" lvl="7" marL="3657600" rtl="0" algn="l">
              <a:spcBef>
                <a:spcPts val="1200"/>
              </a:spcBef>
              <a:spcAft>
                <a:spcPts val="0"/>
              </a:spcAft>
              <a:buSzPts val="1800"/>
              <a:buChar char="○"/>
              <a:defRPr/>
            </a:lvl8pPr>
            <a:lvl9pPr indent="-331470" lvl="8" marL="4114800" rtl="0" algn="l">
              <a:spcBef>
                <a:spcPts val="1200"/>
              </a:spcBef>
              <a:spcAft>
                <a:spcPts val="1200"/>
              </a:spcAft>
              <a:buSzPts val="162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 name="Shape 20"/>
        <p:cNvGrpSpPr/>
        <p:nvPr/>
      </p:nvGrpSpPr>
      <p:grpSpPr>
        <a:xfrm>
          <a:off x="0" y="0"/>
          <a:ext cx="0" cy="0"/>
          <a:chOff x="0" y="0"/>
          <a:chExt cx="0" cy="0"/>
        </a:xfrm>
      </p:grpSpPr>
      <p:cxnSp>
        <p:nvCxnSpPr>
          <p:cNvPr id="21" name="Google Shape;21;g11c8b2cf87f_1_11"/>
          <p:cNvCxnSpPr/>
          <p:nvPr/>
        </p:nvCxnSpPr>
        <p:spPr>
          <a:xfrm>
            <a:off x="4359602" y="3756618"/>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g11c8b2cf87f_1_11"/>
          <p:cNvSpPr txBox="1"/>
          <p:nvPr>
            <p:ph type="title"/>
          </p:nvPr>
        </p:nvSpPr>
        <p:spPr>
          <a:xfrm>
            <a:off x="480750" y="2353267"/>
            <a:ext cx="8222100" cy="12099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23" name="Google Shape;23;g11c8b2cf87f_1_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cxnSp>
        <p:nvCxnSpPr>
          <p:cNvPr id="25" name="Google Shape;25;g11c8b2cf87f_1_15"/>
          <p:cNvCxnSpPr/>
          <p:nvPr/>
        </p:nvCxnSpPr>
        <p:spPr>
          <a:xfrm>
            <a:off x="492563" y="1680378"/>
            <a:ext cx="424800" cy="0"/>
          </a:xfrm>
          <a:prstGeom prst="straightConnector1">
            <a:avLst/>
          </a:prstGeom>
          <a:noFill/>
          <a:ln cap="flat" cmpd="sng" w="38100">
            <a:solidFill>
              <a:schemeClr val="accent4"/>
            </a:solidFill>
            <a:prstDash val="solid"/>
            <a:round/>
            <a:headEnd len="sm" w="sm" type="none"/>
            <a:tailEnd len="sm" w="sm" type="none"/>
          </a:ln>
        </p:spPr>
      </p:cxnSp>
      <p:sp>
        <p:nvSpPr>
          <p:cNvPr id="26" name="Google Shape;26;g11c8b2cf87f_1_15"/>
          <p:cNvSpPr txBox="1"/>
          <p:nvPr>
            <p:ph type="title"/>
          </p:nvPr>
        </p:nvSpPr>
        <p:spPr>
          <a:xfrm>
            <a:off x="387900" y="610700"/>
            <a:ext cx="8368200" cy="914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g11c8b2cf87f_1_15"/>
          <p:cNvSpPr txBox="1"/>
          <p:nvPr>
            <p:ph idx="1" type="body"/>
          </p:nvPr>
        </p:nvSpPr>
        <p:spPr>
          <a:xfrm>
            <a:off x="387900" y="1986432"/>
            <a:ext cx="8368200" cy="410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8" name="Google Shape;28;g11c8b2cf87f_1_1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cxnSp>
        <p:nvCxnSpPr>
          <p:cNvPr id="30" name="Google Shape;30;g11c8b2cf87f_1_20"/>
          <p:cNvCxnSpPr/>
          <p:nvPr/>
        </p:nvCxnSpPr>
        <p:spPr>
          <a:xfrm>
            <a:off x="492563" y="1680378"/>
            <a:ext cx="424800" cy="0"/>
          </a:xfrm>
          <a:prstGeom prst="straightConnector1">
            <a:avLst/>
          </a:prstGeom>
          <a:noFill/>
          <a:ln cap="flat" cmpd="sng" w="38100">
            <a:solidFill>
              <a:schemeClr val="accent4"/>
            </a:solidFill>
            <a:prstDash val="solid"/>
            <a:round/>
            <a:headEnd len="sm" w="sm" type="none"/>
            <a:tailEnd len="sm" w="sm" type="none"/>
          </a:ln>
        </p:spPr>
      </p:cxnSp>
      <p:sp>
        <p:nvSpPr>
          <p:cNvPr id="31" name="Google Shape;31;g11c8b2cf87f_1_20"/>
          <p:cNvSpPr txBox="1"/>
          <p:nvPr>
            <p:ph type="title"/>
          </p:nvPr>
        </p:nvSpPr>
        <p:spPr>
          <a:xfrm>
            <a:off x="387900" y="610700"/>
            <a:ext cx="8368200" cy="914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g11c8b2cf87f_1_20"/>
          <p:cNvSpPr txBox="1"/>
          <p:nvPr>
            <p:ph idx="1" type="body"/>
          </p:nvPr>
        </p:nvSpPr>
        <p:spPr>
          <a:xfrm>
            <a:off x="387900" y="1986433"/>
            <a:ext cx="3999900" cy="410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g11c8b2cf87f_1_20"/>
          <p:cNvSpPr txBox="1"/>
          <p:nvPr>
            <p:ph idx="2" type="body"/>
          </p:nvPr>
        </p:nvSpPr>
        <p:spPr>
          <a:xfrm>
            <a:off x="4756200" y="1986433"/>
            <a:ext cx="3999900" cy="410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g11c8b2cf87f_1_2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g11c8b2cf87f_1_26"/>
          <p:cNvSpPr txBox="1"/>
          <p:nvPr>
            <p:ph type="title"/>
          </p:nvPr>
        </p:nvSpPr>
        <p:spPr>
          <a:xfrm>
            <a:off x="387900" y="610700"/>
            <a:ext cx="8368200" cy="914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7" name="Google Shape;37;g11c8b2cf87f_1_2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cxnSp>
        <p:nvCxnSpPr>
          <p:cNvPr id="39" name="Google Shape;39;g11c8b2cf87f_1_29"/>
          <p:cNvCxnSpPr/>
          <p:nvPr/>
        </p:nvCxnSpPr>
        <p:spPr>
          <a:xfrm>
            <a:off x="489218" y="1883036"/>
            <a:ext cx="331500" cy="0"/>
          </a:xfrm>
          <a:prstGeom prst="straightConnector1">
            <a:avLst/>
          </a:prstGeom>
          <a:noFill/>
          <a:ln cap="flat" cmpd="sng" w="38100">
            <a:solidFill>
              <a:schemeClr val="accent4"/>
            </a:solidFill>
            <a:prstDash val="solid"/>
            <a:round/>
            <a:headEnd len="sm" w="sm" type="none"/>
            <a:tailEnd len="sm" w="sm" type="none"/>
          </a:ln>
        </p:spPr>
      </p:cxnSp>
      <p:sp>
        <p:nvSpPr>
          <p:cNvPr id="40" name="Google Shape;40;g11c8b2cf87f_1_29"/>
          <p:cNvSpPr txBox="1"/>
          <p:nvPr>
            <p:ph type="title"/>
          </p:nvPr>
        </p:nvSpPr>
        <p:spPr>
          <a:xfrm>
            <a:off x="3879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1" name="Google Shape;41;g11c8b2cf87f_1_29"/>
          <p:cNvSpPr txBox="1"/>
          <p:nvPr>
            <p:ph idx="1" type="body"/>
          </p:nvPr>
        </p:nvSpPr>
        <p:spPr>
          <a:xfrm>
            <a:off x="387900" y="2125367"/>
            <a:ext cx="2808000" cy="3574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g11c8b2cf87f_1_2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 name="Shape 43"/>
        <p:cNvGrpSpPr/>
        <p:nvPr/>
      </p:nvGrpSpPr>
      <p:grpSpPr>
        <a:xfrm>
          <a:off x="0" y="0"/>
          <a:ext cx="0" cy="0"/>
          <a:chOff x="0" y="0"/>
          <a:chExt cx="0" cy="0"/>
        </a:xfrm>
      </p:grpSpPr>
      <p:sp>
        <p:nvSpPr>
          <p:cNvPr id="44" name="Google Shape;44;g11c8b2cf87f_1_34"/>
          <p:cNvSpPr txBox="1"/>
          <p:nvPr>
            <p:ph type="title"/>
          </p:nvPr>
        </p:nvSpPr>
        <p:spPr>
          <a:xfrm>
            <a:off x="490250" y="701800"/>
            <a:ext cx="56187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5" name="Google Shape;45;g11c8b2cf87f_1_3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g11c8b2cf87f_1_37"/>
          <p:cNvSpPr/>
          <p:nvPr/>
        </p:nvSpPr>
        <p:spPr>
          <a:xfrm>
            <a:off x="4572000" y="-100"/>
            <a:ext cx="45720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g11c8b2cf87f_1_37"/>
          <p:cNvCxnSpPr/>
          <p:nvPr/>
        </p:nvCxnSpPr>
        <p:spPr>
          <a:xfrm>
            <a:off x="5029675" y="5994004"/>
            <a:ext cx="540900" cy="0"/>
          </a:xfrm>
          <a:prstGeom prst="straightConnector1">
            <a:avLst/>
          </a:prstGeom>
          <a:noFill/>
          <a:ln cap="flat" cmpd="sng" w="38100">
            <a:solidFill>
              <a:schemeClr val="accent5"/>
            </a:solidFill>
            <a:prstDash val="solid"/>
            <a:round/>
            <a:headEnd len="sm" w="sm" type="none"/>
            <a:tailEnd len="sm" w="sm" type="none"/>
          </a:ln>
        </p:spPr>
      </p:cxnSp>
      <p:sp>
        <p:nvSpPr>
          <p:cNvPr id="49" name="Google Shape;49;g11c8b2cf87f_1_37"/>
          <p:cNvSpPr txBox="1"/>
          <p:nvPr>
            <p:ph type="title"/>
          </p:nvPr>
        </p:nvSpPr>
        <p:spPr>
          <a:xfrm>
            <a:off x="265500" y="1612100"/>
            <a:ext cx="4045200" cy="20085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50" name="Google Shape;50;g11c8b2cf87f_1_37"/>
          <p:cNvSpPr txBox="1"/>
          <p:nvPr>
            <p:ph idx="1" type="subTitle"/>
          </p:nvPr>
        </p:nvSpPr>
        <p:spPr>
          <a:xfrm>
            <a:off x="265500" y="3692001"/>
            <a:ext cx="4045200" cy="1794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51" name="Google Shape;51;g11c8b2cf87f_1_37"/>
          <p:cNvSpPr txBox="1"/>
          <p:nvPr>
            <p:ph idx="2" type="body"/>
          </p:nvPr>
        </p:nvSpPr>
        <p:spPr>
          <a:xfrm>
            <a:off x="4939500" y="965600"/>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2" name="Google Shape;52;g11c8b2cf87f_1_3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g11c8b2cf87f_1_44"/>
          <p:cNvSpPr txBox="1"/>
          <p:nvPr>
            <p:ph idx="1" type="body"/>
          </p:nvPr>
        </p:nvSpPr>
        <p:spPr>
          <a:xfrm>
            <a:off x="319500" y="5644967"/>
            <a:ext cx="5998800" cy="7983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5" name="Google Shape;55;g11c8b2cf87f_1_4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9" name="Shape 9"/>
        <p:cNvGrpSpPr/>
        <p:nvPr/>
      </p:nvGrpSpPr>
      <p:grpSpPr>
        <a:xfrm>
          <a:off x="0" y="0"/>
          <a:ext cx="0" cy="0"/>
          <a:chOff x="0" y="0"/>
          <a:chExt cx="0" cy="0"/>
        </a:xfrm>
      </p:grpSpPr>
      <p:sp>
        <p:nvSpPr>
          <p:cNvPr id="10" name="Google Shape;10;g11c8b2cf87f_1_0"/>
          <p:cNvSpPr txBox="1"/>
          <p:nvPr>
            <p:ph type="title"/>
          </p:nvPr>
        </p:nvSpPr>
        <p:spPr>
          <a:xfrm>
            <a:off x="387900" y="610700"/>
            <a:ext cx="8368200" cy="9147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11" name="Google Shape;11;g11c8b2cf87f_1_0"/>
          <p:cNvSpPr txBox="1"/>
          <p:nvPr>
            <p:ph idx="1" type="body"/>
          </p:nvPr>
        </p:nvSpPr>
        <p:spPr>
          <a:xfrm>
            <a:off x="387900" y="1986432"/>
            <a:ext cx="8368200" cy="410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12" name="Google Shape;12;g11c8b2cf87f_1_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
          <p:cNvSpPr txBox="1"/>
          <p:nvPr>
            <p:ph idx="1" type="subTitle"/>
          </p:nvPr>
        </p:nvSpPr>
        <p:spPr>
          <a:xfrm>
            <a:off x="1422475" y="3073775"/>
            <a:ext cx="6400800" cy="2971800"/>
          </a:xfrm>
          <a:prstGeom prst="rect">
            <a:avLst/>
          </a:prstGeom>
          <a:solidFill>
            <a:schemeClr val="dk2"/>
          </a:solidFill>
          <a:ln>
            <a:noFill/>
          </a:ln>
        </p:spPr>
        <p:txBody>
          <a:bodyPr anchorCtr="0" anchor="t" bIns="45700" lIns="91425" spcFirstLastPara="1" rIns="91425" wrap="square" tIns="45700">
            <a:normAutofit fontScale="92500" lnSpcReduction="20000"/>
          </a:bodyPr>
          <a:lstStyle/>
          <a:p>
            <a:pPr indent="0" lvl="0" marL="0" rtl="0" algn="ctr">
              <a:spcBef>
                <a:spcPts val="0"/>
              </a:spcBef>
              <a:spcAft>
                <a:spcPts val="0"/>
              </a:spcAft>
              <a:buSzPct val="56666"/>
              <a:buNone/>
            </a:pPr>
            <a:r>
              <a:rPr lang="en-US"/>
              <a:t>PRESENTED BY-</a:t>
            </a:r>
            <a:endParaRPr/>
          </a:p>
          <a:p>
            <a:pPr indent="0" lvl="0" marL="0" rtl="0" algn="ctr">
              <a:spcBef>
                <a:spcPts val="320"/>
              </a:spcBef>
              <a:spcAft>
                <a:spcPts val="0"/>
              </a:spcAft>
              <a:buSzPct val="56666"/>
              <a:buNone/>
            </a:pPr>
            <a:r>
              <a:rPr lang="en-US"/>
              <a:t>FAISAL IMRAN</a:t>
            </a:r>
            <a:endParaRPr/>
          </a:p>
          <a:p>
            <a:pPr indent="0" lvl="0" marL="0" rtl="0" algn="ctr">
              <a:spcBef>
                <a:spcPts val="320"/>
              </a:spcBef>
              <a:spcAft>
                <a:spcPts val="0"/>
              </a:spcAft>
              <a:buSzPct val="56666"/>
              <a:buNone/>
            </a:pPr>
            <a:r>
              <a:rPr lang="en-US"/>
              <a:t>SENIOR LECTURER, CSE, DIU</a:t>
            </a:r>
            <a:endParaRPr/>
          </a:p>
          <a:p>
            <a:pPr indent="0" lvl="0" marL="0" rtl="0" algn="ctr">
              <a:spcBef>
                <a:spcPts val="320"/>
              </a:spcBef>
              <a:spcAft>
                <a:spcPts val="0"/>
              </a:spcAft>
              <a:buSzPct val="56666"/>
              <a:buNone/>
            </a:pPr>
            <a:r>
              <a:rPr lang="en-US"/>
              <a:t>EMAIL: FAISALIMRAN.CSE@DIU.EDU.BD</a:t>
            </a:r>
            <a:endParaRPr/>
          </a:p>
          <a:p>
            <a:pPr indent="0" lvl="0" marL="0" rtl="0" algn="ctr">
              <a:spcBef>
                <a:spcPts val="320"/>
              </a:spcBef>
              <a:spcAft>
                <a:spcPts val="0"/>
              </a:spcAft>
              <a:buSzPct val="56666"/>
              <a:buNone/>
            </a:pPr>
            <a:r>
              <a:t/>
            </a:r>
            <a:endParaRPr/>
          </a:p>
          <a:p>
            <a:pPr indent="0" lvl="0" marL="0" rtl="0" algn="ctr">
              <a:spcBef>
                <a:spcPts val="320"/>
              </a:spcBef>
              <a:spcAft>
                <a:spcPts val="0"/>
              </a:spcAft>
              <a:buSzPct val="56666"/>
              <a:buNone/>
            </a:pPr>
            <a:r>
              <a:rPr lang="en-US"/>
              <a:t>MADE BY-</a:t>
            </a:r>
            <a:endParaRPr/>
          </a:p>
          <a:p>
            <a:pPr indent="0" lvl="0" marL="0" rtl="0" algn="ctr">
              <a:spcBef>
                <a:spcPts val="320"/>
              </a:spcBef>
              <a:spcAft>
                <a:spcPts val="0"/>
              </a:spcAft>
              <a:buSzPct val="56666"/>
              <a:buNone/>
            </a:pPr>
            <a:r>
              <a:rPr lang="en-US"/>
              <a:t>TASLIMA FERDAUS SHUVA</a:t>
            </a:r>
            <a:endParaRPr/>
          </a:p>
          <a:p>
            <a:pPr indent="0" lvl="0" marL="0" rtl="0" algn="ctr">
              <a:spcBef>
                <a:spcPts val="320"/>
              </a:spcBef>
              <a:spcAft>
                <a:spcPts val="0"/>
              </a:spcAft>
              <a:buSzPct val="56666"/>
              <a:buNone/>
            </a:pPr>
            <a:r>
              <a:rPr lang="en-US"/>
              <a:t>SENIOR LECTURER, CSE,DIU</a:t>
            </a:r>
            <a:endParaRPr/>
          </a:p>
          <a:p>
            <a:pPr indent="0" lvl="0" marL="0" rtl="0" algn="ctr">
              <a:spcBef>
                <a:spcPts val="320"/>
              </a:spcBef>
              <a:spcAft>
                <a:spcPts val="0"/>
              </a:spcAft>
              <a:buSzPct val="56666"/>
              <a:buNone/>
            </a:pPr>
            <a:r>
              <a:rPr lang="en-US"/>
              <a:t>EMAIL: </a:t>
            </a:r>
            <a:r>
              <a:rPr lang="en-US">
                <a:latin typeface="Arimo"/>
                <a:ea typeface="Arimo"/>
                <a:cs typeface="Arimo"/>
                <a:sym typeface="Arimo"/>
              </a:rPr>
              <a:t>SHUVA.CSE@DIU.EDU.BD</a:t>
            </a:r>
            <a:endParaRPr/>
          </a:p>
        </p:txBody>
      </p:sp>
      <p:sp>
        <p:nvSpPr>
          <p:cNvPr id="74" name="Google Shape;74;p1"/>
          <p:cNvSpPr txBox="1"/>
          <p:nvPr>
            <p:ph type="ctrTitle"/>
          </p:nvPr>
        </p:nvSpPr>
        <p:spPr>
          <a:xfrm>
            <a:off x="561325" y="221375"/>
            <a:ext cx="8123100" cy="2118000"/>
          </a:xfrm>
          <a:prstGeom prst="rect">
            <a:avLst/>
          </a:prstGeom>
          <a:solidFill>
            <a:schemeClr val="accent5"/>
          </a:solid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accent1"/>
              </a:buClr>
              <a:buSzPts val="4200"/>
              <a:buFont typeface="Georgia"/>
              <a:buNone/>
            </a:pPr>
            <a:r>
              <a:rPr lang="en-US"/>
              <a:t>CSE115:</a:t>
            </a:r>
            <a:r>
              <a:rPr b="1" lang="en-US"/>
              <a:t>Introduction to Biology and Chemistry for Computation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32" name="Shape 132"/>
        <p:cNvGrpSpPr/>
        <p:nvPr/>
      </p:nvGrpSpPr>
      <p:grpSpPr>
        <a:xfrm>
          <a:off x="0" y="0"/>
          <a:ext cx="0" cy="0"/>
          <a:chOff x="0" y="0"/>
          <a:chExt cx="0" cy="0"/>
        </a:xfrm>
      </p:grpSpPr>
      <p:sp>
        <p:nvSpPr>
          <p:cNvPr id="133" name="Google Shape;133;p10"/>
          <p:cNvSpPr txBox="1"/>
          <p:nvPr>
            <p:ph type="title"/>
          </p:nvPr>
        </p:nvSpPr>
        <p:spPr>
          <a:xfrm>
            <a:off x="286452" y="257650"/>
            <a:ext cx="8534400" cy="759000"/>
          </a:xfrm>
          <a:prstGeom prst="rect">
            <a:avLst/>
          </a:prstGeom>
          <a:solidFill>
            <a:schemeClr val="accent1"/>
          </a:solidFill>
          <a:ln>
            <a:noFill/>
          </a:ln>
        </p:spPr>
        <p:txBody>
          <a:bodyPr anchorCtr="0" anchor="b" bIns="45700" lIns="91425" spcFirstLastPara="1" rIns="91425" wrap="square" tIns="45700">
            <a:normAutofit/>
          </a:bodyPr>
          <a:lstStyle/>
          <a:p>
            <a:pPr indent="0" lvl="0" marL="0" rtl="0" algn="ctr">
              <a:spcBef>
                <a:spcPts val="0"/>
              </a:spcBef>
              <a:spcAft>
                <a:spcPts val="0"/>
              </a:spcAft>
              <a:buClr>
                <a:srgbClr val="7A9798"/>
              </a:buClr>
              <a:buSzPts val="3300"/>
              <a:buFont typeface="Georgia"/>
              <a:buNone/>
            </a:pPr>
            <a:r>
              <a:rPr lang="en-US"/>
              <a:t>Computers in Biology</a:t>
            </a:r>
            <a:endParaRPr/>
          </a:p>
        </p:txBody>
      </p:sp>
      <p:sp>
        <p:nvSpPr>
          <p:cNvPr id="134" name="Google Shape;134;p10"/>
          <p:cNvSpPr txBox="1"/>
          <p:nvPr>
            <p:ph idx="1" type="body"/>
          </p:nvPr>
        </p:nvSpPr>
        <p:spPr>
          <a:xfrm>
            <a:off x="165100" y="1331225"/>
            <a:ext cx="8503800" cy="4749900"/>
          </a:xfrm>
          <a:prstGeom prst="rect">
            <a:avLst/>
          </a:prstGeom>
          <a:solidFill>
            <a:schemeClr val="accent1"/>
          </a:solid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95"/>
              <a:buChar char="●"/>
            </a:pPr>
            <a:r>
              <a:rPr lang="en-US"/>
              <a:t>DNA sequencing</a:t>
            </a:r>
            <a:endParaRPr/>
          </a:p>
          <a:p>
            <a:pPr indent="-274320" lvl="0" marL="274320" rtl="0" algn="l">
              <a:spcBef>
                <a:spcPts val="540"/>
              </a:spcBef>
              <a:spcAft>
                <a:spcPts val="0"/>
              </a:spcAft>
              <a:buSzPts val="2295"/>
              <a:buChar char="●"/>
            </a:pPr>
            <a:r>
              <a:rPr lang="en-US"/>
              <a:t>Sequence Alignment</a:t>
            </a:r>
            <a:endParaRPr/>
          </a:p>
          <a:p>
            <a:pPr indent="-274320" lvl="0" marL="274320" rtl="0" algn="l">
              <a:spcBef>
                <a:spcPts val="540"/>
              </a:spcBef>
              <a:spcAft>
                <a:spcPts val="0"/>
              </a:spcAft>
              <a:buSzPts val="2295"/>
              <a:buChar char="●"/>
            </a:pPr>
            <a:r>
              <a:rPr lang="en-US"/>
              <a:t>Gene duplication </a:t>
            </a:r>
            <a:endParaRPr/>
          </a:p>
          <a:p>
            <a:pPr indent="-274320" lvl="0" marL="274320" rtl="0" algn="l">
              <a:spcBef>
                <a:spcPts val="540"/>
              </a:spcBef>
              <a:spcAft>
                <a:spcPts val="0"/>
              </a:spcAft>
              <a:buSzPts val="2295"/>
              <a:buChar char="●"/>
            </a:pPr>
            <a:r>
              <a:rPr lang="en-US"/>
              <a:t>DNA database searching</a:t>
            </a:r>
            <a:endParaRPr/>
          </a:p>
          <a:p>
            <a:pPr indent="-274320" lvl="0" marL="274320" rtl="0" algn="l">
              <a:spcBef>
                <a:spcPts val="540"/>
              </a:spcBef>
              <a:spcAft>
                <a:spcPts val="0"/>
              </a:spcAft>
              <a:buSzPts val="2295"/>
              <a:buChar char="●"/>
            </a:pPr>
            <a:r>
              <a:rPr lang="en-US"/>
              <a:t>Gene Therapy</a:t>
            </a:r>
            <a:endParaRPr/>
          </a:p>
          <a:p>
            <a:pPr indent="-274320" lvl="0" marL="274320" rtl="0" algn="l">
              <a:spcBef>
                <a:spcPts val="540"/>
              </a:spcBef>
              <a:spcAft>
                <a:spcPts val="0"/>
              </a:spcAft>
              <a:buSzPts val="2295"/>
              <a:buChar char="●"/>
            </a:pPr>
            <a:r>
              <a:rPr lang="en-US"/>
              <a:t>Drug development</a:t>
            </a:r>
            <a:endParaRPr/>
          </a:p>
          <a:p>
            <a:pPr indent="-128587" lvl="0" marL="274320" rtl="0" algn="l">
              <a:spcBef>
                <a:spcPts val="540"/>
              </a:spcBef>
              <a:spcAft>
                <a:spcPts val="0"/>
              </a:spcAft>
              <a:buSzPts val="2295"/>
              <a:buNone/>
            </a:pPr>
            <a:r>
              <a:t/>
            </a:r>
            <a:endParaRPr/>
          </a:p>
          <a:p>
            <a:pPr indent="-274320" lvl="0" marL="274320" rtl="0" algn="l">
              <a:spcBef>
                <a:spcPts val="540"/>
              </a:spcBef>
              <a:spcAft>
                <a:spcPts val="0"/>
              </a:spcAft>
              <a:buSzPts val="2295"/>
              <a:buNone/>
            </a:pPr>
            <a:r>
              <a:t/>
            </a:r>
            <a:endParaRPr/>
          </a:p>
          <a:p>
            <a:pPr indent="-128587" lvl="0" marL="274320" rtl="0" algn="l">
              <a:spcBef>
                <a:spcPts val="540"/>
              </a:spcBef>
              <a:spcAft>
                <a:spcPts val="1200"/>
              </a:spcAft>
              <a:buSzPts val="2295"/>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11"/>
          <p:cNvPicPr preferRelativeResize="0"/>
          <p:nvPr/>
        </p:nvPicPr>
        <p:blipFill rotWithShape="1">
          <a:blip r:embed="rId3">
            <a:alphaModFix/>
          </a:blip>
          <a:srcRect b="0" l="0" r="0" t="0"/>
          <a:stretch/>
        </p:blipFill>
        <p:spPr>
          <a:xfrm>
            <a:off x="294799" y="1188425"/>
            <a:ext cx="8686802" cy="4295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2"/>
          <p:cNvSpPr txBox="1"/>
          <p:nvPr>
            <p:ph type="title"/>
          </p:nvPr>
        </p:nvSpPr>
        <p:spPr>
          <a:xfrm>
            <a:off x="301752" y="228600"/>
            <a:ext cx="8534400" cy="758952"/>
          </a:xfrm>
          <a:prstGeom prst="rect">
            <a:avLst/>
          </a:prstGeom>
          <a:solidFill>
            <a:schemeClr val="lt1"/>
          </a:solidFill>
          <a:ln>
            <a:noFill/>
          </a:ln>
        </p:spPr>
        <p:txBody>
          <a:bodyPr anchorCtr="0" anchor="b" bIns="45700" lIns="91425" spcFirstLastPara="1" rIns="91425" wrap="square" tIns="45700">
            <a:normAutofit/>
          </a:bodyPr>
          <a:lstStyle/>
          <a:p>
            <a:pPr indent="0" lvl="0" marL="0" rtl="0" algn="ctr">
              <a:spcBef>
                <a:spcPts val="0"/>
              </a:spcBef>
              <a:spcAft>
                <a:spcPts val="0"/>
              </a:spcAft>
              <a:buClr>
                <a:srgbClr val="7A9798"/>
              </a:buClr>
              <a:buSzPts val="3300"/>
              <a:buFont typeface="Georgia"/>
              <a:buNone/>
            </a:pPr>
            <a:r>
              <a:rPr lang="en-US"/>
              <a:t>Lecture Outline</a:t>
            </a:r>
            <a:endParaRPr/>
          </a:p>
        </p:txBody>
      </p:sp>
      <p:sp>
        <p:nvSpPr>
          <p:cNvPr id="80" name="Google Shape;80;p2"/>
          <p:cNvSpPr txBox="1"/>
          <p:nvPr>
            <p:ph idx="1" type="body"/>
          </p:nvPr>
        </p:nvSpPr>
        <p:spPr>
          <a:xfrm>
            <a:off x="301752" y="1527048"/>
            <a:ext cx="8503800" cy="4572000"/>
          </a:xfrm>
          <a:prstGeom prst="rect">
            <a:avLst/>
          </a:prstGeom>
          <a:solidFill>
            <a:schemeClr val="lt1"/>
          </a:solid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95"/>
              <a:buChar char="●"/>
            </a:pPr>
            <a:r>
              <a:rPr lang="en-US"/>
              <a:t>Introduction</a:t>
            </a:r>
            <a:endParaRPr/>
          </a:p>
          <a:p>
            <a:pPr indent="-274320" lvl="0" marL="274320" rtl="0" algn="l">
              <a:spcBef>
                <a:spcPts val="540"/>
              </a:spcBef>
              <a:spcAft>
                <a:spcPts val="0"/>
              </a:spcAft>
              <a:buSzPts val="2295"/>
              <a:buChar char="●"/>
            </a:pPr>
            <a:r>
              <a:rPr lang="en-US"/>
              <a:t>Computer for Chemistry</a:t>
            </a:r>
            <a:endParaRPr/>
          </a:p>
          <a:p>
            <a:pPr indent="-274320" lvl="0" marL="274320" rtl="0" algn="l">
              <a:spcBef>
                <a:spcPts val="540"/>
              </a:spcBef>
              <a:spcAft>
                <a:spcPts val="0"/>
              </a:spcAft>
              <a:buSzPts val="2295"/>
              <a:buChar char="●"/>
            </a:pPr>
            <a:r>
              <a:rPr lang="en-US"/>
              <a:t>Computer for Biology</a:t>
            </a:r>
            <a:endParaRPr/>
          </a:p>
          <a:p>
            <a:pPr indent="-274320" lvl="0" marL="274320" rtl="0" algn="l">
              <a:spcBef>
                <a:spcPts val="540"/>
              </a:spcBef>
              <a:spcAft>
                <a:spcPts val="0"/>
              </a:spcAft>
              <a:buSzPts val="2295"/>
              <a:buChar char="●"/>
            </a:pPr>
            <a:r>
              <a:rPr lang="en-US"/>
              <a:t>Future scopes </a:t>
            </a:r>
            <a:endParaRPr/>
          </a:p>
          <a:p>
            <a:pPr indent="-128587" lvl="0" marL="274320" rtl="0" algn="l">
              <a:spcBef>
                <a:spcPts val="540"/>
              </a:spcBef>
              <a:spcAft>
                <a:spcPts val="1200"/>
              </a:spcAft>
              <a:buSzPts val="2295"/>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3"/>
          <p:cNvSpPr txBox="1"/>
          <p:nvPr>
            <p:ph type="title"/>
          </p:nvPr>
        </p:nvSpPr>
        <p:spPr>
          <a:xfrm>
            <a:off x="185350" y="228600"/>
            <a:ext cx="8620200" cy="759000"/>
          </a:xfrm>
          <a:prstGeom prst="rect">
            <a:avLst/>
          </a:prstGeom>
          <a:solidFill>
            <a:schemeClr val="lt1"/>
          </a:solidFill>
          <a:ln>
            <a:noFill/>
          </a:ln>
        </p:spPr>
        <p:txBody>
          <a:bodyPr anchorCtr="0" anchor="b" bIns="45700" lIns="91425" spcFirstLastPara="1" rIns="91425" wrap="square" tIns="45700">
            <a:normAutofit/>
          </a:bodyPr>
          <a:lstStyle/>
          <a:p>
            <a:pPr indent="0" lvl="0" marL="0" rtl="0" algn="ctr">
              <a:spcBef>
                <a:spcPts val="0"/>
              </a:spcBef>
              <a:spcAft>
                <a:spcPts val="0"/>
              </a:spcAft>
              <a:buClr>
                <a:srgbClr val="7A9798"/>
              </a:buClr>
              <a:buSzPts val="3300"/>
              <a:buFont typeface="Georgia"/>
              <a:buNone/>
            </a:pPr>
            <a:r>
              <a:rPr lang="en-US"/>
              <a:t>Introduction</a:t>
            </a:r>
            <a:endParaRPr/>
          </a:p>
        </p:txBody>
      </p:sp>
      <p:sp>
        <p:nvSpPr>
          <p:cNvPr id="86" name="Google Shape;86;p3"/>
          <p:cNvSpPr txBox="1"/>
          <p:nvPr>
            <p:ph idx="1" type="body"/>
          </p:nvPr>
        </p:nvSpPr>
        <p:spPr>
          <a:xfrm>
            <a:off x="301752" y="1527048"/>
            <a:ext cx="8503920" cy="4572000"/>
          </a:xfrm>
          <a:prstGeom prst="rect">
            <a:avLst/>
          </a:prstGeom>
          <a:solidFill>
            <a:schemeClr val="lt1"/>
          </a:solid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95"/>
              <a:buChar char="●"/>
            </a:pPr>
            <a:r>
              <a:rPr lang="en-US"/>
              <a:t>We live in the era of computers. The word computer comes from the word “compute”, which means, “to calculate”. Despite computing it has many aspects in our life. </a:t>
            </a:r>
            <a:endParaRPr/>
          </a:p>
          <a:p>
            <a:pPr indent="-274320" lvl="0" marL="274320" rtl="0" algn="l">
              <a:spcBef>
                <a:spcPts val="540"/>
              </a:spcBef>
              <a:spcAft>
                <a:spcPts val="0"/>
              </a:spcAft>
              <a:buSzPts val="2295"/>
              <a:buChar char="●"/>
            </a:pPr>
            <a:r>
              <a:rPr lang="en-US"/>
              <a:t>The evolution of computer is still on and the ability of computers to sort, massive amount of data quickly produce useful information for almost any kind of user and makes them essential tool in modern society.</a:t>
            </a:r>
            <a:endParaRPr/>
          </a:p>
          <a:p>
            <a:pPr indent="-128587" lvl="0" marL="274320" rtl="0" algn="l">
              <a:spcBef>
                <a:spcPts val="540"/>
              </a:spcBef>
              <a:spcAft>
                <a:spcPts val="0"/>
              </a:spcAft>
              <a:buSzPts val="2295"/>
              <a:buNone/>
            </a:pPr>
            <a:r>
              <a:t/>
            </a:r>
            <a:endParaRPr/>
          </a:p>
          <a:p>
            <a:pPr indent="-274320" lvl="0" marL="274320" rtl="0" algn="l">
              <a:spcBef>
                <a:spcPts val="540"/>
              </a:spcBef>
              <a:spcAft>
                <a:spcPts val="0"/>
              </a:spcAft>
              <a:buSzPts val="2295"/>
              <a:buNone/>
            </a:pPr>
            <a:r>
              <a:t/>
            </a:r>
            <a:endParaRPr/>
          </a:p>
          <a:p>
            <a:pPr indent="-274320" lvl="0" marL="274320" rtl="0" algn="l">
              <a:spcBef>
                <a:spcPts val="540"/>
              </a:spcBef>
              <a:spcAft>
                <a:spcPts val="0"/>
              </a:spcAft>
              <a:buSzPts val="2295"/>
              <a:buNone/>
            </a:pPr>
            <a:r>
              <a:t/>
            </a:r>
            <a:endParaRPr/>
          </a:p>
          <a:p>
            <a:pPr indent="-128587" lvl="0" marL="274320" rtl="0" algn="l">
              <a:spcBef>
                <a:spcPts val="540"/>
              </a:spcBef>
              <a:spcAft>
                <a:spcPts val="1200"/>
              </a:spcAft>
              <a:buSzPts val="2295"/>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4"/>
          <p:cNvSpPr txBox="1"/>
          <p:nvPr>
            <p:ph type="title"/>
          </p:nvPr>
        </p:nvSpPr>
        <p:spPr>
          <a:xfrm>
            <a:off x="301752" y="228600"/>
            <a:ext cx="8534400" cy="758952"/>
          </a:xfrm>
          <a:prstGeom prst="rect">
            <a:avLst/>
          </a:prstGeom>
          <a:solidFill>
            <a:schemeClr val="lt1"/>
          </a:solidFill>
          <a:ln>
            <a:noFill/>
          </a:ln>
        </p:spPr>
        <p:txBody>
          <a:bodyPr anchorCtr="0" anchor="b" bIns="45700" lIns="91425" spcFirstLastPara="1" rIns="91425" wrap="square" tIns="45700">
            <a:normAutofit/>
          </a:bodyPr>
          <a:lstStyle/>
          <a:p>
            <a:pPr indent="0" lvl="0" marL="0" rtl="0" algn="ctr">
              <a:spcBef>
                <a:spcPts val="0"/>
              </a:spcBef>
              <a:spcAft>
                <a:spcPts val="0"/>
              </a:spcAft>
              <a:buClr>
                <a:srgbClr val="7A9798"/>
              </a:buClr>
              <a:buSzPts val="3300"/>
              <a:buFont typeface="Georgia"/>
              <a:buNone/>
            </a:pPr>
            <a:r>
              <a:rPr lang="en-US"/>
              <a:t>Fields of Computer</a:t>
            </a:r>
            <a:endParaRPr/>
          </a:p>
        </p:txBody>
      </p:sp>
      <p:sp>
        <p:nvSpPr>
          <p:cNvPr id="92" name="Google Shape;92;p4"/>
          <p:cNvSpPr txBox="1"/>
          <p:nvPr>
            <p:ph idx="1" type="body"/>
          </p:nvPr>
        </p:nvSpPr>
        <p:spPr>
          <a:xfrm>
            <a:off x="225552" y="1527048"/>
            <a:ext cx="8503800" cy="4572000"/>
          </a:xfrm>
          <a:prstGeom prst="rect">
            <a:avLst/>
          </a:prstGeom>
          <a:solidFill>
            <a:schemeClr val="lt1"/>
          </a:solid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95"/>
              <a:buChar char="●"/>
            </a:pPr>
            <a:r>
              <a:rPr lang="en-US"/>
              <a:t>Science(e.g. Chemical industry)</a:t>
            </a:r>
            <a:endParaRPr/>
          </a:p>
          <a:p>
            <a:pPr indent="-274320" lvl="0" marL="274320" rtl="0" algn="l">
              <a:spcBef>
                <a:spcPts val="540"/>
              </a:spcBef>
              <a:spcAft>
                <a:spcPts val="0"/>
              </a:spcAft>
              <a:buSzPts val="2295"/>
              <a:buChar char="●"/>
            </a:pPr>
            <a:r>
              <a:rPr lang="en-US"/>
              <a:t>Medicine(e.g. Bioinformatics)</a:t>
            </a:r>
            <a:endParaRPr/>
          </a:p>
          <a:p>
            <a:pPr indent="-274320" lvl="0" marL="274320" rtl="0" algn="l">
              <a:spcBef>
                <a:spcPts val="540"/>
              </a:spcBef>
              <a:spcAft>
                <a:spcPts val="0"/>
              </a:spcAft>
              <a:buSzPts val="2295"/>
              <a:buChar char="●"/>
            </a:pPr>
            <a:r>
              <a:rPr lang="en-US"/>
              <a:t>Education</a:t>
            </a:r>
            <a:endParaRPr/>
          </a:p>
          <a:p>
            <a:pPr indent="-274320" lvl="0" marL="274320" rtl="0" algn="l">
              <a:spcBef>
                <a:spcPts val="540"/>
              </a:spcBef>
              <a:spcAft>
                <a:spcPts val="0"/>
              </a:spcAft>
              <a:buSzPts val="2295"/>
              <a:buChar char="●"/>
            </a:pPr>
            <a:r>
              <a:rPr lang="en-US"/>
              <a:t>Banking</a:t>
            </a:r>
            <a:endParaRPr/>
          </a:p>
          <a:p>
            <a:pPr indent="-274320" lvl="0" marL="274320" rtl="0" algn="l">
              <a:spcBef>
                <a:spcPts val="540"/>
              </a:spcBef>
              <a:spcAft>
                <a:spcPts val="0"/>
              </a:spcAft>
              <a:buSzPts val="2295"/>
              <a:buChar char="●"/>
            </a:pPr>
            <a:r>
              <a:rPr lang="en-US"/>
              <a:t>Crime Investigation</a:t>
            </a:r>
            <a:endParaRPr/>
          </a:p>
          <a:p>
            <a:pPr indent="-274320" lvl="0" marL="274320" rtl="0" algn="l">
              <a:spcBef>
                <a:spcPts val="540"/>
              </a:spcBef>
              <a:spcAft>
                <a:spcPts val="0"/>
              </a:spcAft>
              <a:buSzPts val="2295"/>
              <a:buChar char="●"/>
            </a:pPr>
            <a:r>
              <a:rPr lang="en-US"/>
              <a:t>Entertainment</a:t>
            </a:r>
            <a:endParaRPr/>
          </a:p>
          <a:p>
            <a:pPr indent="-274320" lvl="0" marL="274320" rtl="0" algn="l">
              <a:spcBef>
                <a:spcPts val="540"/>
              </a:spcBef>
              <a:spcAft>
                <a:spcPts val="0"/>
              </a:spcAft>
              <a:buSzPts val="2295"/>
              <a:buChar char="●"/>
            </a:pPr>
            <a:r>
              <a:rPr lang="en-US"/>
              <a:t>And much more</a:t>
            </a:r>
            <a:endParaRPr/>
          </a:p>
          <a:p>
            <a:pPr indent="-274320" lvl="0" marL="274320" rtl="0" algn="l">
              <a:spcBef>
                <a:spcPts val="540"/>
              </a:spcBef>
              <a:spcAft>
                <a:spcPts val="1200"/>
              </a:spcAft>
              <a:buSzPts val="2295"/>
              <a:buNone/>
            </a:pPr>
            <a:br>
              <a:rPr lang="en-US"/>
            </a:b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96" name="Shape 96"/>
        <p:cNvGrpSpPr/>
        <p:nvPr/>
      </p:nvGrpSpPr>
      <p:grpSpPr>
        <a:xfrm>
          <a:off x="0" y="0"/>
          <a:ext cx="0" cy="0"/>
          <a:chOff x="0" y="0"/>
          <a:chExt cx="0" cy="0"/>
        </a:xfrm>
      </p:grpSpPr>
      <p:sp>
        <p:nvSpPr>
          <p:cNvPr id="97" name="Google Shape;97;p5"/>
          <p:cNvSpPr txBox="1"/>
          <p:nvPr>
            <p:ph type="title"/>
          </p:nvPr>
        </p:nvSpPr>
        <p:spPr>
          <a:xfrm>
            <a:off x="304800" y="279400"/>
            <a:ext cx="8534400" cy="871200"/>
          </a:xfrm>
          <a:prstGeom prst="rect">
            <a:avLst/>
          </a:prstGeom>
          <a:solidFill>
            <a:schemeClr val="lt1"/>
          </a:solidFill>
          <a:ln>
            <a:noFill/>
          </a:ln>
        </p:spPr>
        <p:txBody>
          <a:bodyPr anchorCtr="0" anchor="b" bIns="45700" lIns="91425" spcFirstLastPara="1" rIns="91425" wrap="square" tIns="45700">
            <a:noAutofit/>
          </a:bodyPr>
          <a:lstStyle/>
          <a:p>
            <a:pPr indent="0" lvl="0" marL="0" rtl="0" algn="ctr">
              <a:spcBef>
                <a:spcPts val="0"/>
              </a:spcBef>
              <a:spcAft>
                <a:spcPts val="0"/>
              </a:spcAft>
              <a:buClr>
                <a:srgbClr val="7A9798"/>
              </a:buClr>
              <a:buSzPts val="3300"/>
              <a:buFont typeface="Georgia"/>
              <a:buNone/>
            </a:pPr>
            <a:br>
              <a:rPr lang="en-US"/>
            </a:br>
            <a:r>
              <a:rPr lang="en-US"/>
              <a:t> Computers in Chemistry :</a:t>
            </a:r>
            <a:endParaRPr/>
          </a:p>
        </p:txBody>
      </p:sp>
      <p:sp>
        <p:nvSpPr>
          <p:cNvPr id="98" name="Google Shape;98;p5"/>
          <p:cNvSpPr txBox="1"/>
          <p:nvPr>
            <p:ph idx="1" type="body"/>
          </p:nvPr>
        </p:nvSpPr>
        <p:spPr>
          <a:xfrm>
            <a:off x="320100" y="1583700"/>
            <a:ext cx="8503800" cy="5274300"/>
          </a:xfrm>
          <a:prstGeom prst="rect">
            <a:avLst/>
          </a:prstGeom>
          <a:solidFill>
            <a:schemeClr val="lt1"/>
          </a:solid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95"/>
              <a:buChar char="●"/>
            </a:pPr>
            <a:r>
              <a:rPr lang="en-US"/>
              <a:t>There are several scopes of working for computer engineers in chemistry. Such as: </a:t>
            </a:r>
            <a:endParaRPr/>
          </a:p>
          <a:p>
            <a:pPr indent="-274320" lvl="0" marL="274320" rtl="0" algn="l">
              <a:spcBef>
                <a:spcPts val="540"/>
              </a:spcBef>
              <a:spcAft>
                <a:spcPts val="0"/>
              </a:spcAft>
              <a:buSzPts val="2295"/>
              <a:buChar char="●"/>
            </a:pPr>
            <a:r>
              <a:rPr b="1" lang="en-US"/>
              <a:t>Computational chemistry</a:t>
            </a:r>
            <a:endParaRPr/>
          </a:p>
          <a:p>
            <a:pPr indent="-274320" lvl="0" marL="274320" rtl="0" algn="l">
              <a:spcBef>
                <a:spcPts val="540"/>
              </a:spcBef>
              <a:spcAft>
                <a:spcPts val="1200"/>
              </a:spcAft>
              <a:buSzPts val="2295"/>
              <a:buChar char="●"/>
            </a:pPr>
            <a:r>
              <a:rPr lang="en-US"/>
              <a:t>It is the branch of chemistry where computers are used for solving chemical problems related to simulation. It uses the methods of theoretical chemistry, incorporated into computer programs, to calculate the structures and properties of molecules, groups of molecules and solids.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6"/>
          <p:cNvSpPr txBox="1"/>
          <p:nvPr>
            <p:ph type="title"/>
          </p:nvPr>
        </p:nvSpPr>
        <p:spPr>
          <a:xfrm>
            <a:off x="215875" y="333850"/>
            <a:ext cx="8534400" cy="701400"/>
          </a:xfrm>
          <a:prstGeom prst="rect">
            <a:avLst/>
          </a:prstGeom>
          <a:solidFill>
            <a:schemeClr val="lt1"/>
          </a:solidFill>
          <a:ln>
            <a:noFill/>
          </a:ln>
        </p:spPr>
        <p:txBody>
          <a:bodyPr anchorCtr="0" anchor="b" bIns="45700" lIns="91425" spcFirstLastPara="1" rIns="91425" wrap="square" tIns="45700">
            <a:normAutofit/>
          </a:bodyPr>
          <a:lstStyle/>
          <a:p>
            <a:pPr indent="0" lvl="0" marL="0" rtl="0" algn="ctr">
              <a:spcBef>
                <a:spcPts val="0"/>
              </a:spcBef>
              <a:spcAft>
                <a:spcPts val="0"/>
              </a:spcAft>
              <a:buClr>
                <a:srgbClr val="7A9798"/>
              </a:buClr>
              <a:buSzPts val="3300"/>
              <a:buFont typeface="Georgia"/>
              <a:buNone/>
            </a:pPr>
            <a:r>
              <a:rPr lang="en-US"/>
              <a:t>Visual Models &amp; Packages</a:t>
            </a:r>
            <a:endParaRPr/>
          </a:p>
        </p:txBody>
      </p:sp>
      <p:sp>
        <p:nvSpPr>
          <p:cNvPr id="104" name="Google Shape;104;p6"/>
          <p:cNvSpPr txBox="1"/>
          <p:nvPr>
            <p:ph idx="1" type="body"/>
          </p:nvPr>
        </p:nvSpPr>
        <p:spPr>
          <a:xfrm>
            <a:off x="301752" y="1527048"/>
            <a:ext cx="8503920" cy="4572000"/>
          </a:xfrm>
          <a:prstGeom prst="rect">
            <a:avLst/>
          </a:prstGeom>
          <a:solidFill>
            <a:srgbClr val="000000"/>
          </a:solid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95"/>
              <a:buChar char="●"/>
            </a:pPr>
            <a:r>
              <a:rPr lang="en-US"/>
              <a:t>Many self-sufficient computational chemistry software packages exist. Some include many methods covering a wide range, while others concentrate on a very specific range or even on one method. </a:t>
            </a:r>
            <a:endParaRPr/>
          </a:p>
          <a:p>
            <a:pPr indent="-274320" lvl="0" marL="274320" rtl="0" algn="l">
              <a:spcBef>
                <a:spcPts val="540"/>
              </a:spcBef>
              <a:spcAft>
                <a:spcPts val="0"/>
              </a:spcAft>
              <a:buSzPts val="2295"/>
              <a:buChar char="●"/>
            </a:pPr>
            <a:r>
              <a:rPr lang="en-US"/>
              <a:t>For example: </a:t>
            </a:r>
            <a:endParaRPr/>
          </a:p>
          <a:p>
            <a:pPr indent="-274320" lvl="0" marL="274320" rtl="0" algn="l">
              <a:spcBef>
                <a:spcPts val="480"/>
              </a:spcBef>
              <a:spcAft>
                <a:spcPts val="0"/>
              </a:spcAft>
              <a:buSzPts val="2040"/>
              <a:buFont typeface="Noto Sans Symbols"/>
              <a:buChar char="⮚"/>
            </a:pPr>
            <a:r>
              <a:rPr lang="en-US" sz="2400">
                <a:solidFill>
                  <a:srgbClr val="3333FF"/>
                </a:solidFill>
              </a:rPr>
              <a:t>For drawing packages -</a:t>
            </a:r>
            <a:r>
              <a:rPr i="1" lang="en-US" sz="2400">
                <a:solidFill>
                  <a:srgbClr val="3333FF"/>
                </a:solidFill>
              </a:rPr>
              <a:t>ISIS/Draw by MDL</a:t>
            </a:r>
            <a:r>
              <a:rPr b="1" lang="en-US" sz="2400"/>
              <a:t> </a:t>
            </a:r>
            <a:r>
              <a:rPr lang="en-US" sz="2400">
                <a:solidFill>
                  <a:srgbClr val="3333FF"/>
                </a:solidFill>
              </a:rPr>
              <a:t>Information Systems </a:t>
            </a:r>
            <a:endParaRPr/>
          </a:p>
          <a:p>
            <a:pPr indent="-274320" lvl="0" marL="274320" rtl="0" algn="l">
              <a:spcBef>
                <a:spcPts val="480"/>
              </a:spcBef>
              <a:spcAft>
                <a:spcPts val="0"/>
              </a:spcAft>
              <a:buSzPts val="2040"/>
              <a:buFont typeface="Noto Sans Symbols"/>
              <a:buChar char="⮚"/>
            </a:pPr>
            <a:r>
              <a:rPr lang="en-US" sz="2400">
                <a:solidFill>
                  <a:srgbClr val="3333FF"/>
                </a:solidFill>
              </a:rPr>
              <a:t>For modelling packages such as </a:t>
            </a:r>
            <a:r>
              <a:rPr i="1" lang="en-US" sz="2400">
                <a:solidFill>
                  <a:srgbClr val="3333FF"/>
                </a:solidFill>
              </a:rPr>
              <a:t>ArgusLab</a:t>
            </a:r>
            <a:r>
              <a:rPr lang="en-US" sz="2400">
                <a:solidFill>
                  <a:srgbClr val="3333FF"/>
                </a:solidFill>
              </a:rPr>
              <a:t> </a:t>
            </a:r>
            <a:endParaRPr/>
          </a:p>
          <a:p>
            <a:pPr indent="-274320" lvl="0" marL="274320" rtl="0" algn="l">
              <a:spcBef>
                <a:spcPts val="480"/>
              </a:spcBef>
              <a:spcAft>
                <a:spcPts val="0"/>
              </a:spcAft>
              <a:buSzPts val="2040"/>
              <a:buFont typeface="Noto Sans Symbols"/>
              <a:buChar char="⮚"/>
            </a:pPr>
            <a:r>
              <a:rPr lang="en-US" sz="2400">
                <a:solidFill>
                  <a:srgbClr val="3333FF"/>
                </a:solidFill>
              </a:rPr>
              <a:t>These software packages allow you to create your own molecular-structure</a:t>
            </a:r>
            <a:endParaRPr sz="2000">
              <a:solidFill>
                <a:srgbClr val="3333FF"/>
              </a:solidFill>
            </a:endParaRPr>
          </a:p>
          <a:p>
            <a:pPr indent="-128587" lvl="0" marL="274320" rtl="0" algn="l">
              <a:spcBef>
                <a:spcPts val="540"/>
              </a:spcBef>
              <a:spcAft>
                <a:spcPts val="1200"/>
              </a:spcAft>
              <a:buSzPts val="2295"/>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7"/>
          <p:cNvSpPr txBox="1"/>
          <p:nvPr>
            <p:ph type="title"/>
          </p:nvPr>
        </p:nvSpPr>
        <p:spPr>
          <a:xfrm>
            <a:off x="301752" y="228600"/>
            <a:ext cx="8534400" cy="758952"/>
          </a:xfrm>
          <a:prstGeom prst="rect">
            <a:avLst/>
          </a:prstGeom>
          <a:solidFill>
            <a:schemeClr val="lt1"/>
          </a:solid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rgbClr val="7A9798"/>
              </a:buClr>
              <a:buSzPct val="110000"/>
              <a:buFont typeface="Georgia"/>
              <a:buNone/>
            </a:pPr>
            <a:r>
              <a:rPr lang="en-US"/>
              <a:t>Applications of computer for chemistry in Industry</a:t>
            </a:r>
            <a:endParaRPr/>
          </a:p>
        </p:txBody>
      </p:sp>
      <p:sp>
        <p:nvSpPr>
          <p:cNvPr id="110" name="Google Shape;110;p7"/>
          <p:cNvSpPr txBox="1"/>
          <p:nvPr>
            <p:ph idx="1" type="body"/>
          </p:nvPr>
        </p:nvSpPr>
        <p:spPr>
          <a:xfrm>
            <a:off x="301752" y="1527048"/>
            <a:ext cx="8503800" cy="4572000"/>
          </a:xfrm>
          <a:prstGeom prst="rect">
            <a:avLst/>
          </a:prstGeom>
          <a:solidFill>
            <a:schemeClr val="lt1"/>
          </a:solid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95"/>
              <a:buChar char="●"/>
            </a:pPr>
            <a:r>
              <a:rPr b="1" lang="en-US"/>
              <a:t>DCS (distributed control system)</a:t>
            </a:r>
            <a:endParaRPr/>
          </a:p>
          <a:p>
            <a:pPr indent="-274320" lvl="0" marL="274320" rtl="0" algn="l">
              <a:spcBef>
                <a:spcPts val="540"/>
              </a:spcBef>
              <a:spcAft>
                <a:spcPts val="0"/>
              </a:spcAft>
              <a:buSzPts val="2295"/>
              <a:buChar char="●"/>
            </a:pPr>
            <a:r>
              <a:rPr lang="en-US"/>
              <a:t>A</a:t>
            </a:r>
            <a:r>
              <a:rPr lang="en-US"/>
              <a:t> distributed control system (DCS) is </a:t>
            </a:r>
            <a:r>
              <a:rPr b="1" lang="en-US"/>
              <a:t>a </a:t>
            </a:r>
            <a:r>
              <a:rPr lang="en-US"/>
              <a:t>computerized control system for a process or plant usually with many control loops.</a:t>
            </a:r>
            <a:endParaRPr/>
          </a:p>
          <a:p>
            <a:pPr indent="-128587" lvl="0" marL="274320" rtl="0" algn="l">
              <a:spcBef>
                <a:spcPts val="540"/>
              </a:spcBef>
              <a:spcAft>
                <a:spcPts val="0"/>
              </a:spcAft>
              <a:buSzPts val="2295"/>
              <a:buNone/>
            </a:pPr>
            <a:r>
              <a:t/>
            </a:r>
            <a:endParaRPr/>
          </a:p>
          <a:p>
            <a:pPr indent="-274320" lvl="0" marL="274320" rtl="0" algn="l">
              <a:spcBef>
                <a:spcPts val="540"/>
              </a:spcBef>
              <a:spcAft>
                <a:spcPts val="0"/>
              </a:spcAft>
              <a:buSzPts val="2295"/>
              <a:buChar char="●"/>
            </a:pPr>
            <a:r>
              <a:rPr b="1" lang="en-US"/>
              <a:t>Chromatography</a:t>
            </a:r>
            <a:endParaRPr/>
          </a:p>
          <a:p>
            <a:pPr indent="-274320" lvl="0" marL="274320" rtl="0" algn="l">
              <a:spcBef>
                <a:spcPts val="540"/>
              </a:spcBef>
              <a:spcAft>
                <a:spcPts val="1200"/>
              </a:spcAft>
              <a:buSzPts val="2295"/>
              <a:buChar char="●"/>
            </a:pPr>
            <a:r>
              <a:rPr lang="en-US"/>
              <a:t>Chromatography is an analytical technique commonly used for separating a mixture of chemical substances into its individual components.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14" name="Shape 114"/>
        <p:cNvGrpSpPr/>
        <p:nvPr/>
      </p:nvGrpSpPr>
      <p:grpSpPr>
        <a:xfrm>
          <a:off x="0" y="0"/>
          <a:ext cx="0" cy="0"/>
          <a:chOff x="0" y="0"/>
          <a:chExt cx="0" cy="0"/>
        </a:xfrm>
      </p:grpSpPr>
      <p:sp>
        <p:nvSpPr>
          <p:cNvPr id="115" name="Google Shape;115;p8"/>
          <p:cNvSpPr txBox="1"/>
          <p:nvPr>
            <p:ph type="title"/>
          </p:nvPr>
        </p:nvSpPr>
        <p:spPr>
          <a:xfrm>
            <a:off x="178625" y="290575"/>
            <a:ext cx="8559300" cy="523200"/>
          </a:xfrm>
          <a:prstGeom prst="rect">
            <a:avLst/>
          </a:prstGeom>
          <a:solidFill>
            <a:schemeClr val="lt1"/>
          </a:solid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rgbClr val="7A9798"/>
              </a:buClr>
              <a:buSzPct val="110000"/>
              <a:buFont typeface="Georgia"/>
              <a:buNone/>
            </a:pPr>
            <a:r>
              <a:rPr lang="en-US"/>
              <a:t> Computers in Biology :</a:t>
            </a:r>
            <a:endParaRPr/>
          </a:p>
        </p:txBody>
      </p:sp>
      <p:sp>
        <p:nvSpPr>
          <p:cNvPr id="116" name="Google Shape;116;p8"/>
          <p:cNvSpPr txBox="1"/>
          <p:nvPr>
            <p:ph idx="1" type="body"/>
          </p:nvPr>
        </p:nvSpPr>
        <p:spPr>
          <a:xfrm>
            <a:off x="178625" y="938225"/>
            <a:ext cx="8688900" cy="12846900"/>
          </a:xfrm>
          <a:prstGeom prst="rect">
            <a:avLst/>
          </a:prstGeom>
          <a:solidFill>
            <a:schemeClr val="lt1"/>
          </a:solid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95"/>
              <a:buChar char="●"/>
            </a:pPr>
            <a:r>
              <a:rPr lang="en-US"/>
              <a:t>Computer has worked wonderfully in Medical science and biology. There are numerous of fields in biology where computer has successfully proved it’s, existence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21" name="Shape 121"/>
        <p:cNvGrpSpPr/>
        <p:nvPr/>
      </p:nvGrpSpPr>
      <p:grpSpPr>
        <a:xfrm>
          <a:off x="0" y="0"/>
          <a:ext cx="0" cy="0"/>
          <a:chOff x="0" y="0"/>
          <a:chExt cx="0" cy="0"/>
        </a:xfrm>
      </p:grpSpPr>
      <p:sp>
        <p:nvSpPr>
          <p:cNvPr id="122" name="Google Shape;122;p9"/>
          <p:cNvSpPr/>
          <p:nvPr/>
        </p:nvSpPr>
        <p:spPr>
          <a:xfrm>
            <a:off x="304800" y="1054100"/>
            <a:ext cx="3810000" cy="1917700"/>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Biologists</a:t>
            </a:r>
            <a:r>
              <a:rPr lang="en-US" sz="1800">
                <a:solidFill>
                  <a:schemeClr val="dk1"/>
                </a:solidFill>
                <a:latin typeface="Georgia"/>
                <a:ea typeface="Georgia"/>
                <a:cs typeface="Georgia"/>
                <a:sym typeface="Georgia"/>
              </a:rPr>
              <a:t> </a:t>
            </a:r>
            <a:endParaRPr/>
          </a:p>
          <a:p>
            <a:pPr indent="0" lvl="0" marL="0" marR="0" rtl="0" algn="l">
              <a:spcBef>
                <a:spcPts val="0"/>
              </a:spcBef>
              <a:spcAft>
                <a:spcPts val="0"/>
              </a:spcAft>
              <a:buNone/>
            </a:pPr>
            <a:r>
              <a:rPr lang="en-US" sz="1800">
                <a:solidFill>
                  <a:schemeClr val="dk1"/>
                </a:solidFill>
                <a:latin typeface="Georgia"/>
                <a:ea typeface="Georgia"/>
                <a:cs typeface="Georgia"/>
                <a:sym typeface="Georgia"/>
              </a:rPr>
              <a:t>collect molecular data: </a:t>
            </a:r>
            <a:endParaRPr/>
          </a:p>
          <a:p>
            <a:pPr indent="0" lvl="0" marL="0" marR="0" rtl="0" algn="l">
              <a:spcBef>
                <a:spcPts val="0"/>
              </a:spcBef>
              <a:spcAft>
                <a:spcPts val="0"/>
              </a:spcAft>
              <a:buNone/>
            </a:pPr>
            <a:r>
              <a:rPr lang="en-US" sz="1800">
                <a:solidFill>
                  <a:schemeClr val="dk1"/>
                </a:solidFill>
                <a:latin typeface="Georgia"/>
                <a:ea typeface="Georgia"/>
                <a:cs typeface="Georgia"/>
                <a:sym typeface="Georgia"/>
              </a:rPr>
              <a:t>DNA &amp; Protein sequences,</a:t>
            </a:r>
            <a:endParaRPr/>
          </a:p>
          <a:p>
            <a:pPr indent="0" lvl="0" marL="0" marR="0" rtl="0" algn="l">
              <a:spcBef>
                <a:spcPts val="0"/>
              </a:spcBef>
              <a:spcAft>
                <a:spcPts val="0"/>
              </a:spcAft>
              <a:buNone/>
            </a:pPr>
            <a:r>
              <a:rPr lang="en-US" sz="1800">
                <a:solidFill>
                  <a:schemeClr val="dk1"/>
                </a:solidFill>
                <a:latin typeface="Georgia"/>
                <a:ea typeface="Georgia"/>
                <a:cs typeface="Georgia"/>
                <a:sym typeface="Georgia"/>
              </a:rPr>
              <a:t>gene expression, etc.</a:t>
            </a:r>
            <a:endParaRPr/>
          </a:p>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3" name="Google Shape;123;p9"/>
          <p:cNvSpPr txBox="1"/>
          <p:nvPr/>
        </p:nvSpPr>
        <p:spPr>
          <a:xfrm>
            <a:off x="228600" y="4483100"/>
            <a:ext cx="5164200" cy="1477500"/>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Georgia"/>
              <a:ea typeface="Georgia"/>
              <a:cs typeface="Georgia"/>
              <a:sym typeface="Georgia"/>
            </a:endParaRPr>
          </a:p>
          <a:p>
            <a:pPr indent="0" lvl="0" marL="0" marR="0" rtl="0" algn="l">
              <a:spcBef>
                <a:spcPts val="0"/>
              </a:spcBef>
              <a:spcAft>
                <a:spcPts val="0"/>
              </a:spcAft>
              <a:buNone/>
            </a:pPr>
            <a:r>
              <a:rPr b="1" lang="en-US" sz="1800">
                <a:solidFill>
                  <a:schemeClr val="dk1"/>
                </a:solidFill>
                <a:latin typeface="Georgia"/>
                <a:ea typeface="Georgia"/>
                <a:cs typeface="Georgia"/>
                <a:sym typeface="Georgia"/>
              </a:rPr>
              <a:t>Computer scientists</a:t>
            </a:r>
            <a:r>
              <a:rPr lang="en-US" sz="1800">
                <a:solidFill>
                  <a:schemeClr val="dk1"/>
                </a:solidFill>
                <a:latin typeface="Georgia"/>
                <a:ea typeface="Georgia"/>
                <a:cs typeface="Georgia"/>
                <a:sym typeface="Georgia"/>
              </a:rPr>
              <a:t> </a:t>
            </a:r>
            <a:endParaRPr/>
          </a:p>
          <a:p>
            <a:pPr indent="0" lvl="0" marL="0" marR="0" rtl="0" algn="l">
              <a:spcBef>
                <a:spcPts val="0"/>
              </a:spcBef>
              <a:spcAft>
                <a:spcPts val="0"/>
              </a:spcAft>
              <a:buNone/>
            </a:pPr>
            <a:r>
              <a:rPr lang="en-US" sz="1800">
                <a:solidFill>
                  <a:schemeClr val="dk1"/>
                </a:solidFill>
                <a:latin typeface="Georgia"/>
                <a:ea typeface="Georgia"/>
                <a:cs typeface="Georgia"/>
                <a:sym typeface="Georgia"/>
              </a:rPr>
              <a:t>(+Mathematicians, Statisticians, etc.)</a:t>
            </a:r>
            <a:endParaRPr/>
          </a:p>
          <a:p>
            <a:pPr indent="0" lvl="0" marL="0" marR="0" rtl="0" algn="l">
              <a:spcBef>
                <a:spcPts val="0"/>
              </a:spcBef>
              <a:spcAft>
                <a:spcPts val="0"/>
              </a:spcAft>
              <a:buNone/>
            </a:pPr>
            <a:r>
              <a:rPr lang="en-US" sz="1800">
                <a:solidFill>
                  <a:schemeClr val="dk1"/>
                </a:solidFill>
                <a:latin typeface="Georgia"/>
                <a:ea typeface="Georgia"/>
                <a:cs typeface="Georgia"/>
                <a:sym typeface="Georgia"/>
              </a:rPr>
              <a:t>Develop tools, softwares, algorithms </a:t>
            </a:r>
            <a:br>
              <a:rPr lang="en-US" sz="1800">
                <a:solidFill>
                  <a:schemeClr val="dk1"/>
                </a:solidFill>
                <a:latin typeface="Georgia"/>
                <a:ea typeface="Georgia"/>
                <a:cs typeface="Georgia"/>
                <a:sym typeface="Georgia"/>
              </a:rPr>
            </a:br>
            <a:r>
              <a:rPr lang="en-US" sz="1800">
                <a:solidFill>
                  <a:schemeClr val="dk1"/>
                </a:solidFill>
                <a:latin typeface="Georgia"/>
                <a:ea typeface="Georgia"/>
                <a:cs typeface="Georgia"/>
                <a:sym typeface="Georgia"/>
              </a:rPr>
              <a:t>to store and analyze the data.</a:t>
            </a:r>
            <a:endParaRPr/>
          </a:p>
        </p:txBody>
      </p:sp>
      <p:sp>
        <p:nvSpPr>
          <p:cNvPr id="124" name="Google Shape;124;p9"/>
          <p:cNvSpPr txBox="1"/>
          <p:nvPr/>
        </p:nvSpPr>
        <p:spPr>
          <a:xfrm>
            <a:off x="4648200" y="2730500"/>
            <a:ext cx="3505200" cy="1200600"/>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Bioinformaticians</a:t>
            </a:r>
            <a:endParaRPr/>
          </a:p>
          <a:p>
            <a:pPr indent="0" lvl="0" marL="0" marR="0" rtl="0" algn="l">
              <a:spcBef>
                <a:spcPts val="0"/>
              </a:spcBef>
              <a:spcAft>
                <a:spcPts val="0"/>
              </a:spcAft>
              <a:buNone/>
            </a:pPr>
            <a:r>
              <a:rPr lang="en-US" sz="1800">
                <a:solidFill>
                  <a:schemeClr val="dk1"/>
                </a:solidFill>
                <a:latin typeface="Georgia"/>
                <a:ea typeface="Georgia"/>
                <a:cs typeface="Georgia"/>
                <a:sym typeface="Georgia"/>
              </a:rPr>
              <a:t>Study biological questions by analyzing molecular data</a:t>
            </a:r>
            <a:endParaRPr b="1" sz="1800">
              <a:solidFill>
                <a:schemeClr val="dk1"/>
              </a:solidFill>
              <a:latin typeface="Georgia"/>
              <a:ea typeface="Georgia"/>
              <a:cs typeface="Georgia"/>
              <a:sym typeface="Georgia"/>
            </a:endParaRPr>
          </a:p>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5" name="Google Shape;125;p9"/>
          <p:cNvSpPr/>
          <p:nvPr/>
        </p:nvSpPr>
        <p:spPr>
          <a:xfrm>
            <a:off x="1676400" y="2438400"/>
            <a:ext cx="2743200" cy="838200"/>
          </a:xfrm>
          <a:custGeom>
            <a:rect b="b" l="l" r="r" t="t"/>
            <a:pathLst>
              <a:path extrusionOk="0" h="528" w="1728">
                <a:moveTo>
                  <a:pt x="0" y="0"/>
                </a:moveTo>
                <a:cubicBezTo>
                  <a:pt x="96" y="172"/>
                  <a:pt x="192" y="344"/>
                  <a:pt x="480" y="432"/>
                </a:cubicBezTo>
                <a:cubicBezTo>
                  <a:pt x="768" y="520"/>
                  <a:pt x="1248" y="524"/>
                  <a:pt x="1728" y="528"/>
                </a:cubicBezTo>
              </a:path>
            </a:pathLst>
          </a:custGeom>
          <a:solidFill>
            <a:schemeClr val="dk2"/>
          </a:solidFill>
          <a:ln cap="flat" cmpd="sng" w="254000">
            <a:solidFill>
              <a:srgbClr val="00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6" name="Google Shape;126;p9"/>
          <p:cNvSpPr/>
          <p:nvPr/>
        </p:nvSpPr>
        <p:spPr>
          <a:xfrm>
            <a:off x="1676400" y="3810000"/>
            <a:ext cx="2743200" cy="990600"/>
          </a:xfrm>
          <a:custGeom>
            <a:rect b="b" l="l" r="r" t="t"/>
            <a:pathLst>
              <a:path extrusionOk="0" h="432" w="1680">
                <a:moveTo>
                  <a:pt x="0" y="432"/>
                </a:moveTo>
                <a:cubicBezTo>
                  <a:pt x="76" y="300"/>
                  <a:pt x="152" y="168"/>
                  <a:pt x="432" y="96"/>
                </a:cubicBezTo>
                <a:cubicBezTo>
                  <a:pt x="712" y="24"/>
                  <a:pt x="1196" y="12"/>
                  <a:pt x="1680" y="0"/>
                </a:cubicBezTo>
              </a:path>
            </a:pathLst>
          </a:custGeom>
          <a:solidFill>
            <a:schemeClr val="dk2"/>
          </a:solidFill>
          <a:ln cap="flat" cmpd="sng" w="2540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7" name="Google Shape;127;p9"/>
          <p:cNvSpPr/>
          <p:nvPr/>
        </p:nvSpPr>
        <p:spPr>
          <a:xfrm>
            <a:off x="533400" y="150813"/>
            <a:ext cx="8153400" cy="763587"/>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chemeClr val="lt2"/>
              </a:buClr>
              <a:buSzPts val="1500"/>
              <a:buFont typeface="Noto Sans Symbols"/>
              <a:buNone/>
            </a:pPr>
            <a:r>
              <a:rPr lang="en-US" sz="2000">
                <a:solidFill>
                  <a:schemeClr val="dk1"/>
                </a:solidFill>
                <a:latin typeface="Georgia"/>
                <a:ea typeface="Georgia"/>
                <a:cs typeface="Georgia"/>
                <a:sym typeface="Georgia"/>
              </a:rPr>
              <a:t>The field of science in which </a:t>
            </a:r>
            <a:r>
              <a:rPr b="1" lang="en-US" sz="2000">
                <a:solidFill>
                  <a:schemeClr val="dk1"/>
                </a:solidFill>
                <a:latin typeface="Georgia"/>
                <a:ea typeface="Georgia"/>
                <a:cs typeface="Georgia"/>
                <a:sym typeface="Georgia"/>
              </a:rPr>
              <a:t>biology</a:t>
            </a:r>
            <a:r>
              <a:rPr lang="en-US" sz="2000">
                <a:solidFill>
                  <a:schemeClr val="dk1"/>
                </a:solidFill>
                <a:latin typeface="Georgia"/>
                <a:ea typeface="Georgia"/>
                <a:cs typeface="Georgia"/>
                <a:sym typeface="Georgia"/>
              </a:rPr>
              <a:t>, </a:t>
            </a:r>
            <a:r>
              <a:rPr b="1" lang="en-US" sz="2000">
                <a:solidFill>
                  <a:schemeClr val="dk1"/>
                </a:solidFill>
                <a:latin typeface="Georgia"/>
                <a:ea typeface="Georgia"/>
                <a:cs typeface="Georgia"/>
                <a:sym typeface="Georgia"/>
              </a:rPr>
              <a:t>computer science</a:t>
            </a:r>
            <a:r>
              <a:rPr lang="en-US" sz="2000">
                <a:solidFill>
                  <a:schemeClr val="dk1"/>
                </a:solidFill>
                <a:latin typeface="Georgia"/>
                <a:ea typeface="Georgia"/>
                <a:cs typeface="Georgia"/>
                <a:sym typeface="Georgia"/>
              </a:rPr>
              <a:t> and </a:t>
            </a:r>
            <a:r>
              <a:rPr b="1" lang="en-US" sz="2000">
                <a:solidFill>
                  <a:schemeClr val="dk1"/>
                </a:solidFill>
                <a:latin typeface="Georgia"/>
                <a:ea typeface="Georgia"/>
                <a:cs typeface="Georgia"/>
                <a:sym typeface="Georgia"/>
              </a:rPr>
              <a:t>information technology</a:t>
            </a:r>
            <a:r>
              <a:rPr lang="en-US" sz="2000">
                <a:solidFill>
                  <a:schemeClr val="dk1"/>
                </a:solidFill>
                <a:latin typeface="Georgia"/>
                <a:ea typeface="Georgia"/>
                <a:cs typeface="Georgia"/>
                <a:sym typeface="Georgia"/>
              </a:rPr>
              <a:t> merge into a single discipline </a:t>
            </a:r>
            <a:endParaRPr sz="2000">
              <a:solidFill>
                <a:schemeClr val="dk1"/>
              </a:solidFill>
              <a:latin typeface="Georgia"/>
              <a:ea typeface="Georgia"/>
              <a:cs typeface="Georgia"/>
              <a:sym typeface="Georgia"/>
            </a:endParaRPr>
          </a:p>
        </p:txBody>
      </p:sp>
      <p:sp>
        <p:nvSpPr>
          <p:cNvPr id="128" name="Google Shape;128;p9"/>
          <p:cNvSpPr txBox="1"/>
          <p:nvPr>
            <p:ph idx="12" type="sldNum"/>
          </p:nvPr>
        </p:nvSpPr>
        <p:spPr>
          <a:xfrm>
            <a:off x="8472458" y="6217622"/>
            <a:ext cx="548700" cy="524700"/>
          </a:xfrm>
          <a:prstGeom prst="rect">
            <a:avLst/>
          </a:prstGeom>
          <a:solidFill>
            <a:schemeClr val="dk2"/>
          </a:solidFill>
          <a:ln>
            <a:noFill/>
          </a:ln>
        </p:spPr>
        <p:txBody>
          <a:bodyPr anchorCtr="0" anchor="ctr" bIns="45700" lIns="45700" spcFirstLastPara="1" rIns="45700" wrap="square" tIns="45700">
            <a:norm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2022-01-15T05:43:32Z</dcterms:created>
  <dc:creator>Windows User</dc:creator>
</cp:coreProperties>
</file>