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Dosis"/>
      <p:regular r:id="rId26"/>
      <p:bold r:id="rId27"/>
    </p:embeddedFont>
    <p:embeddedFont>
      <p:font typeface="Source Sans Pr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2" roundtripDataSignature="AMtx7mg6L/jMsvrSXuDeetj8lZ7ZP8pr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osis-regular.fntdata"/><Relationship Id="rId25" Type="http://schemas.openxmlformats.org/officeDocument/2006/relationships/slide" Target="slides/slide20.xml"/><Relationship Id="rId28" Type="http://schemas.openxmlformats.org/officeDocument/2006/relationships/font" Target="fonts/SourceSansPro-regular.fntdata"/><Relationship Id="rId27" Type="http://schemas.openxmlformats.org/officeDocument/2006/relationships/font" Target="fonts/Dosi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boldItalic.fntdata"/><Relationship Id="rId30" Type="http://schemas.openxmlformats.org/officeDocument/2006/relationships/font" Target="fonts/SourceSansPr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14:notes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15:notes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2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e674c29dd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10e674c29d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23:notes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 rot="10800000">
            <a:off x="-150" y="4156674"/>
            <a:ext cx="9144000" cy="276600"/>
          </a:xfrm>
          <a:prstGeom prst="rect">
            <a:avLst/>
          </a:prstGeom>
          <a:solidFill>
            <a:srgbClr val="000000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5"/>
          <p:cNvSpPr/>
          <p:nvPr/>
        </p:nvSpPr>
        <p:spPr>
          <a:xfrm flipH="1">
            <a:off x="-150" y="0"/>
            <a:ext cx="9144000" cy="41567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5"/>
          <p:cNvSpPr txBox="1"/>
          <p:nvPr>
            <p:ph type="ctrTitle"/>
          </p:nvPr>
        </p:nvSpPr>
        <p:spPr>
          <a:xfrm>
            <a:off x="685800" y="2525225"/>
            <a:ext cx="5309699" cy="1159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6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6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body"/>
          </p:nvPr>
        </p:nvSpPr>
        <p:spPr>
          <a:xfrm>
            <a:off x="844425" y="1534256"/>
            <a:ext cx="2804699" cy="3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8" name="Google Shape;18;p26"/>
          <p:cNvSpPr txBox="1"/>
          <p:nvPr>
            <p:ph idx="2" type="body"/>
          </p:nvPr>
        </p:nvSpPr>
        <p:spPr>
          <a:xfrm>
            <a:off x="3818122" y="1534256"/>
            <a:ext cx="2804699" cy="3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9" name="Google Shape;19;p26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/>
          <p:nvPr/>
        </p:nvSpPr>
        <p:spPr>
          <a:xfrm rot="10800000">
            <a:off x="-150" y="3082199"/>
            <a:ext cx="9144000" cy="687600"/>
          </a:xfrm>
          <a:prstGeom prst="rect">
            <a:avLst/>
          </a:prstGeom>
          <a:solidFill>
            <a:srgbClr val="000000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7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7"/>
          <p:cNvSpPr txBox="1"/>
          <p:nvPr>
            <p:ph type="ctrTitle"/>
          </p:nvPr>
        </p:nvSpPr>
        <p:spPr>
          <a:xfrm>
            <a:off x="685800" y="1907658"/>
            <a:ext cx="5008199" cy="1045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" name="Google Shape;24;p27"/>
          <p:cNvSpPr txBox="1"/>
          <p:nvPr>
            <p:ph idx="1" type="subTitle"/>
          </p:nvPr>
        </p:nvSpPr>
        <p:spPr>
          <a:xfrm>
            <a:off x="685800" y="3082250"/>
            <a:ext cx="5008199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2" type="sldNum"/>
          </p:nvPr>
        </p:nvSpPr>
        <p:spPr>
          <a:xfrm>
            <a:off x="-75" y="3420000"/>
            <a:ext cx="669599" cy="17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8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8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" type="body"/>
          </p:nvPr>
        </p:nvSpPr>
        <p:spPr>
          <a:xfrm>
            <a:off x="844425" y="1538075"/>
            <a:ext cx="5169000" cy="3387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  <a:defRPr sz="2400"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28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 + 3 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9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9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" type="body"/>
          </p:nvPr>
        </p:nvSpPr>
        <p:spPr>
          <a:xfrm>
            <a:off x="844425" y="1548525"/>
            <a:ext cx="1918799" cy="32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2" type="body"/>
          </p:nvPr>
        </p:nvSpPr>
        <p:spPr>
          <a:xfrm>
            <a:off x="2861613" y="1548525"/>
            <a:ext cx="1918799" cy="32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3" type="body"/>
          </p:nvPr>
        </p:nvSpPr>
        <p:spPr>
          <a:xfrm>
            <a:off x="4878801" y="1548525"/>
            <a:ext cx="1918799" cy="32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44425" y="1538075"/>
            <a:ext cx="5169000" cy="3387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b="0" i="0" sz="30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b="0" i="0" sz="24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b="0" i="0" sz="24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b="0" i="0" sz="18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b="0" i="0" sz="18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b="0" i="0" sz="18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b="0" i="0" sz="18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youtu.be/C1CRrtkWwu0" TargetMode="External"/><Relationship Id="rId4" Type="http://schemas.openxmlformats.org/officeDocument/2006/relationships/hyperlink" Target="https://youtu.be/TNKWgcFPHqw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0" Type="http://schemas.openxmlformats.org/officeDocument/2006/relationships/image" Target="../media/image5.png"/><Relationship Id="rId9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14.jpg"/><Relationship Id="rId6" Type="http://schemas.openxmlformats.org/officeDocument/2006/relationships/image" Target="../media/image12.jpg"/><Relationship Id="rId7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>
            <p:ph type="ctrTitle"/>
          </p:nvPr>
        </p:nvSpPr>
        <p:spPr>
          <a:xfrm>
            <a:off x="560978" y="609600"/>
            <a:ext cx="5309699" cy="18184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5400"/>
              <a:t>Molecular</a:t>
            </a:r>
            <a:r>
              <a:rPr lang="en-US" sz="5400"/>
              <a:t> and Cellular Biology</a:t>
            </a:r>
            <a:endParaRPr sz="5400"/>
          </a:p>
        </p:txBody>
      </p:sp>
      <p:sp>
        <p:nvSpPr>
          <p:cNvPr id="45" name="Google Shape;45;p1"/>
          <p:cNvSpPr txBox="1"/>
          <p:nvPr/>
        </p:nvSpPr>
        <p:spPr>
          <a:xfrm>
            <a:off x="645061" y="2816772"/>
            <a:ext cx="49083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osi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Lecture – 2 </a:t>
            </a:r>
            <a:endParaRPr b="0" i="0" sz="2800" u="none" cap="none" strike="noStrike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645061" y="3728709"/>
            <a:ext cx="48071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osi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Department of CSE, DIU</a:t>
            </a:r>
            <a:endParaRPr b="0" i="0" sz="1600" u="none" cap="none" strike="noStrike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https://i.ytimg.com/vi/1MPRbX7ACh8/maxresdefault.jpg" id="47" name="Google Shape;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1007" y="0"/>
            <a:ext cx="4372993" cy="415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All Life depends on 3 critical molecules</a:t>
            </a:r>
            <a:endParaRPr/>
          </a:p>
        </p:txBody>
      </p:sp>
      <p:sp>
        <p:nvSpPr>
          <p:cNvPr id="120" name="Google Shape;120;p14"/>
          <p:cNvSpPr txBox="1"/>
          <p:nvPr>
            <p:ph idx="1" type="body"/>
          </p:nvPr>
        </p:nvSpPr>
        <p:spPr>
          <a:xfrm>
            <a:off x="844425" y="1534256"/>
            <a:ext cx="7436546" cy="3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6510" lvl="0" marL="2349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20"/>
              <a:buFont typeface="Arial"/>
              <a:buChar char="•"/>
            </a:pPr>
            <a:r>
              <a:rPr lang="en-US" sz="1720"/>
              <a:t>DNAs</a:t>
            </a:r>
            <a:endParaRPr sz="1720"/>
          </a:p>
          <a:p>
            <a:pPr indent="-188689" lvl="1" marL="499669" rtl="0" algn="l">
              <a:lnSpc>
                <a:spcPct val="100000"/>
              </a:lnSpc>
              <a:spcBef>
                <a:spcPts val="374"/>
              </a:spcBef>
              <a:spcAft>
                <a:spcPts val="0"/>
              </a:spcAft>
              <a:buSzPts val="1588"/>
              <a:buFont typeface="Arial"/>
              <a:buChar char="–"/>
            </a:pPr>
            <a:r>
              <a:rPr lang="en-US" sz="1588"/>
              <a:t>Hold information on how cell works</a:t>
            </a:r>
            <a:endParaRPr/>
          </a:p>
          <a:p>
            <a:pPr indent="-226510" lvl="0" marL="234915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720"/>
              <a:buFont typeface="Arial"/>
              <a:buChar char="•"/>
            </a:pPr>
            <a:r>
              <a:rPr lang="en-US" sz="1720"/>
              <a:t>RNAs</a:t>
            </a:r>
            <a:endParaRPr sz="1720"/>
          </a:p>
          <a:p>
            <a:pPr indent="-189109" lvl="1" marL="500089" marR="3362" rtl="0" algn="l">
              <a:lnSpc>
                <a:spcPct val="100000"/>
              </a:lnSpc>
              <a:spcBef>
                <a:spcPts val="374"/>
              </a:spcBef>
              <a:spcAft>
                <a:spcPts val="0"/>
              </a:spcAft>
              <a:buSzPts val="1588"/>
              <a:buFont typeface="Arial"/>
              <a:buChar char="–"/>
            </a:pPr>
            <a:r>
              <a:rPr lang="en-US" sz="1588"/>
              <a:t>Act to transfer short pieces of information to different parts of cell</a:t>
            </a:r>
            <a:endParaRPr/>
          </a:p>
          <a:p>
            <a:pPr indent="-188689" lvl="1" marL="499669" rtl="0" algn="l">
              <a:lnSpc>
                <a:spcPct val="100000"/>
              </a:lnSpc>
              <a:spcBef>
                <a:spcPts val="377"/>
              </a:spcBef>
              <a:spcAft>
                <a:spcPts val="0"/>
              </a:spcAft>
              <a:buSzPts val="1588"/>
              <a:buFont typeface="Arial"/>
              <a:buChar char="–"/>
            </a:pPr>
            <a:r>
              <a:rPr lang="en-US" sz="1588"/>
              <a:t>Provide templates to synthesize into protein</a:t>
            </a:r>
            <a:endParaRPr/>
          </a:p>
          <a:p>
            <a:pPr indent="-226510" lvl="0" marL="234915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720"/>
              <a:buFont typeface="Arial"/>
              <a:buChar char="•"/>
            </a:pPr>
            <a:r>
              <a:rPr lang="en-US" sz="1720"/>
              <a:t>Proteins</a:t>
            </a:r>
            <a:endParaRPr sz="1720"/>
          </a:p>
          <a:p>
            <a:pPr indent="-189109" lvl="1" marL="500089" marR="191631" rtl="0" algn="l">
              <a:lnSpc>
                <a:spcPct val="100000"/>
              </a:lnSpc>
              <a:spcBef>
                <a:spcPts val="374"/>
              </a:spcBef>
              <a:spcAft>
                <a:spcPts val="0"/>
              </a:spcAft>
              <a:buSzPts val="1588"/>
              <a:buFont typeface="Arial"/>
              <a:buChar char="–"/>
            </a:pPr>
            <a:r>
              <a:rPr lang="en-US" sz="1588"/>
              <a:t>Form enzymes that send signals to other cells and regulate gene activity</a:t>
            </a:r>
            <a:endParaRPr/>
          </a:p>
          <a:p>
            <a:pPr indent="-188689" lvl="1" marL="499669" rtl="0" algn="l">
              <a:lnSpc>
                <a:spcPct val="100000"/>
              </a:lnSpc>
              <a:spcBef>
                <a:spcPts val="377"/>
              </a:spcBef>
              <a:spcAft>
                <a:spcPts val="0"/>
              </a:spcAft>
              <a:buSzPts val="1588"/>
              <a:buFont typeface="Arial"/>
              <a:buChar char="–"/>
            </a:pPr>
            <a:r>
              <a:rPr lang="en-US" sz="1588"/>
              <a:t>Form body’s major components (e.g. hair, skin, etc.)</a:t>
            </a:r>
            <a:endParaRPr sz="1588"/>
          </a:p>
          <a:p>
            <a:pPr indent="-188689" lvl="1" marL="499669" rtl="0" algn="l">
              <a:lnSpc>
                <a:spcPct val="100000"/>
              </a:lnSpc>
              <a:spcBef>
                <a:spcPts val="377"/>
              </a:spcBef>
              <a:spcAft>
                <a:spcPts val="0"/>
              </a:spcAft>
              <a:buSzPts val="1588"/>
              <a:buFont typeface="Arial"/>
              <a:buChar char="–"/>
            </a:pPr>
            <a:r>
              <a:rPr lang="en-US" sz="1588"/>
              <a:t>Are life’s laborers!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>
            <p:ph type="title"/>
          </p:nvPr>
        </p:nvSpPr>
        <p:spPr>
          <a:xfrm>
            <a:off x="844424" y="5597"/>
            <a:ext cx="3881687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Building Blocks of Nucleic acids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1819389" y="1464315"/>
            <a:ext cx="5323775" cy="552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930" lvl="0" marL="2353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588"/>
              <a:buFont typeface="Arial"/>
              <a:buChar char="•"/>
            </a:pPr>
            <a:r>
              <a:rPr b="0" i="0" lang="en-US" sz="1588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DNA/RNA are polymeric chain on nucleotides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6509" lvl="0" marL="23491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15665"/>
              </a:buClr>
              <a:buSzPts val="1588"/>
              <a:buFont typeface="Arial"/>
              <a:buChar char="•"/>
            </a:pPr>
            <a:r>
              <a:rPr b="0" i="0" lang="en-US" sz="1588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Three parts of Nucleotides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3027092" y="2164283"/>
            <a:ext cx="3137402" cy="810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0867" lvl="0" marL="15927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588"/>
              <a:buFont typeface="Arial"/>
              <a:buChar char="–"/>
            </a:pPr>
            <a:r>
              <a:rPr b="0" i="0" lang="en-US" sz="1588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nitrogenous base,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0867" lvl="0" marL="159272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415665"/>
              </a:buClr>
              <a:buSzPts val="1588"/>
              <a:buFont typeface="Arial"/>
              <a:buChar char="–"/>
            </a:pPr>
            <a:r>
              <a:rPr b="0" i="0" lang="en-US" sz="1588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five-carbon-atom sugar 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0867" lvl="0" marL="159272" marR="0" rtl="0" algn="l">
              <a:lnSpc>
                <a:spcPct val="100000"/>
              </a:lnSpc>
              <a:spcBef>
                <a:spcPts val="311"/>
              </a:spcBef>
              <a:spcAft>
                <a:spcPts val="0"/>
              </a:spcAft>
              <a:buClr>
                <a:srgbClr val="415665"/>
              </a:buClr>
              <a:buSzPts val="1588"/>
              <a:buFont typeface="Arial"/>
              <a:buChar char="–"/>
            </a:pPr>
            <a:r>
              <a:rPr b="0" i="0" lang="en-US" sz="1588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phosphate group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2809906" y="2936812"/>
            <a:ext cx="1916205" cy="109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7"/>
              <a:buFont typeface="Arial"/>
              <a:buNone/>
            </a:pPr>
            <a:r>
              <a:t/>
            </a:r>
            <a:endParaRPr b="0" i="0" sz="92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2785267" y="3893966"/>
            <a:ext cx="3781985" cy="109778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7"/>
              <a:buFont typeface="Arial"/>
              <a:buNone/>
            </a:pPr>
            <a:r>
              <a:t/>
            </a:r>
            <a:endParaRPr b="0" i="0" sz="92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Nucleic acids Bases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1832208" y="1494369"/>
            <a:ext cx="5129700" cy="12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930" lvl="0" marL="235336" marR="336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588"/>
              <a:buFont typeface="Arial"/>
              <a:buChar char="•"/>
            </a:pPr>
            <a:r>
              <a:rPr b="0" i="0" lang="en-US" sz="1588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Adenine (A), </a:t>
            </a:r>
            <a:endParaRPr b="0" i="0" sz="1588" u="none" cap="none" strike="noStrik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6930" lvl="0" marL="235336" marR="336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588"/>
              <a:buFont typeface="Arial"/>
              <a:buChar char="•"/>
            </a:pPr>
            <a:r>
              <a:rPr b="0" i="0" lang="en-US" sz="1588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Guanine (G)</a:t>
            </a:r>
            <a:endParaRPr b="0" i="0" sz="1588" u="none" cap="none" strike="noStrik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6930" lvl="0" marL="235336" marR="336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588"/>
              <a:buFont typeface="Arial"/>
              <a:buChar char="•"/>
            </a:pPr>
            <a:r>
              <a:rPr b="0" i="0" lang="en-US" sz="1588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Cytosine (C)</a:t>
            </a:r>
            <a:endParaRPr b="0" i="0" sz="1588" u="none" cap="none" strike="noStrik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6930" lvl="0" marL="235336" marR="336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588"/>
              <a:buFont typeface="Arial"/>
              <a:buChar char="•"/>
            </a:pPr>
            <a:r>
              <a:rPr b="0" i="0" lang="en-US" sz="1588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Thymine (T)</a:t>
            </a:r>
            <a:endParaRPr b="0" i="0" sz="1588" u="none" cap="none" strike="noStrik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6930" lvl="0" marL="235336" marR="336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588"/>
              <a:buFont typeface="Arial"/>
              <a:buChar char="•"/>
            </a:pPr>
            <a:r>
              <a:rPr b="0" i="0" lang="en-US" sz="1588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Uracil (U)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type="ctrTitle"/>
          </p:nvPr>
        </p:nvSpPr>
        <p:spPr>
          <a:xfrm>
            <a:off x="685800" y="1907658"/>
            <a:ext cx="7869621" cy="1045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3.1 DeoxyriboNucleic Acid (DNA)</a:t>
            </a:r>
            <a:endParaRPr/>
          </a:p>
        </p:txBody>
      </p:sp>
      <p:sp>
        <p:nvSpPr>
          <p:cNvPr id="141" name="Google Shape;141;p17"/>
          <p:cNvSpPr txBox="1"/>
          <p:nvPr>
            <p:ph idx="1" type="subTitle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Carrier of genetic instructions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/>
          <p:nvPr>
            <p:ph type="title"/>
          </p:nvPr>
        </p:nvSpPr>
        <p:spPr>
          <a:xfrm>
            <a:off x="805533" y="512298"/>
            <a:ext cx="4397087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DNA Structure</a:t>
            </a:r>
            <a:endParaRPr/>
          </a:p>
        </p:txBody>
      </p:sp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8298" y="1045728"/>
            <a:ext cx="3353486" cy="387935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>
            <p:ph idx="1" type="body"/>
          </p:nvPr>
        </p:nvSpPr>
        <p:spPr>
          <a:xfrm>
            <a:off x="977205" y="1122053"/>
            <a:ext cx="3794492" cy="38030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b="1" lang="en-US" sz="1400">
                <a:latin typeface="Dosis"/>
                <a:ea typeface="Dosis"/>
                <a:cs typeface="Dosis"/>
                <a:sym typeface="Dosis"/>
              </a:rPr>
              <a:t>Double Helix Structure (Watson and Crick, Nature 1953)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Two 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complementary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 antiparallel strands, one runs from 5’ to 3’ end and another runs from 3’ to 5’ end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3 major parts – Nitrogenous Base, 5-Carbon Deoxyribose Sugar and Phosphate Group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Four nitrogenous bases – Adenine (A), Cytosine (C), Guanine (G), Thymine (T)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A-T is Double Hydrogen Bond and G-C is Triple Hydrogen Bond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DNA is more stable than RNA due to its Deoxyribose Sugar Structure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type="title"/>
          </p:nvPr>
        </p:nvSpPr>
        <p:spPr>
          <a:xfrm>
            <a:off x="805534" y="512298"/>
            <a:ext cx="2179404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DNA Replication</a:t>
            </a:r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866" y="1303283"/>
            <a:ext cx="4133867" cy="255401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4960624" y="310506"/>
            <a:ext cx="4046741" cy="38621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Initiation</a:t>
            </a:r>
            <a:endParaRPr/>
          </a:p>
          <a:p>
            <a: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Helicase enzyme unwinds DNA strands</a:t>
            </a:r>
            <a:endParaRPr/>
          </a:p>
          <a:p>
            <a: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Replication fork is created</a:t>
            </a:r>
            <a:endParaRPr/>
          </a:p>
          <a:p>
            <a: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RNA Primer is created by Primase enzyme</a:t>
            </a:r>
            <a:endParaRPr/>
          </a:p>
          <a:p>
            <a: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1" lang="en-US" sz="1400">
                <a:latin typeface="Dosis"/>
                <a:ea typeface="Dosis"/>
                <a:cs typeface="Dosis"/>
                <a:sym typeface="Dosis"/>
              </a:rPr>
              <a:t>	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- Primer is starting point of elongation</a:t>
            </a:r>
            <a:endParaRPr b="1" i="1"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Elongation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New DNA Strand grows 1 base at a time as 	   complimentary of leading strand (5’ to 3’)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DNA Polymerase enzyme controls it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Complimentary strand of lagging strand is 	   created in small fragments called Okazaki 	   Fragments (3’ to 5’)</a:t>
            </a:r>
            <a:endParaRPr/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Termination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Exonuclease enzyme removes all the 	 	   primer sequences from new strands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Again, DNA Polymerase fills the gaps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DNA Ligase enzyme seals all the gaps</a:t>
            </a:r>
            <a:endParaRPr sz="1400" u="sng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964293" y="4309242"/>
            <a:ext cx="7766879" cy="599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1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* DNA Replication is Semi-Conservative, because, in new sets of DNA, one strand is newly created but the other strand comes from the ancestor.</a:t>
            </a:r>
            <a:endParaRPr b="1" i="0" sz="14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ctrTitle"/>
          </p:nvPr>
        </p:nvSpPr>
        <p:spPr>
          <a:xfrm>
            <a:off x="685800" y="1907658"/>
            <a:ext cx="7869621" cy="1045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3.2 RiboNucleic Acid (RNA)</a:t>
            </a:r>
            <a:endParaRPr/>
          </a:p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Protein Coding and Carrier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805533" y="512298"/>
            <a:ext cx="4397087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RNA Structure</a:t>
            </a:r>
            <a:endParaRPr/>
          </a:p>
        </p:txBody>
      </p:sp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935163" y="1115031"/>
            <a:ext cx="3794492" cy="35047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Single Helix Structure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Single Strand which generally runs from 5’ to 3’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3 major parts – Nitrogenous Base, 5-Carbon Ribose Sugar and Phosphate Group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Four nitrogenous bases – Adenine (A), Cytosine (C), Guanine (G), Uracil (U)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A-U is Double Hydrogen Bond and G-C is Triple Hydrogen Bond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RNA is less stable than DNA due to its Ribose Sugar’s structure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4480" y="308225"/>
            <a:ext cx="3441843" cy="455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RNA Types</a:t>
            </a:r>
            <a:endParaRPr/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844425" y="1619250"/>
            <a:ext cx="2430000" cy="1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latin typeface="Dosis"/>
                <a:ea typeface="Dosis"/>
                <a:cs typeface="Dosis"/>
                <a:sym typeface="Dosis"/>
              </a:rPr>
              <a:t>Messenger RNA (mRNA)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latin typeface="Dosis"/>
                <a:ea typeface="Dosis"/>
                <a:cs typeface="Dosis"/>
                <a:sym typeface="Dosis"/>
              </a:rPr>
              <a:t>Carries a genes coding message for protein from Nucleus to Ribosome</a:t>
            </a:r>
            <a:endParaRPr sz="12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76" name="Google Shape;176;p22"/>
          <p:cNvSpPr txBox="1"/>
          <p:nvPr>
            <p:ph idx="2" type="body"/>
          </p:nvPr>
        </p:nvSpPr>
        <p:spPr>
          <a:xfrm>
            <a:off x="3398952" y="1619250"/>
            <a:ext cx="2430000" cy="1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Transfer RNA (tRNA)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/>
              <a:t>Transfers specific amino acid sequence to ribosome to form Protein</a:t>
            </a:r>
            <a:endParaRPr sz="1200"/>
          </a:p>
        </p:txBody>
      </p:sp>
      <p:sp>
        <p:nvSpPr>
          <p:cNvPr id="177" name="Google Shape;177;p22"/>
          <p:cNvSpPr txBox="1"/>
          <p:nvPr>
            <p:ph idx="3" type="body"/>
          </p:nvPr>
        </p:nvSpPr>
        <p:spPr>
          <a:xfrm>
            <a:off x="5953478" y="1619250"/>
            <a:ext cx="2507349" cy="1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Ribosomal RNA (rRNA)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/>
              <a:t>Protein and rRNA combinedly forms ribosome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</p:txBody>
      </p:sp>
      <p:sp>
        <p:nvSpPr>
          <p:cNvPr id="178" name="Google Shape;178;p22"/>
          <p:cNvSpPr txBox="1"/>
          <p:nvPr>
            <p:ph idx="1" type="body"/>
          </p:nvPr>
        </p:nvSpPr>
        <p:spPr>
          <a:xfrm>
            <a:off x="844425" y="3200400"/>
            <a:ext cx="2430000" cy="1424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Non-Coding RNA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/>
              <a:t>Not translated into protein. Ex – tRNA, rRNA</a:t>
            </a:r>
            <a:endParaRPr sz="1200"/>
          </a:p>
        </p:txBody>
      </p:sp>
      <p:sp>
        <p:nvSpPr>
          <p:cNvPr id="179" name="Google Shape;179;p22"/>
          <p:cNvSpPr txBox="1"/>
          <p:nvPr>
            <p:ph idx="2" type="body"/>
          </p:nvPr>
        </p:nvSpPr>
        <p:spPr>
          <a:xfrm>
            <a:off x="3398952" y="3200400"/>
            <a:ext cx="2430000" cy="1424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Catalytic RNA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/>
              <a:t>Catalyze chemical reaction. </a:t>
            </a:r>
            <a:endParaRPr sz="1200"/>
          </a:p>
        </p:txBody>
      </p:sp>
      <p:sp>
        <p:nvSpPr>
          <p:cNvPr id="180" name="Google Shape;180;p22"/>
          <p:cNvSpPr txBox="1"/>
          <p:nvPr>
            <p:ph idx="3" type="body"/>
          </p:nvPr>
        </p:nvSpPr>
        <p:spPr>
          <a:xfrm>
            <a:off x="5953479" y="3200400"/>
            <a:ext cx="2430000" cy="1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Double Stranded RNA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/>
              <a:t>Contains complementary strands like DNA. Induces gene expression.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e674c29dd_0_8"/>
          <p:cNvSpPr txBox="1"/>
          <p:nvPr>
            <p:ph type="ctrTitle"/>
          </p:nvPr>
        </p:nvSpPr>
        <p:spPr>
          <a:xfrm>
            <a:off x="685800" y="1907658"/>
            <a:ext cx="50082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Reference Video</a:t>
            </a:r>
            <a:endParaRPr/>
          </a:p>
        </p:txBody>
      </p:sp>
      <p:sp>
        <p:nvSpPr>
          <p:cNvPr id="186" name="Google Shape;186;g10e674c29dd_0_8"/>
          <p:cNvSpPr txBox="1"/>
          <p:nvPr>
            <p:ph idx="1" type="subTitle"/>
          </p:nvPr>
        </p:nvSpPr>
        <p:spPr>
          <a:xfrm>
            <a:off x="685800" y="3082250"/>
            <a:ext cx="5218200" cy="17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https://youtu.be/C1CRrtkWwu0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https://youtu.be/TNKWgcFPHqw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CONTENTS</a:t>
            </a:r>
            <a:endParaRPr/>
          </a:p>
        </p:txBody>
      </p:sp>
      <p:sp>
        <p:nvSpPr>
          <p:cNvPr id="53" name="Google Shape;53;p2"/>
          <p:cNvSpPr txBox="1"/>
          <p:nvPr/>
        </p:nvSpPr>
        <p:spPr>
          <a:xfrm>
            <a:off x="2925575" y="1145601"/>
            <a:ext cx="4422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Cell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Eukaryotes VS Prokaryotes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</a:t>
            </a: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Nucleic Acids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3.1. DeoxyriboNucleic Acid (DNA)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 	      * DNA Structure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      * DNA Replication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  3.2. RiboNucleic Acid (RNA) </a:t>
            </a: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      * RNA Structure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      * Major RNA Types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getfullyfunded.com/wp-content/uploads/2017/08/AdobeStock_159229138.jpeg" id="191" name="Google Shape;19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5379" y="709979"/>
            <a:ext cx="5476126" cy="365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 txBox="1"/>
          <p:nvPr>
            <p:ph type="ctrTitle"/>
          </p:nvPr>
        </p:nvSpPr>
        <p:spPr>
          <a:xfrm>
            <a:off x="685800" y="1907658"/>
            <a:ext cx="5008199" cy="1045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1. Cell </a:t>
            </a:r>
            <a:endParaRPr/>
          </a:p>
        </p:txBody>
      </p:sp>
      <p:sp>
        <p:nvSpPr>
          <p:cNvPr id="59" name="Google Shape;59;p3"/>
          <p:cNvSpPr txBox="1"/>
          <p:nvPr>
            <p:ph idx="1" type="subTitle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</a:pPr>
            <a:r>
              <a:rPr lang="en-US"/>
              <a:t>Let’s learn about Eukaryotes and Prokaryotes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/>
          <p:nvPr>
            <p:ph type="title"/>
          </p:nvPr>
        </p:nvSpPr>
        <p:spPr>
          <a:xfrm>
            <a:off x="842482" y="453106"/>
            <a:ext cx="3321442" cy="3563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84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16"/>
              <a:buNone/>
            </a:pPr>
            <a:r>
              <a:rPr lang="en-US" sz="2316"/>
              <a:t>What is Life made of?</a:t>
            </a:r>
            <a:endParaRPr sz="2316"/>
          </a:p>
        </p:txBody>
      </p:sp>
      <p:sp>
        <p:nvSpPr>
          <p:cNvPr id="65" name="Google Shape;65;p4"/>
          <p:cNvSpPr/>
          <p:nvPr/>
        </p:nvSpPr>
        <p:spPr>
          <a:xfrm>
            <a:off x="2094371" y="3100454"/>
            <a:ext cx="1611492" cy="16873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7"/>
              <a:buFont typeface="Arial"/>
              <a:buNone/>
            </a:pPr>
            <a:r>
              <a:t/>
            </a:r>
            <a:endParaRPr b="0" i="0" sz="92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1225497" y="1212351"/>
            <a:ext cx="1211112" cy="154742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7"/>
              <a:buFont typeface="Arial"/>
              <a:buNone/>
            </a:pPr>
            <a:r>
              <a:t/>
            </a:r>
            <a:endParaRPr b="0" i="0" sz="92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2613889" y="1212351"/>
            <a:ext cx="1211111" cy="155473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7"/>
              <a:buFont typeface="Arial"/>
              <a:buNone/>
            </a:pPr>
            <a:r>
              <a:t/>
            </a:r>
            <a:endParaRPr b="0" i="0" sz="92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4106397" y="1212351"/>
            <a:ext cx="1211112" cy="15474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7"/>
              <a:buFont typeface="Arial"/>
              <a:buNone/>
            </a:pPr>
            <a:r>
              <a:t/>
            </a:r>
            <a:endParaRPr b="0" i="0" sz="92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5641667" y="1212351"/>
            <a:ext cx="1211112" cy="156204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7"/>
              <a:buFont typeface="Arial"/>
              <a:buNone/>
            </a:pPr>
            <a:r>
              <a:t/>
            </a:r>
            <a:endParaRPr b="0" i="0" sz="92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7254878" y="1212351"/>
            <a:ext cx="1248158" cy="155473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7"/>
              <a:buFont typeface="Arial"/>
              <a:buNone/>
            </a:pPr>
            <a:r>
              <a:t/>
            </a:r>
            <a:endParaRPr b="0" i="0" sz="92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4106397" y="3099445"/>
            <a:ext cx="1638564" cy="168831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7"/>
              <a:buFont typeface="Arial"/>
              <a:buNone/>
            </a:pPr>
            <a:r>
              <a:t/>
            </a:r>
            <a:endParaRPr b="0" i="0" sz="92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6145495" y="3084019"/>
            <a:ext cx="1638564" cy="170373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7"/>
              <a:buFont typeface="Arial"/>
              <a:buNone/>
            </a:pPr>
            <a:r>
              <a:t/>
            </a:r>
            <a:endParaRPr b="0" i="0" sz="92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/>
          <p:nvPr>
            <p:ph type="title"/>
          </p:nvPr>
        </p:nvSpPr>
        <p:spPr>
          <a:xfrm>
            <a:off x="867199" y="427874"/>
            <a:ext cx="2350985" cy="3563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84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16"/>
              <a:buNone/>
            </a:pPr>
            <a:r>
              <a:rPr lang="en-US" sz="2316"/>
              <a:t>Cells</a:t>
            </a:r>
            <a:endParaRPr sz="2316"/>
          </a:p>
        </p:txBody>
      </p:sp>
      <p:sp>
        <p:nvSpPr>
          <p:cNvPr id="78" name="Google Shape;78;p5"/>
          <p:cNvSpPr txBox="1"/>
          <p:nvPr/>
        </p:nvSpPr>
        <p:spPr>
          <a:xfrm>
            <a:off x="1889270" y="945227"/>
            <a:ext cx="4325331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931" lvl="0" marL="2353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A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Fundamental working units </a:t>
            </a: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of every living system.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6510" lvl="0" marL="234915" marR="0" rtl="0" algn="l">
              <a:lnSpc>
                <a:spcPct val="100000"/>
              </a:lnSpc>
              <a:spcBef>
                <a:spcPts val="331"/>
              </a:spcBef>
              <a:spcAft>
                <a:spcPts val="0"/>
              </a:spcAft>
              <a:buClr>
                <a:srgbClr val="33339A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Cell specialization in multi-cellular organism.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6931" lvl="0" marL="235336" marR="0" rtl="0" algn="l">
              <a:lnSpc>
                <a:spcPct val="100000"/>
              </a:lnSpc>
              <a:spcBef>
                <a:spcPts val="337"/>
              </a:spcBef>
              <a:spcAft>
                <a:spcPts val="0"/>
              </a:spcAft>
              <a:buClr>
                <a:srgbClr val="33339A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Tissues</a:t>
            </a: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 are groups of cells for a particular function.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1285" lvl="1" marL="764842" marR="0" rtl="0" algn="l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Clr>
                <a:srgbClr val="41566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Fourteen major tissue types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6130" marR="0" rtl="0" algn="l">
              <a:lnSpc>
                <a:spcPct val="100000"/>
              </a:lnSpc>
              <a:spcBef>
                <a:spcPts val="268"/>
              </a:spcBef>
              <a:spcAft>
                <a:spcPts val="0"/>
              </a:spcAft>
              <a:buClr>
                <a:srgbClr val="415665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–  Bone, muscle, nerve 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6931" lvl="0" marL="23533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339A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Organs</a:t>
            </a: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 are formed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6931" lvl="0" marL="235336" marR="0" rtl="0" algn="l">
              <a:lnSpc>
                <a:spcPct val="100000"/>
              </a:lnSpc>
              <a:spcBef>
                <a:spcPts val="331"/>
              </a:spcBef>
              <a:spcAft>
                <a:spcPts val="0"/>
              </a:spcAft>
              <a:buClr>
                <a:srgbClr val="33339A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More than 200 different cell types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109" lvl="0" marL="500089" marR="0" rtl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415665"/>
              </a:buClr>
              <a:buSzPts val="1400"/>
              <a:buFont typeface="Arial"/>
              <a:buChar char="–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With lots of variety in every sense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109" lvl="0" marL="500089" marR="0" rtl="0" algn="l">
              <a:lnSpc>
                <a:spcPct val="100000"/>
              </a:lnSpc>
              <a:spcBef>
                <a:spcPts val="311"/>
              </a:spcBef>
              <a:spcAft>
                <a:spcPts val="0"/>
              </a:spcAft>
              <a:buClr>
                <a:srgbClr val="415665"/>
              </a:buClr>
              <a:buSzPts val="1400"/>
              <a:buFont typeface="Arial"/>
              <a:buChar char="–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But the genetic code is same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1245586" y="3328147"/>
            <a:ext cx="718577" cy="1071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7"/>
              <a:buFont typeface="Arial"/>
              <a:buNone/>
            </a:pPr>
            <a:r>
              <a:t/>
            </a:r>
            <a:endParaRPr b="0" i="0" sz="92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4877414" y="3328147"/>
            <a:ext cx="945496" cy="107156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7"/>
              <a:buFont typeface="Arial"/>
              <a:buNone/>
            </a:pPr>
            <a:r>
              <a:t/>
            </a:r>
            <a:endParaRPr b="0" i="0" sz="92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"/>
          <p:cNvSpPr/>
          <p:nvPr/>
        </p:nvSpPr>
        <p:spPr>
          <a:xfrm>
            <a:off x="2341495" y="3328148"/>
            <a:ext cx="945496" cy="107156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7"/>
              <a:buFont typeface="Arial"/>
              <a:buNone/>
            </a:pPr>
            <a:r>
              <a:t/>
            </a:r>
            <a:endParaRPr b="0" i="0" sz="92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3664324" y="3328147"/>
            <a:ext cx="835757" cy="107156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7"/>
              <a:buFont typeface="Arial"/>
              <a:buNone/>
            </a:pPr>
            <a:r>
              <a:t/>
            </a:r>
            <a:endParaRPr b="0" i="0" sz="92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6200242" y="3328147"/>
            <a:ext cx="945496" cy="107156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7"/>
              <a:buFont typeface="Arial"/>
              <a:buNone/>
            </a:pPr>
            <a:r>
              <a:t/>
            </a:r>
            <a:endParaRPr b="0" i="0" sz="92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"/>
          <p:cNvSpPr txBox="1"/>
          <p:nvPr/>
        </p:nvSpPr>
        <p:spPr>
          <a:xfrm>
            <a:off x="1402748" y="4560684"/>
            <a:ext cx="404252" cy="183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4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1"/>
              <a:buFont typeface="Arial"/>
              <a:buNone/>
            </a:pPr>
            <a:r>
              <a:rPr b="0" i="0" lang="en-US" sz="11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"/>
          <p:cNvSpPr txBox="1"/>
          <p:nvPr/>
        </p:nvSpPr>
        <p:spPr>
          <a:xfrm>
            <a:off x="2602872" y="4560683"/>
            <a:ext cx="370635" cy="183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4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1"/>
              <a:buFont typeface="Arial"/>
              <a:buNone/>
            </a:pPr>
            <a:r>
              <a:rPr b="0" i="0" lang="en-US" sz="11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3841616" y="4560683"/>
            <a:ext cx="420641" cy="183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4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1"/>
              <a:buFont typeface="Arial"/>
              <a:buNone/>
            </a:pPr>
            <a:r>
              <a:rPr b="0" i="0" lang="en-US" sz="11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Nerve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5101811" y="4560683"/>
            <a:ext cx="496701" cy="183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4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1"/>
              <a:buFont typeface="Arial"/>
              <a:buNone/>
            </a:pPr>
            <a:r>
              <a:rPr b="0" i="0" lang="en-US" sz="11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6555118" y="4560682"/>
            <a:ext cx="235744" cy="183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4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1"/>
              <a:buFont typeface="Arial"/>
              <a:buNone/>
            </a:pPr>
            <a:r>
              <a:rPr b="0" i="0" lang="en-US" sz="11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</a:t>
            </a:r>
            <a:endParaRPr b="0" i="0" sz="119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/>
          <p:nvPr>
            <p:ph type="title"/>
          </p:nvPr>
        </p:nvSpPr>
        <p:spPr>
          <a:xfrm>
            <a:off x="877453" y="512298"/>
            <a:ext cx="2032259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2 types of Cells</a:t>
            </a:r>
            <a:endParaRPr/>
          </a:p>
        </p:txBody>
      </p:sp>
      <p:sp>
        <p:nvSpPr>
          <p:cNvPr id="94" name="Google Shape;94;p7"/>
          <p:cNvSpPr txBox="1"/>
          <p:nvPr>
            <p:ph idx="1" type="body"/>
          </p:nvPr>
        </p:nvSpPr>
        <p:spPr>
          <a:xfrm>
            <a:off x="1499081" y="1732797"/>
            <a:ext cx="3436741" cy="26013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>
                <a:latin typeface="Dosis"/>
                <a:ea typeface="Dosis"/>
                <a:cs typeface="Dosis"/>
                <a:sym typeface="Dosis"/>
              </a:rPr>
              <a:t>Eukaryotic Cells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>
                <a:latin typeface="Dosis"/>
                <a:ea typeface="Dosis"/>
                <a:cs typeface="Dosis"/>
                <a:sym typeface="Dosis"/>
              </a:rPr>
              <a:t>Prokaryotic Cells</a:t>
            </a:r>
            <a:br>
              <a:rPr lang="en-US" sz="2000">
                <a:latin typeface="Dosis"/>
                <a:ea typeface="Dosis"/>
                <a:cs typeface="Dosis"/>
                <a:sym typeface="Dosis"/>
              </a:rPr>
            </a:br>
            <a:endParaRPr sz="20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/>
          <p:nvPr>
            <p:ph type="title"/>
          </p:nvPr>
        </p:nvSpPr>
        <p:spPr>
          <a:xfrm>
            <a:off x="805533" y="512298"/>
            <a:ext cx="2147873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Prokaryotic Cells</a:t>
            </a:r>
            <a:endParaRPr/>
          </a:p>
        </p:txBody>
      </p:sp>
      <p:sp>
        <p:nvSpPr>
          <p:cNvPr id="100" name="Google Shape;100;p9"/>
          <p:cNvSpPr txBox="1"/>
          <p:nvPr>
            <p:ph idx="1" type="body"/>
          </p:nvPr>
        </p:nvSpPr>
        <p:spPr>
          <a:xfrm>
            <a:off x="914142" y="1418864"/>
            <a:ext cx="3794492" cy="2774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Single Cell organism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Are called Prokaryotes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No Nucleus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No other membrane bounded organelles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One piece of rolled up DNA floating in cellular fluid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Mostly some forms of very ancient Bacteria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01" name="Google Shape;1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2107" y="1773958"/>
            <a:ext cx="3431581" cy="206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/>
          <p:nvPr>
            <p:ph type="title"/>
          </p:nvPr>
        </p:nvSpPr>
        <p:spPr>
          <a:xfrm>
            <a:off x="805533" y="512298"/>
            <a:ext cx="2032259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Eukaryotic Cells</a:t>
            </a:r>
            <a:endParaRPr/>
          </a:p>
        </p:txBody>
      </p:sp>
      <p:sp>
        <p:nvSpPr>
          <p:cNvPr id="107" name="Google Shape;107;p8"/>
          <p:cNvSpPr txBox="1"/>
          <p:nvPr>
            <p:ph idx="1" type="body"/>
          </p:nvPr>
        </p:nvSpPr>
        <p:spPr>
          <a:xfrm>
            <a:off x="5444358" y="1445121"/>
            <a:ext cx="3436741" cy="26013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Single or Multi Cell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Are called Eukaryotes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Have Nucleus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Have membrane bounded organelles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r>
              <a:rPr lang="en-US" sz="1400">
                <a:latin typeface="Dosis"/>
                <a:ea typeface="Dosis"/>
                <a:cs typeface="Dosis"/>
                <a:sym typeface="Dosis"/>
              </a:rPr>
              <a:t>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Have chromosomes inside Nucleus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Seen in most of the life forms</a:t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533" y="1445121"/>
            <a:ext cx="3833057" cy="2873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/>
          <p:nvPr>
            <p:ph type="ctrTitle"/>
          </p:nvPr>
        </p:nvSpPr>
        <p:spPr>
          <a:xfrm>
            <a:off x="685800" y="1907658"/>
            <a:ext cx="7869621" cy="1045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3. Nucleic Acid</a:t>
            </a:r>
            <a:endParaRPr/>
          </a:p>
        </p:txBody>
      </p:sp>
      <p:sp>
        <p:nvSpPr>
          <p:cNvPr id="114" name="Google Shape;114;p13"/>
          <p:cNvSpPr txBox="1"/>
          <p:nvPr>
            <p:ph idx="1" type="subTitle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Nafis Neehal</dc:creator>
</cp:coreProperties>
</file>