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2" r:id="rId1"/>
  </p:sldMasterIdLst>
  <p:notesMasterIdLst>
    <p:notesMasterId r:id="rId39"/>
  </p:notesMasterIdLst>
  <p:sldIdLst>
    <p:sldId id="296" r:id="rId2"/>
    <p:sldId id="261" r:id="rId3"/>
    <p:sldId id="262" r:id="rId4"/>
    <p:sldId id="263" r:id="rId5"/>
    <p:sldId id="294" r:id="rId6"/>
    <p:sldId id="297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93" r:id="rId31"/>
    <p:sldId id="295" r:id="rId32"/>
    <p:sldId id="287" r:id="rId33"/>
    <p:sldId id="288" r:id="rId34"/>
    <p:sldId id="289" r:id="rId35"/>
    <p:sldId id="290" r:id="rId36"/>
    <p:sldId id="291" r:id="rId37"/>
    <p:sldId id="292" r:id="rId38"/>
  </p:sldIdLst>
  <p:sldSz cx="6858000" cy="5143500"/>
  <p:notesSz cx="51435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13"/>
  </p:normalViewPr>
  <p:slideViewPr>
    <p:cSldViewPr snapToGrid="0" snapToObjects="1">
      <p:cViewPr>
        <p:scale>
          <a:sx n="66" d="100"/>
          <a:sy n="66" d="100"/>
        </p:scale>
        <p:origin x="1752" y="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4129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B9FC6-1785-FE14-6D64-30B2AA7CDE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7250" y="841772"/>
            <a:ext cx="5143500" cy="1790700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6D1D6FB-3953-B669-9F32-6F6135D631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7250" y="2701528"/>
            <a:ext cx="5143500" cy="1241822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BD57AC-A123-1956-B306-DF429F01B1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9/3/2022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68CF08-C160-F48B-9AB3-821E2B0F6D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612E93-7B64-C1F7-EF07-A9D22C72D9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5789959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AAEA6A-5DA4-DCF5-2727-34770BF01C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7D09A9B-300E-6353-ADBA-93022706AD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6ADC5C-3BD8-FAC9-098D-7C02388561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9/3/2022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B5475A-BCA1-9260-0DC6-91F24E8949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AA7C12-1083-78FA-2BDF-3C1E142D82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4395525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308A415-AF9E-B928-5DA9-41BC9366A7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4907756" y="273844"/>
            <a:ext cx="1478756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69143F0-27EA-372A-2B05-5E9C733A22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71487" y="273844"/>
            <a:ext cx="4350544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BA6E3B-D9AE-782A-4ED2-1081B8902A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9/3/2022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77ADC9-7693-F9B9-336F-0FE6B3B7BB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90C64B-07E5-6546-B68A-5E54D5BDD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1435627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A1219-3002-9DFE-54C7-7471806D44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21339C-3728-373D-967F-03692A5D3A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6AEE07-4820-C435-B8DD-8C9780E98D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9/3/2022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BA5CB9-6417-EF58-3823-CC63F0DAB5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6CF3B2-C1FF-67C0-C854-13B5A333C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979008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1FAF55-1DB1-573F-D44C-C69B0278D2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916" y="1282304"/>
            <a:ext cx="5915025" cy="2139553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BD2FB2-C08E-C4D6-5247-C0841CE558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7916" y="3442098"/>
            <a:ext cx="5915025" cy="1125140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F91CE4-B681-D4B2-CDFC-D44854738A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9/3/2022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2AD1C1-260C-185B-F8FF-43142ACC2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490EE2-43C9-758C-FD72-F2E1315324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4228176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5FB20F-037F-8C6A-B113-69B5D76067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B60FA2-8268-5278-E4CC-3681343B07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1488" y="1369219"/>
            <a:ext cx="291465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817A01-F2DC-5EF3-1148-4491A6BD31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471863" y="1369219"/>
            <a:ext cx="291465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C256CF-1DCA-1A08-FC6C-BB2E87E200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9/3/2022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FE185F-79B1-5B1A-6AE3-3C83773A7E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FE6AEE-21B6-5A59-A04E-3B103B69A8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258734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D05958-702D-E1FF-18CA-C8179416BA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1" y="273844"/>
            <a:ext cx="5915025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6EC42A-8B1A-6311-7F29-90B2F9CB31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2381" y="1260872"/>
            <a:ext cx="2901255" cy="617934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637593-D38E-AB17-E8EF-607EF8D26E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2381" y="1878806"/>
            <a:ext cx="2901255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4F842F4-F951-91A0-9955-4B1696FD3F8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471863" y="1260872"/>
            <a:ext cx="2915543" cy="617934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0829405-52B9-4BDD-2885-243451012B3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471863" y="1878806"/>
            <a:ext cx="2915543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EB5AC61-1C58-6EBA-EF2E-A03A218AC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9/3/2022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294945E-CB46-B8D8-2147-C1453E7DC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1976643-466D-A8D4-2558-9D89FC60B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774726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75369A-8580-8CA7-6DB2-0A1DA6754A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AAC5DC-FCD7-41B1-0E72-2CE3646CB2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9/3/2022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3EEE6C-EC7D-2653-7B81-0A4E49CBD3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097704-CE5F-64C3-8B14-B074D3D23E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650890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B3F53B0-340B-8EF1-89E2-9A4CAF7633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9/3/2022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8F0879F-10F0-64EF-6CF9-C4D53E41EE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BBDC3A-2FAC-D18B-7DC7-A23CBF5C1D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0737337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AABB87-14EE-9824-8C7D-ECB713EB5B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1" y="342900"/>
            <a:ext cx="2211883" cy="120015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4EC435-0973-4ADA-AA43-6744F76671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15543" y="740569"/>
            <a:ext cx="3471863" cy="3655219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EF9DA8F-CA40-C8A4-8898-7218DBD572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2381" y="1543050"/>
            <a:ext cx="2211883" cy="2858691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76FAFC-5CFE-ED23-68A4-0CFC11E3FA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9/3/2022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50C4F6-94F0-A966-EBA0-92084E76A2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ED56E1-306C-3755-681F-4C1B393A8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9017083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0FE85-1C4B-5C96-7305-C7B3AF9297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1" y="342900"/>
            <a:ext cx="2211883" cy="120015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BE7FF17-4B81-AB13-6743-6946D399EBA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2915543" y="740569"/>
            <a:ext cx="3471863" cy="3655219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681C0B-CADE-EEDE-BE94-26425D21C7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2381" y="1543050"/>
            <a:ext cx="2211883" cy="2858691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D1D3B1-75B6-559C-1E71-A272A0AAF4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D058F-B960-4439-B370-43D89816EE05}" type="datetimeFigureOut">
              <a:rPr lang="en-US" smtClean="0"/>
              <a:t>9/3/2022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DB8EEC-D806-AA0F-F152-A993EA0C8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BF7983-38AE-9959-7BA5-045D6B5D9F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29B06-CF2A-459A-8CBC-F18C1D67D2B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3809583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7BE4C51-AA07-7F1D-2E7E-A5E74BC1B4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273844"/>
            <a:ext cx="5915025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DBCAAE-D179-E953-1CD1-88E2F8FCA4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1488" y="1369219"/>
            <a:ext cx="5915025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BE9767-9D1F-8B74-1690-A6B266EA25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1488" y="4767263"/>
            <a:ext cx="15430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DFF08F-DC6B-4601-B491-B0F83F6DD2DA}" type="datetimeFigureOut">
              <a:rPr lang="en-US" smtClean="0"/>
              <a:pPr/>
              <a:t>9/3/2022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737C60-F693-9B6E-6EC6-0CCF873DCA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71713" y="4767263"/>
            <a:ext cx="231457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FAC5DA-DD21-DC5E-207B-328FBAADFF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843463" y="4767263"/>
            <a:ext cx="15430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7865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hf sldNum="0" hdr="0" ftr="0" dt="0"/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jpg"/><Relationship Id="rId4" Type="http://schemas.openxmlformats.org/officeDocument/2006/relationships/image" Target="../media/image4.w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BA7704-2755-F181-E7F5-6B1A4AAA18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1564" y="826896"/>
            <a:ext cx="5894872" cy="1790700"/>
          </a:xfrm>
        </p:spPr>
        <p:txBody>
          <a:bodyPr>
            <a:normAutofit/>
          </a:bodyPr>
          <a:lstStyle/>
          <a:p>
            <a:r>
              <a:rPr lang="en-US" sz="4400" b="1" dirty="0"/>
              <a:t>Methods of Computational Chemistry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33C31D-A249-6EE5-4ACD-A9428C07FD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7250" y="2701527"/>
            <a:ext cx="5143500" cy="1677967"/>
          </a:xfrm>
        </p:spPr>
        <p:txBody>
          <a:bodyPr>
            <a:normAutofit/>
          </a:bodyPr>
          <a:lstStyle/>
          <a:p>
            <a:r>
              <a:rPr lang="en-US" sz="2000" dirty="0"/>
              <a:t>Prepared By-</a:t>
            </a:r>
          </a:p>
          <a:p>
            <a:r>
              <a:rPr lang="en-US" sz="2000" b="1" dirty="0"/>
              <a:t>Faisal Imran</a:t>
            </a:r>
          </a:p>
          <a:p>
            <a:r>
              <a:rPr lang="en-US" sz="2000" dirty="0"/>
              <a:t>Sr. Lecturer</a:t>
            </a:r>
          </a:p>
          <a:p>
            <a:r>
              <a:rPr lang="en-US" sz="2000" dirty="0"/>
              <a:t>CSE, DIU</a:t>
            </a:r>
          </a:p>
        </p:txBody>
      </p:sp>
    </p:spTree>
    <p:extLst>
      <p:ext uri="{BB962C8B-B14F-4D97-AF65-F5344CB8AC3E}">
        <p14:creationId xmlns:p14="http://schemas.microsoft.com/office/powerpoint/2010/main" val="16231092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6864096" cy="5148072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6864096" cy="5148072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-6096" y="-4572"/>
            <a:ext cx="6864096" cy="5148072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-6096" y="0"/>
            <a:ext cx="6864096" cy="5148072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-6096" y="0"/>
            <a:ext cx="6864096" cy="5148072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-6096" y="0"/>
            <a:ext cx="6864096" cy="5148072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-6096" y="0"/>
            <a:ext cx="6864096" cy="5148072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-6096" y="0"/>
            <a:ext cx="6864096" cy="5148072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-4572"/>
            <a:ext cx="6864096" cy="5148072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-6096" y="0"/>
            <a:ext cx="6864096" cy="514807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6858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-6096" y="0"/>
            <a:ext cx="6864096" cy="5148072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-4572"/>
            <a:ext cx="6864096" cy="5148072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-6096" y="0"/>
            <a:ext cx="6864096" cy="5148072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-4572"/>
            <a:ext cx="6864096" cy="5148072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-6096" y="0"/>
            <a:ext cx="6864096" cy="5148072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-6096" y="-4572"/>
            <a:ext cx="6864096" cy="5148072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-6096" y="0"/>
            <a:ext cx="6864096" cy="5148072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-6096" y="0"/>
            <a:ext cx="6864096" cy="5148072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6864096" cy="5148072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6864096" cy="51480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6858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FCBBE7E-8C2D-B999-EE16-2BD94EE706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429" y="867948"/>
            <a:ext cx="5319294" cy="384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A3CF6B4-F9C2-7C21-7B84-4FFC61F663C8}"/>
              </a:ext>
            </a:extLst>
          </p:cNvPr>
          <p:cNvSpPr txBox="1"/>
          <p:nvPr/>
        </p:nvSpPr>
        <p:spPr>
          <a:xfrm>
            <a:off x="809429" y="425864"/>
            <a:ext cx="431334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/>
              <a:t>Multiscale Hierarchy of Modeling</a:t>
            </a:r>
          </a:p>
        </p:txBody>
      </p:sp>
    </p:spTree>
    <p:extLst>
      <p:ext uri="{BB962C8B-B14F-4D97-AF65-F5344CB8AC3E}">
        <p14:creationId xmlns:p14="http://schemas.microsoft.com/office/powerpoint/2010/main" val="118475392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39C236B-74BB-941C-D3A8-28F2A115AAE8}"/>
              </a:ext>
            </a:extLst>
          </p:cNvPr>
          <p:cNvSpPr txBox="1"/>
          <p:nvPr/>
        </p:nvSpPr>
        <p:spPr>
          <a:xfrm>
            <a:off x="481263" y="378249"/>
            <a:ext cx="449443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dirty="0">
                <a:ea typeface="SimSun" pitchFamily="2" charset="-122"/>
              </a:rPr>
              <a:t>How Big Systems Can We Deal with?</a:t>
            </a:r>
            <a:endParaRPr lang="en-US" sz="20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66F5C48-09F1-4247-AAAC-3E615AD64D1F}"/>
              </a:ext>
            </a:extLst>
          </p:cNvPr>
          <p:cNvSpPr txBox="1">
            <a:spLocks noChangeArrowheads="1"/>
          </p:cNvSpPr>
          <p:nvPr/>
        </p:nvSpPr>
        <p:spPr>
          <a:xfrm>
            <a:off x="481263" y="1093363"/>
            <a:ext cx="6054291" cy="3671888"/>
          </a:xfrm>
          <a:prstGeom prst="rect">
            <a:avLst/>
          </a:prstGeom>
        </p:spPr>
        <p:txBody>
          <a:bodyPr/>
          <a:lstStyle>
            <a:lvl1pPr marL="342892" indent="-342892" algn="l" defTabSz="9143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31" indent="-285743" algn="l" defTabSz="914378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2" indent="-228594" algn="l" defTabSz="9143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8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8" indent="-228594" algn="l" defTabSz="914378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5" indent="-228594" algn="l" defTabSz="9143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en-US" altLang="zh-CN" sz="2000" dirty="0">
                <a:ea typeface="SimSun" panose="02010600030101010101" pitchFamily="2" charset="-122"/>
              </a:rPr>
              <a:t>   </a:t>
            </a:r>
            <a:r>
              <a:rPr lang="en-US" altLang="zh-CN" sz="1800" dirty="0">
                <a:ea typeface="SimSun" panose="02010600030101010101" pitchFamily="2" charset="-122"/>
              </a:rPr>
              <a:t>Assuming typical computing setup (number of CPUs, memory,</a:t>
            </a:r>
            <a:r>
              <a:rPr lang="bn-IN" altLang="zh-CN" sz="1800" dirty="0">
                <a:ea typeface="SimSun" panose="02010600030101010101" pitchFamily="2" charset="-122"/>
              </a:rPr>
              <a:t> </a:t>
            </a:r>
            <a:r>
              <a:rPr lang="en-US" altLang="zh-CN" sz="1800" dirty="0">
                <a:ea typeface="SimSun" panose="02010600030101010101" pitchFamily="2" charset="-122"/>
              </a:rPr>
              <a:t>disk space, etc.) </a:t>
            </a:r>
          </a:p>
          <a:p>
            <a:pPr>
              <a:buFont typeface="Wingdings" panose="05000000000000000000" pitchFamily="2" charset="2"/>
              <a:buNone/>
            </a:pPr>
            <a:endParaRPr lang="en-US" altLang="zh-CN" sz="2000" dirty="0">
              <a:ea typeface="SimSun" panose="02010600030101010101" pitchFamily="2" charset="-122"/>
            </a:endParaRPr>
          </a:p>
          <a:p>
            <a:r>
              <a:rPr lang="en-US" altLang="zh-CN" sz="2000" dirty="0">
                <a:ea typeface="SimSun" panose="02010600030101010101" pitchFamily="2" charset="-122"/>
              </a:rPr>
              <a:t>Ab initio method: </a:t>
            </a:r>
            <a:r>
              <a:rPr lang="en-US" altLang="zh-CN" sz="2000" i="1" dirty="0">
                <a:ea typeface="SimSun" panose="02010600030101010101" pitchFamily="2" charset="-122"/>
              </a:rPr>
              <a:t>~100 atoms</a:t>
            </a:r>
          </a:p>
          <a:p>
            <a:r>
              <a:rPr lang="en-US" altLang="zh-CN" sz="2000" dirty="0">
                <a:ea typeface="SimSun" panose="02010600030101010101" pitchFamily="2" charset="-122"/>
              </a:rPr>
              <a:t>DFT method: </a:t>
            </a:r>
            <a:r>
              <a:rPr lang="en-US" altLang="zh-CN" sz="2000" i="1" dirty="0">
                <a:ea typeface="SimSun" panose="02010600030101010101" pitchFamily="2" charset="-122"/>
              </a:rPr>
              <a:t>~1000 atoms</a:t>
            </a:r>
          </a:p>
          <a:p>
            <a:r>
              <a:rPr lang="en-US" altLang="zh-CN" sz="2000" dirty="0">
                <a:ea typeface="SimSun" panose="02010600030101010101" pitchFamily="2" charset="-122"/>
              </a:rPr>
              <a:t>Semi-empirical method: </a:t>
            </a:r>
            <a:r>
              <a:rPr lang="en-US" altLang="zh-CN" sz="2000" i="1" dirty="0">
                <a:ea typeface="SimSun" panose="02010600030101010101" pitchFamily="2" charset="-122"/>
              </a:rPr>
              <a:t>~10,000 atoms</a:t>
            </a:r>
          </a:p>
          <a:p>
            <a:r>
              <a:rPr lang="en-US" altLang="zh-CN" sz="2000" dirty="0">
                <a:ea typeface="SimSun" panose="02010600030101010101" pitchFamily="2" charset="-122"/>
              </a:rPr>
              <a:t>MM/MD: </a:t>
            </a:r>
            <a:r>
              <a:rPr lang="en-US" altLang="zh-CN" sz="2000" i="1" dirty="0">
                <a:ea typeface="SimSun" panose="02010600030101010101" pitchFamily="2" charset="-122"/>
              </a:rPr>
              <a:t>~100,000 atoms</a:t>
            </a:r>
          </a:p>
          <a:p>
            <a:pPr>
              <a:buFont typeface="Wingdings" panose="05000000000000000000" pitchFamily="2" charset="2"/>
              <a:buNone/>
            </a:pPr>
            <a:endParaRPr lang="zh-CN" altLang="en-US" sz="2000" dirty="0"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7661289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6864096" cy="5148072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-6096" y="0"/>
            <a:ext cx="6864096" cy="5148072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-6096" y="-4572"/>
            <a:ext cx="6864096" cy="5148072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-6096" y="0"/>
            <a:ext cx="6864096" cy="5148072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-6096" y="-4572"/>
            <a:ext cx="6864096" cy="5148072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-6096" y="-4572"/>
            <a:ext cx="6864096" cy="514807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6858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3F0D0A1-0770-FD43-5013-550E3CE6A12E}"/>
              </a:ext>
            </a:extLst>
          </p:cNvPr>
          <p:cNvSpPr txBox="1"/>
          <p:nvPr/>
        </p:nvSpPr>
        <p:spPr>
          <a:xfrm>
            <a:off x="314306" y="333558"/>
            <a:ext cx="475820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What is Computational Chemistry?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CC34B90-B54F-3C15-A30C-2E48A307727D}"/>
              </a:ext>
            </a:extLst>
          </p:cNvPr>
          <p:cNvSpPr txBox="1">
            <a:spLocks noChangeArrowheads="1"/>
          </p:cNvSpPr>
          <p:nvPr/>
        </p:nvSpPr>
        <p:spPr>
          <a:xfrm>
            <a:off x="77003" y="861708"/>
            <a:ext cx="6858000" cy="4038600"/>
          </a:xfrm>
          <a:prstGeom prst="rect">
            <a:avLst/>
          </a:prstGeom>
        </p:spPr>
        <p:txBody>
          <a:bodyPr/>
          <a:lstStyle>
            <a:lvl1pPr marL="342892" indent="-342892" algn="l" defTabSz="9143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31" indent="-285743" algn="l" defTabSz="914378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2" indent="-228594" algn="l" defTabSz="9143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8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8" indent="-228594" algn="l" defTabSz="914378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5" indent="-228594" algn="l" defTabSz="9143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800" dirty="0"/>
              <a:t>    </a:t>
            </a:r>
            <a:r>
              <a:rPr lang="en-US" altLang="en-US" sz="2000" dirty="0"/>
              <a:t>Application of computational methods and algorithms in chemistry</a:t>
            </a:r>
          </a:p>
          <a:p>
            <a:pPr lvl="1">
              <a:lnSpc>
                <a:spcPct val="80000"/>
              </a:lnSpc>
            </a:pPr>
            <a:r>
              <a:rPr lang="en-US" altLang="en-US" sz="1800" dirty="0">
                <a:solidFill>
                  <a:srgbClr val="FF3300"/>
                </a:solidFill>
              </a:rPr>
              <a:t>Quantum Mechanical</a:t>
            </a:r>
            <a:endParaRPr lang="en-US" altLang="en-US" sz="1800" dirty="0"/>
          </a:p>
          <a:p>
            <a:pPr lvl="1">
              <a:lnSpc>
                <a:spcPct val="80000"/>
              </a:lnSpc>
              <a:buFontTx/>
              <a:buNone/>
            </a:pPr>
            <a:r>
              <a:rPr lang="en-US" altLang="en-US" sz="1600" dirty="0"/>
              <a:t>	i.e., via </a:t>
            </a:r>
            <a:r>
              <a:rPr lang="en-US" altLang="en-US" sz="1600" i="1" dirty="0"/>
              <a:t>Schr</a:t>
            </a:r>
            <a:r>
              <a:rPr lang="en-US" altLang="en-US" sz="1600" i="1" dirty="0">
                <a:cs typeface="Times New Roman" panose="02020603050405020304" pitchFamily="18" charset="0"/>
              </a:rPr>
              <a:t>ö</a:t>
            </a:r>
            <a:r>
              <a:rPr lang="en-US" altLang="en-US" sz="1600" i="1" dirty="0"/>
              <a:t>dinger</a:t>
            </a:r>
            <a:r>
              <a:rPr lang="en-US" altLang="en-US" sz="1600" dirty="0"/>
              <a:t> Equation 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altLang="en-US" sz="1600" dirty="0"/>
              <a:t>    also called </a:t>
            </a:r>
            <a:r>
              <a:rPr lang="en-US" altLang="en-US" sz="1600" i="1" dirty="0">
                <a:solidFill>
                  <a:schemeClr val="accent1"/>
                </a:solidFill>
              </a:rPr>
              <a:t>Quantum Chemistry</a:t>
            </a:r>
          </a:p>
          <a:p>
            <a:pPr lvl="1">
              <a:lnSpc>
                <a:spcPct val="80000"/>
              </a:lnSpc>
            </a:pPr>
            <a:r>
              <a:rPr lang="en-US" altLang="en-US" sz="1800" dirty="0">
                <a:solidFill>
                  <a:srgbClr val="FF3300"/>
                </a:solidFill>
              </a:rPr>
              <a:t>Molecular Mechanical</a:t>
            </a:r>
            <a:endParaRPr lang="en-US" altLang="en-US" sz="1800" dirty="0"/>
          </a:p>
          <a:p>
            <a:pPr lvl="1">
              <a:lnSpc>
                <a:spcPct val="80000"/>
              </a:lnSpc>
              <a:buFontTx/>
              <a:buNone/>
            </a:pPr>
            <a:r>
              <a:rPr lang="en-US" altLang="en-US" sz="1600" dirty="0"/>
              <a:t>	 i.e., via </a:t>
            </a:r>
            <a:r>
              <a:rPr lang="en-US" altLang="en-US" sz="1600" i="1" dirty="0"/>
              <a:t>Newton</a:t>
            </a:r>
            <a:r>
              <a:rPr lang="en-US" altLang="en-US" sz="1600" dirty="0"/>
              <a:t>’s law </a:t>
            </a:r>
            <a:r>
              <a:rPr lang="en-US" altLang="en-US" sz="1600" dirty="0">
                <a:solidFill>
                  <a:srgbClr val="00FF00"/>
                </a:solidFill>
              </a:rPr>
              <a:t>F=ma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altLang="en-US" sz="1600" dirty="0">
                <a:solidFill>
                  <a:srgbClr val="00FF00"/>
                </a:solidFill>
              </a:rPr>
              <a:t>	</a:t>
            </a:r>
            <a:r>
              <a:rPr lang="en-US" altLang="en-US" sz="1600" dirty="0"/>
              <a:t>also </a:t>
            </a:r>
            <a:r>
              <a:rPr lang="en-US" altLang="en-US" sz="1600" i="1" dirty="0">
                <a:solidFill>
                  <a:schemeClr val="accent1"/>
                </a:solidFill>
              </a:rPr>
              <a:t>Molecular Dynamics</a:t>
            </a:r>
          </a:p>
          <a:p>
            <a:pPr lvl="1">
              <a:lnSpc>
                <a:spcPct val="80000"/>
              </a:lnSpc>
            </a:pPr>
            <a:r>
              <a:rPr lang="en-US" altLang="en-US" sz="1800" dirty="0">
                <a:solidFill>
                  <a:srgbClr val="FF3300"/>
                </a:solidFill>
              </a:rPr>
              <a:t>Empirical/Statistical</a:t>
            </a:r>
            <a:endParaRPr lang="en-US" altLang="en-US" sz="1800" dirty="0"/>
          </a:p>
          <a:p>
            <a:pPr lvl="1">
              <a:lnSpc>
                <a:spcPct val="80000"/>
              </a:lnSpc>
              <a:buFontTx/>
              <a:buNone/>
            </a:pPr>
            <a:r>
              <a:rPr lang="en-US" altLang="en-US" sz="1600" dirty="0"/>
              <a:t>	e.g., </a:t>
            </a:r>
            <a:r>
              <a:rPr lang="en-US" altLang="en-US" sz="1600" i="1" dirty="0">
                <a:solidFill>
                  <a:srgbClr val="00CC00"/>
                </a:solidFill>
              </a:rPr>
              <a:t>QSAR</a:t>
            </a:r>
            <a:r>
              <a:rPr lang="en-US" altLang="en-US" sz="1600" dirty="0"/>
              <a:t>, etc., widely used in clinical and medicinal chemistry</a:t>
            </a:r>
          </a:p>
        </p:txBody>
      </p:sp>
      <p:sp>
        <p:nvSpPr>
          <p:cNvPr id="6" name="Text Box 4">
            <a:extLst>
              <a:ext uri="{FF2B5EF4-FFF2-40B4-BE49-F238E27FC236}">
                <a16:creationId xmlns:a16="http://schemas.microsoft.com/office/drawing/2014/main" id="{4DEE49D7-B0CC-C47A-43CA-4CEF1606F0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72094" y="2493578"/>
            <a:ext cx="2216552" cy="400110"/>
          </a:xfrm>
          <a:prstGeom prst="rect">
            <a:avLst/>
          </a:prstGeom>
          <a:solidFill>
            <a:srgbClr val="808000"/>
          </a:solidFill>
          <a:ln w="12700" cap="sq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000" dirty="0">
                <a:solidFill>
                  <a:srgbClr val="00CC00"/>
                </a:solidFill>
                <a:latin typeface="Times New Roman" pitchFamily="18" charset="0"/>
                <a:cs typeface="Arial" charset="0"/>
              </a:rPr>
              <a:t>Focus Today</a:t>
            </a:r>
          </a:p>
        </p:txBody>
      </p:sp>
      <p:sp>
        <p:nvSpPr>
          <p:cNvPr id="8" name="Line 6">
            <a:extLst>
              <a:ext uri="{FF2B5EF4-FFF2-40B4-BE49-F238E27FC236}">
                <a16:creationId xmlns:a16="http://schemas.microsoft.com/office/drawing/2014/main" id="{C5581F82-939E-C881-E696-8C992E732CBD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158552" y="2138874"/>
            <a:ext cx="121818" cy="269711"/>
          </a:xfrm>
          <a:prstGeom prst="line">
            <a:avLst/>
          </a:prstGeom>
          <a:noFill/>
          <a:ln w="41275" cap="sq">
            <a:solidFill>
              <a:srgbClr val="8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graphicFrame>
        <p:nvGraphicFramePr>
          <p:cNvPr id="10" name="Object 7">
            <a:extLst>
              <a:ext uri="{FF2B5EF4-FFF2-40B4-BE49-F238E27FC236}">
                <a16:creationId xmlns:a16="http://schemas.microsoft.com/office/drawing/2014/main" id="{7AA4BFD0-D4B7-E692-CDD0-A1E7D0B0A86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2299334"/>
              </p:ext>
            </p:extLst>
          </p:nvPr>
        </p:nvGraphicFramePr>
        <p:xfrm>
          <a:off x="4209169" y="1176767"/>
          <a:ext cx="2020584" cy="8566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Equation" r:id="rId3" imgW="838080" imgH="355320" progId="Equation.3">
                  <p:embed/>
                </p:oleObj>
              </mc:Choice>
              <mc:Fallback>
                <p:oleObj name="Equation" r:id="rId3" imgW="838080" imgH="355320" progId="Equation.3">
                  <p:embed/>
                  <p:pic>
                    <p:nvPicPr>
                      <p:cNvPr id="10" name="Object 7">
                        <a:extLst>
                          <a:ext uri="{FF2B5EF4-FFF2-40B4-BE49-F238E27FC236}">
                            <a16:creationId xmlns:a16="http://schemas.microsoft.com/office/drawing/2014/main" id="{7AA4BFD0-D4B7-E692-CDD0-A1E7D0B0A86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09169" y="1176767"/>
                        <a:ext cx="2020584" cy="856695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>
                        <a:noFill/>
                      </a:ln>
                      <a:effectLst>
                        <a:outerShdw dist="107763" dir="2700000" algn="ctr" rotWithShape="0">
                          <a:schemeClr val="bg2"/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Google Shape;55;p32">
            <a:extLst>
              <a:ext uri="{FF2B5EF4-FFF2-40B4-BE49-F238E27FC236}">
                <a16:creationId xmlns:a16="http://schemas.microsoft.com/office/drawing/2014/main" id="{04977C57-D5FD-3403-80A7-C0C925F41A54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636094" y="3542096"/>
            <a:ext cx="2830028" cy="14432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364459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0CBFF8-04C9-183D-A958-EF3737E98E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0669"/>
            <a:ext cx="6858000" cy="994172"/>
          </a:xfrm>
        </p:spPr>
        <p:txBody>
          <a:bodyPr>
            <a:normAutofit/>
          </a:bodyPr>
          <a:lstStyle/>
          <a:p>
            <a:r>
              <a:rPr lang="en-US" sz="2000" b="1" dirty="0"/>
              <a:t>Differences Between Molecular Mechanics &amp; Quantum Mechanics</a:t>
            </a:r>
          </a:p>
        </p:txBody>
      </p:sp>
      <p:pic>
        <p:nvPicPr>
          <p:cNvPr id="7" name="Google Shape;71;p34">
            <a:extLst>
              <a:ext uri="{FF2B5EF4-FFF2-40B4-BE49-F238E27FC236}">
                <a16:creationId xmlns:a16="http://schemas.microsoft.com/office/drawing/2014/main" id="{EB1A7B75-706A-6C20-4BBE-F5FC4BD63EF3}"/>
              </a:ext>
            </a:extLst>
          </p:cNvPr>
          <p:cNvPicPr preferRelativeResize="0">
            <a:picLocks noGrp="1"/>
          </p:cNvPicPr>
          <p:nvPr>
            <p:ph idx="1"/>
          </p:nvPr>
        </p:nvPicPr>
        <p:blipFill rotWithShape="1">
          <a:blip r:embed="rId2">
            <a:alphaModFix/>
          </a:blip>
          <a:srcRect/>
          <a:stretch/>
        </p:blipFill>
        <p:spPr>
          <a:xfrm>
            <a:off x="888365" y="1029903"/>
            <a:ext cx="5031171" cy="3782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012134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" y="1"/>
            <a:ext cx="6858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6858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-1"/>
            <a:ext cx="6858000" cy="514350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</TotalTime>
  <Words>176</Words>
  <Application>Microsoft Office PowerPoint</Application>
  <PresentationFormat>Custom</PresentationFormat>
  <Paragraphs>57</Paragraphs>
  <Slides>37</Slides>
  <Notes>32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4" baseType="lpstr">
      <vt:lpstr>Arial</vt:lpstr>
      <vt:lpstr>Calibri</vt:lpstr>
      <vt:lpstr>Calibri Light</vt:lpstr>
      <vt:lpstr>Times New Roman</vt:lpstr>
      <vt:lpstr>Wingdings</vt:lpstr>
      <vt:lpstr>Office Theme</vt:lpstr>
      <vt:lpstr>Equation</vt:lpstr>
      <vt:lpstr>Methods of Computational Chemistry</vt:lpstr>
      <vt:lpstr>PowerPoint Presentation</vt:lpstr>
      <vt:lpstr>PowerPoint Presentation</vt:lpstr>
      <vt:lpstr>PowerPoint Presentation</vt:lpstr>
      <vt:lpstr>PowerPoint Presentation</vt:lpstr>
      <vt:lpstr>Differences Between Molecular Mechanics &amp; Quantum Mechanics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Faisal Imran</cp:lastModifiedBy>
  <cp:revision>4</cp:revision>
  <dcterms:created xsi:type="dcterms:W3CDTF">2022-09-02T06:43:56Z</dcterms:created>
  <dcterms:modified xsi:type="dcterms:W3CDTF">2022-09-02T19:12:13Z</dcterms:modified>
</cp:coreProperties>
</file>