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embeddedFontLst>
    <p:embeddedFont>
      <p:font typeface="Dosis"/>
      <p:regular r:id="rId26"/>
      <p:bold r:id="rId27"/>
    </p:embeddedFont>
    <p:embeddedFont>
      <p:font typeface="Source Sans Pro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2" roundtripDataSignature="AMtx7mgTZc3shV2wUqmnP2MF6wS03xaO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262080A-2ADB-4D7E-A493-672B5DFBAEF3}">
  <a:tblStyle styleId="{D262080A-2ADB-4D7E-A493-672B5DFBAEF3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5">
              <a:alpha val="40000"/>
            </a:schemeClr>
          </a:solidFill>
        </a:fill>
      </a:tcStyle>
    </a:band1H>
    <a:band2H>
      <a:tcTxStyle/>
    </a:band2H>
    <a:band1V>
      <a:tcTxStyle/>
      <a:tcStyle>
        <a:tcBdr>
          <a:top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TxStyle/>
    </a:band2V>
    <a:lastCol>
      <a:tcTxStyle b="on" i="off"/>
      <a:tcStyle>
        <a:tcBdr>
          <a:lef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lastCol>
    <a:firstCol>
      <a:tcTxStyle b="on" i="off"/>
      <a:tcStyle>
        <a:tcBdr>
          <a:lef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firstCol>
    <a:lastRow>
      <a:tcTxStyle b="on" i="off"/>
      <a:tcStyle>
        <a:tcBdr>
          <a:lef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lef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accent5"/>
          </a:solidFill>
        </a:fill>
      </a:tcStyle>
    </a:firstRow>
    <a:neCell>
      <a:tcTxStyle/>
    </a:neCell>
    <a:nwCell>
      <a:tcTxStyle/>
    </a:nwCell>
  </a:tblStyle>
  <a:tblStyle styleId="{3F0F2082-6A05-4160-90D7-8514FEEE819D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1">
              <a:alpha val="40000"/>
            </a:schemeClr>
          </a:solidFill>
        </a:fill>
      </a:tcStyle>
    </a:band1H>
    <a:band2H>
      <a:tcTxStyle/>
    </a:band2H>
    <a:band1V>
      <a:tcTxStyle/>
      <a:tcStyle>
        <a:tcBdr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TxStyle/>
    </a:band2V>
    <a:lastCol>
      <a:tcTxStyle b="on" i="off"/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lastCol>
    <a:firstCol>
      <a:tcTxStyle b="on" i="off"/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firstCol>
    <a:lastRow>
      <a:tcTxStyle b="on" i="off"/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Dosis-regular.fntdata"/><Relationship Id="rId25" Type="http://schemas.openxmlformats.org/officeDocument/2006/relationships/slide" Target="slides/slide20.xml"/><Relationship Id="rId28" Type="http://schemas.openxmlformats.org/officeDocument/2006/relationships/font" Target="fonts/SourceSansPro-regular.fntdata"/><Relationship Id="rId27" Type="http://schemas.openxmlformats.org/officeDocument/2006/relationships/font" Target="fonts/Dosi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SourceSansPr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SourceSansPro-boldItalic.fntdata"/><Relationship Id="rId30" Type="http://schemas.openxmlformats.org/officeDocument/2006/relationships/font" Target="fonts/SourceSansPr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" name="Google Shape;38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p1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1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1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1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8" name="Google Shape;178;p1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" name="Google Shape;46;p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3" name="Google Shape;193;p2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p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/>
          <p:nvPr/>
        </p:nvSpPr>
        <p:spPr>
          <a:xfrm rot="10800000">
            <a:off x="-150" y="4156674"/>
            <a:ext cx="9144000" cy="276600"/>
          </a:xfrm>
          <a:prstGeom prst="rect">
            <a:avLst/>
          </a:prstGeom>
          <a:solidFill>
            <a:srgbClr val="000000">
              <a:alpha val="313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2"/>
          <p:cNvSpPr/>
          <p:nvPr/>
        </p:nvSpPr>
        <p:spPr>
          <a:xfrm flipH="1">
            <a:off x="-150" y="0"/>
            <a:ext cx="9144000" cy="41567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2"/>
          <p:cNvSpPr txBox="1"/>
          <p:nvPr>
            <p:ph type="ctrTitle"/>
          </p:nvPr>
        </p:nvSpPr>
        <p:spPr>
          <a:xfrm>
            <a:off x="685800" y="2525225"/>
            <a:ext cx="5309699" cy="1159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3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13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3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3"/>
          <p:cNvSpPr txBox="1"/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7" name="Google Shape;17;p23"/>
          <p:cNvSpPr txBox="1"/>
          <p:nvPr>
            <p:ph idx="1" type="body"/>
          </p:nvPr>
        </p:nvSpPr>
        <p:spPr>
          <a:xfrm>
            <a:off x="844425" y="1534256"/>
            <a:ext cx="2804699" cy="33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▸"/>
              <a:defRPr sz="2000"/>
            </a:lvl2pPr>
            <a:lvl3pPr indent="-355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⬞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8" name="Google Shape;18;p23"/>
          <p:cNvSpPr txBox="1"/>
          <p:nvPr>
            <p:ph idx="2" type="body"/>
          </p:nvPr>
        </p:nvSpPr>
        <p:spPr>
          <a:xfrm>
            <a:off x="3818122" y="1534256"/>
            <a:ext cx="2804699" cy="33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▸"/>
              <a:defRPr sz="2000"/>
            </a:lvl2pPr>
            <a:lvl3pPr indent="-355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⬞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9" name="Google Shape;19;p23"/>
          <p:cNvSpPr txBox="1"/>
          <p:nvPr>
            <p:ph idx="12" type="sldNum"/>
          </p:nvPr>
        </p:nvSpPr>
        <p:spPr>
          <a:xfrm>
            <a:off x="-75" y="0"/>
            <a:ext cx="669599" cy="1139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Sub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4"/>
          <p:cNvSpPr/>
          <p:nvPr/>
        </p:nvSpPr>
        <p:spPr>
          <a:xfrm rot="10800000">
            <a:off x="-150" y="3082199"/>
            <a:ext cx="9144000" cy="687600"/>
          </a:xfrm>
          <a:prstGeom prst="rect">
            <a:avLst/>
          </a:prstGeom>
          <a:solidFill>
            <a:srgbClr val="000000">
              <a:alpha val="313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24"/>
          <p:cNvSpPr/>
          <p:nvPr/>
        </p:nvSpPr>
        <p:spPr>
          <a:xfrm flipH="1">
            <a:off x="-150" y="0"/>
            <a:ext cx="9144000" cy="30822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24"/>
          <p:cNvSpPr txBox="1"/>
          <p:nvPr>
            <p:ph type="ctrTitle"/>
          </p:nvPr>
        </p:nvSpPr>
        <p:spPr>
          <a:xfrm>
            <a:off x="685800" y="1907658"/>
            <a:ext cx="5008199" cy="1045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24" name="Google Shape;24;p24"/>
          <p:cNvSpPr txBox="1"/>
          <p:nvPr>
            <p:ph idx="1" type="subTitle"/>
          </p:nvPr>
        </p:nvSpPr>
        <p:spPr>
          <a:xfrm>
            <a:off x="685800" y="3082250"/>
            <a:ext cx="5008199" cy="6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9pPr>
          </a:lstStyle>
          <a:p/>
        </p:txBody>
      </p:sp>
      <p:sp>
        <p:nvSpPr>
          <p:cNvPr id="25" name="Google Shape;25;p24"/>
          <p:cNvSpPr txBox="1"/>
          <p:nvPr>
            <p:ph idx="12" type="sldNum"/>
          </p:nvPr>
        </p:nvSpPr>
        <p:spPr>
          <a:xfrm>
            <a:off x="-75" y="3420000"/>
            <a:ext cx="669599" cy="172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5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13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25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25"/>
          <p:cNvSpPr txBox="1"/>
          <p:nvPr>
            <p:ph idx="12" type="sldNum"/>
          </p:nvPr>
        </p:nvSpPr>
        <p:spPr>
          <a:xfrm>
            <a:off x="-75" y="0"/>
            <a:ext cx="669599" cy="1139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6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13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26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26"/>
          <p:cNvSpPr txBox="1"/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34" name="Google Shape;34;p26"/>
          <p:cNvSpPr txBox="1"/>
          <p:nvPr>
            <p:ph idx="1" type="body"/>
          </p:nvPr>
        </p:nvSpPr>
        <p:spPr>
          <a:xfrm>
            <a:off x="844425" y="1538075"/>
            <a:ext cx="5169000" cy="3387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▹"/>
              <a:defRPr sz="2400"/>
            </a:lvl1pPr>
            <a:lvl2pPr indent="-3810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▸"/>
              <a:defRPr/>
            </a:lvl2pPr>
            <a:lvl3pPr indent="-3810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⬩"/>
              <a:defRPr/>
            </a:lvl3pPr>
            <a:lvl4pPr indent="-3810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⬞"/>
              <a:defRPr sz="2400"/>
            </a:lvl4pPr>
            <a:lvl5pPr indent="-3810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5" name="Google Shape;35;p26"/>
          <p:cNvSpPr txBox="1"/>
          <p:nvPr>
            <p:ph idx="12" type="sldNum"/>
          </p:nvPr>
        </p:nvSpPr>
        <p:spPr>
          <a:xfrm>
            <a:off x="-75" y="0"/>
            <a:ext cx="669599" cy="1139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/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/>
        </p:txBody>
      </p:sp>
      <p:sp>
        <p:nvSpPr>
          <p:cNvPr id="7" name="Google Shape;7;p21"/>
          <p:cNvSpPr txBox="1"/>
          <p:nvPr>
            <p:ph idx="1" type="body"/>
          </p:nvPr>
        </p:nvSpPr>
        <p:spPr>
          <a:xfrm>
            <a:off x="844425" y="1538075"/>
            <a:ext cx="5169000" cy="3387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DB7C4"/>
              </a:buClr>
              <a:buSzPts val="3000"/>
              <a:buFont typeface="Source Sans Pro"/>
              <a:buChar char="▹"/>
              <a:defRPr b="0" i="0" sz="30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Source Sans Pro"/>
              <a:buChar char="▸"/>
              <a:defRPr b="0" i="0" sz="24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Source Sans Pro"/>
              <a:buChar char="⬩"/>
              <a:defRPr b="0" i="0" sz="24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⬞"/>
              <a:defRPr b="0" i="0" sz="18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○"/>
              <a:defRPr b="0" i="0" sz="18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■"/>
              <a:defRPr b="0" i="0" sz="18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●"/>
              <a:defRPr b="0" i="0" sz="18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○"/>
              <a:defRPr b="0" i="0" sz="18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■"/>
              <a:defRPr b="0" i="0" sz="18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21"/>
          <p:cNvSpPr txBox="1"/>
          <p:nvPr>
            <p:ph idx="12" type="sldNum"/>
          </p:nvPr>
        </p:nvSpPr>
        <p:spPr>
          <a:xfrm>
            <a:off x="-75" y="0"/>
            <a:ext cx="669599" cy="1139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/>
          <p:nvPr>
            <p:ph type="ctrTitle"/>
          </p:nvPr>
        </p:nvSpPr>
        <p:spPr>
          <a:xfrm>
            <a:off x="560978" y="388717"/>
            <a:ext cx="5610902" cy="242805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 sz="4800"/>
              <a:t>Database Searching (FASTA)</a:t>
            </a:r>
            <a:endParaRPr sz="4800"/>
          </a:p>
        </p:txBody>
      </p:sp>
      <p:sp>
        <p:nvSpPr>
          <p:cNvPr id="41" name="Google Shape;41;p1"/>
          <p:cNvSpPr txBox="1"/>
          <p:nvPr/>
        </p:nvSpPr>
        <p:spPr>
          <a:xfrm>
            <a:off x="645061" y="2816772"/>
            <a:ext cx="490833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Dosis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rPr>
              <a:t>Lecture – 8 </a:t>
            </a:r>
            <a:endParaRPr b="0" i="0" sz="2800" u="none" cap="none" strike="noStrike">
              <a:solidFill>
                <a:schemeClr val="lt1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42" name="Google Shape;42;p1"/>
          <p:cNvSpPr txBox="1"/>
          <p:nvPr/>
        </p:nvSpPr>
        <p:spPr>
          <a:xfrm>
            <a:off x="645061" y="3728709"/>
            <a:ext cx="4807158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Dosis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rPr>
              <a:t>Department of CSE, DIU</a:t>
            </a:r>
            <a:endParaRPr b="0" i="0" sz="1600" u="none" cap="none" strike="noStrike">
              <a:solidFill>
                <a:schemeClr val="lt1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pic>
        <p:nvPicPr>
          <p:cNvPr descr="https://tse3.mm.bing.net/th?id=OIP.IFYHwA6-rp4m1JAkzzxkuAAAAA&amp;pid=Api&amp;P=0&amp;w=173&amp;h=163" id="43" name="Google Shape;4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58183" y="82233"/>
            <a:ext cx="3663901" cy="39850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"/>
          <p:cNvSpPr txBox="1"/>
          <p:nvPr>
            <p:ph type="ctrTitle"/>
          </p:nvPr>
        </p:nvSpPr>
        <p:spPr>
          <a:xfrm>
            <a:off x="685800" y="1786760"/>
            <a:ext cx="7932683" cy="11660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/>
              <a:t>3. Hash Table Used in FASTA</a:t>
            </a:r>
            <a:endParaRPr/>
          </a:p>
        </p:txBody>
      </p:sp>
      <p:sp>
        <p:nvSpPr>
          <p:cNvPr id="120" name="Google Shape;120;p10"/>
          <p:cNvSpPr txBox="1"/>
          <p:nvPr>
            <p:ph idx="1" type="subTitle"/>
          </p:nvPr>
        </p:nvSpPr>
        <p:spPr>
          <a:xfrm>
            <a:off x="685800" y="3082250"/>
            <a:ext cx="7102366" cy="6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Hash Table Algorithm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1"/>
          <p:cNvSpPr txBox="1"/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Given Data</a:t>
            </a:r>
            <a:endParaRPr/>
          </a:p>
        </p:txBody>
      </p:sp>
      <p:sp>
        <p:nvSpPr>
          <p:cNvPr id="126" name="Google Shape;126;p11"/>
          <p:cNvSpPr txBox="1"/>
          <p:nvPr/>
        </p:nvSpPr>
        <p:spPr>
          <a:xfrm>
            <a:off x="1881350" y="1734206"/>
            <a:ext cx="6011919" cy="161859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t/>
            </a:r>
            <a:endParaRPr b="1" i="0" sz="1400" u="sng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800"/>
              <a:buFont typeface="Source Sans Pro"/>
              <a:buNone/>
            </a:pPr>
            <a:r>
              <a:rPr b="0" i="0" lang="en-US" sz="2800" u="sng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Query Sequence:</a:t>
            </a:r>
            <a:r>
              <a:rPr b="0" i="0" lang="en-US" sz="2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 JUSTICELEAGUE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800"/>
              <a:buFont typeface="Source Sans Pro"/>
              <a:buNone/>
            </a:pPr>
            <a:r>
              <a:rPr b="0" i="0" lang="en-US" sz="2800" u="sng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Target Sequence:</a:t>
            </a:r>
            <a:r>
              <a:rPr b="0" i="0" lang="en-US" sz="2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 LEAGUEOFASSASINS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800"/>
              <a:buFont typeface="Source Sans Pro"/>
              <a:buNone/>
            </a:pPr>
            <a:r>
              <a:rPr b="0" i="0" lang="en-US" sz="2800" u="sng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Value of K</a:t>
            </a:r>
            <a:r>
              <a:rPr b="0" i="0" lang="en-US" sz="2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 : 1</a:t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2"/>
          <p:cNvSpPr txBox="1"/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Step 1 : Build Query Table</a:t>
            </a:r>
            <a:endParaRPr/>
          </a:p>
        </p:txBody>
      </p:sp>
      <p:graphicFrame>
        <p:nvGraphicFramePr>
          <p:cNvPr id="132" name="Google Shape;132;p12"/>
          <p:cNvGraphicFramePr/>
          <p:nvPr/>
        </p:nvGraphicFramePr>
        <p:xfrm>
          <a:off x="1124607" y="2217682"/>
          <a:ext cx="3000000" cy="3000000"/>
        </p:xfrm>
        <a:graphic>
          <a:graphicData uri="http://schemas.openxmlformats.org/drawingml/2006/table">
            <a:tbl>
              <a:tblPr bandRow="1" firstRow="1">
                <a:gradFill>
                  <a:gsLst>
                    <a:gs pos="0">
                      <a:srgbClr val="9AC7FF"/>
                    </a:gs>
                    <a:gs pos="35000">
                      <a:srgbClr val="BAD8FE"/>
                    </a:gs>
                    <a:gs pos="100000">
                      <a:srgbClr val="E4EEFF"/>
                    </a:gs>
                  </a:gsLst>
                  <a:lin ang="16200000" scaled="0"/>
                </a:gradFill>
                <a:tableStyleId>{3F0F2082-6A05-4160-90D7-8514FEEE819D}</a:tableStyleId>
              </a:tblPr>
              <a:tblGrid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</a:tblGrid>
              <a:tr h="322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J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3"/>
          <p:cNvSpPr txBox="1"/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Step 2: Hash Table for Query Sequence</a:t>
            </a:r>
            <a:endParaRPr/>
          </a:p>
        </p:txBody>
      </p:sp>
      <p:graphicFrame>
        <p:nvGraphicFramePr>
          <p:cNvPr id="138" name="Google Shape;138;p13"/>
          <p:cNvGraphicFramePr/>
          <p:nvPr/>
        </p:nvGraphicFramePr>
        <p:xfrm>
          <a:off x="1870842" y="235431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{3F0F2082-6A05-4160-90D7-8514FEEE819D}</a:tableStyleId>
              </a:tblPr>
              <a:tblGrid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</a:tblGrid>
              <a:tr h="427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J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728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13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39" name="Google Shape;139;p13"/>
          <p:cNvSpPr/>
          <p:nvPr/>
        </p:nvSpPr>
        <p:spPr>
          <a:xfrm>
            <a:off x="1355676" y="1556014"/>
            <a:ext cx="735970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Write all the distinct characters appeared in the Query Sequence Lexicographically and then, beneath that,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write the number of the position in which that letter appeared. There can be multiple occurrences.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4"/>
          <p:cNvSpPr txBox="1"/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Step 3 : Build Target Table</a:t>
            </a:r>
            <a:endParaRPr/>
          </a:p>
        </p:txBody>
      </p:sp>
      <p:graphicFrame>
        <p:nvGraphicFramePr>
          <p:cNvPr id="145" name="Google Shape;145;p14"/>
          <p:cNvGraphicFramePr/>
          <p:nvPr/>
        </p:nvGraphicFramePr>
        <p:xfrm>
          <a:off x="1124607" y="221768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{3F0F2082-6A05-4160-90D7-8514FEEE819D}</a:tableStyleId>
              </a:tblPr>
              <a:tblGrid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</a:tblGrid>
              <a:tr h="322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O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F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N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/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Step 4 : Import the Hash Table for Query Sequence</a:t>
            </a:r>
            <a:endParaRPr/>
          </a:p>
        </p:txBody>
      </p:sp>
      <p:graphicFrame>
        <p:nvGraphicFramePr>
          <p:cNvPr id="151" name="Google Shape;151;p15"/>
          <p:cNvGraphicFramePr/>
          <p:nvPr/>
        </p:nvGraphicFramePr>
        <p:xfrm>
          <a:off x="1008993" y="286932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{3F0F2082-6A05-4160-90D7-8514FEEE819D}</a:tableStyleId>
              </a:tblPr>
              <a:tblGrid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</a:tblGrid>
              <a:tr h="322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O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F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N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52" name="Google Shape;152;p15"/>
          <p:cNvGraphicFramePr/>
          <p:nvPr/>
        </p:nvGraphicFramePr>
        <p:xfrm>
          <a:off x="1867607" y="1378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{3F0F2082-6A05-4160-90D7-8514FEEE819D}</a:tableStyleId>
              </a:tblPr>
              <a:tblGrid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</a:tblGrid>
              <a:tr h="427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J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728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13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6"/>
          <p:cNvSpPr txBox="1"/>
          <p:nvPr>
            <p:ph type="title"/>
          </p:nvPr>
        </p:nvSpPr>
        <p:spPr>
          <a:xfrm>
            <a:off x="805532" y="512298"/>
            <a:ext cx="7192839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Step 5 : Build the </a:t>
            </a:r>
            <a:r>
              <a:rPr lang="en-US"/>
              <a:t>Extended</a:t>
            </a:r>
            <a:r>
              <a:rPr lang="en-US"/>
              <a:t> Target Table based on Hash Table</a:t>
            </a:r>
            <a:endParaRPr/>
          </a:p>
        </p:txBody>
      </p:sp>
      <p:graphicFrame>
        <p:nvGraphicFramePr>
          <p:cNvPr id="158" name="Google Shape;158;p16"/>
          <p:cNvGraphicFramePr/>
          <p:nvPr/>
        </p:nvGraphicFramePr>
        <p:xfrm>
          <a:off x="1008993" y="238584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{3F0F2082-6A05-4160-90D7-8514FEEE819D}</a:tableStyleId>
              </a:tblPr>
              <a:tblGrid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</a:tblGrid>
              <a:tr h="322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O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F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N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-3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-7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-8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-2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-10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-9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-13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59" name="Google Shape;159;p16"/>
          <p:cNvGraphicFramePr/>
          <p:nvPr/>
        </p:nvGraphicFramePr>
        <p:xfrm>
          <a:off x="1867607" y="112804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{3F0F2082-6A05-4160-90D7-8514FEEE819D}</a:tableStyleId>
              </a:tblPr>
              <a:tblGrid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</a:tblGrid>
              <a:tr h="427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J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728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13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60" name="Google Shape;160;p16"/>
          <p:cNvSpPr/>
          <p:nvPr/>
        </p:nvSpPr>
        <p:spPr>
          <a:xfrm>
            <a:off x="1206227" y="3972856"/>
            <a:ext cx="752962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Entry in Extended Row = Position of the Letter in Hash Table – Position of the Letter in Extended Target Table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Example: </a:t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1867607" y="4440934"/>
            <a:ext cx="457200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For L, in Extended Target Table, Entry is 7 (8-1) . </a:t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1867607" y="4748711"/>
            <a:ext cx="440697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Similarly For E, the entries are 5 (7-2), 7 (9-2) and 11 (13-2).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6"/>
          <p:cNvSpPr/>
          <p:nvPr/>
        </p:nvSpPr>
        <p:spPr>
          <a:xfrm>
            <a:off x="3168869" y="1570936"/>
            <a:ext cx="252249" cy="273269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2A5E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6"/>
          <p:cNvSpPr/>
          <p:nvPr/>
        </p:nvSpPr>
        <p:spPr>
          <a:xfrm>
            <a:off x="1573317" y="2386037"/>
            <a:ext cx="252249" cy="273269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2A5E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6"/>
          <p:cNvSpPr/>
          <p:nvPr/>
        </p:nvSpPr>
        <p:spPr>
          <a:xfrm>
            <a:off x="3179380" y="1789888"/>
            <a:ext cx="252249" cy="273269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2A5E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6"/>
          <p:cNvSpPr/>
          <p:nvPr/>
        </p:nvSpPr>
        <p:spPr>
          <a:xfrm>
            <a:off x="3179379" y="2003510"/>
            <a:ext cx="252249" cy="273269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2A5E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6"/>
          <p:cNvSpPr/>
          <p:nvPr/>
        </p:nvSpPr>
        <p:spPr>
          <a:xfrm>
            <a:off x="1080102" y="2385843"/>
            <a:ext cx="252249" cy="273269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2A5E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6"/>
          <p:cNvSpPr/>
          <p:nvPr/>
        </p:nvSpPr>
        <p:spPr>
          <a:xfrm>
            <a:off x="5468171" y="1570935"/>
            <a:ext cx="252249" cy="273269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2A5E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7"/>
          <p:cNvSpPr txBox="1"/>
          <p:nvPr>
            <p:ph type="title"/>
          </p:nvPr>
        </p:nvSpPr>
        <p:spPr>
          <a:xfrm>
            <a:off x="805532" y="512298"/>
            <a:ext cx="7192839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Step 5 : Build Offset Table</a:t>
            </a:r>
            <a:endParaRPr/>
          </a:p>
        </p:txBody>
      </p:sp>
      <p:graphicFrame>
        <p:nvGraphicFramePr>
          <p:cNvPr id="174" name="Google Shape;174;p17"/>
          <p:cNvGraphicFramePr/>
          <p:nvPr/>
        </p:nvGraphicFramePr>
        <p:xfrm>
          <a:off x="273262" y="224921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{3F0F2082-6A05-4160-90D7-8514FEEE819D}</a:tableStyleId>
              </a:tblPr>
              <a:tblGrid>
                <a:gridCol w="546550"/>
                <a:gridCol w="567550"/>
                <a:gridCol w="571750"/>
                <a:gridCol w="483475"/>
                <a:gridCol w="409900"/>
                <a:gridCol w="491700"/>
                <a:gridCol w="432675"/>
                <a:gridCol w="401750"/>
                <a:gridCol w="370850"/>
                <a:gridCol w="360550"/>
                <a:gridCol w="401750"/>
                <a:gridCol w="381150"/>
                <a:gridCol w="379450"/>
                <a:gridCol w="216625"/>
                <a:gridCol w="216625"/>
                <a:gridCol w="216625"/>
                <a:gridCol w="216625"/>
                <a:gridCol w="216625"/>
                <a:gridCol w="216625"/>
                <a:gridCol w="216625"/>
                <a:gridCol w="216625"/>
                <a:gridCol w="216625"/>
                <a:gridCol w="216625"/>
                <a:gridCol w="381150"/>
                <a:gridCol w="381150"/>
              </a:tblGrid>
              <a:tr h="326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-13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-12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-11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40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0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b="0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75" name="Google Shape;175;p17"/>
          <p:cNvSpPr/>
          <p:nvPr/>
        </p:nvSpPr>
        <p:spPr>
          <a:xfrm>
            <a:off x="838681" y="1377338"/>
            <a:ext cx="7596951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Draw a table from the minimum to the maximum entry of the extended target table. Then beneath each entry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 number, write down number of times that entry occurred in extended target table. For example, the entry 7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Occurred 6 times and the entry 1 occurred 2 times.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8"/>
          <p:cNvSpPr txBox="1"/>
          <p:nvPr>
            <p:ph type="title"/>
          </p:nvPr>
        </p:nvSpPr>
        <p:spPr>
          <a:xfrm>
            <a:off x="805532" y="512298"/>
            <a:ext cx="7192839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Step  6: Build Pre-Final Table</a:t>
            </a:r>
            <a:endParaRPr/>
          </a:p>
        </p:txBody>
      </p:sp>
      <p:graphicFrame>
        <p:nvGraphicFramePr>
          <p:cNvPr id="181" name="Google Shape;181;p18"/>
          <p:cNvGraphicFramePr/>
          <p:nvPr/>
        </p:nvGraphicFramePr>
        <p:xfrm>
          <a:off x="1051034" y="231227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{3F0F2082-6A05-4160-90D7-8514FEEE819D}</a:tableStyleId>
              </a:tblPr>
              <a:tblGrid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</a:tblGrid>
              <a:tr h="322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J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O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F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N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82" name="Google Shape;182;p18"/>
          <p:cNvSpPr/>
          <p:nvPr/>
        </p:nvSpPr>
        <p:spPr>
          <a:xfrm>
            <a:off x="975316" y="1818773"/>
            <a:ext cx="386676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Start both Query and Target sequence from 0 position.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9"/>
          <p:cNvSpPr txBox="1"/>
          <p:nvPr>
            <p:ph type="title"/>
          </p:nvPr>
        </p:nvSpPr>
        <p:spPr>
          <a:xfrm>
            <a:off x="805532" y="512298"/>
            <a:ext cx="7192839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Step 7 : Build Final Table</a:t>
            </a:r>
            <a:endParaRPr/>
          </a:p>
        </p:txBody>
      </p:sp>
      <p:graphicFrame>
        <p:nvGraphicFramePr>
          <p:cNvPr id="188" name="Google Shape;188;p19"/>
          <p:cNvGraphicFramePr/>
          <p:nvPr/>
        </p:nvGraphicFramePr>
        <p:xfrm>
          <a:off x="472962" y="281677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{3F0F2082-6A05-4160-90D7-8514FEEE819D}</a:tableStyleId>
              </a:tblPr>
              <a:tblGrid>
                <a:gridCol w="225450"/>
                <a:gridCol w="225450"/>
                <a:gridCol w="225450"/>
                <a:gridCol w="225450"/>
                <a:gridCol w="225450"/>
                <a:gridCol w="225450"/>
                <a:gridCol w="208275"/>
                <a:gridCol w="246775"/>
                <a:gridCol w="262750"/>
                <a:gridCol w="252250"/>
                <a:gridCol w="388875"/>
                <a:gridCol w="420425"/>
                <a:gridCol w="409900"/>
                <a:gridCol w="381100"/>
                <a:gridCol w="391900"/>
                <a:gridCol w="381575"/>
                <a:gridCol w="391900"/>
                <a:gridCol w="402200"/>
                <a:gridCol w="412525"/>
                <a:gridCol w="391900"/>
                <a:gridCol w="422825"/>
                <a:gridCol w="433150"/>
                <a:gridCol w="1309750"/>
              </a:tblGrid>
              <a:tr h="322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J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O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F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N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89" name="Google Shape;189;p19"/>
          <p:cNvSpPr/>
          <p:nvPr/>
        </p:nvSpPr>
        <p:spPr>
          <a:xfrm>
            <a:off x="2007476" y="2697601"/>
            <a:ext cx="1975945" cy="1429407"/>
          </a:xfrm>
          <a:prstGeom prst="roundRect">
            <a:avLst>
              <a:gd fmla="val 16667" name="adj"/>
            </a:avLst>
          </a:prstGeom>
          <a:solidFill>
            <a:srgbClr val="FFFF00">
              <a:alpha val="24705"/>
            </a:srgbClr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19"/>
          <p:cNvSpPr/>
          <p:nvPr/>
        </p:nvSpPr>
        <p:spPr>
          <a:xfrm>
            <a:off x="669983" y="1538781"/>
            <a:ext cx="8263801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Find out the entry number from the offset table, that occurred maximum number of times (Here 7, which occurred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6 times).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After that, add that entry number with the previous starting position of target sequence to get the new starting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Position of Target Sequence (Previous starting position = 0, Then new starting position of target seq becomes 0 + 7 = 7).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"/>
          <p:cNvSpPr txBox="1"/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CONTENTS</a:t>
            </a:r>
            <a:endParaRPr/>
          </a:p>
        </p:txBody>
      </p:sp>
      <p:sp>
        <p:nvSpPr>
          <p:cNvPr id="49" name="Google Shape;49;p2"/>
          <p:cNvSpPr txBox="1"/>
          <p:nvPr/>
        </p:nvSpPr>
        <p:spPr>
          <a:xfrm>
            <a:off x="2936086" y="1692134"/>
            <a:ext cx="4011251" cy="1600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TP, TN, FP, FN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Selectivity, Sensitivity 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Hash Table used in FASTA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	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	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tse2.mm.bing.net/th?id=OIP.Rav_o-5gYdLNBNKE4Dd0uQHaEZ&amp;pid=Api&amp;P=0&amp;w=312&amp;h=186" id="195" name="Google Shape;19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9009" y="-1"/>
            <a:ext cx="8782942" cy="52078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type="ctrTitle"/>
          </p:nvPr>
        </p:nvSpPr>
        <p:spPr>
          <a:xfrm>
            <a:off x="685800" y="1907658"/>
            <a:ext cx="5389179" cy="1045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/>
              <a:t>1. TP, TN, FP, FN</a:t>
            </a:r>
            <a:endParaRPr/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685800" y="3082250"/>
            <a:ext cx="6377152" cy="6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</a:pPr>
            <a:r>
              <a:rPr lang="en-US"/>
              <a:t>True Positive, True Negative, False Positive, False Negative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4"/>
          <p:cNvGrpSpPr/>
          <p:nvPr/>
        </p:nvGrpSpPr>
        <p:grpSpPr>
          <a:xfrm>
            <a:off x="7841620" y="3181753"/>
            <a:ext cx="320398" cy="320377"/>
            <a:chOff x="1951075" y="2333250"/>
            <a:chExt cx="381200" cy="381175"/>
          </a:xfrm>
        </p:grpSpPr>
        <p:sp>
          <p:nvSpPr>
            <p:cNvPr id="61" name="Google Shape;61;p4"/>
            <p:cNvSpPr/>
            <p:nvPr/>
          </p:nvSpPr>
          <p:spPr>
            <a:xfrm>
              <a:off x="1951075" y="2333250"/>
              <a:ext cx="381200" cy="381175"/>
            </a:xfrm>
            <a:custGeom>
              <a:rect b="b" l="l" r="r" t="t"/>
              <a:pathLst>
                <a:path extrusionOk="0" fill="none" h="15247" w="15248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4"/>
            <p:cNvSpPr/>
            <p:nvPr/>
          </p:nvSpPr>
          <p:spPr>
            <a:xfrm>
              <a:off x="21976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20418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2041800" y="2584100"/>
              <a:ext cx="199750" cy="41425"/>
            </a:xfrm>
            <a:custGeom>
              <a:rect b="b" l="l" r="r" t="t"/>
              <a:pathLst>
                <a:path extrusionOk="0" fill="none" h="1657" w="799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5" name="Google Shape;65;p4"/>
          <p:cNvGrpSpPr/>
          <p:nvPr/>
        </p:nvGrpSpPr>
        <p:grpSpPr>
          <a:xfrm>
            <a:off x="6134869" y="1247078"/>
            <a:ext cx="320377" cy="320377"/>
            <a:chOff x="1278900" y="2333250"/>
            <a:chExt cx="381175" cy="381175"/>
          </a:xfrm>
        </p:grpSpPr>
        <p:sp>
          <p:nvSpPr>
            <p:cNvPr id="66" name="Google Shape;66;p4"/>
            <p:cNvSpPr/>
            <p:nvPr/>
          </p:nvSpPr>
          <p:spPr>
            <a:xfrm>
              <a:off x="1278900" y="2333250"/>
              <a:ext cx="381175" cy="381175"/>
            </a:xfrm>
            <a:custGeom>
              <a:rect b="b" l="l" r="r" t="t"/>
              <a:pathLst>
                <a:path extrusionOk="0" fill="none" h="15247" w="15247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15254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13696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1369600" y="2604200"/>
              <a:ext cx="199750" cy="40825"/>
            </a:xfrm>
            <a:custGeom>
              <a:rect b="b" l="l" r="r" t="t"/>
              <a:pathLst>
                <a:path extrusionOk="0" fill="none" h="1633" w="799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0" name="Google Shape;70;p4"/>
          <p:cNvSpPr/>
          <p:nvPr/>
        </p:nvSpPr>
        <p:spPr>
          <a:xfrm>
            <a:off x="840827" y="1145921"/>
            <a:ext cx="5276139" cy="2763928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0DB7C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Dosis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rPr>
              <a:t>A patient fears that he has Cancer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Dosis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rPr>
              <a:t>&amp;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Dosis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rPr>
              <a:t>Goes to the doctor for Diagnosis</a:t>
            </a:r>
            <a:endParaRPr/>
          </a:p>
        </p:txBody>
      </p:sp>
      <p:pic>
        <p:nvPicPr>
          <p:cNvPr id="71" name="Google Shape;7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78992" y="1332307"/>
            <a:ext cx="1915618" cy="21698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"/>
          <p:cNvSpPr txBox="1"/>
          <p:nvPr>
            <p:ph type="title"/>
          </p:nvPr>
        </p:nvSpPr>
        <p:spPr>
          <a:xfrm>
            <a:off x="805533" y="512298"/>
            <a:ext cx="3619322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Possible Scenarios</a:t>
            </a:r>
            <a:endParaRPr/>
          </a:p>
        </p:txBody>
      </p:sp>
      <p:sp>
        <p:nvSpPr>
          <p:cNvPr id="77" name="Google Shape;77;p5"/>
          <p:cNvSpPr/>
          <p:nvPr/>
        </p:nvSpPr>
        <p:spPr>
          <a:xfrm>
            <a:off x="1406504" y="1240221"/>
            <a:ext cx="2417379" cy="174471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Dosis"/>
              <a:buNone/>
            </a:pPr>
            <a:r>
              <a:rPr b="1" i="0" lang="en-US" sz="18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True Positive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Patient really had cancer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&amp;</a:t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Diagnosis came Positive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78" name="Google Shape;78;p5"/>
          <p:cNvSpPr/>
          <p:nvPr/>
        </p:nvSpPr>
        <p:spPr>
          <a:xfrm>
            <a:off x="5142931" y="1240221"/>
            <a:ext cx="2417379" cy="174471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Dosis"/>
              <a:buNone/>
            </a:pPr>
            <a:r>
              <a:rPr b="1" i="0" lang="en-US" sz="18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True Negative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Patient didn’t have cancer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&amp;</a:t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Diagnosis came Negative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5"/>
          <p:cNvSpPr/>
          <p:nvPr/>
        </p:nvSpPr>
        <p:spPr>
          <a:xfrm>
            <a:off x="1406503" y="3179431"/>
            <a:ext cx="2417379" cy="174471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Dosis"/>
              <a:buNone/>
            </a:pPr>
            <a:r>
              <a:rPr b="1" i="0" lang="en-US" sz="18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False Positive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Patient didn’t have cancer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&amp;</a:t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Diagnosis came Positive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5"/>
          <p:cNvSpPr/>
          <p:nvPr/>
        </p:nvSpPr>
        <p:spPr>
          <a:xfrm>
            <a:off x="5142931" y="3179431"/>
            <a:ext cx="2417379" cy="174471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Dosis"/>
              <a:buNone/>
            </a:pPr>
            <a:r>
              <a:rPr b="1" i="0" lang="en-US" sz="18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False Negative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Patient really had cancer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&amp;</a:t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Diagnosis came negative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6"/>
          <p:cNvSpPr txBox="1"/>
          <p:nvPr>
            <p:ph type="ctrTitle"/>
          </p:nvPr>
        </p:nvSpPr>
        <p:spPr>
          <a:xfrm>
            <a:off x="685800" y="1907658"/>
            <a:ext cx="7869621" cy="1045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/>
              <a:t>2. Selectivity and Sensitivity</a:t>
            </a:r>
            <a:endParaRPr/>
          </a:p>
        </p:txBody>
      </p:sp>
      <p:sp>
        <p:nvSpPr>
          <p:cNvPr id="86" name="Google Shape;86;p6"/>
          <p:cNvSpPr txBox="1"/>
          <p:nvPr>
            <p:ph idx="1" type="subTitle"/>
          </p:nvPr>
        </p:nvSpPr>
        <p:spPr>
          <a:xfrm>
            <a:off x="685800" y="3082250"/>
            <a:ext cx="6377152" cy="6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We will learn about calculating selectivity and sensitivity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"/>
          <p:cNvSpPr txBox="1"/>
          <p:nvPr>
            <p:ph idx="4294967295" type="ctrTitle"/>
          </p:nvPr>
        </p:nvSpPr>
        <p:spPr>
          <a:xfrm>
            <a:off x="830552" y="935842"/>
            <a:ext cx="6379545" cy="98792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5400"/>
              <a:buFont typeface="Dosis"/>
              <a:buNone/>
            </a:pPr>
            <a:r>
              <a:rPr b="0" i="0" lang="en-US" sz="5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rPr>
              <a:t>Selectivity &amp; Sensitivity</a:t>
            </a:r>
            <a:endParaRPr b="0" i="0" sz="5400" u="none" cap="none" strike="noStrike">
              <a:solidFill>
                <a:srgbClr val="0DB7C4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92" name="Google Shape;92;p7"/>
          <p:cNvSpPr txBox="1"/>
          <p:nvPr>
            <p:ph idx="4294967295" type="subTitle"/>
          </p:nvPr>
        </p:nvSpPr>
        <p:spPr>
          <a:xfrm>
            <a:off x="967188" y="2394273"/>
            <a:ext cx="3131848" cy="99831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905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3000"/>
              <a:buFont typeface="Source Sans Pro"/>
              <a:buChar char="▹"/>
            </a:pPr>
            <a:r>
              <a:rPr b="0" i="0" lang="en-US" sz="30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 </a:t>
            </a:r>
            <a:endParaRPr/>
          </a:p>
        </p:txBody>
      </p:sp>
      <p:grpSp>
        <p:nvGrpSpPr>
          <p:cNvPr id="93" name="Google Shape;93;p7"/>
          <p:cNvGrpSpPr/>
          <p:nvPr/>
        </p:nvGrpSpPr>
        <p:grpSpPr>
          <a:xfrm>
            <a:off x="7841620" y="3181753"/>
            <a:ext cx="320398" cy="320377"/>
            <a:chOff x="1951075" y="2333250"/>
            <a:chExt cx="381200" cy="381175"/>
          </a:xfrm>
        </p:grpSpPr>
        <p:sp>
          <p:nvSpPr>
            <p:cNvPr id="94" name="Google Shape;94;p7"/>
            <p:cNvSpPr/>
            <p:nvPr/>
          </p:nvSpPr>
          <p:spPr>
            <a:xfrm>
              <a:off x="1951075" y="2333250"/>
              <a:ext cx="381200" cy="381175"/>
            </a:xfrm>
            <a:custGeom>
              <a:rect b="b" l="l" r="r" t="t"/>
              <a:pathLst>
                <a:path extrusionOk="0" fill="none" h="15247" w="15248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7"/>
            <p:cNvSpPr/>
            <p:nvPr/>
          </p:nvSpPr>
          <p:spPr>
            <a:xfrm>
              <a:off x="21976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7"/>
            <p:cNvSpPr/>
            <p:nvPr/>
          </p:nvSpPr>
          <p:spPr>
            <a:xfrm>
              <a:off x="20418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7"/>
            <p:cNvSpPr/>
            <p:nvPr/>
          </p:nvSpPr>
          <p:spPr>
            <a:xfrm>
              <a:off x="2041800" y="2584100"/>
              <a:ext cx="199750" cy="41425"/>
            </a:xfrm>
            <a:custGeom>
              <a:rect b="b" l="l" r="r" t="t"/>
              <a:pathLst>
                <a:path extrusionOk="0" fill="none" h="1657" w="799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8" name="Google Shape;98;p7"/>
          <p:cNvSpPr txBox="1"/>
          <p:nvPr/>
        </p:nvSpPr>
        <p:spPr>
          <a:xfrm>
            <a:off x="5176581" y="2394273"/>
            <a:ext cx="3131848" cy="998319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rPr b="0" i="0" lang="en-US" sz="1400" u="none" cap="none" strike="noStrik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"/>
          <p:cNvSpPr txBox="1"/>
          <p:nvPr>
            <p:ph type="title"/>
          </p:nvPr>
        </p:nvSpPr>
        <p:spPr>
          <a:xfrm>
            <a:off x="805534" y="512298"/>
            <a:ext cx="512230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Worked Out Example (Sensitivity)</a:t>
            </a:r>
            <a:endParaRPr/>
          </a:p>
        </p:txBody>
      </p:sp>
      <p:sp>
        <p:nvSpPr>
          <p:cNvPr id="104" name="Google Shape;104;p8"/>
          <p:cNvSpPr txBox="1"/>
          <p:nvPr>
            <p:ph idx="1" type="body"/>
          </p:nvPr>
        </p:nvSpPr>
        <p:spPr>
          <a:xfrm>
            <a:off x="5328746" y="222924"/>
            <a:ext cx="3605048" cy="465387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67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524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▹"/>
            </a:pPr>
            <a:r>
              <a:rPr lang="en-US"/>
              <a:t> </a:t>
            </a:r>
            <a:endParaRPr/>
          </a:p>
        </p:txBody>
      </p:sp>
      <p:graphicFrame>
        <p:nvGraphicFramePr>
          <p:cNvPr id="105" name="Google Shape;105;p8"/>
          <p:cNvGraphicFramePr/>
          <p:nvPr/>
        </p:nvGraphicFramePr>
        <p:xfrm>
          <a:off x="935421" y="1137324"/>
          <a:ext cx="3000000" cy="3000000"/>
        </p:xfrm>
        <a:graphic>
          <a:graphicData uri="http://schemas.openxmlformats.org/drawingml/2006/table">
            <a:tbl>
              <a:tblPr bandRow="1" firstRow="1">
                <a:gradFill>
                  <a:gsLst>
                    <a:gs pos="0">
                      <a:srgbClr val="B6ADFF"/>
                    </a:gs>
                    <a:gs pos="35000">
                      <a:srgbClr val="CCC5FF"/>
                    </a:gs>
                    <a:gs pos="100000">
                      <a:srgbClr val="EAE7FF"/>
                    </a:gs>
                  </a:gsLst>
                  <a:lin ang="16200000" scaled="0"/>
                </a:gradFill>
                <a:tableStyleId>{D262080A-2ADB-4D7E-A493-672B5DFBAEF3}</a:tableStyleId>
              </a:tblPr>
              <a:tblGrid>
                <a:gridCol w="1644200"/>
                <a:gridCol w="1624500"/>
              </a:tblGrid>
              <a:tr h="37085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Dataset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06" name="Google Shape;106;p8"/>
          <p:cNvSpPr/>
          <p:nvPr/>
        </p:nvSpPr>
        <p:spPr>
          <a:xfrm>
            <a:off x="1587062" y="3983421"/>
            <a:ext cx="2007476" cy="798786"/>
          </a:xfrm>
          <a:prstGeom prst="roundRect">
            <a:avLst>
              <a:gd fmla="val 16667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Search Character = C</a:t>
            </a:r>
            <a:b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Expected = CCC</a:t>
            </a:r>
            <a:b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Outcome = ACC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9"/>
          <p:cNvSpPr txBox="1"/>
          <p:nvPr>
            <p:ph type="title"/>
          </p:nvPr>
        </p:nvSpPr>
        <p:spPr>
          <a:xfrm>
            <a:off x="805534" y="512298"/>
            <a:ext cx="512230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Worked Out Example (Selectivity)</a:t>
            </a:r>
            <a:endParaRPr/>
          </a:p>
        </p:txBody>
      </p:sp>
      <p:sp>
        <p:nvSpPr>
          <p:cNvPr id="112" name="Google Shape;112;p9"/>
          <p:cNvSpPr txBox="1"/>
          <p:nvPr>
            <p:ph idx="1" type="body"/>
          </p:nvPr>
        </p:nvSpPr>
        <p:spPr>
          <a:xfrm>
            <a:off x="5328746" y="222924"/>
            <a:ext cx="3605048" cy="465387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68" r="-506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524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▹"/>
            </a:pPr>
            <a:r>
              <a:rPr lang="en-US"/>
              <a:t> </a:t>
            </a:r>
            <a:endParaRPr/>
          </a:p>
        </p:txBody>
      </p:sp>
      <p:graphicFrame>
        <p:nvGraphicFramePr>
          <p:cNvPr id="113" name="Google Shape;113;p9"/>
          <p:cNvGraphicFramePr/>
          <p:nvPr/>
        </p:nvGraphicFramePr>
        <p:xfrm>
          <a:off x="935421" y="113732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{D262080A-2ADB-4D7E-A493-672B5DFBAEF3}</a:tableStyleId>
              </a:tblPr>
              <a:tblGrid>
                <a:gridCol w="1644200"/>
                <a:gridCol w="1624500"/>
              </a:tblGrid>
              <a:tr h="37085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Dataset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14" name="Google Shape;114;p9"/>
          <p:cNvSpPr/>
          <p:nvPr/>
        </p:nvSpPr>
        <p:spPr>
          <a:xfrm>
            <a:off x="1587062" y="3983421"/>
            <a:ext cx="2007476" cy="798786"/>
          </a:xfrm>
          <a:prstGeom prst="roundRect">
            <a:avLst>
              <a:gd fmla="val 16667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Search Character = C</a:t>
            </a:r>
            <a:b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Expected = CCC</a:t>
            </a:r>
            <a:b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Outcome = ACC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erim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Nafis Neehal</dc:creator>
</cp:coreProperties>
</file>