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sldIdLst>
    <p:sldId id="308" r:id="rId2"/>
    <p:sldId id="348" r:id="rId3"/>
    <p:sldId id="361" r:id="rId4"/>
    <p:sldId id="352" r:id="rId5"/>
    <p:sldId id="353" r:id="rId6"/>
    <p:sldId id="309" r:id="rId7"/>
    <p:sldId id="258" r:id="rId8"/>
    <p:sldId id="339" r:id="rId9"/>
    <p:sldId id="363" r:id="rId10"/>
    <p:sldId id="259" r:id="rId11"/>
    <p:sldId id="379" r:id="rId12"/>
    <p:sldId id="364" r:id="rId13"/>
    <p:sldId id="365"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Montserrat Black" panose="00000A00000000000000" pitchFamily="2" charset="0"/>
      <p:bold r:id="rId24"/>
      <p:boldItalic r:id="rId25"/>
    </p:embeddedFont>
    <p:embeddedFont>
      <p:font typeface="Montserrat ExtraBold" panose="00000900000000000000" pitchFamily="2" charset="0"/>
      <p:bold r:id="rId26"/>
      <p:boldItalic r:id="rId27"/>
    </p:embeddedFont>
    <p:embeddedFont>
      <p:font typeface="Montserrat Medium" panose="00000600000000000000" pitchFamily="2" charset="0"/>
      <p:regular r:id="rId28"/>
      <p:italic r:id="rId29"/>
    </p:embeddedFont>
    <p:embeddedFont>
      <p:font typeface="Montserrat SemiBold" panose="00000700000000000000"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Black" panose="02000000000000000000" pitchFamily="2" charset="0"/>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84"/>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243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32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790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0430-A923-41B7-8490-CB4C5D4D27CA}"/>
              </a:ext>
            </a:extLst>
          </p:cNvPr>
          <p:cNvSpPr>
            <a:spLocks noGrp="1"/>
          </p:cNvSpPr>
          <p:nvPr>
            <p:ph type="title"/>
          </p:nvPr>
        </p:nvSpPr>
        <p:spPr>
          <a:xfrm>
            <a:off x="1254283" y="1930970"/>
            <a:ext cx="6655982" cy="1380000"/>
          </a:xfrm>
        </p:spPr>
        <p:txBody>
          <a:bodyPr/>
          <a:lstStyle/>
          <a:p>
            <a:pPr algn="ctr"/>
            <a:r>
              <a:rPr lang="en-US" sz="4800" dirty="0">
                <a:solidFill>
                  <a:schemeClr val="tx1"/>
                </a:solidFill>
              </a:rPr>
              <a:t>Direct marketing</a:t>
            </a:r>
          </a:p>
        </p:txBody>
      </p:sp>
      <p:sp>
        <p:nvSpPr>
          <p:cNvPr id="6" name="TextBox 5">
            <a:extLst>
              <a:ext uri="{FF2B5EF4-FFF2-40B4-BE49-F238E27FC236}">
                <a16:creationId xmlns:a16="http://schemas.microsoft.com/office/drawing/2014/main" id="{722D8978-0361-4DBD-AA48-3D4DB781DE4F}"/>
              </a:ext>
            </a:extLst>
          </p:cNvPr>
          <p:cNvSpPr txBox="1"/>
          <p:nvPr/>
        </p:nvSpPr>
        <p:spPr>
          <a:xfrm>
            <a:off x="2803839" y="1356290"/>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11</a:t>
            </a:r>
          </a:p>
        </p:txBody>
      </p:sp>
    </p:spTree>
    <p:extLst>
      <p:ext uri="{BB962C8B-B14F-4D97-AF65-F5344CB8AC3E}">
        <p14:creationId xmlns:p14="http://schemas.microsoft.com/office/powerpoint/2010/main" val="136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4294967295"/>
          </p:nvPr>
        </p:nvSpPr>
        <p:spPr>
          <a:xfrm>
            <a:off x="2949442" y="170442"/>
            <a:ext cx="3266422" cy="425460"/>
          </a:xfrm>
          <a:prstGeom prst="rect">
            <a:avLst/>
          </a:prstGeom>
          <a:solidFill>
            <a:srgbClr val="33CCFF"/>
          </a:solidFill>
        </p:spPr>
        <p:txBody>
          <a:bodyPr spcFirstLastPara="1" wrap="square" lIns="91425" tIns="91425" rIns="91425" bIns="91425" anchor="ctr" anchorCtr="0">
            <a:noAutofit/>
          </a:bodyPr>
          <a:lstStyle/>
          <a:p>
            <a:pPr marL="0" lvl="0" indent="0" algn="ctr">
              <a:lnSpc>
                <a:spcPct val="100000"/>
              </a:lnSpc>
              <a:buSzPts val="1100"/>
              <a:buNone/>
            </a:pPr>
            <a:r>
              <a:rPr lang="en-US" b="1" dirty="0"/>
              <a:t>Creative decisions</a:t>
            </a:r>
          </a:p>
        </p:txBody>
      </p:sp>
      <p:sp>
        <p:nvSpPr>
          <p:cNvPr id="802" name="Google Shape;802;p34"/>
          <p:cNvSpPr txBox="1">
            <a:spLocks noGrp="1"/>
          </p:cNvSpPr>
          <p:nvPr>
            <p:ph type="title" idx="4294967295"/>
          </p:nvPr>
        </p:nvSpPr>
        <p:spPr>
          <a:xfrm>
            <a:off x="492436" y="740484"/>
            <a:ext cx="8240597" cy="718446"/>
          </a:xfrm>
          <a:prstGeom prst="rect">
            <a:avLst/>
          </a:prstGeom>
        </p:spPr>
        <p:txBody>
          <a:bodyPr spcFirstLastPara="1" wrap="square" lIns="91425" tIns="91425" rIns="91425" bIns="91425" anchor="ctr" anchorCtr="0">
            <a:noAutofit/>
          </a:bodyPr>
          <a:lstStyle/>
          <a:p>
            <a:pPr lvl="0" algn="just">
              <a:lnSpc>
                <a:spcPct val="150000"/>
              </a:lnSpc>
            </a:pPr>
            <a:r>
              <a:rPr lang="en-US" sz="1200" b="0" dirty="0"/>
              <a:t>A usual objective of direct marketing is immediate sales generation, recipients of messages (particularly through direct mail and telemarketing) need to perceive a clear benefit in responding. In order to achieve their level of success, companies need to produce an effective creative brief which includes the following:</a:t>
            </a:r>
            <a:endParaRPr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5" name="Google Shape;802;p34"/>
          <p:cNvSpPr txBox="1">
            <a:spLocks/>
          </p:cNvSpPr>
          <p:nvPr/>
        </p:nvSpPr>
        <p:spPr>
          <a:xfrm>
            <a:off x="492436" y="1603512"/>
            <a:ext cx="8240597" cy="27321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algn="just">
              <a:lnSpc>
                <a:spcPct val="150000"/>
              </a:lnSpc>
            </a:pPr>
            <a:r>
              <a:rPr lang="en-US" sz="1200" dirty="0"/>
              <a:t>Communication objectives. </a:t>
            </a:r>
            <a:r>
              <a:rPr lang="en-US" sz="1200" b="0" dirty="0"/>
              <a:t>This spells out what the campaign is hoping to achieve, such as sales volume and value, number of orders, customer retention and/or acquisition and lead generation.</a:t>
            </a:r>
          </a:p>
          <a:p>
            <a:pPr algn="just">
              <a:lnSpc>
                <a:spcPct val="150000"/>
              </a:lnSpc>
            </a:pPr>
            <a:r>
              <a:rPr lang="en-US" sz="1200" dirty="0"/>
              <a:t>Target market analysis. </a:t>
            </a:r>
            <a:r>
              <a:rPr lang="en-US" sz="1200" b="0" dirty="0"/>
              <a:t>Target consumers will be identified, profiled and their needs and buyer behavior analyzed. </a:t>
            </a:r>
          </a:p>
          <a:p>
            <a:pPr algn="just">
              <a:lnSpc>
                <a:spcPct val="150000"/>
              </a:lnSpc>
            </a:pPr>
            <a:r>
              <a:rPr lang="en-US" sz="1200" dirty="0"/>
              <a:t>Brand benefits (and weaknesses). </a:t>
            </a:r>
            <a:r>
              <a:rPr lang="en-US" sz="1200" b="0" dirty="0"/>
              <a:t>The customer benefits that the brand’s features create need to be identified.</a:t>
            </a:r>
          </a:p>
          <a:p>
            <a:pPr algn="just">
              <a:lnSpc>
                <a:spcPct val="150000"/>
              </a:lnSpc>
            </a:pPr>
            <a:r>
              <a:rPr lang="en-US" sz="1200" dirty="0"/>
              <a:t>Development of the offer. </a:t>
            </a:r>
            <a:r>
              <a:rPr lang="en-US" sz="1200" b="0" dirty="0"/>
              <a:t>Potential offers should be pre-tested with the target audience to establish their attractiveness.</a:t>
            </a:r>
          </a:p>
          <a:p>
            <a:pPr algn="just">
              <a:lnSpc>
                <a:spcPct val="150000"/>
              </a:lnSpc>
            </a:pPr>
            <a:r>
              <a:rPr lang="en-US" sz="1200" dirty="0"/>
              <a:t>Message communication. </a:t>
            </a:r>
            <a:r>
              <a:rPr lang="en-US" sz="1200" b="0" dirty="0"/>
              <a:t>In direct mail the offer can be communicated by the envelope as well as the internal contents.</a:t>
            </a:r>
          </a:p>
          <a:p>
            <a:pPr algn="just">
              <a:lnSpc>
                <a:spcPct val="150000"/>
              </a:lnSpc>
            </a:pPr>
            <a:r>
              <a:rPr lang="en-US" sz="1200" dirty="0"/>
              <a:t>Action plan. </a:t>
            </a:r>
            <a:r>
              <a:rPr lang="en-US" sz="1200" b="0" dirty="0"/>
              <a:t>An action plan focusing on when the campaign is to run, how often, and with recommendations regarding the most appropriate media to use needs to be drawn up</a:t>
            </a:r>
            <a:endParaRPr lang="en-US"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2949442" y="170442"/>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Direct mail</a:t>
            </a:r>
          </a:p>
        </p:txBody>
      </p:sp>
      <p:sp>
        <p:nvSpPr>
          <p:cNvPr id="2" name="TextBox 1"/>
          <p:cNvSpPr txBox="1"/>
          <p:nvPr/>
        </p:nvSpPr>
        <p:spPr>
          <a:xfrm>
            <a:off x="513706" y="595902"/>
            <a:ext cx="7756989" cy="1061829"/>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Direct mail is material sent by post to a home or business address with the purpose of promoting a product and/or maintaining an ongoing relationship. Direct mail is considered to be the most important tool of direct marketing.</a:t>
            </a:r>
          </a:p>
        </p:txBody>
      </p:sp>
      <p:sp>
        <p:nvSpPr>
          <p:cNvPr id="5" name="TextBox 4"/>
          <p:cNvSpPr txBox="1"/>
          <p:nvPr/>
        </p:nvSpPr>
        <p:spPr>
          <a:xfrm>
            <a:off x="585626" y="2165401"/>
            <a:ext cx="7756989" cy="701923"/>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Telemarketing is a marketing communications system where trained specialists use telecommunications and information technologies to conduct marketing and sales activities.</a:t>
            </a:r>
          </a:p>
        </p:txBody>
      </p:sp>
      <p:sp>
        <p:nvSpPr>
          <p:cNvPr id="6" name="Google Shape;801;p34"/>
          <p:cNvSpPr txBox="1">
            <a:spLocks/>
          </p:cNvSpPr>
          <p:nvPr/>
        </p:nvSpPr>
        <p:spPr>
          <a:xfrm>
            <a:off x="2938789" y="1698836"/>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Telemarketing</a:t>
            </a:r>
          </a:p>
        </p:txBody>
      </p:sp>
      <p:pic>
        <p:nvPicPr>
          <p:cNvPr id="2050" name="Picture 2" descr="Successful Telemarketing | 10 Cost Effective Tips and Techniques To K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21"/>
            <a:ext cx="9144000" cy="21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668579" y="684150"/>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Mobile marketing</a:t>
            </a:r>
          </a:p>
        </p:txBody>
      </p:sp>
      <p:sp>
        <p:nvSpPr>
          <p:cNvPr id="2" name="TextBox 1"/>
          <p:cNvSpPr txBox="1"/>
          <p:nvPr/>
        </p:nvSpPr>
        <p:spPr>
          <a:xfrm>
            <a:off x="308602" y="1315093"/>
            <a:ext cx="4191857" cy="2354491"/>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The sending of short text messages direct to mobile phones. </a:t>
            </a:r>
            <a:r>
              <a:rPr lang="en-US" dirty="0"/>
              <a:t>Marketers now send out messages to potential customers via their mobile phones to promote such products as fast food, movies, banks, alcoholic drinks, magazines and books. The advantages of this approach for marketers are as follows.</a:t>
            </a:r>
            <a:endParaRPr lang="en-US" dirty="0">
              <a:latin typeface="Roboto" panose="020B0604020202020204" charset="0"/>
              <a:ea typeface="Roboto" panose="020B0604020202020204" charset="0"/>
            </a:endParaRPr>
          </a:p>
        </p:txBody>
      </p:sp>
      <p:sp>
        <p:nvSpPr>
          <p:cNvPr id="7" name="Rounded Rectangle 6"/>
          <p:cNvSpPr/>
          <p:nvPr/>
        </p:nvSpPr>
        <p:spPr>
          <a:xfrm>
            <a:off x="4880225" y="684150"/>
            <a:ext cx="4130211" cy="3702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Cost-effective</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Personalized</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Targeting</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Interactive</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Customer relationship building</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Time flexible</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Immediate and measurable</a:t>
            </a:r>
          </a:p>
          <a:p>
            <a:pPr marL="285750" indent="-285750">
              <a:lnSpc>
                <a:spcPct val="150000"/>
              </a:lnSpc>
              <a:buFont typeface="Arial" panose="020B0604020202020204" pitchFamily="34" charset="0"/>
              <a:buChar char="•"/>
            </a:pPr>
            <a:r>
              <a:rPr lang="en-US" dirty="0">
                <a:solidFill>
                  <a:schemeClr val="tx1"/>
                </a:solidFill>
                <a:latin typeface="Roboto" panose="020B0604020202020204" charset="0"/>
                <a:ea typeface="Roboto" panose="020B0604020202020204" charset="0"/>
              </a:rPr>
              <a:t>Database building</a:t>
            </a:r>
          </a:p>
        </p:txBody>
      </p:sp>
    </p:spTree>
    <p:extLst>
      <p:ext uri="{BB962C8B-B14F-4D97-AF65-F5344CB8AC3E}">
        <p14:creationId xmlns:p14="http://schemas.microsoft.com/office/powerpoint/2010/main" val="92379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01;p34"/>
          <p:cNvSpPr txBox="1">
            <a:spLocks/>
          </p:cNvSpPr>
          <p:nvPr/>
        </p:nvSpPr>
        <p:spPr>
          <a:xfrm>
            <a:off x="2980265" y="293830"/>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Direct response advertising</a:t>
            </a:r>
          </a:p>
        </p:txBody>
      </p:sp>
      <p:sp>
        <p:nvSpPr>
          <p:cNvPr id="5" name="TextBox 4"/>
          <p:cNvSpPr txBox="1"/>
          <p:nvPr/>
        </p:nvSpPr>
        <p:spPr>
          <a:xfrm>
            <a:off x="246578" y="807173"/>
            <a:ext cx="8517277" cy="1061829"/>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Direct response advertising appears in the prime media such as television and the press but is different from standard advertising since it is designed to elicit a direct response such as a request for further information, an enquiry or an order.</a:t>
            </a:r>
          </a:p>
        </p:txBody>
      </p:sp>
      <p:sp>
        <p:nvSpPr>
          <p:cNvPr id="6" name="Google Shape;801;p34"/>
          <p:cNvSpPr txBox="1">
            <a:spLocks/>
          </p:cNvSpPr>
          <p:nvPr/>
        </p:nvSpPr>
        <p:spPr>
          <a:xfrm>
            <a:off x="2980265" y="2270360"/>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Catalogue marketing</a:t>
            </a:r>
          </a:p>
        </p:txBody>
      </p:sp>
      <p:sp>
        <p:nvSpPr>
          <p:cNvPr id="7" name="TextBox 6"/>
          <p:cNvSpPr txBox="1"/>
          <p:nvPr/>
        </p:nvSpPr>
        <p:spPr>
          <a:xfrm>
            <a:off x="349320" y="2871586"/>
            <a:ext cx="8517277" cy="1348254"/>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Catalogue marketing is the promotion and sale of goods through catalogues distributed to agents and customers by mail or at outlets if the catalogue marketer is a store owner. Traditionally, catalogue marketing was a form of mail order where agents passed the catalogue to relatives and friends who ordered through the agent.</a:t>
            </a:r>
          </a:p>
        </p:txBody>
      </p:sp>
    </p:spTree>
    <p:extLst>
      <p:ext uri="{BB962C8B-B14F-4D97-AF65-F5344CB8AC3E}">
        <p14:creationId xmlns:p14="http://schemas.microsoft.com/office/powerpoint/2010/main" val="119689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610" y="256854"/>
            <a:ext cx="3359650" cy="483469"/>
          </a:xfrm>
          <a:solidFill>
            <a:srgbClr val="00B0F0"/>
          </a:solidFill>
        </p:spPr>
        <p:txBody>
          <a:bodyPr/>
          <a:lstStyle/>
          <a:p>
            <a:r>
              <a:rPr lang="en-US" sz="1800" dirty="0"/>
              <a:t>What is direct marketing?</a:t>
            </a:r>
          </a:p>
        </p:txBody>
      </p:sp>
      <p:sp>
        <p:nvSpPr>
          <p:cNvPr id="4" name="Subtitle 3"/>
          <p:cNvSpPr>
            <a:spLocks noGrp="1"/>
          </p:cNvSpPr>
          <p:nvPr>
            <p:ph type="subTitle" idx="1"/>
          </p:nvPr>
        </p:nvSpPr>
        <p:spPr>
          <a:xfrm>
            <a:off x="174659" y="873886"/>
            <a:ext cx="4202132" cy="1270786"/>
          </a:xfrm>
        </p:spPr>
        <p:txBody>
          <a:bodyPr/>
          <a:lstStyle/>
          <a:p>
            <a:pPr marL="114300" indent="0" algn="just">
              <a:lnSpc>
                <a:spcPct val="150000"/>
              </a:lnSpc>
              <a:buNone/>
            </a:pPr>
            <a:r>
              <a:rPr lang="en-US" sz="1200" dirty="0"/>
              <a:t>Direct marketing attempts to acquire and retain customers by contacting them without the use of an intermediary. The objective is to achieve a direct response which may take one of the following forms:</a:t>
            </a:r>
          </a:p>
        </p:txBody>
      </p:sp>
      <p:pic>
        <p:nvPicPr>
          <p:cNvPr id="1026" name="Picture 2" descr="What is Direct Marketing? Types and Example - The Investors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178" y="0"/>
            <a:ext cx="460282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595" y="2473445"/>
            <a:ext cx="4284323" cy="23544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Roboto" panose="020B0604020202020204" charset="0"/>
                <a:ea typeface="Roboto" panose="020B0604020202020204" charset="0"/>
                <a:cs typeface="Calibri" panose="020F0502020204030204" pitchFamily="34" charset="0"/>
              </a:rPr>
              <a:t>a purchase over the telephone or by post; </a:t>
            </a:r>
          </a:p>
          <a:p>
            <a:pPr marL="285750" indent="-285750">
              <a:lnSpc>
                <a:spcPct val="150000"/>
              </a:lnSpc>
              <a:buFont typeface="Arial" panose="020B0604020202020204" pitchFamily="34" charset="0"/>
              <a:buChar char="•"/>
            </a:pPr>
            <a:r>
              <a:rPr lang="en-US" sz="1200" dirty="0">
                <a:latin typeface="Roboto" panose="020B0604020202020204" charset="0"/>
                <a:ea typeface="Roboto" panose="020B0604020202020204" charset="0"/>
                <a:cs typeface="Calibri" panose="020F0502020204030204" pitchFamily="34" charset="0"/>
              </a:rPr>
              <a:t>a request for a catalogue or sales literature; </a:t>
            </a:r>
          </a:p>
          <a:p>
            <a:pPr marL="285750" indent="-285750">
              <a:lnSpc>
                <a:spcPct val="150000"/>
              </a:lnSpc>
              <a:buFont typeface="Arial" panose="020B0604020202020204" pitchFamily="34" charset="0"/>
              <a:buChar char="•"/>
            </a:pPr>
            <a:r>
              <a:rPr lang="en-US" sz="1200" dirty="0">
                <a:latin typeface="Roboto" panose="020B0604020202020204" charset="0"/>
                <a:ea typeface="Roboto" panose="020B0604020202020204" charset="0"/>
                <a:cs typeface="Calibri" panose="020F0502020204030204" pitchFamily="34" charset="0"/>
              </a:rPr>
              <a:t>an agreement to visit a location/event (e.g. an exhibition); </a:t>
            </a:r>
          </a:p>
          <a:p>
            <a:pPr marL="285750" indent="-285750">
              <a:lnSpc>
                <a:spcPct val="150000"/>
              </a:lnSpc>
              <a:buFont typeface="Arial" panose="020B0604020202020204" pitchFamily="34" charset="0"/>
              <a:buChar char="•"/>
            </a:pPr>
            <a:r>
              <a:rPr lang="en-US" sz="1200" dirty="0">
                <a:latin typeface="Roboto" panose="020B0604020202020204" charset="0"/>
                <a:ea typeface="Roboto" panose="020B0604020202020204" charset="0"/>
                <a:cs typeface="Calibri" panose="020F0502020204030204" pitchFamily="34" charset="0"/>
              </a:rPr>
              <a:t>participation in some form of action (e.g. joining a political party);</a:t>
            </a:r>
          </a:p>
          <a:p>
            <a:pPr marL="285750" indent="-285750">
              <a:lnSpc>
                <a:spcPct val="150000"/>
              </a:lnSpc>
              <a:buFont typeface="Arial" panose="020B0604020202020204" pitchFamily="34" charset="0"/>
              <a:buChar char="•"/>
            </a:pPr>
            <a:r>
              <a:rPr lang="en-US" sz="1200" dirty="0">
                <a:latin typeface="Roboto" panose="020B0604020202020204" charset="0"/>
                <a:ea typeface="Roboto" panose="020B0604020202020204" charset="0"/>
                <a:cs typeface="Calibri" panose="020F0502020204030204" pitchFamily="34" charset="0"/>
              </a:rPr>
              <a:t>a request for a demonstration of a product; </a:t>
            </a:r>
          </a:p>
          <a:p>
            <a:pPr marL="285750" indent="-285750">
              <a:lnSpc>
                <a:spcPct val="150000"/>
              </a:lnSpc>
              <a:buFont typeface="Arial" panose="020B0604020202020204" pitchFamily="34" charset="0"/>
              <a:buChar char="•"/>
            </a:pPr>
            <a:r>
              <a:rPr lang="en-US" sz="1200" dirty="0">
                <a:latin typeface="Roboto" panose="020B0604020202020204" charset="0"/>
                <a:ea typeface="Roboto" panose="020B0604020202020204" charset="0"/>
                <a:cs typeface="Calibri" panose="020F0502020204030204" pitchFamily="34" charset="0"/>
              </a:rPr>
              <a:t>a request for a salesperson’s visit.</a:t>
            </a:r>
          </a:p>
        </p:txBody>
      </p:sp>
    </p:spTree>
    <p:extLst>
      <p:ext uri="{BB962C8B-B14F-4D97-AF65-F5344CB8AC3E}">
        <p14:creationId xmlns:p14="http://schemas.microsoft.com/office/powerpoint/2010/main" val="99962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890" y="380144"/>
            <a:ext cx="7530957" cy="415498"/>
          </a:xfrm>
          <a:prstGeom prst="rect">
            <a:avLst/>
          </a:prstGeom>
          <a:noFill/>
        </p:spPr>
        <p:txBody>
          <a:bodyPr wrap="square" rtlCol="0">
            <a:spAutoFit/>
          </a:bodyPr>
          <a:lstStyle/>
          <a:p>
            <a:pPr>
              <a:lnSpc>
                <a:spcPct val="150000"/>
              </a:lnSpc>
            </a:pPr>
            <a:r>
              <a:rPr lang="en-US" b="1" dirty="0">
                <a:latin typeface="Roboto" panose="020B0604020202020204" charset="0"/>
                <a:ea typeface="Roboto" panose="020B0604020202020204" charset="0"/>
              </a:rPr>
              <a:t>Smith and Taylor outline five factors that have fuelled the rise in direct marketing activity</a:t>
            </a:r>
          </a:p>
        </p:txBody>
      </p:sp>
      <p:sp>
        <p:nvSpPr>
          <p:cNvPr id="2" name="Rounded Rectangle 1"/>
          <p:cNvSpPr/>
          <p:nvPr/>
        </p:nvSpPr>
        <p:spPr>
          <a:xfrm>
            <a:off x="462335" y="1017142"/>
            <a:ext cx="8322066" cy="36370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b="1" dirty="0">
                <a:solidFill>
                  <a:schemeClr val="tx1"/>
                </a:solidFill>
                <a:latin typeface="Roboto" panose="020B0604020202020204" charset="0"/>
                <a:ea typeface="Roboto" panose="020B0604020202020204" charset="0"/>
              </a:rPr>
              <a:t>Market fragmentation: </a:t>
            </a:r>
            <a:r>
              <a:rPr lang="en-US" sz="1200" dirty="0">
                <a:solidFill>
                  <a:schemeClr val="tx1"/>
                </a:solidFill>
                <a:latin typeface="Roboto" panose="020B0604020202020204" charset="0"/>
                <a:ea typeface="Roboto" panose="020B0604020202020204" charset="0"/>
              </a:rPr>
              <a:t>The trend towards market fragmentation has limited the application of mass marketing techniques. As market segments develop, the capacity of direct marketing techniques to target distinct consumer groups is of increasing importance.</a:t>
            </a:r>
          </a:p>
          <a:p>
            <a:pPr algn="just">
              <a:lnSpc>
                <a:spcPct val="150000"/>
              </a:lnSpc>
            </a:pPr>
            <a:r>
              <a:rPr lang="en-US" b="1" dirty="0">
                <a:solidFill>
                  <a:schemeClr val="tx1"/>
                </a:solidFill>
                <a:latin typeface="Roboto" panose="020B0604020202020204" charset="0"/>
                <a:ea typeface="Roboto" panose="020B0604020202020204" charset="0"/>
              </a:rPr>
              <a:t>Computer technology</a:t>
            </a:r>
            <a:r>
              <a:rPr lang="en-US" dirty="0">
                <a:solidFill>
                  <a:schemeClr val="tx1"/>
                </a:solidFill>
                <a:latin typeface="Roboto" panose="020B0604020202020204" charset="0"/>
                <a:ea typeface="Roboto" panose="020B0604020202020204" charset="0"/>
              </a:rPr>
              <a:t>. </a:t>
            </a:r>
            <a:r>
              <a:rPr lang="en-US" sz="1200" dirty="0">
                <a:solidFill>
                  <a:schemeClr val="tx1"/>
                </a:solidFill>
                <a:latin typeface="Roboto" panose="020B0604020202020204" charset="0"/>
                <a:ea typeface="Roboto" panose="020B0604020202020204" charset="0"/>
              </a:rPr>
              <a:t>The rise in accessibility of computer technology and increasing sophistication of software, allowing the generation of personalized letters and messages, has eased the task of direct marketing.</a:t>
            </a:r>
          </a:p>
          <a:p>
            <a:pPr algn="just">
              <a:lnSpc>
                <a:spcPct val="150000"/>
              </a:lnSpc>
            </a:pPr>
            <a:r>
              <a:rPr lang="en-US" b="1" dirty="0">
                <a:solidFill>
                  <a:schemeClr val="tx1"/>
                </a:solidFill>
                <a:latin typeface="Roboto" panose="020B0604020202020204" charset="0"/>
                <a:ea typeface="Roboto" panose="020B0604020202020204" charset="0"/>
              </a:rPr>
              <a:t>The list explosion. </a:t>
            </a:r>
            <a:r>
              <a:rPr lang="en-US" sz="1200" dirty="0">
                <a:solidFill>
                  <a:schemeClr val="tx1"/>
                </a:solidFill>
                <a:latin typeface="Roboto" panose="020B0604020202020204" charset="0"/>
                <a:ea typeface="Roboto" panose="020B0604020202020204" charset="0"/>
              </a:rPr>
              <a:t>The increased supply of lists and their diversity (e.g. 25,000 Rolls-Royce owners, 20,000 women executives and 100,000 house improvers) have provided the raw data for direct marketing activities.</a:t>
            </a:r>
          </a:p>
          <a:p>
            <a:pPr algn="just">
              <a:lnSpc>
                <a:spcPct val="150000"/>
              </a:lnSpc>
            </a:pPr>
            <a:r>
              <a:rPr lang="en-US" b="1" dirty="0">
                <a:solidFill>
                  <a:schemeClr val="tx1"/>
                </a:solidFill>
                <a:latin typeface="Roboto" panose="020B0604020202020204" charset="0"/>
                <a:ea typeface="Roboto" panose="020B0604020202020204" charset="0"/>
              </a:rPr>
              <a:t>Sophisticated analytical techniques. </a:t>
            </a:r>
            <a:r>
              <a:rPr lang="en-US" sz="1200" dirty="0">
                <a:solidFill>
                  <a:schemeClr val="tx1"/>
                </a:solidFill>
                <a:latin typeface="Roboto" panose="020B0604020202020204" charset="0"/>
                <a:ea typeface="Roboto" panose="020B0604020202020204" charset="0"/>
              </a:rPr>
              <a:t>By using geo-demographic analysis, households can be classified into neighborhood type (e.g. ‘modern private housing, young families’ or ‘private flats, single people’).</a:t>
            </a:r>
          </a:p>
          <a:p>
            <a:pPr algn="just">
              <a:lnSpc>
                <a:spcPct val="150000"/>
              </a:lnSpc>
            </a:pPr>
            <a:r>
              <a:rPr lang="en-US" b="1" dirty="0">
                <a:solidFill>
                  <a:schemeClr val="tx1"/>
                </a:solidFill>
                <a:latin typeface="Roboto" panose="020B0604020202020204" charset="0"/>
                <a:ea typeface="Roboto" panose="020B0604020202020204" charset="0"/>
              </a:rPr>
              <a:t>Coordinated marketing systems</a:t>
            </a:r>
            <a:r>
              <a:rPr lang="en-US" dirty="0">
                <a:solidFill>
                  <a:schemeClr val="tx1"/>
                </a:solidFill>
                <a:latin typeface="Roboto" panose="020B0604020202020204" charset="0"/>
                <a:ea typeface="Roboto" panose="020B0604020202020204" charset="0"/>
              </a:rPr>
              <a:t>. </a:t>
            </a:r>
            <a:r>
              <a:rPr lang="en-US" sz="1200" dirty="0">
                <a:solidFill>
                  <a:schemeClr val="tx1"/>
                </a:solidFill>
                <a:latin typeface="Roboto" panose="020B0604020202020204" charset="0"/>
                <a:ea typeface="Roboto" panose="020B0604020202020204" charset="0"/>
              </a:rPr>
              <a:t>The high costs of personal selling have led an increasing number of companies to take advantage of direct marketing techniques such as direct response advertising and telemarketing, to make the Salesforce more cost-effective.</a:t>
            </a:r>
          </a:p>
        </p:txBody>
      </p:sp>
    </p:spTree>
    <p:extLst>
      <p:ext uri="{BB962C8B-B14F-4D97-AF65-F5344CB8AC3E}">
        <p14:creationId xmlns:p14="http://schemas.microsoft.com/office/powerpoint/2010/main" val="355529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6102" y="626587"/>
            <a:ext cx="8527551" cy="1708160"/>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Database marketing is defined as an interactive approach which uses individually addressable marketing media and channels (such as mail, telephone, mobile phone and the </a:t>
            </a:r>
            <a:r>
              <a:rPr lang="en-US" sz="1200" dirty="0" err="1">
                <a:latin typeface="Roboto" panose="020B0604020202020204" charset="0"/>
                <a:ea typeface="Roboto" panose="020B0604020202020204" charset="0"/>
              </a:rPr>
              <a:t>salesforce</a:t>
            </a:r>
            <a:r>
              <a:rPr lang="en-US" sz="1200" dirty="0">
                <a:latin typeface="Roboto" panose="020B0604020202020204" charset="0"/>
                <a:ea typeface="Roboto" panose="020B0604020202020204" charset="0"/>
              </a:rPr>
              <a:t>) to: </a:t>
            </a:r>
          </a:p>
          <a:p>
            <a:pPr marL="342900" indent="-342900">
              <a:lnSpc>
                <a:spcPct val="150000"/>
              </a:lnSpc>
              <a:buAutoNum type="alphaLcParenBoth"/>
            </a:pPr>
            <a:r>
              <a:rPr lang="en-US" sz="1200" dirty="0">
                <a:latin typeface="Roboto" panose="020B0604020202020204" charset="0"/>
                <a:ea typeface="Roboto" panose="020B0604020202020204" charset="0"/>
              </a:rPr>
              <a:t>provide information to a target audience; </a:t>
            </a:r>
          </a:p>
          <a:p>
            <a:pPr marL="342900" indent="-342900">
              <a:lnSpc>
                <a:spcPct val="150000"/>
              </a:lnSpc>
              <a:buAutoNum type="alphaLcParenBoth"/>
            </a:pPr>
            <a:r>
              <a:rPr lang="en-US" sz="1200" dirty="0">
                <a:latin typeface="Roboto" panose="020B0604020202020204" charset="0"/>
                <a:ea typeface="Roboto" panose="020B0604020202020204" charset="0"/>
              </a:rPr>
              <a:t>stimulate demand; </a:t>
            </a:r>
          </a:p>
          <a:p>
            <a:pPr marL="342900" indent="-342900">
              <a:lnSpc>
                <a:spcPct val="150000"/>
              </a:lnSpc>
              <a:buAutoNum type="alphaLcParenBoth"/>
            </a:pPr>
            <a:r>
              <a:rPr lang="en-US" sz="1200" dirty="0">
                <a:latin typeface="Roboto" panose="020B0604020202020204" charset="0"/>
                <a:ea typeface="Roboto" panose="020B0604020202020204" charset="0"/>
              </a:rPr>
              <a:t>stay close to customers by recording and storing an electronic database memory of customers, prospects and all communication and transactional data</a:t>
            </a:r>
          </a:p>
        </p:txBody>
      </p:sp>
      <p:sp>
        <p:nvSpPr>
          <p:cNvPr id="4" name="Rounded Rectangle 3"/>
          <p:cNvSpPr/>
          <p:nvPr/>
        </p:nvSpPr>
        <p:spPr>
          <a:xfrm>
            <a:off x="3277456" y="123290"/>
            <a:ext cx="2804845" cy="390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libri" panose="020F0502020204030204" pitchFamily="34" charset="0"/>
                <a:cs typeface="Calibri" panose="020F0502020204030204" pitchFamily="34" charset="0"/>
              </a:rPr>
              <a:t>Database marketing</a:t>
            </a:r>
            <a:endParaRPr lang="en-US" sz="1800" b="1" dirty="0">
              <a:solidFill>
                <a:schemeClr val="tx1"/>
              </a:solidFill>
              <a:latin typeface="Calibri" panose="020F0502020204030204" pitchFamily="34" charset="0"/>
              <a:ea typeface="Roboto" panose="020B0604020202020204" charset="0"/>
              <a:cs typeface="Calibri" panose="020F0502020204030204" pitchFamily="34" charset="0"/>
            </a:endParaRPr>
          </a:p>
        </p:txBody>
      </p:sp>
      <p:pic>
        <p:nvPicPr>
          <p:cNvPr id="1026" name="Picture 2" descr="Steps Included in Database Marketing | by Datamation International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951" y="2157573"/>
            <a:ext cx="6306049" cy="298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5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598967"/>
            <a:ext cx="3852810" cy="789960"/>
          </a:xfrm>
          <a:prstGeom prst="rect">
            <a:avLst/>
          </a:prstGeom>
          <a:noFill/>
        </p:spPr>
        <p:txBody>
          <a:bodyPr wrap="square" rtlCol="0">
            <a:spAutoFit/>
          </a:bodyPr>
          <a:lstStyle/>
          <a:p>
            <a:pPr algn="ctr">
              <a:lnSpc>
                <a:spcPct val="150000"/>
              </a:lnSpc>
            </a:pPr>
            <a:r>
              <a:rPr lang="en-US" sz="1600" b="1" dirty="0">
                <a:latin typeface="Roboto" panose="020B0604020202020204" charset="0"/>
                <a:ea typeface="Roboto" panose="020B0604020202020204" charset="0"/>
              </a:rPr>
              <a:t>Typical information stored on a database includes the following:</a:t>
            </a:r>
          </a:p>
        </p:txBody>
      </p:sp>
      <p:sp>
        <p:nvSpPr>
          <p:cNvPr id="5" name="Rounded Rectangle 4"/>
          <p:cNvSpPr/>
          <p:nvPr/>
        </p:nvSpPr>
        <p:spPr>
          <a:xfrm>
            <a:off x="4304871" y="986505"/>
            <a:ext cx="4345969" cy="303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1600" dirty="0">
                <a:solidFill>
                  <a:schemeClr val="tx1"/>
                </a:solidFill>
                <a:latin typeface="Roboto" panose="020B0604020202020204" charset="0"/>
                <a:ea typeface="Roboto" panose="020B0604020202020204" charset="0"/>
                <a:cs typeface="Calibri" panose="020F0502020204030204" pitchFamily="34" charset="0"/>
              </a:rPr>
              <a:t>Information on actual and potential customers.</a:t>
            </a:r>
          </a:p>
          <a:p>
            <a:pPr marL="285750" indent="-285750">
              <a:lnSpc>
                <a:spcPct val="150000"/>
              </a:lnSpc>
              <a:buFont typeface="Arial" panose="020B0604020202020204" pitchFamily="34" charset="0"/>
              <a:buChar char="•"/>
            </a:pPr>
            <a:r>
              <a:rPr lang="en-US" sz="1600" dirty="0">
                <a:solidFill>
                  <a:schemeClr val="tx1"/>
                </a:solidFill>
                <a:latin typeface="Roboto" panose="020B0604020202020204" charset="0"/>
                <a:ea typeface="Roboto" panose="020B0604020202020204" charset="0"/>
                <a:cs typeface="Calibri" panose="020F0502020204030204" pitchFamily="34" charset="0"/>
              </a:rPr>
              <a:t>Transactional information.</a:t>
            </a:r>
          </a:p>
          <a:p>
            <a:pPr marL="285750" indent="-285750">
              <a:lnSpc>
                <a:spcPct val="150000"/>
              </a:lnSpc>
              <a:buFont typeface="Arial" panose="020B0604020202020204" pitchFamily="34" charset="0"/>
              <a:buChar char="•"/>
            </a:pPr>
            <a:r>
              <a:rPr lang="en-US" sz="1600" dirty="0">
                <a:solidFill>
                  <a:schemeClr val="tx1"/>
                </a:solidFill>
                <a:latin typeface="Roboto" panose="020B0604020202020204" charset="0"/>
                <a:ea typeface="Roboto" panose="020B0604020202020204" charset="0"/>
                <a:cs typeface="Calibri" panose="020F0502020204030204" pitchFamily="34" charset="0"/>
              </a:rPr>
              <a:t>Promotional information. </a:t>
            </a:r>
          </a:p>
          <a:p>
            <a:pPr marL="285750" indent="-285750">
              <a:lnSpc>
                <a:spcPct val="150000"/>
              </a:lnSpc>
              <a:buFont typeface="Arial" panose="020B0604020202020204" pitchFamily="34" charset="0"/>
              <a:buChar char="•"/>
            </a:pPr>
            <a:r>
              <a:rPr lang="en-US" sz="1600" dirty="0">
                <a:solidFill>
                  <a:schemeClr val="tx1"/>
                </a:solidFill>
                <a:latin typeface="Roboto" panose="020B0604020202020204" charset="0"/>
                <a:ea typeface="Roboto" panose="020B0604020202020204" charset="0"/>
                <a:cs typeface="Calibri" panose="020F0502020204030204" pitchFamily="34" charset="0"/>
              </a:rPr>
              <a:t>Product information</a:t>
            </a:r>
          </a:p>
          <a:p>
            <a:pPr marL="285750" indent="-285750">
              <a:lnSpc>
                <a:spcPct val="150000"/>
              </a:lnSpc>
              <a:buFont typeface="Arial" panose="020B0604020202020204" pitchFamily="34" charset="0"/>
              <a:buChar char="•"/>
            </a:pPr>
            <a:r>
              <a:rPr lang="en-US" sz="1600" dirty="0">
                <a:solidFill>
                  <a:schemeClr val="tx1"/>
                </a:solidFill>
                <a:latin typeface="Roboto" panose="020B0604020202020204" charset="0"/>
                <a:ea typeface="Roboto" panose="020B0604020202020204" charset="0"/>
                <a:cs typeface="Calibri" panose="020F0502020204030204" pitchFamily="34" charset="0"/>
              </a:rPr>
              <a:t>Geo-demographic information</a:t>
            </a:r>
          </a:p>
          <a:p>
            <a:endParaRPr lang="en-US" dirty="0">
              <a:solidFill>
                <a:schemeClr val="tx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209563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94F61-BFA7-4621-891A-6C3324AC0156}"/>
              </a:ext>
            </a:extLst>
          </p:cNvPr>
          <p:cNvSpPr txBox="1"/>
          <p:nvPr/>
        </p:nvSpPr>
        <p:spPr>
          <a:xfrm>
            <a:off x="1006868" y="105575"/>
            <a:ext cx="7407667" cy="369332"/>
          </a:xfrm>
          <a:prstGeom prst="rect">
            <a:avLst/>
          </a:prstGeom>
          <a:solidFill>
            <a:srgbClr val="00B0F0"/>
          </a:solidFill>
        </p:spPr>
        <p:txBody>
          <a:bodyPr wrap="square" rtlCol="0">
            <a:spAutoFit/>
          </a:bodyPr>
          <a:lstStyle/>
          <a:p>
            <a:pPr algn="ctr"/>
            <a:r>
              <a:rPr lang="en-US" sz="1800" b="1" dirty="0">
                <a:latin typeface="Roboto" panose="020B0604020202020204" charset="0"/>
                <a:ea typeface="Roboto" panose="020B0604020202020204" charset="0"/>
                <a:cs typeface="Calibri" panose="020F0502020204030204" pitchFamily="34" charset="0"/>
              </a:rPr>
              <a:t>The importance of database marketing is reflected in its applications</a:t>
            </a:r>
          </a:p>
        </p:txBody>
      </p:sp>
      <p:sp>
        <p:nvSpPr>
          <p:cNvPr id="2" name="TextBox 1">
            <a:extLst>
              <a:ext uri="{FF2B5EF4-FFF2-40B4-BE49-F238E27FC236}">
                <a16:creationId xmlns:a16="http://schemas.microsoft.com/office/drawing/2014/main" id="{455E887B-A51E-48A9-9B1B-EADCC591B9BE}"/>
              </a:ext>
            </a:extLst>
          </p:cNvPr>
          <p:cNvSpPr txBox="1"/>
          <p:nvPr/>
        </p:nvSpPr>
        <p:spPr>
          <a:xfrm>
            <a:off x="421240" y="660622"/>
            <a:ext cx="8385184" cy="3970318"/>
          </a:xfrm>
          <a:prstGeom prst="rect">
            <a:avLst/>
          </a:prstGeom>
          <a:noFill/>
        </p:spPr>
        <p:txBody>
          <a:bodyPr wrap="square" rtlCol="0">
            <a:spAutoFit/>
          </a:bodyPr>
          <a:lstStyle/>
          <a:p>
            <a:pPr algn="just">
              <a:lnSpc>
                <a:spcPct val="150000"/>
              </a:lnSpc>
            </a:pPr>
            <a:r>
              <a:rPr lang="en-US" sz="1200" b="1" dirty="0">
                <a:latin typeface="Roboto" panose="020B0604020202020204" charset="0"/>
                <a:ea typeface="Roboto" panose="020B0604020202020204" charset="0"/>
              </a:rPr>
              <a:t>Direct mail. </a:t>
            </a:r>
            <a:r>
              <a:rPr lang="en-US" sz="1200" dirty="0">
                <a:latin typeface="Roboto" panose="020B0604020202020204" charset="0"/>
                <a:ea typeface="Roboto" panose="020B0604020202020204" charset="0"/>
              </a:rPr>
              <a:t>A database can be used to store customer information for mailings. </a:t>
            </a:r>
          </a:p>
          <a:p>
            <a:pPr algn="just">
              <a:lnSpc>
                <a:spcPct val="150000"/>
              </a:lnSpc>
            </a:pPr>
            <a:r>
              <a:rPr lang="en-US" sz="1200" b="1" dirty="0">
                <a:latin typeface="Roboto" panose="020B0604020202020204" charset="0"/>
                <a:ea typeface="Roboto" panose="020B0604020202020204" charset="0"/>
              </a:rPr>
              <a:t>Telemarketing. </a:t>
            </a:r>
            <a:r>
              <a:rPr lang="en-US" sz="1200" dirty="0">
                <a:latin typeface="Roboto" panose="020B0604020202020204" charset="0"/>
                <a:ea typeface="Roboto" panose="020B0604020202020204" charset="0"/>
              </a:rPr>
              <a:t>A database can store telephone numbers of customers and prospects. Also when customers contact the supplier by telephone, relevant information can be held, including when the next contact should be made. </a:t>
            </a:r>
          </a:p>
          <a:p>
            <a:pPr algn="just">
              <a:lnSpc>
                <a:spcPct val="150000"/>
              </a:lnSpc>
            </a:pPr>
            <a:r>
              <a:rPr lang="en-US" sz="1200" b="1" dirty="0">
                <a:latin typeface="Roboto" panose="020B0604020202020204" charset="0"/>
                <a:ea typeface="Roboto" panose="020B0604020202020204" charset="0"/>
              </a:rPr>
              <a:t>Loyalty marketing. </a:t>
            </a:r>
            <a:r>
              <a:rPr lang="en-US" sz="1200" dirty="0">
                <a:latin typeface="Roboto" panose="020B0604020202020204" charset="0"/>
                <a:ea typeface="Roboto" panose="020B0604020202020204" charset="0"/>
              </a:rPr>
              <a:t>Highly loyal customers can be drawn from the database for special treatment as a reward for their loyalty. </a:t>
            </a:r>
          </a:p>
          <a:p>
            <a:pPr algn="just">
              <a:lnSpc>
                <a:spcPct val="150000"/>
              </a:lnSpc>
            </a:pPr>
            <a:r>
              <a:rPr lang="en-US" sz="1200" b="1" dirty="0">
                <a:latin typeface="Roboto" panose="020B0604020202020204" charset="0"/>
                <a:ea typeface="Roboto" panose="020B0604020202020204" charset="0"/>
              </a:rPr>
              <a:t>Campaign planning</a:t>
            </a:r>
            <a:r>
              <a:rPr lang="en-US" sz="1200" dirty="0">
                <a:latin typeface="Roboto" panose="020B0604020202020204" charset="0"/>
                <a:ea typeface="Roboto" panose="020B0604020202020204" charset="0"/>
              </a:rPr>
              <a:t>. The database can be used as a foundation for sending consistent and coordinated campaigns and messages to individuals and businesses. </a:t>
            </a:r>
          </a:p>
          <a:p>
            <a:pPr algn="just">
              <a:lnSpc>
                <a:spcPct val="150000"/>
              </a:lnSpc>
            </a:pPr>
            <a:r>
              <a:rPr lang="en-US" sz="1200" b="1" dirty="0">
                <a:latin typeface="Roboto" panose="020B0604020202020204" charset="0"/>
                <a:ea typeface="Roboto" panose="020B0604020202020204" charset="0"/>
              </a:rPr>
              <a:t>Target marketing. </a:t>
            </a:r>
            <a:r>
              <a:rPr lang="en-US" sz="1200" dirty="0">
                <a:latin typeface="Roboto" panose="020B0604020202020204" charset="0"/>
                <a:ea typeface="Roboto" panose="020B0604020202020204" charset="0"/>
              </a:rPr>
              <a:t>Specific groups of individuals or businesses can be targeted as a result of analyzing the database. For example, customer behavior data stored by supermarkets can be used to target special promotions to consumers who are likely to be receptive to them.</a:t>
            </a:r>
          </a:p>
          <a:p>
            <a:pPr algn="just">
              <a:lnSpc>
                <a:spcPct val="150000"/>
              </a:lnSpc>
            </a:pPr>
            <a:r>
              <a:rPr lang="en-US" sz="1200" b="1" dirty="0">
                <a:latin typeface="Roboto" panose="020B0604020202020204" charset="0"/>
                <a:ea typeface="Roboto" panose="020B0604020202020204" charset="0"/>
                <a:cs typeface="Calibri" panose="020F0502020204030204" pitchFamily="34" charset="0"/>
              </a:rPr>
              <a:t>Distributor management systems. </a:t>
            </a:r>
            <a:r>
              <a:rPr lang="en-US" sz="1200" dirty="0">
                <a:latin typeface="Roboto" panose="020B0604020202020204" charset="0"/>
                <a:ea typeface="Roboto" panose="020B0604020202020204" charset="0"/>
                <a:cs typeface="Calibri" panose="020F0502020204030204" pitchFamily="34" charset="0"/>
              </a:rPr>
              <a:t>A database can be the foundation upon which information is supplied to distributors and their performance monitored. </a:t>
            </a:r>
          </a:p>
          <a:p>
            <a:pPr algn="just">
              <a:lnSpc>
                <a:spcPct val="150000"/>
              </a:lnSpc>
            </a:pPr>
            <a:r>
              <a:rPr lang="en-US" sz="1200" b="1" dirty="0">
                <a:latin typeface="Roboto" panose="020B0604020202020204" charset="0"/>
                <a:ea typeface="Roboto" panose="020B0604020202020204" charset="0"/>
                <a:cs typeface="Calibri" panose="020F0502020204030204" pitchFamily="34" charset="0"/>
              </a:rPr>
              <a:t>Marketing evaluation. </a:t>
            </a:r>
            <a:r>
              <a:rPr lang="en-US" sz="1200" dirty="0">
                <a:latin typeface="Roboto" panose="020B0604020202020204" charset="0"/>
                <a:ea typeface="Roboto" panose="020B0604020202020204" charset="0"/>
                <a:cs typeface="Calibri" panose="020F0502020204030204" pitchFamily="34" charset="0"/>
              </a:rPr>
              <a:t>By recording responses to marketing mix activities – for example, price promotions, special offers on products and direct mail messages</a:t>
            </a:r>
            <a:endParaRPr lang="en-US" sz="1200" dirty="0">
              <a:solidFill>
                <a:schemeClr val="tx1"/>
              </a:solidFill>
              <a:latin typeface="Roboto" panose="020B0604020202020204" charset="0"/>
              <a:ea typeface="Roboto" panose="020B0604020202020204" charset="0"/>
              <a:cs typeface="Calibri" panose="020F0502020204030204" pitchFamily="34" charset="0"/>
            </a:endParaRPr>
          </a:p>
        </p:txBody>
      </p:sp>
    </p:spTree>
    <p:extLst>
      <p:ext uri="{BB962C8B-B14F-4D97-AF65-F5344CB8AC3E}">
        <p14:creationId xmlns:p14="http://schemas.microsoft.com/office/powerpoint/2010/main" val="87194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154114" y="1276526"/>
            <a:ext cx="3811712" cy="760818"/>
          </a:xfrm>
          <a:prstGeom prst="rect">
            <a:avLst/>
          </a:prstGeom>
          <a:solidFill>
            <a:srgbClr val="33CCFF"/>
          </a:solidFill>
        </p:spPr>
        <p:txBody>
          <a:bodyPr spcFirstLastPara="1" wrap="square" lIns="91425" tIns="91425" rIns="91425" bIns="91425" anchor="ctr" anchorCtr="0">
            <a:noAutofit/>
          </a:bodyPr>
          <a:lstStyle/>
          <a:p>
            <a:pPr lvl="0" algn="ctr">
              <a:buClr>
                <a:schemeClr val="dk1"/>
              </a:buClr>
              <a:buSzPts val="1100"/>
            </a:pPr>
            <a:r>
              <a:rPr lang="en-US" sz="1800" dirty="0"/>
              <a:t>Managing a direct marketing campaign</a:t>
            </a:r>
          </a:p>
        </p:txBody>
      </p:sp>
      <p:pic>
        <p:nvPicPr>
          <p:cNvPr id="2" name="Picture 1"/>
          <p:cNvPicPr>
            <a:picLocks noChangeAspect="1"/>
          </p:cNvPicPr>
          <p:nvPr/>
        </p:nvPicPr>
        <p:blipFill>
          <a:blip r:embed="rId3"/>
          <a:stretch>
            <a:fillRect/>
          </a:stretch>
        </p:blipFill>
        <p:spPr>
          <a:xfrm>
            <a:off x="4858874" y="0"/>
            <a:ext cx="4161836" cy="5034337"/>
          </a:xfrm>
          <a:prstGeom prst="rect">
            <a:avLst/>
          </a:prstGeom>
        </p:spPr>
      </p:pic>
      <p:sp>
        <p:nvSpPr>
          <p:cNvPr id="4" name="TextBox 3"/>
          <p:cNvSpPr txBox="1"/>
          <p:nvPr/>
        </p:nvSpPr>
        <p:spPr>
          <a:xfrm>
            <a:off x="174661" y="2219218"/>
            <a:ext cx="3965824" cy="1025922"/>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cs typeface="Calibri" panose="020F0502020204030204" pitchFamily="34" charset="0"/>
              </a:rPr>
              <a:t>The direct marketing mix is made up of four components. These are: Targeting, Interaction, Control and Continuity (TICC).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55783E77-7395-43FB-B8F0-19B0FE490A7D}"/>
              </a:ext>
            </a:extLst>
          </p:cNvPr>
          <p:cNvSpPr/>
          <p:nvPr/>
        </p:nvSpPr>
        <p:spPr>
          <a:xfrm>
            <a:off x="1756882" y="132921"/>
            <a:ext cx="6441896" cy="4116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Identifying and understanding the target audience</a:t>
            </a:r>
            <a:endParaRPr lang="en-US" sz="2000" b="1" dirty="0">
              <a:solidFill>
                <a:schemeClr val="tx1"/>
              </a:solidFill>
              <a:latin typeface="Calibri" panose="020F0502020204030204" pitchFamily="34" charset="0"/>
              <a:ea typeface="Roboto" panose="020B0604020202020204" charset="0"/>
              <a:cs typeface="Calibri" panose="020F0502020204030204" pitchFamily="34" charset="0"/>
            </a:endParaRPr>
          </a:p>
        </p:txBody>
      </p:sp>
      <p:sp>
        <p:nvSpPr>
          <p:cNvPr id="6" name="TextBox 5">
            <a:extLst>
              <a:ext uri="{FF2B5EF4-FFF2-40B4-BE49-F238E27FC236}">
                <a16:creationId xmlns:a16="http://schemas.microsoft.com/office/drawing/2014/main" id="{580ACE14-8FD3-43BB-9FE3-0B81FB2D16F0}"/>
              </a:ext>
            </a:extLst>
          </p:cNvPr>
          <p:cNvSpPr txBox="1"/>
          <p:nvPr/>
        </p:nvSpPr>
        <p:spPr>
          <a:xfrm>
            <a:off x="491428" y="634684"/>
            <a:ext cx="8280091" cy="1025922"/>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rPr>
              <a:t>The target audience is the group of individuals at which the direct marketing campaign is aimed. For consumer markets the target audience may be described using market segmentation variables such as age, gender, social class and lifestyle.</a:t>
            </a:r>
            <a:endParaRPr lang="en-US" b="1"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4" name="Picture 3"/>
          <p:cNvPicPr>
            <a:picLocks noChangeAspect="1"/>
          </p:cNvPicPr>
          <p:nvPr/>
        </p:nvPicPr>
        <p:blipFill rotWithShape="1">
          <a:blip r:embed="rId2"/>
          <a:srcRect l="2127" t="1342" r="1957"/>
          <a:stretch/>
        </p:blipFill>
        <p:spPr>
          <a:xfrm>
            <a:off x="4006920" y="1366463"/>
            <a:ext cx="5034337" cy="3777036"/>
          </a:xfrm>
          <a:prstGeom prst="rect">
            <a:avLst/>
          </a:prstGeom>
        </p:spPr>
      </p:pic>
      <p:sp>
        <p:nvSpPr>
          <p:cNvPr id="5" name="TextBox 4"/>
          <p:cNvSpPr txBox="1"/>
          <p:nvPr/>
        </p:nvSpPr>
        <p:spPr>
          <a:xfrm>
            <a:off x="1397287" y="2709555"/>
            <a:ext cx="2126750" cy="461665"/>
          </a:xfrm>
          <a:prstGeom prst="rect">
            <a:avLst/>
          </a:prstGeom>
          <a:noFill/>
        </p:spPr>
        <p:txBody>
          <a:bodyPr wrap="square" rtlCol="0">
            <a:spAutoFit/>
          </a:bodyPr>
          <a:lstStyle/>
          <a:p>
            <a:pPr>
              <a:lnSpc>
                <a:spcPct val="150000"/>
              </a:lnSpc>
            </a:pPr>
            <a:r>
              <a:rPr lang="en-US" sz="1600" b="1" dirty="0">
                <a:latin typeface="Roboto" panose="020B0604020202020204" charset="0"/>
                <a:ea typeface="Roboto" panose="020B0604020202020204" charset="0"/>
                <a:cs typeface="Calibri" panose="020F0502020204030204" pitchFamily="34" charset="0"/>
              </a:rPr>
              <a:t>The bull’s eye model </a:t>
            </a:r>
          </a:p>
        </p:txBody>
      </p:sp>
    </p:spTree>
    <p:extLst>
      <p:ext uri="{BB962C8B-B14F-4D97-AF65-F5344CB8AC3E}">
        <p14:creationId xmlns:p14="http://schemas.microsoft.com/office/powerpoint/2010/main" val="166955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1">
            <a:extLst>
              <a:ext uri="{FF2B5EF4-FFF2-40B4-BE49-F238E27FC236}">
                <a16:creationId xmlns:a16="http://schemas.microsoft.com/office/drawing/2014/main" id="{55783E77-7395-43FB-B8F0-19B0FE490A7D}"/>
              </a:ext>
            </a:extLst>
          </p:cNvPr>
          <p:cNvSpPr/>
          <p:nvPr/>
        </p:nvSpPr>
        <p:spPr>
          <a:xfrm>
            <a:off x="92466" y="1684316"/>
            <a:ext cx="3030877" cy="94586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Roboto" panose="020B0604020202020204" charset="0"/>
                <a:ea typeface="Roboto" panose="020B0604020202020204" charset="0"/>
              </a:rPr>
              <a:t>Managing a direct marketing campaign</a:t>
            </a:r>
            <a:endParaRPr lang="en-US" sz="2000" b="1"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3226085" y="0"/>
            <a:ext cx="5917915" cy="4856038"/>
          </a:xfrm>
          <a:prstGeom prst="rect">
            <a:avLst/>
          </a:prstGeom>
        </p:spPr>
      </p:pic>
    </p:spTree>
    <p:extLst>
      <p:ext uri="{BB962C8B-B14F-4D97-AF65-F5344CB8AC3E}">
        <p14:creationId xmlns:p14="http://schemas.microsoft.com/office/powerpoint/2010/main" val="4059699057"/>
      </p:ext>
    </p:extLst>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2118</TotalTime>
  <Words>1129</Words>
  <Application>Microsoft Office PowerPoint</Application>
  <PresentationFormat>On-screen Show (16:9)</PresentationFormat>
  <Paragraphs>67</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Roboto</vt:lpstr>
      <vt:lpstr>Montserrat</vt:lpstr>
      <vt:lpstr>Montserrat Black</vt:lpstr>
      <vt:lpstr>Arial</vt:lpstr>
      <vt:lpstr>Roboto Black</vt:lpstr>
      <vt:lpstr>Montserrat ExtraBold</vt:lpstr>
      <vt:lpstr>Montserrat SemiBold</vt:lpstr>
      <vt:lpstr>Montserrat Medium</vt:lpstr>
      <vt:lpstr>Calibri</vt:lpstr>
      <vt:lpstr>Digital Marketing Proposal by Slidesgo</vt:lpstr>
      <vt:lpstr>Direct marketing</vt:lpstr>
      <vt:lpstr>What is direct marketing?</vt:lpstr>
      <vt:lpstr>PowerPoint Presentation</vt:lpstr>
      <vt:lpstr>PowerPoint Presentation</vt:lpstr>
      <vt:lpstr>PowerPoint Presentation</vt:lpstr>
      <vt:lpstr>PowerPoint Presentation</vt:lpstr>
      <vt:lpstr>Managing a direct marketing campaign</vt:lpstr>
      <vt:lpstr>PowerPoint Presentation</vt:lpstr>
      <vt:lpstr>PowerPoint Presentation</vt:lpstr>
      <vt:lpstr>A usual objective of direct marketing is immediate sales generation, recipients of messages (particularly through direct mail and telemarketing) need to perceive a clear benefit in responding. In order to achieve their level of success, companies need to produce an effective creative brief which includes the following: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hp</dc:creator>
  <cp:lastModifiedBy>DR. TANVIR ABIR</cp:lastModifiedBy>
  <cp:revision>126</cp:revision>
  <dcterms:modified xsi:type="dcterms:W3CDTF">2022-10-03T07:02:22Z</dcterms:modified>
</cp:coreProperties>
</file>