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3" r:id="rId1"/>
  </p:sldMasterIdLst>
  <p:notesMasterIdLst>
    <p:notesMasterId r:id="rId20"/>
  </p:notesMasterIdLst>
  <p:handoutMasterIdLst>
    <p:handoutMasterId r:id="rId21"/>
  </p:handoutMasterIdLst>
  <p:sldIdLst>
    <p:sldId id="262" r:id="rId2"/>
    <p:sldId id="365" r:id="rId3"/>
    <p:sldId id="366" r:id="rId4"/>
    <p:sldId id="367" r:id="rId5"/>
    <p:sldId id="368" r:id="rId6"/>
    <p:sldId id="369" r:id="rId7"/>
    <p:sldId id="370" r:id="rId8"/>
    <p:sldId id="371" r:id="rId9"/>
    <p:sldId id="384" r:id="rId10"/>
    <p:sldId id="385" r:id="rId11"/>
    <p:sldId id="386" r:id="rId12"/>
    <p:sldId id="394" r:id="rId13"/>
    <p:sldId id="393" r:id="rId14"/>
    <p:sldId id="391" r:id="rId15"/>
    <p:sldId id="392" r:id="rId16"/>
    <p:sldId id="380" r:id="rId17"/>
    <p:sldId id="382" r:id="rId18"/>
    <p:sldId id="361" r:id="rId19"/>
  </p:sldIdLst>
  <p:sldSz cx="10972800" cy="7315200"/>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522488" algn="l" rtl="0" eaLnBrk="0" fontAlgn="base" hangingPunct="0">
      <a:spcBef>
        <a:spcPct val="0"/>
      </a:spcBef>
      <a:spcAft>
        <a:spcPct val="0"/>
      </a:spcAft>
      <a:defRPr kern="1200">
        <a:solidFill>
          <a:schemeClr val="tx1"/>
        </a:solidFill>
        <a:latin typeface="Arial" charset="0"/>
        <a:ea typeface="+mn-ea"/>
        <a:cs typeface="+mn-cs"/>
      </a:defRPr>
    </a:lvl2pPr>
    <a:lvl3pPr marL="1044976" algn="l" rtl="0" eaLnBrk="0" fontAlgn="base" hangingPunct="0">
      <a:spcBef>
        <a:spcPct val="0"/>
      </a:spcBef>
      <a:spcAft>
        <a:spcPct val="0"/>
      </a:spcAft>
      <a:defRPr kern="1200">
        <a:solidFill>
          <a:schemeClr val="tx1"/>
        </a:solidFill>
        <a:latin typeface="Arial" charset="0"/>
        <a:ea typeface="+mn-ea"/>
        <a:cs typeface="+mn-cs"/>
      </a:defRPr>
    </a:lvl3pPr>
    <a:lvl4pPr marL="1567464" algn="l" rtl="0" eaLnBrk="0" fontAlgn="base" hangingPunct="0">
      <a:spcBef>
        <a:spcPct val="0"/>
      </a:spcBef>
      <a:spcAft>
        <a:spcPct val="0"/>
      </a:spcAft>
      <a:defRPr kern="1200">
        <a:solidFill>
          <a:schemeClr val="tx1"/>
        </a:solidFill>
        <a:latin typeface="Arial" charset="0"/>
        <a:ea typeface="+mn-ea"/>
        <a:cs typeface="+mn-cs"/>
      </a:defRPr>
    </a:lvl4pPr>
    <a:lvl5pPr marL="2089953" algn="l" rtl="0" eaLnBrk="0" fontAlgn="base" hangingPunct="0">
      <a:spcBef>
        <a:spcPct val="0"/>
      </a:spcBef>
      <a:spcAft>
        <a:spcPct val="0"/>
      </a:spcAft>
      <a:defRPr kern="1200">
        <a:solidFill>
          <a:schemeClr val="tx1"/>
        </a:solidFill>
        <a:latin typeface="Arial" charset="0"/>
        <a:ea typeface="+mn-ea"/>
        <a:cs typeface="+mn-cs"/>
      </a:defRPr>
    </a:lvl5pPr>
    <a:lvl6pPr marL="2612441" algn="l" defTabSz="1044976" rtl="0" eaLnBrk="1" latinLnBrk="0" hangingPunct="1">
      <a:defRPr kern="1200">
        <a:solidFill>
          <a:schemeClr val="tx1"/>
        </a:solidFill>
        <a:latin typeface="Arial" charset="0"/>
        <a:ea typeface="+mn-ea"/>
        <a:cs typeface="+mn-cs"/>
      </a:defRPr>
    </a:lvl6pPr>
    <a:lvl7pPr marL="3134929" algn="l" defTabSz="1044976" rtl="0" eaLnBrk="1" latinLnBrk="0" hangingPunct="1">
      <a:defRPr kern="1200">
        <a:solidFill>
          <a:schemeClr val="tx1"/>
        </a:solidFill>
        <a:latin typeface="Arial" charset="0"/>
        <a:ea typeface="+mn-ea"/>
        <a:cs typeface="+mn-cs"/>
      </a:defRPr>
    </a:lvl7pPr>
    <a:lvl8pPr marL="3657417" algn="l" defTabSz="1044976" rtl="0" eaLnBrk="1" latinLnBrk="0" hangingPunct="1">
      <a:defRPr kern="1200">
        <a:solidFill>
          <a:schemeClr val="tx1"/>
        </a:solidFill>
        <a:latin typeface="Arial" charset="0"/>
        <a:ea typeface="+mn-ea"/>
        <a:cs typeface="+mn-cs"/>
      </a:defRPr>
    </a:lvl8pPr>
    <a:lvl9pPr marL="4179905" algn="l" defTabSz="1044976"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8C82D"/>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8942" autoAdjust="0"/>
    <p:restoredTop sz="94660"/>
  </p:normalViewPr>
  <p:slideViewPr>
    <p:cSldViewPr>
      <p:cViewPr varScale="1">
        <p:scale>
          <a:sx n="60" d="100"/>
          <a:sy n="60" d="100"/>
        </p:scale>
        <p:origin x="-1074" y="-72"/>
      </p:cViewPr>
      <p:guideLst>
        <p:guide orient="horz" pos="2304"/>
        <p:guide pos="3456"/>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1331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1331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1331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CC1E9291-6518-4AB8-AA4B-EBF0672B2545}"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0A91053E-AE1D-49A1-8E17-710DFAADA978}" type="datetimeFigureOut">
              <a:rPr lang="en-US"/>
              <a:pPr>
                <a:defRPr/>
              </a:pPr>
              <a:t>3/14/2022</a:t>
            </a:fld>
            <a:endParaRPr lang="en-US"/>
          </a:p>
        </p:txBody>
      </p:sp>
      <p:sp>
        <p:nvSpPr>
          <p:cNvPr id="4" name="Slide Image Placeholder 3"/>
          <p:cNvSpPr>
            <a:spLocks noGrp="1" noRot="1" noChangeAspect="1"/>
          </p:cNvSpPr>
          <p:nvPr>
            <p:ph type="sldImg" idx="2"/>
          </p:nvPr>
        </p:nvSpPr>
        <p:spPr>
          <a:xfrm>
            <a:off x="857250" y="685800"/>
            <a:ext cx="51435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4C0C84D7-209D-485B-AA05-371F838C384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400" kern="1200">
        <a:solidFill>
          <a:schemeClr val="tx1"/>
        </a:solidFill>
        <a:latin typeface="+mn-lt"/>
        <a:ea typeface="+mn-ea"/>
        <a:cs typeface="+mn-cs"/>
      </a:defRPr>
    </a:lvl1pPr>
    <a:lvl2pPr marL="522488" algn="l" rtl="0" eaLnBrk="0" fontAlgn="base" hangingPunct="0">
      <a:spcBef>
        <a:spcPct val="30000"/>
      </a:spcBef>
      <a:spcAft>
        <a:spcPct val="0"/>
      </a:spcAft>
      <a:defRPr sz="1400" kern="1200">
        <a:solidFill>
          <a:schemeClr val="tx1"/>
        </a:solidFill>
        <a:latin typeface="+mn-lt"/>
        <a:ea typeface="+mn-ea"/>
        <a:cs typeface="+mn-cs"/>
      </a:defRPr>
    </a:lvl2pPr>
    <a:lvl3pPr marL="1044976" algn="l" rtl="0" eaLnBrk="0" fontAlgn="base" hangingPunct="0">
      <a:spcBef>
        <a:spcPct val="30000"/>
      </a:spcBef>
      <a:spcAft>
        <a:spcPct val="0"/>
      </a:spcAft>
      <a:defRPr sz="1400" kern="1200">
        <a:solidFill>
          <a:schemeClr val="tx1"/>
        </a:solidFill>
        <a:latin typeface="+mn-lt"/>
        <a:ea typeface="+mn-ea"/>
        <a:cs typeface="+mn-cs"/>
      </a:defRPr>
    </a:lvl3pPr>
    <a:lvl4pPr marL="1567464" algn="l" rtl="0" eaLnBrk="0" fontAlgn="base" hangingPunct="0">
      <a:spcBef>
        <a:spcPct val="30000"/>
      </a:spcBef>
      <a:spcAft>
        <a:spcPct val="0"/>
      </a:spcAft>
      <a:defRPr sz="1400" kern="1200">
        <a:solidFill>
          <a:schemeClr val="tx1"/>
        </a:solidFill>
        <a:latin typeface="+mn-lt"/>
        <a:ea typeface="+mn-ea"/>
        <a:cs typeface="+mn-cs"/>
      </a:defRPr>
    </a:lvl4pPr>
    <a:lvl5pPr marL="2089953" algn="l" rtl="0" eaLnBrk="0" fontAlgn="base" hangingPunct="0">
      <a:spcBef>
        <a:spcPct val="30000"/>
      </a:spcBef>
      <a:spcAft>
        <a:spcPct val="0"/>
      </a:spcAft>
      <a:defRPr sz="1400" kern="1200">
        <a:solidFill>
          <a:schemeClr val="tx1"/>
        </a:solidFill>
        <a:latin typeface="+mn-lt"/>
        <a:ea typeface="+mn-ea"/>
        <a:cs typeface="+mn-cs"/>
      </a:defRPr>
    </a:lvl5pPr>
    <a:lvl6pPr marL="2612441" algn="l" defTabSz="1044976" rtl="0" eaLnBrk="1" latinLnBrk="0" hangingPunct="1">
      <a:defRPr sz="1400" kern="1200">
        <a:solidFill>
          <a:schemeClr val="tx1"/>
        </a:solidFill>
        <a:latin typeface="+mn-lt"/>
        <a:ea typeface="+mn-ea"/>
        <a:cs typeface="+mn-cs"/>
      </a:defRPr>
    </a:lvl6pPr>
    <a:lvl7pPr marL="3134929" algn="l" defTabSz="1044976" rtl="0" eaLnBrk="1" latinLnBrk="0" hangingPunct="1">
      <a:defRPr sz="1400" kern="1200">
        <a:solidFill>
          <a:schemeClr val="tx1"/>
        </a:solidFill>
        <a:latin typeface="+mn-lt"/>
        <a:ea typeface="+mn-ea"/>
        <a:cs typeface="+mn-cs"/>
      </a:defRPr>
    </a:lvl7pPr>
    <a:lvl8pPr marL="3657417" algn="l" defTabSz="1044976" rtl="0" eaLnBrk="1" latinLnBrk="0" hangingPunct="1">
      <a:defRPr sz="1400" kern="1200">
        <a:solidFill>
          <a:schemeClr val="tx1"/>
        </a:solidFill>
        <a:latin typeface="+mn-lt"/>
        <a:ea typeface="+mn-ea"/>
        <a:cs typeface="+mn-cs"/>
      </a:defRPr>
    </a:lvl8pPr>
    <a:lvl9pPr marL="4179905" algn="l" defTabSz="1044976"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xfrm>
            <a:off x="857250" y="685800"/>
            <a:ext cx="5143500" cy="3429000"/>
          </a:xfrm>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ADD2B9A-52D4-4D43-B330-C706F4584915}" type="slidenum">
              <a:rPr lang="en-US"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F1409CD3-6491-4E82-8B80-FF36C48B96D5}" type="slidenum">
              <a:rPr lang="en-US" smtClean="0"/>
              <a:pPr>
                <a:defRPr/>
              </a:pPr>
              <a:t>8</a:t>
            </a:fld>
            <a:endParaRPr lang="en-US"/>
          </a:p>
        </p:txBody>
      </p:sp>
    </p:spTree>
    <p:extLst>
      <p:ext uri="{BB962C8B-B14F-4D97-AF65-F5344CB8AC3E}">
        <p14:creationId xmlns:p14="http://schemas.microsoft.com/office/powerpoint/2010/main" xmlns="" val="19058535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xfrm>
            <a:off x="857250" y="685800"/>
            <a:ext cx="5143500" cy="3429000"/>
          </a:xfrm>
          <a:noFill/>
          <a:ln>
            <a:solidFill>
              <a:srgbClr val="000000"/>
            </a:solidFill>
            <a:miter lim="800000"/>
            <a:headEnd/>
            <a:tailEnd/>
          </a:ln>
        </p:spPr>
      </p:sp>
      <p:sp>
        <p:nvSpPr>
          <p:cNvPr id="184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184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2862788-4296-458A-AED2-DD1102A5FA10}" type="slidenum">
              <a:rPr lang="en-US" smtClean="0"/>
              <a:pPr/>
              <a:t>14</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xfrm>
            <a:off x="857250" y="685800"/>
            <a:ext cx="5143500" cy="3429000"/>
          </a:xfrm>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194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45E63BB-FEA4-454B-BF5E-CF1501C62CF9}" type="slidenum">
              <a:rPr lang="en-US" smtClean="0"/>
              <a:pPr/>
              <a:t>15</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22960" y="2272454"/>
            <a:ext cx="9326880" cy="1568027"/>
          </a:xfrm>
        </p:spPr>
        <p:txBody>
          <a:bodyPr/>
          <a:lstStyle/>
          <a:p>
            <a:r>
              <a:rPr lang="en-US" smtClean="0"/>
              <a:t>Click to edit Master title style</a:t>
            </a:r>
            <a:endParaRPr lang="en-US"/>
          </a:p>
        </p:txBody>
      </p:sp>
      <p:sp>
        <p:nvSpPr>
          <p:cNvPr id="3" name="Subtitle 2"/>
          <p:cNvSpPr>
            <a:spLocks noGrp="1"/>
          </p:cNvSpPr>
          <p:nvPr>
            <p:ph type="subTitle" idx="1"/>
          </p:nvPr>
        </p:nvSpPr>
        <p:spPr>
          <a:xfrm>
            <a:off x="1645920" y="4145280"/>
            <a:ext cx="7680960" cy="1869440"/>
          </a:xfrm>
        </p:spPr>
        <p:txBody>
          <a:bodyPr/>
          <a:lstStyle>
            <a:lvl1pPr marL="0" indent="0" algn="ctr">
              <a:buNone/>
              <a:defRPr>
                <a:solidFill>
                  <a:schemeClr val="tx1">
                    <a:tint val="75000"/>
                  </a:schemeClr>
                </a:solidFill>
              </a:defRPr>
            </a:lvl1pPr>
            <a:lvl2pPr marL="522488" indent="0" algn="ctr">
              <a:buNone/>
              <a:defRPr>
                <a:solidFill>
                  <a:schemeClr val="tx1">
                    <a:tint val="75000"/>
                  </a:schemeClr>
                </a:solidFill>
              </a:defRPr>
            </a:lvl2pPr>
            <a:lvl3pPr marL="1044976" indent="0" algn="ctr">
              <a:buNone/>
              <a:defRPr>
                <a:solidFill>
                  <a:schemeClr val="tx1">
                    <a:tint val="75000"/>
                  </a:schemeClr>
                </a:solidFill>
              </a:defRPr>
            </a:lvl3pPr>
            <a:lvl4pPr marL="1567464" indent="0" algn="ctr">
              <a:buNone/>
              <a:defRPr>
                <a:solidFill>
                  <a:schemeClr val="tx1">
                    <a:tint val="75000"/>
                  </a:schemeClr>
                </a:solidFill>
              </a:defRPr>
            </a:lvl4pPr>
            <a:lvl5pPr marL="2089953" indent="0" algn="ctr">
              <a:buNone/>
              <a:defRPr>
                <a:solidFill>
                  <a:schemeClr val="tx1">
                    <a:tint val="75000"/>
                  </a:schemeClr>
                </a:solidFill>
              </a:defRPr>
            </a:lvl5pPr>
            <a:lvl6pPr marL="2612441" indent="0" algn="ctr">
              <a:buNone/>
              <a:defRPr>
                <a:solidFill>
                  <a:schemeClr val="tx1">
                    <a:tint val="75000"/>
                  </a:schemeClr>
                </a:solidFill>
              </a:defRPr>
            </a:lvl6pPr>
            <a:lvl7pPr marL="3134929" indent="0" algn="ctr">
              <a:buNone/>
              <a:defRPr>
                <a:solidFill>
                  <a:schemeClr val="tx1">
                    <a:tint val="75000"/>
                  </a:schemeClr>
                </a:solidFill>
              </a:defRPr>
            </a:lvl7pPr>
            <a:lvl8pPr marL="3657417" indent="0" algn="ctr">
              <a:buNone/>
              <a:defRPr>
                <a:solidFill>
                  <a:schemeClr val="tx1">
                    <a:tint val="75000"/>
                  </a:schemeClr>
                </a:solidFill>
              </a:defRPr>
            </a:lvl8pPr>
            <a:lvl9pPr marL="4179905"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1DC56B0-82C5-4683-8DD6-9C2CD500097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EBB8B28-C837-461E-B730-95812FA0702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55280" y="292948"/>
            <a:ext cx="2468880" cy="624162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48640" y="292948"/>
            <a:ext cx="7223760" cy="62416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D7ADA34-1794-4D12-BDCA-EDF04045D69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5EDDFE5-831A-4321-A231-CB272A02F2E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776" y="4700694"/>
            <a:ext cx="9326880" cy="1452880"/>
          </a:xfrm>
        </p:spPr>
        <p:txBody>
          <a:bodyPr anchor="t"/>
          <a:lstStyle>
            <a:lvl1pPr algn="l">
              <a:defRPr sz="4600" b="1" cap="all"/>
            </a:lvl1pPr>
          </a:lstStyle>
          <a:p>
            <a:r>
              <a:rPr lang="en-US" smtClean="0"/>
              <a:t>Click to edit Master title style</a:t>
            </a:r>
            <a:endParaRPr lang="en-US"/>
          </a:p>
        </p:txBody>
      </p:sp>
      <p:sp>
        <p:nvSpPr>
          <p:cNvPr id="3" name="Text Placeholder 2"/>
          <p:cNvSpPr>
            <a:spLocks noGrp="1"/>
          </p:cNvSpPr>
          <p:nvPr>
            <p:ph type="body" idx="1"/>
          </p:nvPr>
        </p:nvSpPr>
        <p:spPr>
          <a:xfrm>
            <a:off x="866776" y="3100495"/>
            <a:ext cx="9326880" cy="1600199"/>
          </a:xfrm>
        </p:spPr>
        <p:txBody>
          <a:bodyPr anchor="b"/>
          <a:lstStyle>
            <a:lvl1pPr marL="0" indent="0">
              <a:buNone/>
              <a:defRPr sz="2300">
                <a:solidFill>
                  <a:schemeClr val="tx1">
                    <a:tint val="75000"/>
                  </a:schemeClr>
                </a:solidFill>
              </a:defRPr>
            </a:lvl1pPr>
            <a:lvl2pPr marL="522488" indent="0">
              <a:buNone/>
              <a:defRPr sz="2100">
                <a:solidFill>
                  <a:schemeClr val="tx1">
                    <a:tint val="75000"/>
                  </a:schemeClr>
                </a:solidFill>
              </a:defRPr>
            </a:lvl2pPr>
            <a:lvl3pPr marL="1044976" indent="0">
              <a:buNone/>
              <a:defRPr sz="1800">
                <a:solidFill>
                  <a:schemeClr val="tx1">
                    <a:tint val="75000"/>
                  </a:schemeClr>
                </a:solidFill>
              </a:defRPr>
            </a:lvl3pPr>
            <a:lvl4pPr marL="1567464" indent="0">
              <a:buNone/>
              <a:defRPr sz="1600">
                <a:solidFill>
                  <a:schemeClr val="tx1">
                    <a:tint val="75000"/>
                  </a:schemeClr>
                </a:solidFill>
              </a:defRPr>
            </a:lvl4pPr>
            <a:lvl5pPr marL="2089953" indent="0">
              <a:buNone/>
              <a:defRPr sz="1600">
                <a:solidFill>
                  <a:schemeClr val="tx1">
                    <a:tint val="75000"/>
                  </a:schemeClr>
                </a:solidFill>
              </a:defRPr>
            </a:lvl5pPr>
            <a:lvl6pPr marL="2612441" indent="0">
              <a:buNone/>
              <a:defRPr sz="1600">
                <a:solidFill>
                  <a:schemeClr val="tx1">
                    <a:tint val="75000"/>
                  </a:schemeClr>
                </a:solidFill>
              </a:defRPr>
            </a:lvl6pPr>
            <a:lvl7pPr marL="3134929" indent="0">
              <a:buNone/>
              <a:defRPr sz="1600">
                <a:solidFill>
                  <a:schemeClr val="tx1">
                    <a:tint val="75000"/>
                  </a:schemeClr>
                </a:solidFill>
              </a:defRPr>
            </a:lvl7pPr>
            <a:lvl8pPr marL="3657417" indent="0">
              <a:buNone/>
              <a:defRPr sz="1600">
                <a:solidFill>
                  <a:schemeClr val="tx1">
                    <a:tint val="75000"/>
                  </a:schemeClr>
                </a:solidFill>
              </a:defRPr>
            </a:lvl8pPr>
            <a:lvl9pPr marL="4179905"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62603F8-449A-45E8-93C4-8219C80D75D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48640" y="1706880"/>
            <a:ext cx="4846320" cy="4827694"/>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577840" y="1706880"/>
            <a:ext cx="4846320" cy="4827694"/>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255FDAE-81E7-42DD-A70E-C4832B1FF6E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48640" y="1637454"/>
            <a:ext cx="4848226" cy="682413"/>
          </a:xfrm>
        </p:spPr>
        <p:txBody>
          <a:bodyPr anchor="b"/>
          <a:lstStyle>
            <a:lvl1pPr marL="0" indent="0">
              <a:buNone/>
              <a:defRPr sz="2700" b="1"/>
            </a:lvl1pPr>
            <a:lvl2pPr marL="522488" indent="0">
              <a:buNone/>
              <a:defRPr sz="2300" b="1"/>
            </a:lvl2pPr>
            <a:lvl3pPr marL="1044976" indent="0">
              <a:buNone/>
              <a:defRPr sz="2100" b="1"/>
            </a:lvl3pPr>
            <a:lvl4pPr marL="1567464" indent="0">
              <a:buNone/>
              <a:defRPr sz="1800" b="1"/>
            </a:lvl4pPr>
            <a:lvl5pPr marL="2089953" indent="0">
              <a:buNone/>
              <a:defRPr sz="1800" b="1"/>
            </a:lvl5pPr>
            <a:lvl6pPr marL="2612441" indent="0">
              <a:buNone/>
              <a:defRPr sz="1800" b="1"/>
            </a:lvl6pPr>
            <a:lvl7pPr marL="3134929" indent="0">
              <a:buNone/>
              <a:defRPr sz="1800" b="1"/>
            </a:lvl7pPr>
            <a:lvl8pPr marL="3657417" indent="0">
              <a:buNone/>
              <a:defRPr sz="1800" b="1"/>
            </a:lvl8pPr>
            <a:lvl9pPr marL="4179905" indent="0">
              <a:buNone/>
              <a:defRPr sz="1800" b="1"/>
            </a:lvl9pPr>
          </a:lstStyle>
          <a:p>
            <a:pPr lvl="0"/>
            <a:r>
              <a:rPr lang="en-US" smtClean="0"/>
              <a:t>Click to edit Master text styles</a:t>
            </a:r>
          </a:p>
        </p:txBody>
      </p:sp>
      <p:sp>
        <p:nvSpPr>
          <p:cNvPr id="4" name="Content Placeholder 3"/>
          <p:cNvSpPr>
            <a:spLocks noGrp="1"/>
          </p:cNvSpPr>
          <p:nvPr>
            <p:ph sz="half" idx="2"/>
          </p:nvPr>
        </p:nvSpPr>
        <p:spPr>
          <a:xfrm>
            <a:off x="548640" y="2319867"/>
            <a:ext cx="4848226" cy="4214707"/>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574031" y="1637454"/>
            <a:ext cx="4850130" cy="682413"/>
          </a:xfrm>
        </p:spPr>
        <p:txBody>
          <a:bodyPr anchor="b"/>
          <a:lstStyle>
            <a:lvl1pPr marL="0" indent="0">
              <a:buNone/>
              <a:defRPr sz="2700" b="1"/>
            </a:lvl1pPr>
            <a:lvl2pPr marL="522488" indent="0">
              <a:buNone/>
              <a:defRPr sz="2300" b="1"/>
            </a:lvl2pPr>
            <a:lvl3pPr marL="1044976" indent="0">
              <a:buNone/>
              <a:defRPr sz="2100" b="1"/>
            </a:lvl3pPr>
            <a:lvl4pPr marL="1567464" indent="0">
              <a:buNone/>
              <a:defRPr sz="1800" b="1"/>
            </a:lvl4pPr>
            <a:lvl5pPr marL="2089953" indent="0">
              <a:buNone/>
              <a:defRPr sz="1800" b="1"/>
            </a:lvl5pPr>
            <a:lvl6pPr marL="2612441" indent="0">
              <a:buNone/>
              <a:defRPr sz="1800" b="1"/>
            </a:lvl6pPr>
            <a:lvl7pPr marL="3134929" indent="0">
              <a:buNone/>
              <a:defRPr sz="1800" b="1"/>
            </a:lvl7pPr>
            <a:lvl8pPr marL="3657417" indent="0">
              <a:buNone/>
              <a:defRPr sz="1800" b="1"/>
            </a:lvl8pPr>
            <a:lvl9pPr marL="4179905"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5574031" y="2319867"/>
            <a:ext cx="4850130" cy="4214707"/>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F4015D4-8022-4504-9901-3666D9B1CDB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3F95BB8-013F-438D-B2D4-916BF0025E1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3FE1073-E2C6-4251-B862-6946779CC75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8640" y="291253"/>
            <a:ext cx="3609976" cy="1239520"/>
          </a:xfrm>
        </p:spPr>
        <p:txBody>
          <a:bodyPr anchor="b"/>
          <a:lstStyle>
            <a:lvl1pPr algn="l">
              <a:defRPr sz="2300" b="1"/>
            </a:lvl1pPr>
          </a:lstStyle>
          <a:p>
            <a:r>
              <a:rPr lang="en-US" smtClean="0"/>
              <a:t>Click to edit Master title style</a:t>
            </a:r>
            <a:endParaRPr lang="en-US"/>
          </a:p>
        </p:txBody>
      </p:sp>
      <p:sp>
        <p:nvSpPr>
          <p:cNvPr id="3" name="Content Placeholder 2"/>
          <p:cNvSpPr>
            <a:spLocks noGrp="1"/>
          </p:cNvSpPr>
          <p:nvPr>
            <p:ph idx="1"/>
          </p:nvPr>
        </p:nvSpPr>
        <p:spPr>
          <a:xfrm>
            <a:off x="4290060" y="291254"/>
            <a:ext cx="6134100" cy="6243321"/>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48640" y="1530774"/>
            <a:ext cx="3609976" cy="5003801"/>
          </a:xfrm>
        </p:spPr>
        <p:txBody>
          <a:bodyPr/>
          <a:lstStyle>
            <a:lvl1pPr marL="0" indent="0">
              <a:buNone/>
              <a:defRPr sz="1600"/>
            </a:lvl1pPr>
            <a:lvl2pPr marL="522488" indent="0">
              <a:buNone/>
              <a:defRPr sz="1400"/>
            </a:lvl2pPr>
            <a:lvl3pPr marL="1044976" indent="0">
              <a:buNone/>
              <a:defRPr sz="1100"/>
            </a:lvl3pPr>
            <a:lvl4pPr marL="1567464" indent="0">
              <a:buNone/>
              <a:defRPr sz="1000"/>
            </a:lvl4pPr>
            <a:lvl5pPr marL="2089953" indent="0">
              <a:buNone/>
              <a:defRPr sz="1000"/>
            </a:lvl5pPr>
            <a:lvl6pPr marL="2612441" indent="0">
              <a:buNone/>
              <a:defRPr sz="1000"/>
            </a:lvl6pPr>
            <a:lvl7pPr marL="3134929" indent="0">
              <a:buNone/>
              <a:defRPr sz="1000"/>
            </a:lvl7pPr>
            <a:lvl8pPr marL="3657417" indent="0">
              <a:buNone/>
              <a:defRPr sz="1000"/>
            </a:lvl8pPr>
            <a:lvl9pPr marL="4179905"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92CB992-5C38-46E2-AB09-7485021A912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50746" y="5120640"/>
            <a:ext cx="6583680" cy="604521"/>
          </a:xfrm>
        </p:spPr>
        <p:txBody>
          <a:bodyPr anchor="b"/>
          <a:lstStyle>
            <a:lvl1pPr algn="l">
              <a:defRPr sz="2300" b="1"/>
            </a:lvl1pPr>
          </a:lstStyle>
          <a:p>
            <a:r>
              <a:rPr lang="en-US" smtClean="0"/>
              <a:t>Click to edit Master title style</a:t>
            </a:r>
            <a:endParaRPr lang="en-US"/>
          </a:p>
        </p:txBody>
      </p:sp>
      <p:sp>
        <p:nvSpPr>
          <p:cNvPr id="3" name="Picture Placeholder 2"/>
          <p:cNvSpPr>
            <a:spLocks noGrp="1"/>
          </p:cNvSpPr>
          <p:nvPr>
            <p:ph type="pic" idx="1"/>
          </p:nvPr>
        </p:nvSpPr>
        <p:spPr>
          <a:xfrm>
            <a:off x="2150746" y="653627"/>
            <a:ext cx="6583680" cy="4389120"/>
          </a:xfrm>
        </p:spPr>
        <p:txBody>
          <a:bodyPr rtlCol="0">
            <a:normAutofit/>
          </a:bodyPr>
          <a:lstStyle>
            <a:lvl1pPr marL="0" indent="0">
              <a:buNone/>
              <a:defRPr sz="3700"/>
            </a:lvl1pPr>
            <a:lvl2pPr marL="522488" indent="0">
              <a:buNone/>
              <a:defRPr sz="3200"/>
            </a:lvl2pPr>
            <a:lvl3pPr marL="1044976" indent="0">
              <a:buNone/>
              <a:defRPr sz="2700"/>
            </a:lvl3pPr>
            <a:lvl4pPr marL="1567464" indent="0">
              <a:buNone/>
              <a:defRPr sz="2300"/>
            </a:lvl4pPr>
            <a:lvl5pPr marL="2089953" indent="0">
              <a:buNone/>
              <a:defRPr sz="2300"/>
            </a:lvl5pPr>
            <a:lvl6pPr marL="2612441" indent="0">
              <a:buNone/>
              <a:defRPr sz="2300"/>
            </a:lvl6pPr>
            <a:lvl7pPr marL="3134929" indent="0">
              <a:buNone/>
              <a:defRPr sz="2300"/>
            </a:lvl7pPr>
            <a:lvl8pPr marL="3657417" indent="0">
              <a:buNone/>
              <a:defRPr sz="2300"/>
            </a:lvl8pPr>
            <a:lvl9pPr marL="4179905" indent="0">
              <a:buNone/>
              <a:defRPr sz="2300"/>
            </a:lvl9pPr>
          </a:lstStyle>
          <a:p>
            <a:pPr lvl="0"/>
            <a:endParaRPr lang="en-US" noProof="0" smtClean="0"/>
          </a:p>
        </p:txBody>
      </p:sp>
      <p:sp>
        <p:nvSpPr>
          <p:cNvPr id="4" name="Text Placeholder 3"/>
          <p:cNvSpPr>
            <a:spLocks noGrp="1"/>
          </p:cNvSpPr>
          <p:nvPr>
            <p:ph type="body" sz="half" idx="2"/>
          </p:nvPr>
        </p:nvSpPr>
        <p:spPr>
          <a:xfrm>
            <a:off x="2150746" y="5725161"/>
            <a:ext cx="6583680" cy="858519"/>
          </a:xfrm>
        </p:spPr>
        <p:txBody>
          <a:bodyPr/>
          <a:lstStyle>
            <a:lvl1pPr marL="0" indent="0">
              <a:buNone/>
              <a:defRPr sz="1600"/>
            </a:lvl1pPr>
            <a:lvl2pPr marL="522488" indent="0">
              <a:buNone/>
              <a:defRPr sz="1400"/>
            </a:lvl2pPr>
            <a:lvl3pPr marL="1044976" indent="0">
              <a:buNone/>
              <a:defRPr sz="1100"/>
            </a:lvl3pPr>
            <a:lvl4pPr marL="1567464" indent="0">
              <a:buNone/>
              <a:defRPr sz="1000"/>
            </a:lvl4pPr>
            <a:lvl5pPr marL="2089953" indent="0">
              <a:buNone/>
              <a:defRPr sz="1000"/>
            </a:lvl5pPr>
            <a:lvl6pPr marL="2612441" indent="0">
              <a:buNone/>
              <a:defRPr sz="1000"/>
            </a:lvl6pPr>
            <a:lvl7pPr marL="3134929" indent="0">
              <a:buNone/>
              <a:defRPr sz="1000"/>
            </a:lvl7pPr>
            <a:lvl8pPr marL="3657417" indent="0">
              <a:buNone/>
              <a:defRPr sz="1000"/>
            </a:lvl8pPr>
            <a:lvl9pPr marL="4179905"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77683F1-F340-405E-8823-7FEBE6BBB24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48640" y="292947"/>
            <a:ext cx="9875520" cy="1219200"/>
          </a:xfrm>
          <a:prstGeom prst="rect">
            <a:avLst/>
          </a:prstGeom>
          <a:noFill/>
          <a:ln w="9525">
            <a:noFill/>
            <a:miter lim="800000"/>
            <a:headEnd/>
            <a:tailEnd/>
          </a:ln>
        </p:spPr>
        <p:txBody>
          <a:bodyPr vert="horz" wrap="square" lIns="104498" tIns="52249" rIns="104498" bIns="52249"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548640" y="1706880"/>
            <a:ext cx="9875520" cy="4827694"/>
          </a:xfrm>
          <a:prstGeom prst="rect">
            <a:avLst/>
          </a:prstGeom>
          <a:noFill/>
          <a:ln w="9525">
            <a:noFill/>
            <a:miter lim="800000"/>
            <a:headEnd/>
            <a:tailEnd/>
          </a:ln>
        </p:spPr>
        <p:txBody>
          <a:bodyPr vert="horz" wrap="square" lIns="104498" tIns="52249" rIns="104498" bIns="5224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548640" y="6780107"/>
            <a:ext cx="2560320" cy="389467"/>
          </a:xfrm>
          <a:prstGeom prst="rect">
            <a:avLst/>
          </a:prstGeom>
        </p:spPr>
        <p:txBody>
          <a:bodyPr vert="horz" lIns="104498" tIns="52249" rIns="104498" bIns="52249" rtlCol="0" anchor="ctr"/>
          <a:lstStyle>
            <a:lvl1pPr algn="l">
              <a:defRPr sz="14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749040" y="6780107"/>
            <a:ext cx="3474720" cy="389467"/>
          </a:xfrm>
          <a:prstGeom prst="rect">
            <a:avLst/>
          </a:prstGeom>
        </p:spPr>
        <p:txBody>
          <a:bodyPr vert="horz" lIns="104498" tIns="52249" rIns="104498" bIns="52249" rtlCol="0" anchor="ctr"/>
          <a:lstStyle>
            <a:lvl1pPr algn="ctr">
              <a:defRPr sz="14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7863840" y="6780107"/>
            <a:ext cx="2560320" cy="389467"/>
          </a:xfrm>
          <a:prstGeom prst="rect">
            <a:avLst/>
          </a:prstGeom>
        </p:spPr>
        <p:txBody>
          <a:bodyPr vert="horz" lIns="104498" tIns="52249" rIns="104498" bIns="52249" rtlCol="0" anchor="ctr"/>
          <a:lstStyle>
            <a:lvl1pPr algn="r">
              <a:defRPr sz="1400">
                <a:solidFill>
                  <a:schemeClr val="tx1">
                    <a:tint val="75000"/>
                  </a:schemeClr>
                </a:solidFill>
              </a:defRPr>
            </a:lvl1pPr>
          </a:lstStyle>
          <a:p>
            <a:pPr>
              <a:defRPr/>
            </a:pPr>
            <a:fld id="{A5DC7AC3-68EE-49C1-8564-E97A824E4D1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Lst>
  <p:txStyles>
    <p:titleStyle>
      <a:lvl1pPr algn="ctr" rtl="0" eaLnBrk="0" fontAlgn="base" hangingPunct="0">
        <a:spcBef>
          <a:spcPct val="0"/>
        </a:spcBef>
        <a:spcAft>
          <a:spcPct val="0"/>
        </a:spcAft>
        <a:defRPr sz="5000" kern="1200">
          <a:solidFill>
            <a:schemeClr val="tx1"/>
          </a:solidFill>
          <a:latin typeface="+mj-lt"/>
          <a:ea typeface="+mj-ea"/>
          <a:cs typeface="+mj-cs"/>
        </a:defRPr>
      </a:lvl1pPr>
      <a:lvl2pPr algn="ctr" rtl="0" eaLnBrk="0" fontAlgn="base" hangingPunct="0">
        <a:spcBef>
          <a:spcPct val="0"/>
        </a:spcBef>
        <a:spcAft>
          <a:spcPct val="0"/>
        </a:spcAft>
        <a:defRPr sz="5000">
          <a:solidFill>
            <a:schemeClr val="tx1"/>
          </a:solidFill>
          <a:latin typeface="Calibri" pitchFamily="34" charset="0"/>
        </a:defRPr>
      </a:lvl2pPr>
      <a:lvl3pPr algn="ctr" rtl="0" eaLnBrk="0" fontAlgn="base" hangingPunct="0">
        <a:spcBef>
          <a:spcPct val="0"/>
        </a:spcBef>
        <a:spcAft>
          <a:spcPct val="0"/>
        </a:spcAft>
        <a:defRPr sz="5000">
          <a:solidFill>
            <a:schemeClr val="tx1"/>
          </a:solidFill>
          <a:latin typeface="Calibri" pitchFamily="34" charset="0"/>
        </a:defRPr>
      </a:lvl3pPr>
      <a:lvl4pPr algn="ctr" rtl="0" eaLnBrk="0" fontAlgn="base" hangingPunct="0">
        <a:spcBef>
          <a:spcPct val="0"/>
        </a:spcBef>
        <a:spcAft>
          <a:spcPct val="0"/>
        </a:spcAft>
        <a:defRPr sz="5000">
          <a:solidFill>
            <a:schemeClr val="tx1"/>
          </a:solidFill>
          <a:latin typeface="Calibri" pitchFamily="34" charset="0"/>
        </a:defRPr>
      </a:lvl4pPr>
      <a:lvl5pPr algn="ctr" rtl="0" eaLnBrk="0" fontAlgn="base" hangingPunct="0">
        <a:spcBef>
          <a:spcPct val="0"/>
        </a:spcBef>
        <a:spcAft>
          <a:spcPct val="0"/>
        </a:spcAft>
        <a:defRPr sz="5000">
          <a:solidFill>
            <a:schemeClr val="tx1"/>
          </a:solidFill>
          <a:latin typeface="Calibri" pitchFamily="34" charset="0"/>
        </a:defRPr>
      </a:lvl5pPr>
      <a:lvl6pPr marL="522488" algn="ctr" rtl="0" fontAlgn="base">
        <a:spcBef>
          <a:spcPct val="0"/>
        </a:spcBef>
        <a:spcAft>
          <a:spcPct val="0"/>
        </a:spcAft>
        <a:defRPr sz="5000">
          <a:solidFill>
            <a:schemeClr val="tx1"/>
          </a:solidFill>
          <a:latin typeface="Calibri" pitchFamily="34" charset="0"/>
        </a:defRPr>
      </a:lvl6pPr>
      <a:lvl7pPr marL="1044976" algn="ctr" rtl="0" fontAlgn="base">
        <a:spcBef>
          <a:spcPct val="0"/>
        </a:spcBef>
        <a:spcAft>
          <a:spcPct val="0"/>
        </a:spcAft>
        <a:defRPr sz="5000">
          <a:solidFill>
            <a:schemeClr val="tx1"/>
          </a:solidFill>
          <a:latin typeface="Calibri" pitchFamily="34" charset="0"/>
        </a:defRPr>
      </a:lvl7pPr>
      <a:lvl8pPr marL="1567464" algn="ctr" rtl="0" fontAlgn="base">
        <a:spcBef>
          <a:spcPct val="0"/>
        </a:spcBef>
        <a:spcAft>
          <a:spcPct val="0"/>
        </a:spcAft>
        <a:defRPr sz="5000">
          <a:solidFill>
            <a:schemeClr val="tx1"/>
          </a:solidFill>
          <a:latin typeface="Calibri" pitchFamily="34" charset="0"/>
        </a:defRPr>
      </a:lvl8pPr>
      <a:lvl9pPr marL="2089953" algn="ctr" rtl="0" fontAlgn="base">
        <a:spcBef>
          <a:spcPct val="0"/>
        </a:spcBef>
        <a:spcAft>
          <a:spcPct val="0"/>
        </a:spcAft>
        <a:defRPr sz="5000">
          <a:solidFill>
            <a:schemeClr val="tx1"/>
          </a:solidFill>
          <a:latin typeface="Calibri" pitchFamily="34" charset="0"/>
        </a:defRPr>
      </a:lvl9pPr>
    </p:titleStyle>
    <p:bodyStyle>
      <a:lvl1pPr marL="391866" indent="-391866" algn="l" rtl="0" eaLnBrk="0" fontAlgn="base" hangingPunct="0">
        <a:spcBef>
          <a:spcPct val="20000"/>
        </a:spcBef>
        <a:spcAft>
          <a:spcPct val="0"/>
        </a:spcAft>
        <a:buFont typeface="Arial" charset="0"/>
        <a:buChar char="•"/>
        <a:defRPr sz="3700" kern="1200">
          <a:solidFill>
            <a:schemeClr val="tx1"/>
          </a:solidFill>
          <a:latin typeface="+mn-lt"/>
          <a:ea typeface="+mn-ea"/>
          <a:cs typeface="+mn-cs"/>
        </a:defRPr>
      </a:lvl1pPr>
      <a:lvl2pPr marL="849043" indent="-326555"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2pPr>
      <a:lvl3pPr marL="1306220" indent="-261244" algn="l" rtl="0" eaLnBrk="0" fontAlgn="base" hangingPunct="0">
        <a:spcBef>
          <a:spcPct val="20000"/>
        </a:spcBef>
        <a:spcAft>
          <a:spcPct val="0"/>
        </a:spcAft>
        <a:buFont typeface="Arial" charset="0"/>
        <a:buChar char="•"/>
        <a:defRPr sz="2700" kern="1200">
          <a:solidFill>
            <a:schemeClr val="tx1"/>
          </a:solidFill>
          <a:latin typeface="+mn-lt"/>
          <a:ea typeface="+mn-ea"/>
          <a:cs typeface="+mn-cs"/>
        </a:defRPr>
      </a:lvl3pPr>
      <a:lvl4pPr marL="1828709" indent="-261244" algn="l" rtl="0" eaLnBrk="0" fontAlgn="base" hangingPunct="0">
        <a:spcBef>
          <a:spcPct val="20000"/>
        </a:spcBef>
        <a:spcAft>
          <a:spcPct val="0"/>
        </a:spcAft>
        <a:buFont typeface="Arial" charset="0"/>
        <a:buChar char="–"/>
        <a:defRPr sz="2300" kern="1200">
          <a:solidFill>
            <a:schemeClr val="tx1"/>
          </a:solidFill>
          <a:latin typeface="+mn-lt"/>
          <a:ea typeface="+mn-ea"/>
          <a:cs typeface="+mn-cs"/>
        </a:defRPr>
      </a:lvl4pPr>
      <a:lvl5pPr marL="2351197" indent="-261244" algn="l" rtl="0" eaLnBrk="0" fontAlgn="base" hangingPunct="0">
        <a:spcBef>
          <a:spcPct val="20000"/>
        </a:spcBef>
        <a:spcAft>
          <a:spcPct val="0"/>
        </a:spcAft>
        <a:buFont typeface="Arial" charset="0"/>
        <a:buChar char="»"/>
        <a:defRPr sz="2300" kern="1200">
          <a:solidFill>
            <a:schemeClr val="tx1"/>
          </a:solidFill>
          <a:latin typeface="+mn-lt"/>
          <a:ea typeface="+mn-ea"/>
          <a:cs typeface="+mn-cs"/>
        </a:defRPr>
      </a:lvl5pPr>
      <a:lvl6pPr marL="2873685" indent="-261244" algn="l" defTabSz="104497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96173" indent="-261244" algn="l" defTabSz="104497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8661" indent="-261244" algn="l" defTabSz="104497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41149" indent="-261244" algn="l" defTabSz="1044976"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en-US"/>
      </a:defPPr>
      <a:lvl1pPr marL="0" algn="l" defTabSz="1044976" rtl="0" eaLnBrk="1" latinLnBrk="0" hangingPunct="1">
        <a:defRPr sz="2100" kern="1200">
          <a:solidFill>
            <a:schemeClr val="tx1"/>
          </a:solidFill>
          <a:latin typeface="+mn-lt"/>
          <a:ea typeface="+mn-ea"/>
          <a:cs typeface="+mn-cs"/>
        </a:defRPr>
      </a:lvl1pPr>
      <a:lvl2pPr marL="522488" algn="l" defTabSz="1044976" rtl="0" eaLnBrk="1" latinLnBrk="0" hangingPunct="1">
        <a:defRPr sz="2100" kern="1200">
          <a:solidFill>
            <a:schemeClr val="tx1"/>
          </a:solidFill>
          <a:latin typeface="+mn-lt"/>
          <a:ea typeface="+mn-ea"/>
          <a:cs typeface="+mn-cs"/>
        </a:defRPr>
      </a:lvl2pPr>
      <a:lvl3pPr marL="1044976" algn="l" defTabSz="1044976" rtl="0" eaLnBrk="1" latinLnBrk="0" hangingPunct="1">
        <a:defRPr sz="2100" kern="1200">
          <a:solidFill>
            <a:schemeClr val="tx1"/>
          </a:solidFill>
          <a:latin typeface="+mn-lt"/>
          <a:ea typeface="+mn-ea"/>
          <a:cs typeface="+mn-cs"/>
        </a:defRPr>
      </a:lvl3pPr>
      <a:lvl4pPr marL="1567464" algn="l" defTabSz="1044976" rtl="0" eaLnBrk="1" latinLnBrk="0" hangingPunct="1">
        <a:defRPr sz="2100" kern="1200">
          <a:solidFill>
            <a:schemeClr val="tx1"/>
          </a:solidFill>
          <a:latin typeface="+mn-lt"/>
          <a:ea typeface="+mn-ea"/>
          <a:cs typeface="+mn-cs"/>
        </a:defRPr>
      </a:lvl4pPr>
      <a:lvl5pPr marL="2089953" algn="l" defTabSz="1044976" rtl="0" eaLnBrk="1" latinLnBrk="0" hangingPunct="1">
        <a:defRPr sz="2100" kern="1200">
          <a:solidFill>
            <a:schemeClr val="tx1"/>
          </a:solidFill>
          <a:latin typeface="+mn-lt"/>
          <a:ea typeface="+mn-ea"/>
          <a:cs typeface="+mn-cs"/>
        </a:defRPr>
      </a:lvl5pPr>
      <a:lvl6pPr marL="2612441" algn="l" defTabSz="1044976" rtl="0" eaLnBrk="1" latinLnBrk="0" hangingPunct="1">
        <a:defRPr sz="2100" kern="1200">
          <a:solidFill>
            <a:schemeClr val="tx1"/>
          </a:solidFill>
          <a:latin typeface="+mn-lt"/>
          <a:ea typeface="+mn-ea"/>
          <a:cs typeface="+mn-cs"/>
        </a:defRPr>
      </a:lvl6pPr>
      <a:lvl7pPr marL="3134929" algn="l" defTabSz="1044976" rtl="0" eaLnBrk="1" latinLnBrk="0" hangingPunct="1">
        <a:defRPr sz="2100" kern="1200">
          <a:solidFill>
            <a:schemeClr val="tx1"/>
          </a:solidFill>
          <a:latin typeface="+mn-lt"/>
          <a:ea typeface="+mn-ea"/>
          <a:cs typeface="+mn-cs"/>
        </a:defRPr>
      </a:lvl7pPr>
      <a:lvl8pPr marL="3657417" algn="l" defTabSz="1044976" rtl="0" eaLnBrk="1" latinLnBrk="0" hangingPunct="1">
        <a:defRPr sz="2100" kern="1200">
          <a:solidFill>
            <a:schemeClr val="tx1"/>
          </a:solidFill>
          <a:latin typeface="+mn-lt"/>
          <a:ea typeface="+mn-ea"/>
          <a:cs typeface="+mn-cs"/>
        </a:defRPr>
      </a:lvl8pPr>
      <a:lvl9pPr marL="4179905" algn="l" defTabSz="1044976"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162560"/>
            <a:ext cx="10972800" cy="813405"/>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lIns="104498" tIns="52249" rIns="104498" bIns="52249" anchor="ctr">
            <a:spAutoFit/>
          </a:bodyPr>
          <a:lstStyle/>
          <a:p>
            <a:pPr algn="ctr"/>
            <a:r>
              <a:rPr lang="en-US" sz="4600" b="1" dirty="0">
                <a:latin typeface="Eras Demi ITC" pitchFamily="34" charset="0"/>
                <a:cs typeface="Arial" charset="0"/>
              </a:rPr>
              <a:t>Industrial Sector in Bangladesh</a:t>
            </a:r>
            <a:endParaRPr lang="en-US" sz="4600" dirty="0">
              <a:latin typeface="Eras Demi ITC" pitchFamily="34" charset="0"/>
              <a:cs typeface="Arial" charset="0"/>
            </a:endParaRPr>
          </a:p>
        </p:txBody>
      </p:sp>
      <p:sp>
        <p:nvSpPr>
          <p:cNvPr id="2052" name="Flowchart: Process 4"/>
          <p:cNvSpPr>
            <a:spLocks noChangeArrowheads="1"/>
          </p:cNvSpPr>
          <p:nvPr/>
        </p:nvSpPr>
        <p:spPr bwMode="auto">
          <a:xfrm>
            <a:off x="0" y="1056640"/>
            <a:ext cx="10972800" cy="243840"/>
          </a:xfrm>
          <a:prstGeom prst="flowChartProcess">
            <a:avLst/>
          </a:prstGeom>
          <a:solidFill>
            <a:srgbClr val="00B050"/>
          </a:solidFill>
          <a:ln w="9525" algn="ctr">
            <a:solidFill>
              <a:srgbClr val="FF0000"/>
            </a:solidFill>
            <a:round/>
            <a:headEnd/>
            <a:tailEnd/>
          </a:ln>
        </p:spPr>
        <p:txBody>
          <a:bodyPr lIns="104498" tIns="52249" rIns="104498" bIns="52249"/>
          <a:lstStyle/>
          <a:p>
            <a:pPr algn="ctr"/>
            <a:endParaRPr lang="en-US">
              <a:solidFill>
                <a:srgbClr val="FF0000"/>
              </a:solidFill>
            </a:endParaRPr>
          </a:p>
        </p:txBody>
      </p:sp>
      <p:sp>
        <p:nvSpPr>
          <p:cNvPr id="5" name="Content Placeholder 2"/>
          <p:cNvSpPr txBox="1">
            <a:spLocks/>
          </p:cNvSpPr>
          <p:nvPr/>
        </p:nvSpPr>
        <p:spPr>
          <a:xfrm>
            <a:off x="533400" y="2209800"/>
            <a:ext cx="9978628" cy="2514600"/>
          </a:xfrm>
          <a:prstGeom prst="rect">
            <a:avLst/>
          </a:prstGeom>
        </p:spPr>
        <p:style>
          <a:lnRef idx="1">
            <a:schemeClr val="accent4"/>
          </a:lnRef>
          <a:fillRef idx="2">
            <a:schemeClr val="accent4"/>
          </a:fillRef>
          <a:effectRef idx="1">
            <a:schemeClr val="accent4"/>
          </a:effectRef>
          <a:fontRef idx="minor">
            <a:schemeClr val="dk1"/>
          </a:fontRef>
        </p:style>
        <p:txBody>
          <a:bodyPr/>
          <a:lstStyle/>
          <a:p>
            <a:pPr marL="391866" marR="0" lvl="0" indent="-391866" algn="ctr" defTabSz="914400" rtl="0" eaLnBrk="1" fontAlgn="base" latinLnBrk="0" hangingPunct="1">
              <a:lnSpc>
                <a:spcPct val="100000"/>
              </a:lnSpc>
              <a:spcBef>
                <a:spcPct val="20000"/>
              </a:spcBef>
              <a:spcAft>
                <a:spcPct val="0"/>
              </a:spcAft>
              <a:buClr>
                <a:srgbClr val="00B0F0"/>
              </a:buClr>
              <a:buSzTx/>
              <a:tabLst/>
              <a:defRPr/>
            </a:pPr>
            <a:r>
              <a:rPr kumimoji="0" lang="en-US" sz="4000" b="0" i="0" u="none" strike="noStrike" kern="1200" cap="none" spc="0" normalizeH="0" baseline="0" noProof="0" dirty="0" smtClean="0">
                <a:ln>
                  <a:noFill/>
                </a:ln>
                <a:solidFill>
                  <a:schemeClr val="dk1"/>
                </a:solidFill>
                <a:effectLst/>
                <a:uLnTx/>
                <a:uFillTx/>
                <a:latin typeface="Eras Demi ITC" pitchFamily="34" charset="0"/>
                <a:ea typeface="+mn-ea"/>
                <a:cs typeface="Calibri" pitchFamily="34" charset="0"/>
              </a:rPr>
              <a:t>ICT Industry</a:t>
            </a:r>
          </a:p>
          <a:p>
            <a:pPr marL="391866" marR="0" lvl="0" indent="-391866" algn="ctr" defTabSz="914400" rtl="0" eaLnBrk="1" fontAlgn="base" latinLnBrk="0" hangingPunct="1">
              <a:lnSpc>
                <a:spcPct val="100000"/>
              </a:lnSpc>
              <a:spcBef>
                <a:spcPct val="20000"/>
              </a:spcBef>
              <a:spcAft>
                <a:spcPct val="0"/>
              </a:spcAft>
              <a:buClr>
                <a:srgbClr val="00B0F0"/>
              </a:buClr>
              <a:buSzTx/>
              <a:tabLst/>
              <a:defRPr/>
            </a:pPr>
            <a:r>
              <a:rPr kumimoji="0" lang="en-US" sz="4000" b="0" i="0" u="none" strike="noStrike" kern="1200" cap="none" spc="0" normalizeH="0" baseline="0" noProof="0" dirty="0" smtClean="0">
                <a:ln>
                  <a:noFill/>
                </a:ln>
                <a:solidFill>
                  <a:schemeClr val="dk1"/>
                </a:solidFill>
                <a:effectLst/>
                <a:uLnTx/>
                <a:uFillTx/>
                <a:latin typeface="Eras Demi ITC" pitchFamily="34" charset="0"/>
                <a:ea typeface="+mn-ea"/>
                <a:cs typeface="Calibri" pitchFamily="34" charset="0"/>
              </a:rPr>
              <a:t>Textile Industry</a:t>
            </a:r>
          </a:p>
          <a:p>
            <a:pPr marL="391866" marR="0" lvl="0" indent="-391866" algn="ctr" defTabSz="914400" rtl="0" eaLnBrk="1" fontAlgn="base" latinLnBrk="0" hangingPunct="1">
              <a:lnSpc>
                <a:spcPct val="100000"/>
              </a:lnSpc>
              <a:spcBef>
                <a:spcPct val="20000"/>
              </a:spcBef>
              <a:spcAft>
                <a:spcPct val="0"/>
              </a:spcAft>
              <a:buClr>
                <a:srgbClr val="00B0F0"/>
              </a:buClr>
              <a:buSzTx/>
              <a:tabLst/>
              <a:defRPr/>
            </a:pPr>
            <a:r>
              <a:rPr kumimoji="0" lang="en-US" sz="4000" b="0" i="0" u="none" strike="noStrike" kern="1200" cap="none" spc="0" normalizeH="0" baseline="0" noProof="0" dirty="0" smtClean="0">
                <a:ln>
                  <a:noFill/>
                </a:ln>
                <a:solidFill>
                  <a:schemeClr val="dk1"/>
                </a:solidFill>
                <a:effectLst/>
                <a:uLnTx/>
                <a:uFillTx/>
                <a:latin typeface="Eras Demi ITC" pitchFamily="34" charset="0"/>
                <a:ea typeface="+mn-ea"/>
                <a:cs typeface="Calibri" pitchFamily="34" charset="0"/>
              </a:rPr>
              <a:t>Pharmaceutical</a:t>
            </a:r>
            <a:r>
              <a:rPr kumimoji="0" lang="en-US" sz="4000" b="0" i="0" u="none" strike="noStrike" kern="1200" cap="none" spc="0" normalizeH="0" noProof="0" dirty="0" smtClean="0">
                <a:ln>
                  <a:noFill/>
                </a:ln>
                <a:solidFill>
                  <a:schemeClr val="dk1"/>
                </a:solidFill>
                <a:effectLst/>
                <a:uLnTx/>
                <a:uFillTx/>
                <a:latin typeface="Eras Demi ITC" pitchFamily="34" charset="0"/>
                <a:ea typeface="+mn-ea"/>
                <a:cs typeface="Calibri" pitchFamily="34" charset="0"/>
              </a:rPr>
              <a:t> Industry</a:t>
            </a:r>
            <a:endParaRPr kumimoji="0" lang="en-US" sz="4000" b="0" i="0" u="none" strike="noStrike" kern="1200" cap="none" spc="0" normalizeH="0" baseline="0" noProof="0" dirty="0">
              <a:ln>
                <a:noFill/>
              </a:ln>
              <a:solidFill>
                <a:schemeClr val="dk1"/>
              </a:solidFill>
              <a:effectLst/>
              <a:uLnTx/>
              <a:uFillTx/>
              <a:latin typeface="Eras Demi ITC" pitchFamily="34" charset="0"/>
              <a:ea typeface="+mn-ea"/>
              <a:cs typeface="Calibri" pitchFamily="34" charset="0"/>
            </a:endParaRPr>
          </a:p>
        </p:txBody>
      </p:sp>
    </p:spTree>
  </p:cSld>
  <p:clrMapOvr>
    <a:masterClrMapping/>
  </p:clrMapOvr>
  <p:transition>
    <p:circl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0" y="81280"/>
            <a:ext cx="10972800" cy="682414"/>
          </a:xfrm>
        </p:spPr>
        <p:txBody>
          <a:bodyPr/>
          <a:lstStyle/>
          <a:p>
            <a:r>
              <a:rPr lang="en-US" sz="4700" b="1" dirty="0" smtClean="0">
                <a:latin typeface="Eras Demi ITC" pitchFamily="34" charset="0"/>
              </a:rPr>
              <a:t>Development of ICT Industry</a:t>
            </a:r>
          </a:p>
        </p:txBody>
      </p:sp>
      <p:sp>
        <p:nvSpPr>
          <p:cNvPr id="7171" name="Content Placeholder 2"/>
          <p:cNvSpPr>
            <a:spLocks noGrp="1"/>
          </p:cNvSpPr>
          <p:nvPr>
            <p:ph idx="1"/>
          </p:nvPr>
        </p:nvSpPr>
        <p:spPr>
          <a:xfrm>
            <a:off x="182880" y="1219200"/>
            <a:ext cx="10515600" cy="5867400"/>
          </a:xfrm>
        </p:spPr>
        <p:txBody>
          <a:bodyPr/>
          <a:lstStyle/>
          <a:p>
            <a:pPr marL="0" indent="-312042" algn="just">
              <a:spcBef>
                <a:spcPct val="0"/>
              </a:spcBef>
              <a:buFont typeface="Wingdings" pitchFamily="2" charset="2"/>
              <a:buChar char="q"/>
            </a:pPr>
            <a:r>
              <a:rPr lang="en-US" sz="2200" b="1" dirty="0" smtClean="0">
                <a:solidFill>
                  <a:srgbClr val="7030A0"/>
                </a:solidFill>
                <a:latin typeface="Eras Demi ITC" pitchFamily="34" charset="0"/>
              </a:rPr>
              <a:t>First Computer: </a:t>
            </a:r>
            <a:r>
              <a:rPr lang="en-US" sz="2200" dirty="0" smtClean="0">
                <a:latin typeface="Eras Demi ITC" pitchFamily="34" charset="0"/>
              </a:rPr>
              <a:t>Bangladesh has about six decades of experience in using computers. In its early days, the ICT sector in Bangladesh was mainly focused on hardware operations. The first ‘second generation" mainframe computer was installed in 1964 at Dhaka University. Soon after this, several banks and industrial concerns started using computers, mainly for accounting</a:t>
            </a:r>
            <a:r>
              <a:rPr lang="en-US" sz="2200" dirty="0" smtClean="0">
                <a:latin typeface="Eras Demi ITC" pitchFamily="34" charset="0"/>
              </a:rPr>
              <a:t>.</a:t>
            </a:r>
          </a:p>
          <a:p>
            <a:pPr marL="0" indent="-312042" algn="just">
              <a:spcBef>
                <a:spcPct val="0"/>
              </a:spcBef>
              <a:buFont typeface="Wingdings" pitchFamily="2" charset="2"/>
              <a:buChar char="q"/>
            </a:pPr>
            <a:endParaRPr lang="en-US" sz="2200" dirty="0" smtClean="0">
              <a:latin typeface="Eras Demi ITC" pitchFamily="34" charset="0"/>
            </a:endParaRPr>
          </a:p>
          <a:p>
            <a:pPr marL="0" indent="-312042" algn="just">
              <a:spcBef>
                <a:spcPct val="0"/>
              </a:spcBef>
              <a:buFont typeface="Wingdings" pitchFamily="2" charset="2"/>
              <a:buChar char="q"/>
            </a:pPr>
            <a:r>
              <a:rPr lang="en-US" sz="2200" b="1" dirty="0" smtClean="0">
                <a:solidFill>
                  <a:srgbClr val="7030A0"/>
                </a:solidFill>
                <a:latin typeface="Eras Demi ITC" pitchFamily="34" charset="0"/>
              </a:rPr>
              <a:t>First </a:t>
            </a:r>
            <a:r>
              <a:rPr lang="en-US" sz="2200" b="1" dirty="0" smtClean="0">
                <a:solidFill>
                  <a:srgbClr val="7030A0"/>
                </a:solidFill>
                <a:latin typeface="Eras Demi ITC" pitchFamily="34" charset="0"/>
              </a:rPr>
              <a:t>Computer Center: </a:t>
            </a:r>
            <a:r>
              <a:rPr lang="en-US" sz="2200" dirty="0" smtClean="0">
                <a:latin typeface="Eras Demi ITC" pitchFamily="34" charset="0"/>
              </a:rPr>
              <a:t>In 1982, a computer center was established at the Bangladesh University of Engineering and Technology. This center, later renamed the Department of Computer Science and Engineering, has played a pivotal role in Bangladeshi IT education since its inception.</a:t>
            </a:r>
          </a:p>
          <a:p>
            <a:pPr marL="0" indent="-312042" algn="just">
              <a:spcBef>
                <a:spcPct val="0"/>
              </a:spcBef>
              <a:buFont typeface="Wingdings" pitchFamily="2" charset="2"/>
              <a:buChar char="q"/>
            </a:pPr>
            <a:r>
              <a:rPr lang="en-US" sz="2200" b="1" dirty="0" smtClean="0">
                <a:solidFill>
                  <a:srgbClr val="7030A0"/>
                </a:solidFill>
                <a:latin typeface="Eras Demi ITC" pitchFamily="34" charset="0"/>
              </a:rPr>
              <a:t>The </a:t>
            </a:r>
            <a:r>
              <a:rPr lang="en-US" sz="2200" b="1" dirty="0" smtClean="0">
                <a:solidFill>
                  <a:srgbClr val="7030A0"/>
                </a:solidFill>
                <a:latin typeface="Eras Demi ITC" pitchFamily="34" charset="0"/>
              </a:rPr>
              <a:t>Innovation of </a:t>
            </a:r>
            <a:r>
              <a:rPr lang="en-US" sz="2200" b="1" dirty="0" err="1" smtClean="0">
                <a:solidFill>
                  <a:srgbClr val="7030A0"/>
                </a:solidFill>
                <a:latin typeface="Eras Demi ITC" pitchFamily="34" charset="0"/>
              </a:rPr>
              <a:t>Bangla</a:t>
            </a:r>
            <a:r>
              <a:rPr lang="en-US" sz="2200" b="1" dirty="0" smtClean="0">
                <a:solidFill>
                  <a:srgbClr val="7030A0"/>
                </a:solidFill>
                <a:latin typeface="Eras Demi ITC" pitchFamily="34" charset="0"/>
              </a:rPr>
              <a:t> Writing: </a:t>
            </a:r>
            <a:r>
              <a:rPr lang="en-US" sz="2200" dirty="0" smtClean="0">
                <a:latin typeface="Eras Demi ITC" pitchFamily="34" charset="0"/>
              </a:rPr>
              <a:t>The innovation of software concerning "</a:t>
            </a:r>
            <a:r>
              <a:rPr lang="en-US" sz="2200" dirty="0" err="1" smtClean="0">
                <a:latin typeface="Eras Demi ITC" pitchFamily="34" charset="0"/>
              </a:rPr>
              <a:t>Bangla</a:t>
            </a:r>
            <a:r>
              <a:rPr lang="en-US" sz="2200" dirty="0" smtClean="0">
                <a:latin typeface="Eras Demi ITC" pitchFamily="34" charset="0"/>
              </a:rPr>
              <a:t> writing" on computers materialized in 1987. </a:t>
            </a:r>
            <a:r>
              <a:rPr lang="en-US" sz="2200" dirty="0" err="1" smtClean="0">
                <a:latin typeface="Eras Demi ITC" pitchFamily="34" charset="0"/>
              </a:rPr>
              <a:t>Mainul</a:t>
            </a:r>
            <a:r>
              <a:rPr lang="en-US" sz="2200" dirty="0" smtClean="0">
                <a:latin typeface="Eras Demi ITC" pitchFamily="34" charset="0"/>
              </a:rPr>
              <a:t> Islam managed to write </a:t>
            </a:r>
            <a:r>
              <a:rPr lang="en-US" sz="2200" dirty="0" err="1" smtClean="0">
                <a:latin typeface="Eras Demi ITC" pitchFamily="34" charset="0"/>
              </a:rPr>
              <a:t>Bangla</a:t>
            </a:r>
            <a:r>
              <a:rPr lang="en-US" sz="2200" dirty="0" smtClean="0">
                <a:latin typeface="Eras Demi ITC" pitchFamily="34" charset="0"/>
              </a:rPr>
              <a:t> on an Apple Macintosh computer. With the ability to use </a:t>
            </a:r>
            <a:r>
              <a:rPr lang="en-US" sz="2200" dirty="0" err="1" smtClean="0">
                <a:latin typeface="Eras Demi ITC" pitchFamily="34" charset="0"/>
              </a:rPr>
              <a:t>Bangla</a:t>
            </a:r>
            <a:r>
              <a:rPr lang="en-US" sz="2200" dirty="0" smtClean="0">
                <a:latin typeface="Eras Demi ITC" pitchFamily="34" charset="0"/>
              </a:rPr>
              <a:t> on computers, the value of computers in offices quickly rose.</a:t>
            </a:r>
          </a:p>
          <a:p>
            <a:pPr marL="0" indent="-312042" algn="just">
              <a:spcBef>
                <a:spcPct val="0"/>
              </a:spcBef>
              <a:buFont typeface="Wingdings" pitchFamily="2" charset="2"/>
              <a:buChar char="q"/>
            </a:pPr>
            <a:r>
              <a:rPr lang="en-US" sz="2200" b="1" dirty="0" smtClean="0">
                <a:solidFill>
                  <a:srgbClr val="7030A0"/>
                </a:solidFill>
                <a:latin typeface="Eras Demi ITC" pitchFamily="34" charset="0"/>
              </a:rPr>
              <a:t>Introduction </a:t>
            </a:r>
            <a:r>
              <a:rPr lang="en-US" sz="2200" b="1" dirty="0" smtClean="0">
                <a:solidFill>
                  <a:srgbClr val="7030A0"/>
                </a:solidFill>
                <a:latin typeface="Eras Demi ITC" pitchFamily="34" charset="0"/>
              </a:rPr>
              <a:t>of the Internet: </a:t>
            </a:r>
            <a:r>
              <a:rPr lang="en-US" sz="2200" dirty="0" smtClean="0">
                <a:latin typeface="Eras Demi ITC" pitchFamily="34" charset="0"/>
              </a:rPr>
              <a:t>After the introduction of the internet in 1996, the development of exportable software and multimedia systems commenced.</a:t>
            </a:r>
            <a:endParaRPr lang="en-US" sz="2200" dirty="0" smtClean="0">
              <a:latin typeface="Eras Demi ITC" pitchFamily="34" charset="0"/>
            </a:endParaRPr>
          </a:p>
        </p:txBody>
      </p:sp>
      <p:sp>
        <p:nvSpPr>
          <p:cNvPr id="7172" name="Flowchart: Process 4"/>
          <p:cNvSpPr>
            <a:spLocks noChangeArrowheads="1"/>
          </p:cNvSpPr>
          <p:nvPr/>
        </p:nvSpPr>
        <p:spPr bwMode="auto">
          <a:xfrm>
            <a:off x="0" y="894080"/>
            <a:ext cx="10972800" cy="243840"/>
          </a:xfrm>
          <a:prstGeom prst="flowChartProcess">
            <a:avLst/>
          </a:prstGeom>
          <a:solidFill>
            <a:srgbClr val="00B050"/>
          </a:solidFill>
          <a:ln w="9525" algn="ctr">
            <a:solidFill>
              <a:srgbClr val="FF0000"/>
            </a:solidFill>
            <a:round/>
            <a:headEnd/>
            <a:tailEnd/>
          </a:ln>
        </p:spPr>
        <p:txBody>
          <a:bodyPr lIns="104498" tIns="52249" rIns="104498" bIns="52249"/>
          <a:lstStyle/>
          <a:p>
            <a:pPr algn="ctr"/>
            <a:endParaRPr lang="en-US">
              <a:solidFill>
                <a:srgbClr val="FF0000"/>
              </a:solidFill>
            </a:endParaRPr>
          </a:p>
        </p:txBody>
      </p:sp>
    </p:spTree>
  </p:cSld>
  <p:clrMapOvr>
    <a:masterClrMapping/>
  </p:clrMapOvr>
  <p:transition>
    <p:wheel spokes="3"/>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a:xfrm>
            <a:off x="182880" y="1300480"/>
            <a:ext cx="10515600" cy="5481320"/>
          </a:xfrm>
        </p:spPr>
        <p:txBody>
          <a:bodyPr/>
          <a:lstStyle/>
          <a:p>
            <a:pPr marL="0" indent="-312042" algn="just">
              <a:spcBef>
                <a:spcPct val="0"/>
              </a:spcBef>
              <a:buFont typeface="Wingdings" pitchFamily="2" charset="2"/>
              <a:buChar char="q"/>
            </a:pPr>
            <a:r>
              <a:rPr lang="en-US" sz="2200" b="1" dirty="0" smtClean="0">
                <a:solidFill>
                  <a:srgbClr val="7030A0"/>
                </a:solidFill>
                <a:latin typeface="Eras Demi ITC" pitchFamily="34" charset="0"/>
              </a:rPr>
              <a:t> </a:t>
            </a:r>
            <a:r>
              <a:rPr lang="en-US" sz="2200" b="1" dirty="0" smtClean="0">
                <a:solidFill>
                  <a:srgbClr val="7030A0"/>
                </a:solidFill>
                <a:latin typeface="Eras Demi ITC" pitchFamily="34" charset="0"/>
              </a:rPr>
              <a:t> Journey of BCS: </a:t>
            </a:r>
            <a:r>
              <a:rPr lang="en-US" sz="2200" dirty="0" smtClean="0">
                <a:latin typeface="Eras Demi ITC" pitchFamily="34" charset="0"/>
              </a:rPr>
              <a:t>The </a:t>
            </a:r>
            <a:r>
              <a:rPr lang="en-US" sz="2200" dirty="0" smtClean="0">
                <a:latin typeface="Eras Demi ITC" pitchFamily="34" charset="0"/>
              </a:rPr>
              <a:t> Bangladesh  Computer Society (BCS), an association of the IT professionals, for instance, was formed in  1979.   BCC,  the Bangladesh  Computer  Council,  is the consequence of the evolution of the National  Computer Committee constituted in  1983</a:t>
            </a:r>
            <a:r>
              <a:rPr lang="en-US" sz="2200" dirty="0" smtClean="0">
                <a:latin typeface="Eras Demi ITC" pitchFamily="34" charset="0"/>
              </a:rPr>
              <a:t>.</a:t>
            </a:r>
          </a:p>
          <a:p>
            <a:pPr marL="0" indent="-312042" algn="just">
              <a:spcBef>
                <a:spcPct val="0"/>
              </a:spcBef>
              <a:buNone/>
            </a:pPr>
            <a:endParaRPr lang="en-US" sz="2200" dirty="0" smtClean="0">
              <a:latin typeface="Eras Demi ITC" pitchFamily="34" charset="0"/>
            </a:endParaRPr>
          </a:p>
          <a:p>
            <a:pPr marL="0" indent="-312042" algn="just">
              <a:spcBef>
                <a:spcPct val="0"/>
              </a:spcBef>
              <a:buFont typeface="Wingdings" pitchFamily="2" charset="2"/>
              <a:buChar char="q"/>
            </a:pPr>
            <a:r>
              <a:rPr lang="en-US" sz="2200" dirty="0" smtClean="0">
                <a:latin typeface="Eras Demi ITC" pitchFamily="34" charset="0"/>
              </a:rPr>
              <a:t> </a:t>
            </a:r>
            <a:r>
              <a:rPr lang="en-US" sz="2200" b="1" dirty="0" smtClean="0">
                <a:solidFill>
                  <a:srgbClr val="7030A0"/>
                </a:solidFill>
                <a:latin typeface="Eras Demi ITC" pitchFamily="34" charset="0"/>
              </a:rPr>
              <a:t>Journey of </a:t>
            </a:r>
            <a:r>
              <a:rPr lang="en-US" sz="2200" b="1" dirty="0" smtClean="0">
                <a:solidFill>
                  <a:srgbClr val="7030A0"/>
                </a:solidFill>
                <a:latin typeface="Eras Demi ITC" pitchFamily="34" charset="0"/>
              </a:rPr>
              <a:t>many Organizations: </a:t>
            </a:r>
            <a:r>
              <a:rPr lang="en-US" sz="2200" dirty="0" smtClean="0">
                <a:latin typeface="Eras Demi ITC" pitchFamily="34" charset="0"/>
              </a:rPr>
              <a:t>In </a:t>
            </a:r>
            <a:r>
              <a:rPr lang="en-US" sz="2200" dirty="0" smtClean="0">
                <a:latin typeface="Eras Demi ITC" pitchFamily="34" charset="0"/>
              </a:rPr>
              <a:t>1997 It is recognized that the ICT industry is a potential sector and it has an impact on the economy. After that in collaboration with industry associations (BCS, BCC, BASIS, and BACCO) and international trade support institutions the government has taken both short and long term measures to support and enhance the development of the domestic sector and increase the export of ICT </a:t>
            </a:r>
            <a:r>
              <a:rPr lang="en-US" sz="2200" dirty="0" smtClean="0">
                <a:latin typeface="Eras Demi ITC" pitchFamily="34" charset="0"/>
              </a:rPr>
              <a:t>products. BASIS</a:t>
            </a:r>
            <a:r>
              <a:rPr lang="en-US" sz="2200" dirty="0" smtClean="0">
                <a:latin typeface="Eras Demi ITC" pitchFamily="34" charset="0"/>
              </a:rPr>
              <a:t>, established in 1997, promotes the ICT  sector through awareness building, practical education for new graduates and paid internships, and training programs for mid-career employees. </a:t>
            </a:r>
            <a:endParaRPr lang="en-US" sz="2200" dirty="0" smtClean="0">
              <a:latin typeface="Eras Demi ITC" pitchFamily="34" charset="0"/>
            </a:endParaRPr>
          </a:p>
          <a:p>
            <a:pPr marL="0" indent="-312042" algn="just">
              <a:spcBef>
                <a:spcPct val="0"/>
              </a:spcBef>
              <a:buFont typeface="Wingdings" pitchFamily="2" charset="2"/>
              <a:buChar char="q"/>
            </a:pPr>
            <a:r>
              <a:rPr lang="en-US" sz="2200" b="1" dirty="0" smtClean="0">
                <a:solidFill>
                  <a:srgbClr val="7030A0"/>
                </a:solidFill>
                <a:latin typeface="Eras Demi ITC" pitchFamily="34" charset="0"/>
              </a:rPr>
              <a:t>  Connected with Submarine Cable: </a:t>
            </a:r>
            <a:r>
              <a:rPr lang="en-US" sz="2200" dirty="0" smtClean="0">
                <a:latin typeface="Eras Demi ITC" pitchFamily="34" charset="0"/>
              </a:rPr>
              <a:t>Bangladesh got connected with its first undersea cable, SEA-ME-WE 4, in 2006. </a:t>
            </a:r>
          </a:p>
        </p:txBody>
      </p:sp>
      <p:sp>
        <p:nvSpPr>
          <p:cNvPr id="8195" name="Title 1"/>
          <p:cNvSpPr>
            <a:spLocks noGrp="1"/>
          </p:cNvSpPr>
          <p:nvPr>
            <p:ph type="title"/>
          </p:nvPr>
        </p:nvSpPr>
        <p:spPr>
          <a:xfrm>
            <a:off x="0" y="81280"/>
            <a:ext cx="10972800" cy="682414"/>
          </a:xfrm>
        </p:spPr>
        <p:txBody>
          <a:bodyPr/>
          <a:lstStyle/>
          <a:p>
            <a:r>
              <a:rPr lang="en-US" sz="4700" b="1" dirty="0" smtClean="0">
                <a:latin typeface="Eras Demi ITC" pitchFamily="34" charset="0"/>
              </a:rPr>
              <a:t>Development of ICT Sector </a:t>
            </a:r>
            <a:endParaRPr lang="en-US" sz="4700" b="1" dirty="0" smtClean="0">
              <a:latin typeface="Eras Demi ITC" pitchFamily="34" charset="0"/>
            </a:endParaRPr>
          </a:p>
        </p:txBody>
      </p:sp>
      <p:sp>
        <p:nvSpPr>
          <p:cNvPr id="8196" name="Flowchart: Process 4"/>
          <p:cNvSpPr>
            <a:spLocks noChangeArrowheads="1"/>
          </p:cNvSpPr>
          <p:nvPr/>
        </p:nvSpPr>
        <p:spPr bwMode="auto">
          <a:xfrm>
            <a:off x="0" y="894080"/>
            <a:ext cx="10972800" cy="243840"/>
          </a:xfrm>
          <a:prstGeom prst="flowChartProcess">
            <a:avLst/>
          </a:prstGeom>
          <a:solidFill>
            <a:srgbClr val="00B050"/>
          </a:solidFill>
          <a:ln w="9525" algn="ctr">
            <a:solidFill>
              <a:srgbClr val="FF0000"/>
            </a:solidFill>
            <a:round/>
            <a:headEnd/>
            <a:tailEnd/>
          </a:ln>
        </p:spPr>
        <p:txBody>
          <a:bodyPr lIns="104498" tIns="52249" rIns="104498" bIns="52249"/>
          <a:lstStyle/>
          <a:p>
            <a:pPr algn="ctr"/>
            <a:endParaRPr lang="en-US">
              <a:solidFill>
                <a:srgbClr val="FF0000"/>
              </a:solidFill>
            </a:endParaRPr>
          </a:p>
        </p:txBody>
      </p:sp>
    </p:spTree>
  </p:cSld>
  <p:clrMapOvr>
    <a:masterClrMapping/>
  </p:clrMapOvr>
  <p:transition>
    <p:newsflash/>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548640" y="0"/>
            <a:ext cx="9875520" cy="731520"/>
          </a:xfrm>
        </p:spPr>
        <p:txBody>
          <a:bodyPr/>
          <a:lstStyle/>
          <a:p>
            <a:r>
              <a:rPr lang="en-US" sz="4600" b="1" dirty="0" smtClean="0">
                <a:latin typeface="Eras Demi ITC" pitchFamily="34" charset="0"/>
              </a:rPr>
              <a:t>Development: ICT </a:t>
            </a:r>
            <a:r>
              <a:rPr lang="en-US" sz="4600" b="1" dirty="0" smtClean="0">
                <a:latin typeface="Eras Demi ITC" pitchFamily="34" charset="0"/>
              </a:rPr>
              <a:t>Policy </a:t>
            </a:r>
            <a:r>
              <a:rPr lang="en-US" sz="4600" b="1" dirty="0" smtClean="0">
                <a:latin typeface="Eras Demi ITC" pitchFamily="34" charset="0"/>
              </a:rPr>
              <a:t>2009</a:t>
            </a:r>
            <a:endParaRPr lang="en-US" sz="4600" b="1" dirty="0" smtClean="0">
              <a:latin typeface="Eras Demi ITC" pitchFamily="34" charset="0"/>
            </a:endParaRPr>
          </a:p>
        </p:txBody>
      </p:sp>
      <p:sp>
        <p:nvSpPr>
          <p:cNvPr id="12291" name="Content Placeholder 2"/>
          <p:cNvSpPr>
            <a:spLocks noGrp="1"/>
          </p:cNvSpPr>
          <p:nvPr>
            <p:ph idx="1"/>
          </p:nvPr>
        </p:nvSpPr>
        <p:spPr>
          <a:xfrm>
            <a:off x="182880" y="1137920"/>
            <a:ext cx="10515600" cy="5933440"/>
          </a:xfrm>
        </p:spPr>
        <p:style>
          <a:lnRef idx="2">
            <a:schemeClr val="accent6"/>
          </a:lnRef>
          <a:fillRef idx="1">
            <a:schemeClr val="lt1"/>
          </a:fillRef>
          <a:effectRef idx="0">
            <a:schemeClr val="accent6"/>
          </a:effectRef>
          <a:fontRef idx="minor">
            <a:schemeClr val="dk1"/>
          </a:fontRef>
        </p:style>
        <p:txBody>
          <a:bodyPr/>
          <a:lstStyle/>
          <a:p>
            <a:pPr marL="0" algn="just" eaLnBrk="1" hangingPunct="1">
              <a:spcBef>
                <a:spcPct val="0"/>
              </a:spcBef>
              <a:buNone/>
            </a:pPr>
            <a:r>
              <a:rPr lang="en-US" sz="2500" dirty="0" smtClean="0">
                <a:latin typeface="Eras Demi ITC" pitchFamily="34" charset="0"/>
              </a:rPr>
              <a:t>In order to translate the vision for digital Bangladesh into a reality, it is necessary to have an appropriate ICT policy. ICT Policy 2009 has been framed to meet this need. The objectives, as set out in the policy to ensure the role of ICT in national development, are to:</a:t>
            </a:r>
          </a:p>
          <a:p>
            <a:pPr marL="914354" lvl="2" indent="-428150" eaLnBrk="1" hangingPunct="1">
              <a:spcBef>
                <a:spcPct val="0"/>
              </a:spcBef>
              <a:buFont typeface="Calibri" pitchFamily="34" charset="0"/>
              <a:buAutoNum type="romanUcPeriod"/>
            </a:pPr>
            <a:r>
              <a:rPr lang="en-US" sz="2500" dirty="0" smtClean="0">
                <a:latin typeface="Eras Demi ITC" pitchFamily="34" charset="0"/>
              </a:rPr>
              <a:t>maintain </a:t>
            </a:r>
            <a:r>
              <a:rPr lang="en-US" sz="2500" dirty="0" smtClean="0">
                <a:latin typeface="Eras Demi ITC" pitchFamily="34" charset="0"/>
              </a:rPr>
              <a:t>social equity, </a:t>
            </a:r>
          </a:p>
          <a:p>
            <a:pPr marL="914354" lvl="2" indent="-428150" eaLnBrk="1" hangingPunct="1">
              <a:spcBef>
                <a:spcPct val="0"/>
              </a:spcBef>
              <a:buFont typeface="Calibri" pitchFamily="34" charset="0"/>
              <a:buAutoNum type="romanUcPeriod"/>
            </a:pPr>
            <a:r>
              <a:rPr lang="en-US" sz="2500" dirty="0" smtClean="0">
                <a:latin typeface="Eras Demi ITC" pitchFamily="34" charset="0"/>
              </a:rPr>
              <a:t>increase productivity, </a:t>
            </a:r>
          </a:p>
          <a:p>
            <a:pPr marL="914354" lvl="2" indent="-428150" eaLnBrk="1" hangingPunct="1">
              <a:spcBef>
                <a:spcPct val="0"/>
              </a:spcBef>
              <a:buFont typeface="Calibri" pitchFamily="34" charset="0"/>
              <a:buAutoNum type="romanUcPeriod"/>
            </a:pPr>
            <a:r>
              <a:rPr lang="en-US" sz="2500" dirty="0" smtClean="0">
                <a:latin typeface="Eras Demi ITC" pitchFamily="34" charset="0"/>
              </a:rPr>
              <a:t>ensure data integrity,</a:t>
            </a:r>
          </a:p>
          <a:p>
            <a:pPr marL="914354" lvl="2" indent="-428150" eaLnBrk="1" hangingPunct="1">
              <a:spcBef>
                <a:spcPct val="0"/>
              </a:spcBef>
              <a:buFont typeface="Calibri" pitchFamily="34" charset="0"/>
              <a:buAutoNum type="romanUcPeriod"/>
            </a:pPr>
            <a:r>
              <a:rPr lang="en-US" sz="2500" dirty="0" smtClean="0">
                <a:latin typeface="Eras Demi ITC" pitchFamily="34" charset="0"/>
              </a:rPr>
              <a:t>assist education and research,</a:t>
            </a:r>
          </a:p>
          <a:p>
            <a:pPr marL="914354" lvl="2" indent="-428150" eaLnBrk="1" hangingPunct="1">
              <a:spcBef>
                <a:spcPct val="0"/>
              </a:spcBef>
              <a:buFont typeface="Calibri" pitchFamily="34" charset="0"/>
              <a:buAutoNum type="romanUcPeriod"/>
            </a:pPr>
            <a:r>
              <a:rPr lang="en-US" sz="2500" dirty="0" smtClean="0">
                <a:latin typeface="Eras Demi ITC" pitchFamily="34" charset="0"/>
              </a:rPr>
              <a:t>generate employment, </a:t>
            </a:r>
          </a:p>
          <a:p>
            <a:pPr marL="914354" lvl="2" indent="-428150" eaLnBrk="1" hangingPunct="1">
              <a:spcBef>
                <a:spcPct val="0"/>
              </a:spcBef>
              <a:buFont typeface="Calibri" pitchFamily="34" charset="0"/>
              <a:buAutoNum type="romanUcPeriod"/>
            </a:pPr>
            <a:r>
              <a:rPr lang="en-US" sz="2500" dirty="0" smtClean="0">
                <a:latin typeface="Eras Demi ITC" pitchFamily="34" charset="0"/>
              </a:rPr>
              <a:t>increase export,</a:t>
            </a:r>
          </a:p>
          <a:p>
            <a:pPr marL="914354" lvl="2" indent="-428150" eaLnBrk="1" hangingPunct="1">
              <a:spcBef>
                <a:spcPct val="0"/>
              </a:spcBef>
              <a:buFont typeface="Calibri" pitchFamily="34" charset="0"/>
              <a:buAutoNum type="romanUcPeriod"/>
            </a:pPr>
            <a:r>
              <a:rPr lang="en-US" sz="2500" dirty="0" smtClean="0">
                <a:latin typeface="Eras Demi ITC" pitchFamily="34" charset="0"/>
              </a:rPr>
              <a:t>enhance the quality of health services, </a:t>
            </a:r>
          </a:p>
          <a:p>
            <a:pPr marL="914354" lvl="2" indent="-428150" eaLnBrk="1" hangingPunct="1">
              <a:spcBef>
                <a:spcPct val="0"/>
              </a:spcBef>
              <a:buFont typeface="Calibri" pitchFamily="34" charset="0"/>
              <a:buAutoNum type="romanUcPeriod"/>
            </a:pPr>
            <a:r>
              <a:rPr lang="en-US" sz="2500" dirty="0" smtClean="0">
                <a:latin typeface="Eras Demi ITC" pitchFamily="34" charset="0"/>
              </a:rPr>
              <a:t> ensure access to information for all,</a:t>
            </a:r>
          </a:p>
          <a:p>
            <a:pPr marL="914354" lvl="2" indent="-428150" eaLnBrk="1" hangingPunct="1">
              <a:spcBef>
                <a:spcPct val="0"/>
              </a:spcBef>
              <a:buFont typeface="Calibri" pitchFamily="34" charset="0"/>
              <a:buAutoNum type="romanUcPeriod"/>
            </a:pPr>
            <a:r>
              <a:rPr lang="en-US" sz="2500" dirty="0" smtClean="0">
                <a:latin typeface="Eras Demi ITC" pitchFamily="34" charset="0"/>
              </a:rPr>
              <a:t>protect the environment and strengthen disaster management, </a:t>
            </a:r>
          </a:p>
          <a:p>
            <a:pPr marL="914354" lvl="2" indent="-428150" eaLnBrk="1" hangingPunct="1">
              <a:spcBef>
                <a:spcPct val="0"/>
              </a:spcBef>
              <a:buFont typeface="Calibri" pitchFamily="34" charset="0"/>
              <a:buAutoNum type="romanUcPeriod"/>
            </a:pPr>
            <a:r>
              <a:rPr lang="en-US" sz="2500" dirty="0" smtClean="0">
                <a:latin typeface="Eras Demi ITC" pitchFamily="34" charset="0"/>
              </a:rPr>
              <a:t>support expansion of ICT.</a:t>
            </a:r>
          </a:p>
        </p:txBody>
      </p:sp>
      <p:sp>
        <p:nvSpPr>
          <p:cNvPr id="12292" name="Flowchart: Process 5"/>
          <p:cNvSpPr>
            <a:spLocks noChangeArrowheads="1"/>
          </p:cNvSpPr>
          <p:nvPr/>
        </p:nvSpPr>
        <p:spPr bwMode="auto">
          <a:xfrm>
            <a:off x="0" y="812800"/>
            <a:ext cx="10972800" cy="243840"/>
          </a:xfrm>
          <a:prstGeom prst="flowChartProcess">
            <a:avLst/>
          </a:prstGeom>
          <a:solidFill>
            <a:srgbClr val="00B050"/>
          </a:solidFill>
          <a:ln w="9525" algn="ctr">
            <a:solidFill>
              <a:srgbClr val="FF0000"/>
            </a:solidFill>
            <a:round/>
            <a:headEnd/>
            <a:tailEnd/>
          </a:ln>
        </p:spPr>
        <p:txBody>
          <a:bodyPr lIns="104498" tIns="52249" rIns="104498" bIns="52249"/>
          <a:lstStyle/>
          <a:p>
            <a:pPr algn="ctr"/>
            <a:endParaRPr lang="en-US">
              <a:solidFill>
                <a:srgbClr val="FF0000"/>
              </a:solidFill>
            </a:endParaRPr>
          </a:p>
        </p:txBody>
      </p:sp>
      <p:pic>
        <p:nvPicPr>
          <p:cNvPr id="12293" name="Picture 6" descr="http://www.humanipo.com/wp-content/uploads/2013/08/shutterstock_150215555-600x600.jpg"/>
          <p:cNvPicPr>
            <a:picLocks noChangeAspect="1" noChangeArrowheads="1"/>
          </p:cNvPicPr>
          <p:nvPr/>
        </p:nvPicPr>
        <p:blipFill>
          <a:blip r:embed="rId2"/>
          <a:srcRect/>
          <a:stretch>
            <a:fillRect/>
          </a:stretch>
        </p:blipFill>
        <p:spPr bwMode="auto">
          <a:xfrm>
            <a:off x="7863840" y="2819400"/>
            <a:ext cx="2804160" cy="2763520"/>
          </a:xfrm>
          <a:prstGeom prst="rect">
            <a:avLst/>
          </a:prstGeom>
          <a:noFill/>
          <a:ln w="9525">
            <a:noFill/>
            <a:miter lim="800000"/>
            <a:headEnd/>
            <a:tailEnd/>
          </a:ln>
        </p:spPr>
      </p:pic>
    </p:spTree>
  </p:cSld>
  <p:clrMapOvr>
    <a:masterClrMapping/>
  </p:clrMapOvr>
  <p:transition>
    <p:newsfla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a:xfrm>
            <a:off x="182880" y="1300480"/>
            <a:ext cx="10515600" cy="6014720"/>
          </a:xfrm>
        </p:spPr>
        <p:txBody>
          <a:bodyPr/>
          <a:lstStyle/>
          <a:p>
            <a:pPr marL="0" indent="-312042" algn="just">
              <a:spcBef>
                <a:spcPct val="0"/>
              </a:spcBef>
              <a:buFont typeface="Wingdings" pitchFamily="2" charset="2"/>
              <a:buChar char="q"/>
            </a:pPr>
            <a:r>
              <a:rPr lang="en-US" sz="2200" b="1" dirty="0" smtClean="0">
                <a:solidFill>
                  <a:srgbClr val="7030A0"/>
                </a:solidFill>
                <a:latin typeface="Eras Demi ITC" pitchFamily="34" charset="0"/>
              </a:rPr>
              <a:t>Software Park</a:t>
            </a:r>
            <a:r>
              <a:rPr lang="en-US" sz="2200" b="1" dirty="0" smtClean="0">
                <a:solidFill>
                  <a:srgbClr val="7030A0"/>
                </a:solidFill>
                <a:latin typeface="Eras Demi ITC" pitchFamily="34" charset="0"/>
              </a:rPr>
              <a:t>: </a:t>
            </a:r>
            <a:r>
              <a:rPr lang="en-US" sz="2200" dirty="0" smtClean="0">
                <a:latin typeface="Eras Demi ITC" pitchFamily="34" charset="0"/>
              </a:rPr>
              <a:t>Software Technology Park (STP) at </a:t>
            </a:r>
            <a:r>
              <a:rPr lang="en-US" sz="2200" dirty="0" err="1" smtClean="0">
                <a:latin typeface="Eras Demi ITC" pitchFamily="34" charset="0"/>
              </a:rPr>
              <a:t>Janata</a:t>
            </a:r>
            <a:r>
              <a:rPr lang="en-US" sz="2200" dirty="0" smtClean="0">
                <a:latin typeface="Eras Demi ITC" pitchFamily="34" charset="0"/>
              </a:rPr>
              <a:t> Tower </a:t>
            </a:r>
            <a:r>
              <a:rPr lang="en-US" sz="2200" dirty="0" smtClean="0">
                <a:latin typeface="Eras Demi ITC" pitchFamily="34" charset="0"/>
              </a:rPr>
              <a:t> was established in Dhaka in 2015. </a:t>
            </a:r>
            <a:endParaRPr lang="en-US" sz="2200" dirty="0" smtClean="0">
              <a:latin typeface="Eras Demi ITC" pitchFamily="34" charset="0"/>
            </a:endParaRPr>
          </a:p>
          <a:p>
            <a:pPr marL="0" indent="-312042" algn="just">
              <a:spcBef>
                <a:spcPct val="0"/>
              </a:spcBef>
              <a:buFont typeface="Wingdings" pitchFamily="2" charset="2"/>
              <a:buChar char="q"/>
            </a:pPr>
            <a:r>
              <a:rPr lang="en-US" sz="2200" b="1" dirty="0" smtClean="0">
                <a:solidFill>
                  <a:srgbClr val="7030A0"/>
                </a:solidFill>
                <a:latin typeface="Eras Demi ITC" pitchFamily="34" charset="0"/>
              </a:rPr>
              <a:t>High Tech Park: </a:t>
            </a:r>
            <a:r>
              <a:rPr lang="en-US" sz="2200" dirty="0" smtClean="0">
                <a:latin typeface="Eras Demi ITC" pitchFamily="34" charset="0"/>
              </a:rPr>
              <a:t>Bangladesh Hi-tech Park Authority is a government agency in Bangladesh dedicated to establish, manage and operate technology business parks throughout the country. Formed in 2010, BHTPA is now implementing the projects including the </a:t>
            </a:r>
            <a:r>
              <a:rPr lang="en-US" sz="2200" dirty="0" err="1" smtClean="0">
                <a:latin typeface="Eras Demi ITC" pitchFamily="34" charset="0"/>
              </a:rPr>
              <a:t>Kaliakoir</a:t>
            </a:r>
            <a:r>
              <a:rPr lang="en-US" sz="2200" dirty="0" smtClean="0">
                <a:latin typeface="Eras Demi ITC" pitchFamily="34" charset="0"/>
              </a:rPr>
              <a:t> Hi-Tech Park in </a:t>
            </a:r>
            <a:r>
              <a:rPr lang="en-US" sz="2200" dirty="0" err="1" smtClean="0">
                <a:latin typeface="Eras Demi ITC" pitchFamily="34" charset="0"/>
              </a:rPr>
              <a:t>Gazipur</a:t>
            </a:r>
            <a:r>
              <a:rPr lang="en-US" sz="2200" dirty="0" smtClean="0">
                <a:latin typeface="Eras Demi ITC" pitchFamily="34" charset="0"/>
              </a:rPr>
              <a:t> District and </a:t>
            </a:r>
            <a:r>
              <a:rPr lang="en-US" sz="2200" dirty="0" err="1" smtClean="0">
                <a:latin typeface="Eras Demi ITC" pitchFamily="34" charset="0"/>
              </a:rPr>
              <a:t>Jessore</a:t>
            </a:r>
            <a:r>
              <a:rPr lang="en-US" sz="2200" dirty="0" smtClean="0">
                <a:latin typeface="Eras Demi ITC" pitchFamily="34" charset="0"/>
              </a:rPr>
              <a:t> Software Technology Park. Planned projects include </a:t>
            </a:r>
            <a:r>
              <a:rPr lang="en-US" sz="2200" dirty="0" err="1" smtClean="0">
                <a:latin typeface="Eras Demi ITC" pitchFamily="34" charset="0"/>
              </a:rPr>
              <a:t>Mohakhali</a:t>
            </a:r>
            <a:r>
              <a:rPr lang="en-US" sz="2200" dirty="0" smtClean="0">
                <a:latin typeface="Eras Demi ITC" pitchFamily="34" charset="0"/>
              </a:rPr>
              <a:t> IT Village in Dhaka, </a:t>
            </a:r>
            <a:r>
              <a:rPr lang="en-US" sz="2200" dirty="0" err="1" smtClean="0">
                <a:latin typeface="Eras Demi ITC" pitchFamily="34" charset="0"/>
              </a:rPr>
              <a:t>Barendra</a:t>
            </a:r>
            <a:r>
              <a:rPr lang="en-US" sz="2200" dirty="0" smtClean="0">
                <a:latin typeface="Eras Demi ITC" pitchFamily="34" charset="0"/>
              </a:rPr>
              <a:t> Silicon City in </a:t>
            </a:r>
            <a:r>
              <a:rPr lang="en-US" sz="2200" dirty="0" err="1" smtClean="0">
                <a:latin typeface="Eras Demi ITC" pitchFamily="34" charset="0"/>
              </a:rPr>
              <a:t>Paba</a:t>
            </a:r>
            <a:r>
              <a:rPr lang="en-US" sz="2200" dirty="0" smtClean="0">
                <a:latin typeface="Eras Demi ITC" pitchFamily="34" charset="0"/>
              </a:rPr>
              <a:t> </a:t>
            </a:r>
            <a:r>
              <a:rPr lang="en-US" sz="2200" dirty="0" err="1" smtClean="0">
                <a:latin typeface="Eras Demi ITC" pitchFamily="34" charset="0"/>
              </a:rPr>
              <a:t>Upazila</a:t>
            </a:r>
            <a:r>
              <a:rPr lang="en-US" sz="2200" dirty="0" smtClean="0">
                <a:latin typeface="Eras Demi ITC" pitchFamily="34" charset="0"/>
              </a:rPr>
              <a:t> of </a:t>
            </a:r>
            <a:r>
              <a:rPr lang="en-US" sz="2200" dirty="0" err="1" smtClean="0">
                <a:latin typeface="Eras Demi ITC" pitchFamily="34" charset="0"/>
              </a:rPr>
              <a:t>Rajshahi</a:t>
            </a:r>
            <a:r>
              <a:rPr lang="en-US" sz="2200" dirty="0" smtClean="0">
                <a:latin typeface="Eras Demi ITC" pitchFamily="34" charset="0"/>
              </a:rPr>
              <a:t> District, and </a:t>
            </a:r>
            <a:r>
              <a:rPr lang="en-US" sz="2200" dirty="0" err="1" smtClean="0">
                <a:latin typeface="Eras Demi ITC" pitchFamily="34" charset="0"/>
              </a:rPr>
              <a:t>Sylhet</a:t>
            </a:r>
            <a:r>
              <a:rPr lang="en-US" sz="2200" dirty="0" smtClean="0">
                <a:latin typeface="Eras Demi ITC" pitchFamily="34" charset="0"/>
              </a:rPr>
              <a:t> Electronic City in </a:t>
            </a:r>
            <a:r>
              <a:rPr lang="en-US" sz="2200" dirty="0" err="1" smtClean="0">
                <a:latin typeface="Eras Demi ITC" pitchFamily="34" charset="0"/>
              </a:rPr>
              <a:t>Companiganj</a:t>
            </a:r>
            <a:r>
              <a:rPr lang="en-US" sz="2200" dirty="0" smtClean="0">
                <a:latin typeface="Eras Demi ITC" pitchFamily="34" charset="0"/>
              </a:rPr>
              <a:t> </a:t>
            </a:r>
            <a:r>
              <a:rPr lang="en-US" sz="2200" dirty="0" err="1" smtClean="0">
                <a:latin typeface="Eras Demi ITC" pitchFamily="34" charset="0"/>
              </a:rPr>
              <a:t>Upazila</a:t>
            </a:r>
            <a:r>
              <a:rPr lang="en-US" sz="2200" dirty="0" smtClean="0">
                <a:latin typeface="Eras Demi ITC" pitchFamily="34" charset="0"/>
              </a:rPr>
              <a:t>, </a:t>
            </a:r>
            <a:r>
              <a:rPr lang="en-US" sz="2200" dirty="0" err="1" smtClean="0">
                <a:latin typeface="Eras Demi ITC" pitchFamily="34" charset="0"/>
              </a:rPr>
              <a:t>Sylhet</a:t>
            </a:r>
            <a:r>
              <a:rPr lang="en-US" sz="2200" dirty="0" smtClean="0">
                <a:latin typeface="Eras Demi ITC" pitchFamily="34" charset="0"/>
              </a:rPr>
              <a:t>. BHTPA is also approving private hi-tech park to implemented by private companies. Thus far, 39 hi-tech parks have been under constructions and approved for construction by BHTPA in different regions in Bangladesh.</a:t>
            </a:r>
          </a:p>
          <a:p>
            <a:pPr marL="0" indent="-312042" algn="just">
              <a:spcBef>
                <a:spcPct val="0"/>
              </a:spcBef>
              <a:buFont typeface="Wingdings" pitchFamily="2" charset="2"/>
              <a:buChar char="q"/>
            </a:pPr>
            <a:endParaRPr lang="en-US" sz="2200" dirty="0" smtClean="0">
              <a:latin typeface="Eras Demi ITC" pitchFamily="34" charset="0"/>
            </a:endParaRPr>
          </a:p>
          <a:p>
            <a:pPr marL="0" indent="-312042" algn="just">
              <a:spcBef>
                <a:spcPct val="0"/>
              </a:spcBef>
              <a:buFont typeface="Wingdings" pitchFamily="2" charset="2"/>
              <a:buChar char="q"/>
            </a:pPr>
            <a:r>
              <a:rPr lang="en-US" sz="2200" b="1" dirty="0" smtClean="0">
                <a:solidFill>
                  <a:srgbClr val="7030A0"/>
                </a:solidFill>
                <a:latin typeface="Eras Demi ITC" pitchFamily="34" charset="0"/>
              </a:rPr>
              <a:t>A2I Project</a:t>
            </a:r>
            <a:r>
              <a:rPr lang="en-US" sz="2200" b="1" dirty="0" smtClean="0">
                <a:solidFill>
                  <a:srgbClr val="7030A0"/>
                </a:solidFill>
                <a:latin typeface="Eras Demi ITC" pitchFamily="34" charset="0"/>
              </a:rPr>
              <a:t>: </a:t>
            </a:r>
            <a:r>
              <a:rPr lang="en-US" sz="2200" dirty="0" smtClean="0">
                <a:latin typeface="Eras Demi ITC" pitchFamily="34" charset="0"/>
              </a:rPr>
              <a:t>Aspire to Innovate (a2i) of the ICT Division </a:t>
            </a:r>
            <a:r>
              <a:rPr lang="en-US" sz="2200" dirty="0" smtClean="0">
                <a:latin typeface="Eras Demi ITC" pitchFamily="34" charset="0"/>
              </a:rPr>
              <a:t>supported </a:t>
            </a:r>
            <a:r>
              <a:rPr lang="en-US" sz="2200" dirty="0" smtClean="0">
                <a:latin typeface="Eras Demi ITC" pitchFamily="34" charset="0"/>
              </a:rPr>
              <a:t>by UNDP, a special program of the government’s Digital Bangladesh agenda, is a key driver of the nation’s goal of becoming a developed country by 2041 and in achieving the 2030 Sustainable Development Goals</a:t>
            </a:r>
            <a:r>
              <a:rPr lang="en-US" sz="2200" dirty="0" smtClean="0">
                <a:latin typeface="Eras Demi ITC" pitchFamily="34" charset="0"/>
              </a:rPr>
              <a:t>.</a:t>
            </a:r>
            <a:endParaRPr lang="en-US" sz="2200" dirty="0" smtClean="0">
              <a:latin typeface="Eras Demi ITC" pitchFamily="34" charset="0"/>
            </a:endParaRPr>
          </a:p>
        </p:txBody>
      </p:sp>
      <p:sp>
        <p:nvSpPr>
          <p:cNvPr id="8195" name="Title 1"/>
          <p:cNvSpPr>
            <a:spLocks noGrp="1"/>
          </p:cNvSpPr>
          <p:nvPr>
            <p:ph type="title"/>
          </p:nvPr>
        </p:nvSpPr>
        <p:spPr>
          <a:xfrm>
            <a:off x="0" y="81280"/>
            <a:ext cx="10972800" cy="682414"/>
          </a:xfrm>
        </p:spPr>
        <p:txBody>
          <a:bodyPr/>
          <a:lstStyle/>
          <a:p>
            <a:r>
              <a:rPr lang="en-US" sz="4700" b="1" dirty="0" smtClean="0">
                <a:latin typeface="Eras Demi ITC" pitchFamily="34" charset="0"/>
              </a:rPr>
              <a:t>Development of ICT Sector </a:t>
            </a:r>
            <a:endParaRPr lang="en-US" sz="4700" b="1" dirty="0" smtClean="0">
              <a:latin typeface="Eras Demi ITC" pitchFamily="34" charset="0"/>
            </a:endParaRPr>
          </a:p>
        </p:txBody>
      </p:sp>
      <p:sp>
        <p:nvSpPr>
          <p:cNvPr id="8196" name="Flowchart: Process 4"/>
          <p:cNvSpPr>
            <a:spLocks noChangeArrowheads="1"/>
          </p:cNvSpPr>
          <p:nvPr/>
        </p:nvSpPr>
        <p:spPr bwMode="auto">
          <a:xfrm>
            <a:off x="0" y="894080"/>
            <a:ext cx="10972800" cy="243840"/>
          </a:xfrm>
          <a:prstGeom prst="flowChartProcess">
            <a:avLst/>
          </a:prstGeom>
          <a:solidFill>
            <a:srgbClr val="00B050"/>
          </a:solidFill>
          <a:ln w="9525" algn="ctr">
            <a:solidFill>
              <a:srgbClr val="FF0000"/>
            </a:solidFill>
            <a:round/>
            <a:headEnd/>
            <a:tailEnd/>
          </a:ln>
        </p:spPr>
        <p:txBody>
          <a:bodyPr lIns="104498" tIns="52249" rIns="104498" bIns="52249"/>
          <a:lstStyle/>
          <a:p>
            <a:pPr algn="ctr"/>
            <a:endParaRPr lang="en-US">
              <a:solidFill>
                <a:srgbClr val="FF0000"/>
              </a:solidFill>
            </a:endParaRPr>
          </a:p>
        </p:txBody>
      </p:sp>
    </p:spTree>
  </p:cSld>
  <p:clrMapOvr>
    <a:masterClrMapping/>
  </p:clrMapOvr>
  <p:transition>
    <p:newsfla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0" y="0"/>
            <a:ext cx="10972800" cy="731520"/>
          </a:xfrm>
        </p:spPr>
        <p:txBody>
          <a:bodyPr/>
          <a:lstStyle/>
          <a:p>
            <a:r>
              <a:rPr lang="en-US" sz="4000" b="1" dirty="0" smtClean="0">
                <a:latin typeface="Eras Demi ITC" pitchFamily="34" charset="0"/>
              </a:rPr>
              <a:t>Prospects or </a:t>
            </a:r>
            <a:r>
              <a:rPr lang="en-US" sz="4000" b="1" dirty="0" smtClean="0">
                <a:latin typeface="Eras Demi ITC" pitchFamily="34" charset="0"/>
              </a:rPr>
              <a:t>Strengths </a:t>
            </a:r>
            <a:r>
              <a:rPr lang="en-US" sz="4000" b="1" dirty="0" smtClean="0">
                <a:latin typeface="Eras Demi ITC" pitchFamily="34" charset="0"/>
              </a:rPr>
              <a:t>of </a:t>
            </a:r>
            <a:r>
              <a:rPr lang="en-US" sz="4000" b="1" dirty="0" smtClean="0">
                <a:latin typeface="Eras Demi ITC" pitchFamily="34" charset="0"/>
              </a:rPr>
              <a:t>ICT Industry</a:t>
            </a:r>
          </a:p>
        </p:txBody>
      </p:sp>
      <p:sp>
        <p:nvSpPr>
          <p:cNvPr id="13315" name="Content Placeholder 2"/>
          <p:cNvSpPr>
            <a:spLocks noGrp="1"/>
          </p:cNvSpPr>
          <p:nvPr>
            <p:ph idx="1"/>
          </p:nvPr>
        </p:nvSpPr>
        <p:spPr>
          <a:xfrm>
            <a:off x="182880" y="1056640"/>
            <a:ext cx="10637520" cy="6258560"/>
          </a:xfrm>
        </p:spPr>
        <p:style>
          <a:lnRef idx="2">
            <a:schemeClr val="accent4"/>
          </a:lnRef>
          <a:fillRef idx="1">
            <a:schemeClr val="lt1"/>
          </a:fillRef>
          <a:effectRef idx="0">
            <a:schemeClr val="accent4"/>
          </a:effectRef>
          <a:fontRef idx="minor">
            <a:schemeClr val="dk1"/>
          </a:fontRef>
        </p:style>
        <p:txBody>
          <a:bodyPr/>
          <a:lstStyle/>
          <a:p>
            <a:pPr marL="312042" indent="-312042" algn="just">
              <a:spcBef>
                <a:spcPct val="0"/>
              </a:spcBef>
              <a:buFont typeface="Arial" charset="0"/>
              <a:buAutoNum type="arabicPeriod"/>
            </a:pPr>
            <a:r>
              <a:rPr lang="en-US" sz="2500" dirty="0" smtClean="0">
                <a:latin typeface="Eras Demi ITC" pitchFamily="34" charset="0"/>
              </a:rPr>
              <a:t>One </a:t>
            </a:r>
            <a:r>
              <a:rPr lang="en-US" sz="2500" dirty="0" smtClean="0">
                <a:latin typeface="Eras Demi ITC" pitchFamily="34" charset="0"/>
              </a:rPr>
              <a:t>of the biggest strengths of the ICT sector is the young and educated workforce.</a:t>
            </a:r>
          </a:p>
          <a:p>
            <a:pPr marL="312042" indent="-312042" algn="just">
              <a:spcBef>
                <a:spcPct val="0"/>
              </a:spcBef>
              <a:buFont typeface="Arial" charset="0"/>
              <a:buAutoNum type="arabicPeriod"/>
            </a:pPr>
            <a:r>
              <a:rPr lang="en-US" sz="2500" dirty="0" smtClean="0">
                <a:latin typeface="Eras Demi ITC" pitchFamily="34" charset="0"/>
              </a:rPr>
              <a:t>The </a:t>
            </a:r>
            <a:r>
              <a:rPr lang="en-US" sz="2500" dirty="0" smtClean="0">
                <a:latin typeface="Eras Demi ITC" pitchFamily="34" charset="0"/>
              </a:rPr>
              <a:t>technical knowledge of the Bangladeshi workforce is considerably high.</a:t>
            </a:r>
          </a:p>
          <a:p>
            <a:pPr marL="312042" indent="-312042" algn="just">
              <a:spcBef>
                <a:spcPct val="0"/>
              </a:spcBef>
              <a:buFont typeface="Arial" charset="0"/>
              <a:buAutoNum type="arabicPeriod"/>
            </a:pPr>
            <a:r>
              <a:rPr lang="en-US" sz="2500" dirty="0" smtClean="0">
                <a:latin typeface="Eras Demi ITC" pitchFamily="34" charset="0"/>
              </a:rPr>
              <a:t>Bangladesh's </a:t>
            </a:r>
            <a:r>
              <a:rPr lang="en-US" sz="2500" dirty="0" smtClean="0">
                <a:latin typeface="Eras Demi ITC" pitchFamily="34" charset="0"/>
              </a:rPr>
              <a:t>prices are roughly 40% lower than those of India and the Philippines.</a:t>
            </a:r>
          </a:p>
          <a:p>
            <a:pPr marL="312042" indent="-312042" algn="just">
              <a:spcBef>
                <a:spcPct val="0"/>
              </a:spcBef>
              <a:buFont typeface="Arial" charset="0"/>
              <a:buAutoNum type="arabicPeriod"/>
            </a:pPr>
            <a:r>
              <a:rPr lang="en-US" sz="2500" dirty="0" smtClean="0">
                <a:latin typeface="Eras Demi ITC" pitchFamily="34" charset="0"/>
              </a:rPr>
              <a:t>Due </a:t>
            </a:r>
            <a:r>
              <a:rPr lang="en-US" sz="2500" dirty="0" smtClean="0">
                <a:latin typeface="Eras Demi ITC" pitchFamily="34" charset="0"/>
              </a:rPr>
              <a:t>to the large population, the wages are still very competitive. Bangladesh is even cheaper than competing countries such as Sri Lanka and the Philippines.</a:t>
            </a:r>
          </a:p>
          <a:p>
            <a:pPr marL="312042" indent="-312042" algn="just">
              <a:spcBef>
                <a:spcPct val="0"/>
              </a:spcBef>
              <a:buFont typeface="Arial" charset="0"/>
              <a:buAutoNum type="arabicPeriod"/>
            </a:pPr>
            <a:r>
              <a:rPr lang="en-US" sz="2500" dirty="0" smtClean="0">
                <a:latin typeface="Eras Demi ITC" pitchFamily="34" charset="0"/>
              </a:rPr>
              <a:t>The </a:t>
            </a:r>
            <a:r>
              <a:rPr lang="en-US" sz="2500" dirty="0" smtClean="0">
                <a:latin typeface="Eras Demi ITC" pitchFamily="34" charset="0"/>
              </a:rPr>
              <a:t>ultimate good looks of the Bangladesh market are employee readiness to work and lower costs.</a:t>
            </a:r>
          </a:p>
          <a:p>
            <a:pPr marL="312042" indent="-312042" algn="just">
              <a:spcBef>
                <a:spcPct val="0"/>
              </a:spcBef>
              <a:buFont typeface="Arial" charset="0"/>
              <a:buAutoNum type="arabicPeriod"/>
            </a:pPr>
            <a:r>
              <a:rPr lang="en-US" sz="2500" dirty="0" smtClean="0">
                <a:latin typeface="Eras Demi ITC" pitchFamily="34" charset="0"/>
              </a:rPr>
              <a:t>Bangladeshi </a:t>
            </a:r>
            <a:r>
              <a:rPr lang="en-US" sz="2500" dirty="0" smtClean="0">
                <a:latin typeface="Eras Demi ITC" pitchFamily="34" charset="0"/>
              </a:rPr>
              <a:t>services and products are better priced than in other ICT offshore destinations.</a:t>
            </a:r>
          </a:p>
          <a:p>
            <a:pPr marL="312042" indent="-312042" algn="just">
              <a:spcBef>
                <a:spcPct val="0"/>
              </a:spcBef>
              <a:buFont typeface="Arial" charset="0"/>
              <a:buAutoNum type="arabicPeriod"/>
            </a:pPr>
            <a:r>
              <a:rPr lang="en-US" sz="2500" dirty="0" smtClean="0">
                <a:latin typeface="Eras Demi ITC" pitchFamily="34" charset="0"/>
              </a:rPr>
              <a:t>Hardware </a:t>
            </a:r>
            <a:r>
              <a:rPr lang="en-US" sz="2500" dirty="0" smtClean="0">
                <a:latin typeface="Eras Demi ITC" pitchFamily="34" charset="0"/>
              </a:rPr>
              <a:t>platforms necessary for IT development are available.</a:t>
            </a:r>
          </a:p>
          <a:p>
            <a:pPr marL="312042" indent="-312042" algn="just">
              <a:spcBef>
                <a:spcPct val="0"/>
              </a:spcBef>
              <a:buFont typeface="Arial" charset="0"/>
              <a:buAutoNum type="arabicPeriod"/>
            </a:pPr>
            <a:r>
              <a:rPr lang="en-US" sz="2500" dirty="0" smtClean="0">
                <a:latin typeface="Eras Demi ITC" pitchFamily="34" charset="0"/>
              </a:rPr>
              <a:t> The </a:t>
            </a:r>
            <a:r>
              <a:rPr lang="en-US" sz="2500" dirty="0" smtClean="0">
                <a:latin typeface="Eras Demi ITC" pitchFamily="34" charset="0"/>
              </a:rPr>
              <a:t>demand for computers and peripherals is increasing at a rate of 20%.</a:t>
            </a:r>
            <a:endParaRPr lang="en-US" sz="2500" dirty="0" smtClean="0">
              <a:latin typeface="Eras Demi ITC" pitchFamily="34" charset="0"/>
            </a:endParaRPr>
          </a:p>
        </p:txBody>
      </p:sp>
      <p:sp>
        <p:nvSpPr>
          <p:cNvPr id="13316" name="Flowchart: Process 4"/>
          <p:cNvSpPr>
            <a:spLocks noChangeArrowheads="1"/>
          </p:cNvSpPr>
          <p:nvPr/>
        </p:nvSpPr>
        <p:spPr bwMode="auto">
          <a:xfrm>
            <a:off x="0" y="762000"/>
            <a:ext cx="10972800" cy="243840"/>
          </a:xfrm>
          <a:prstGeom prst="flowChartProcess">
            <a:avLst/>
          </a:prstGeom>
          <a:solidFill>
            <a:srgbClr val="00B050"/>
          </a:solidFill>
          <a:ln w="9525" algn="ctr">
            <a:solidFill>
              <a:srgbClr val="FF0000"/>
            </a:solidFill>
            <a:round/>
            <a:headEnd/>
            <a:tailEnd/>
          </a:ln>
        </p:spPr>
        <p:txBody>
          <a:bodyPr lIns="104498" tIns="52249" rIns="104498" bIns="52249"/>
          <a:lstStyle/>
          <a:p>
            <a:pPr algn="ctr"/>
            <a:endParaRPr lang="en-US">
              <a:solidFill>
                <a:srgbClr val="FF0000"/>
              </a:solidFill>
            </a:endParaRPr>
          </a:p>
        </p:txBody>
      </p:sp>
    </p:spTree>
  </p:cSld>
  <p:clrMapOvr>
    <a:masterClrMapping/>
  </p:clrMapOvr>
  <p:transition>
    <p:newsfla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Content Placeholder 2"/>
          <p:cNvSpPr>
            <a:spLocks noGrp="1"/>
          </p:cNvSpPr>
          <p:nvPr>
            <p:ph idx="1"/>
          </p:nvPr>
        </p:nvSpPr>
        <p:spPr>
          <a:xfrm>
            <a:off x="228600" y="1056640"/>
            <a:ext cx="10561320" cy="6258560"/>
          </a:xfrm>
        </p:spPr>
        <p:txBody>
          <a:bodyPr/>
          <a:lstStyle/>
          <a:p>
            <a:pPr marL="274320" indent="-274320" algn="just">
              <a:spcBef>
                <a:spcPts val="0"/>
              </a:spcBef>
              <a:buNone/>
              <a:defRPr/>
            </a:pPr>
            <a:r>
              <a:rPr lang="en-US" sz="2200" dirty="0" smtClean="0">
                <a:latin typeface="Eras Demi ITC" pitchFamily="34" charset="0"/>
              </a:rPr>
              <a:t>As a developing market, Bangladesh has a fair set of weaknesses. Most of them come from a lack of skills. The main weaknesses are:</a:t>
            </a:r>
          </a:p>
          <a:p>
            <a:pPr marL="274320" indent="-274320" algn="just">
              <a:spcBef>
                <a:spcPts val="0"/>
              </a:spcBef>
              <a:buNone/>
              <a:defRPr/>
            </a:pPr>
            <a:r>
              <a:rPr lang="en-US" sz="2200" dirty="0" smtClean="0">
                <a:latin typeface="Eras Demi ITC" pitchFamily="34" charset="0"/>
              </a:rPr>
              <a:t>1.The </a:t>
            </a:r>
            <a:r>
              <a:rPr lang="en-US" sz="2200" dirty="0" smtClean="0">
                <a:latin typeface="Eras Demi ITC" pitchFamily="34" charset="0"/>
              </a:rPr>
              <a:t>main weaknesses of the Bangladeshi market remain infrastructure and power shortages.</a:t>
            </a:r>
          </a:p>
          <a:p>
            <a:pPr marL="274320" indent="-274320" algn="just">
              <a:spcBef>
                <a:spcPts val="0"/>
              </a:spcBef>
              <a:buNone/>
              <a:defRPr/>
            </a:pPr>
            <a:r>
              <a:rPr lang="en-US" sz="2200" dirty="0" smtClean="0">
                <a:latin typeface="Eras Demi ITC" pitchFamily="34" charset="0"/>
              </a:rPr>
              <a:t>2.Another </a:t>
            </a:r>
            <a:r>
              <a:rPr lang="en-US" sz="2200" dirty="0" smtClean="0">
                <a:latin typeface="Eras Demi ITC" pitchFamily="34" charset="0"/>
              </a:rPr>
              <a:t>weakness is the lack of reliable infrastructure.</a:t>
            </a:r>
          </a:p>
          <a:p>
            <a:pPr marL="274320" indent="-274320" algn="just">
              <a:spcBef>
                <a:spcPts val="0"/>
              </a:spcBef>
              <a:buNone/>
              <a:defRPr/>
            </a:pPr>
            <a:r>
              <a:rPr lang="en-US" sz="2200" dirty="0" smtClean="0">
                <a:latin typeface="Eras Demi ITC" pitchFamily="34" charset="0"/>
              </a:rPr>
              <a:t>3.Internet </a:t>
            </a:r>
            <a:r>
              <a:rPr lang="en-US" sz="2200" dirty="0" smtClean="0">
                <a:latin typeface="Eras Demi ITC" pitchFamily="34" charset="0"/>
              </a:rPr>
              <a:t>speed, bandwidth, and electricity are key problems that regularly affect daily operations.</a:t>
            </a:r>
          </a:p>
          <a:p>
            <a:pPr marL="274320" indent="-274320" algn="just">
              <a:spcBef>
                <a:spcPts val="0"/>
              </a:spcBef>
              <a:buNone/>
              <a:defRPr/>
            </a:pPr>
            <a:r>
              <a:rPr lang="en-US" sz="2200" dirty="0" smtClean="0">
                <a:latin typeface="Eras Demi ITC" pitchFamily="34" charset="0"/>
              </a:rPr>
              <a:t>4</a:t>
            </a:r>
            <a:r>
              <a:rPr lang="en-US" sz="2200" dirty="0" smtClean="0">
                <a:latin typeface="Eras Demi ITC" pitchFamily="34" charset="0"/>
              </a:rPr>
              <a:t>. The Bangladesh ICT sector also suffers from poor international visibility and a lack of brand recognition as a global off-shoring destination.</a:t>
            </a:r>
          </a:p>
          <a:p>
            <a:pPr marL="274320" indent="-274320" algn="just">
              <a:spcBef>
                <a:spcPts val="0"/>
              </a:spcBef>
              <a:buNone/>
              <a:defRPr/>
            </a:pPr>
            <a:r>
              <a:rPr lang="en-US" sz="2200" dirty="0" smtClean="0">
                <a:latin typeface="Eras Demi ITC" pitchFamily="34" charset="0"/>
              </a:rPr>
              <a:t>5.The </a:t>
            </a:r>
            <a:r>
              <a:rPr lang="en-US" sz="2200" dirty="0" smtClean="0">
                <a:latin typeface="Eras Demi ITC" pitchFamily="34" charset="0"/>
              </a:rPr>
              <a:t>ICT sector in Bangladesh is comprised of mainly small companies that seem to lack the focus and scale to take up large-scale long-term projects.</a:t>
            </a:r>
          </a:p>
          <a:p>
            <a:pPr marL="274320" indent="-274320" algn="just">
              <a:spcBef>
                <a:spcPts val="0"/>
              </a:spcBef>
              <a:buNone/>
              <a:defRPr/>
            </a:pPr>
            <a:r>
              <a:rPr lang="en-US" sz="2200" dirty="0" smtClean="0">
                <a:latin typeface="Eras Demi ITC" pitchFamily="34" charset="0"/>
              </a:rPr>
              <a:t>6.There </a:t>
            </a:r>
            <a:r>
              <a:rPr lang="en-US" sz="2200" dirty="0" smtClean="0">
                <a:latin typeface="Eras Demi ITC" pitchFamily="34" charset="0"/>
              </a:rPr>
              <a:t>is a major lack of soft skills in Bangladesh. If you have 100 candidates for the job, probably just 2 will have the right soft skills.</a:t>
            </a:r>
          </a:p>
          <a:p>
            <a:pPr marL="274320" indent="-274320" algn="just">
              <a:spcBef>
                <a:spcPts val="0"/>
              </a:spcBef>
              <a:buNone/>
              <a:defRPr/>
            </a:pPr>
            <a:r>
              <a:rPr lang="en-US" sz="2200" dirty="0" smtClean="0">
                <a:latin typeface="Eras Demi ITC" pitchFamily="34" charset="0"/>
              </a:rPr>
              <a:t>7.There </a:t>
            </a:r>
            <a:r>
              <a:rPr lang="en-US" sz="2200" dirty="0" smtClean="0">
                <a:latin typeface="Eras Demi ITC" pitchFamily="34" charset="0"/>
              </a:rPr>
              <a:t>is a gap between what the industry needs and IT graduates. To solve the problem, companies need to offer training and internships.</a:t>
            </a:r>
          </a:p>
          <a:p>
            <a:pPr marL="274320" indent="-274320" algn="just">
              <a:spcBef>
                <a:spcPts val="0"/>
              </a:spcBef>
              <a:buNone/>
              <a:defRPr/>
            </a:pPr>
            <a:r>
              <a:rPr lang="en-US" sz="2200" dirty="0" smtClean="0">
                <a:latin typeface="Eras Demi ITC" pitchFamily="34" charset="0"/>
              </a:rPr>
              <a:t>8.Due </a:t>
            </a:r>
            <a:r>
              <a:rPr lang="en-US" sz="2200" dirty="0" smtClean="0">
                <a:latin typeface="Eras Demi ITC" pitchFamily="34" charset="0"/>
              </a:rPr>
              <a:t>to the lack of investment, the competition is not tough and the turnover of employees is lower than in other countries.</a:t>
            </a:r>
          </a:p>
          <a:p>
            <a:pPr marL="274320" indent="-274320" algn="just">
              <a:spcBef>
                <a:spcPts val="0"/>
              </a:spcBef>
              <a:buNone/>
              <a:defRPr/>
            </a:pPr>
            <a:r>
              <a:rPr lang="en-US" sz="2200" dirty="0" smtClean="0">
                <a:latin typeface="Eras Demi ITC" pitchFamily="34" charset="0"/>
              </a:rPr>
              <a:t>9.Political </a:t>
            </a:r>
            <a:r>
              <a:rPr lang="en-US" sz="2200" dirty="0" smtClean="0">
                <a:latin typeface="Eras Demi ITC" pitchFamily="34" charset="0"/>
              </a:rPr>
              <a:t>instability hampers the development of the ICT industry.</a:t>
            </a:r>
            <a:endParaRPr lang="en-US" sz="2200" dirty="0" smtClean="0">
              <a:latin typeface="Eras Demi ITC" pitchFamily="34" charset="0"/>
            </a:endParaRPr>
          </a:p>
        </p:txBody>
      </p:sp>
      <p:sp>
        <p:nvSpPr>
          <p:cNvPr id="14340" name="Flowchart: Process 4"/>
          <p:cNvSpPr>
            <a:spLocks noChangeArrowheads="1"/>
          </p:cNvSpPr>
          <p:nvPr/>
        </p:nvSpPr>
        <p:spPr bwMode="auto">
          <a:xfrm>
            <a:off x="0" y="746760"/>
            <a:ext cx="10972800" cy="243840"/>
          </a:xfrm>
          <a:prstGeom prst="flowChartProcess">
            <a:avLst/>
          </a:prstGeom>
          <a:solidFill>
            <a:srgbClr val="00B050"/>
          </a:solidFill>
          <a:ln w="9525" algn="ctr">
            <a:solidFill>
              <a:srgbClr val="FF0000"/>
            </a:solidFill>
            <a:round/>
            <a:headEnd/>
            <a:tailEnd/>
          </a:ln>
        </p:spPr>
        <p:txBody>
          <a:bodyPr lIns="104498" tIns="52249" rIns="104498" bIns="52249"/>
          <a:lstStyle/>
          <a:p>
            <a:pPr algn="ctr"/>
            <a:endParaRPr lang="en-US">
              <a:solidFill>
                <a:srgbClr val="FF0000"/>
              </a:solidFill>
            </a:endParaRPr>
          </a:p>
        </p:txBody>
      </p:sp>
      <p:sp>
        <p:nvSpPr>
          <p:cNvPr id="6" name="Title 1"/>
          <p:cNvSpPr>
            <a:spLocks noGrp="1"/>
          </p:cNvSpPr>
          <p:nvPr>
            <p:ph type="title"/>
          </p:nvPr>
        </p:nvSpPr>
        <p:spPr>
          <a:xfrm>
            <a:off x="0" y="0"/>
            <a:ext cx="10972800" cy="731520"/>
          </a:xfrm>
        </p:spPr>
        <p:txBody>
          <a:bodyPr/>
          <a:lstStyle/>
          <a:p>
            <a:r>
              <a:rPr lang="en-US" sz="4000" b="1" dirty="0" smtClean="0">
                <a:latin typeface="Eras Demi ITC" pitchFamily="34" charset="0"/>
              </a:rPr>
              <a:t>Problems </a:t>
            </a:r>
            <a:r>
              <a:rPr lang="en-US" sz="4000" b="1" dirty="0" smtClean="0">
                <a:latin typeface="Eras Demi ITC" pitchFamily="34" charset="0"/>
              </a:rPr>
              <a:t>of </a:t>
            </a:r>
            <a:r>
              <a:rPr lang="en-US" sz="4000" b="1" dirty="0" smtClean="0">
                <a:latin typeface="Eras Demi ITC" pitchFamily="34" charset="0"/>
              </a:rPr>
              <a:t>ICT Industry</a:t>
            </a:r>
          </a:p>
        </p:txBody>
      </p:sp>
    </p:spTree>
  </p:cSld>
  <p:clrMapOvr>
    <a:masterClrMapping/>
  </p:clrMapOvr>
  <p:transition>
    <p:newsflash/>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228600" y="81280"/>
            <a:ext cx="10744200" cy="731520"/>
          </a:xfrm>
        </p:spPr>
        <p:txBody>
          <a:bodyPr/>
          <a:lstStyle/>
          <a:p>
            <a:pPr algn="ctr" eaLnBrk="1" hangingPunct="1"/>
            <a:r>
              <a:rPr lang="en-US" sz="3400" b="1" dirty="0">
                <a:solidFill>
                  <a:srgbClr val="7030A0"/>
                </a:solidFill>
                <a:latin typeface="Eras Bold ITC" pitchFamily="34" charset="0"/>
              </a:rPr>
              <a:t>Problems of  Industrial Sector</a:t>
            </a:r>
          </a:p>
        </p:txBody>
      </p:sp>
      <p:sp>
        <p:nvSpPr>
          <p:cNvPr id="27651" name="Content Placeholder 2"/>
          <p:cNvSpPr>
            <a:spLocks noGrp="1"/>
          </p:cNvSpPr>
          <p:nvPr>
            <p:ph idx="1"/>
          </p:nvPr>
        </p:nvSpPr>
        <p:spPr>
          <a:xfrm>
            <a:off x="26376" y="1142610"/>
            <a:ext cx="5993423" cy="6091310"/>
          </a:xfrm>
        </p:spPr>
        <p:txBody>
          <a:bodyPr rtlCol="0">
            <a:noAutofit/>
          </a:bodyPr>
          <a:lstStyle/>
          <a:p>
            <a:pPr marL="156021" indent="0" algn="just" defTabSz="522488" eaLnBrk="1" fontAlgn="auto" hangingPunct="1">
              <a:spcBef>
                <a:spcPts val="0"/>
              </a:spcBef>
              <a:spcAft>
                <a:spcPts val="0"/>
              </a:spcAft>
              <a:buFont typeface="Wingdings" pitchFamily="2" charset="2"/>
              <a:buChar char="§"/>
              <a:defRPr/>
            </a:pPr>
            <a:r>
              <a:rPr lang="en-US" sz="2400" dirty="0">
                <a:solidFill>
                  <a:schemeClr val="accent2">
                    <a:lumMod val="50000"/>
                  </a:schemeClr>
                </a:solidFill>
                <a:latin typeface="Eras Demi ITC" pitchFamily="34" charset="0"/>
              </a:rPr>
              <a:t> High Competition and impact of free market economy</a:t>
            </a:r>
          </a:p>
          <a:p>
            <a:pPr marL="156021" indent="0" algn="just" defTabSz="522488" eaLnBrk="1" fontAlgn="auto" hangingPunct="1">
              <a:spcBef>
                <a:spcPts val="0"/>
              </a:spcBef>
              <a:spcAft>
                <a:spcPts val="0"/>
              </a:spcAft>
              <a:buFont typeface="Wingdings" pitchFamily="2" charset="2"/>
              <a:buChar char="§"/>
              <a:defRPr/>
            </a:pPr>
            <a:r>
              <a:rPr lang="en-US" sz="2400" dirty="0">
                <a:solidFill>
                  <a:schemeClr val="accent2">
                    <a:lumMod val="50000"/>
                  </a:schemeClr>
                </a:solidFill>
                <a:latin typeface="Eras Demi ITC" pitchFamily="34" charset="0"/>
              </a:rPr>
              <a:t>Malpractices in providing industrial loan</a:t>
            </a:r>
          </a:p>
          <a:p>
            <a:pPr marL="156021" indent="0" algn="just" defTabSz="522488" eaLnBrk="1" fontAlgn="auto" hangingPunct="1">
              <a:spcBef>
                <a:spcPts val="0"/>
              </a:spcBef>
              <a:spcAft>
                <a:spcPts val="0"/>
              </a:spcAft>
              <a:buFont typeface="Wingdings" pitchFamily="2" charset="2"/>
              <a:buChar char="§"/>
              <a:defRPr/>
            </a:pPr>
            <a:r>
              <a:rPr lang="en-US" sz="2400" dirty="0">
                <a:solidFill>
                  <a:schemeClr val="accent2">
                    <a:lumMod val="50000"/>
                  </a:schemeClr>
                </a:solidFill>
                <a:latin typeface="Eras Demi ITC" pitchFamily="34" charset="0"/>
              </a:rPr>
              <a:t>Highly dependency on jobs in place of entrepreneur mind</a:t>
            </a:r>
          </a:p>
          <a:p>
            <a:pPr marL="156021" indent="0" algn="just" defTabSz="522488" eaLnBrk="1" fontAlgn="auto" hangingPunct="1">
              <a:spcBef>
                <a:spcPts val="0"/>
              </a:spcBef>
              <a:spcAft>
                <a:spcPts val="0"/>
              </a:spcAft>
              <a:buFont typeface="Wingdings" pitchFamily="2" charset="2"/>
              <a:buChar char="§"/>
              <a:defRPr/>
            </a:pPr>
            <a:r>
              <a:rPr lang="en-US" sz="2400" dirty="0">
                <a:solidFill>
                  <a:schemeClr val="accent2">
                    <a:lumMod val="50000"/>
                  </a:schemeClr>
                </a:solidFill>
                <a:latin typeface="Eras Demi ITC" pitchFamily="34" charset="0"/>
              </a:rPr>
              <a:t>Lack of FDI and capital for investment and reinvestment mind</a:t>
            </a:r>
          </a:p>
          <a:p>
            <a:pPr marL="156021" indent="0" algn="just" defTabSz="522488" eaLnBrk="1" fontAlgn="auto" hangingPunct="1">
              <a:spcBef>
                <a:spcPts val="0"/>
              </a:spcBef>
              <a:spcAft>
                <a:spcPts val="0"/>
              </a:spcAft>
              <a:buFont typeface="Wingdings" pitchFamily="2" charset="2"/>
              <a:buChar char="§"/>
              <a:defRPr/>
            </a:pPr>
            <a:r>
              <a:rPr lang="en-US" sz="2400" dirty="0">
                <a:solidFill>
                  <a:schemeClr val="accent2">
                    <a:lumMod val="50000"/>
                  </a:schemeClr>
                </a:solidFill>
                <a:latin typeface="Eras Demi ITC" pitchFamily="34" charset="0"/>
              </a:rPr>
              <a:t>Workers do not receive their right benefits </a:t>
            </a:r>
          </a:p>
          <a:p>
            <a:pPr marL="156021" indent="0" algn="just" defTabSz="522488" eaLnBrk="1" fontAlgn="auto" hangingPunct="1">
              <a:spcBef>
                <a:spcPts val="0"/>
              </a:spcBef>
              <a:spcAft>
                <a:spcPts val="0"/>
              </a:spcAft>
              <a:buFont typeface="Wingdings" pitchFamily="2" charset="2"/>
              <a:buChar char="§"/>
              <a:defRPr/>
            </a:pPr>
            <a:r>
              <a:rPr lang="en-US" sz="2400" dirty="0">
                <a:solidFill>
                  <a:schemeClr val="accent2">
                    <a:lumMod val="50000"/>
                  </a:schemeClr>
                </a:solidFill>
                <a:latin typeface="Eras Demi ITC" pitchFamily="34" charset="0"/>
              </a:rPr>
              <a:t>Labor unrest due to some needs</a:t>
            </a:r>
          </a:p>
          <a:p>
            <a:pPr marL="156021" indent="0" algn="just" defTabSz="522488" eaLnBrk="1" fontAlgn="auto" hangingPunct="1">
              <a:spcBef>
                <a:spcPts val="0"/>
              </a:spcBef>
              <a:spcAft>
                <a:spcPts val="0"/>
              </a:spcAft>
              <a:buFont typeface="Wingdings" pitchFamily="2" charset="2"/>
              <a:buChar char="§"/>
              <a:defRPr/>
            </a:pPr>
            <a:r>
              <a:rPr lang="en-US" sz="2400" dirty="0">
                <a:solidFill>
                  <a:schemeClr val="accent2">
                    <a:lumMod val="50000"/>
                  </a:schemeClr>
                </a:solidFill>
                <a:latin typeface="Eras Demi ITC" pitchFamily="34" charset="0"/>
              </a:rPr>
              <a:t>Poor presence of labor rights advocacy</a:t>
            </a:r>
          </a:p>
          <a:p>
            <a:pPr marL="156021" indent="0" algn="just" defTabSz="522488" eaLnBrk="1" fontAlgn="auto" hangingPunct="1">
              <a:spcBef>
                <a:spcPts val="0"/>
              </a:spcBef>
              <a:spcAft>
                <a:spcPts val="0"/>
              </a:spcAft>
              <a:buFont typeface="Wingdings" pitchFamily="2" charset="2"/>
              <a:buChar char="§"/>
              <a:defRPr/>
            </a:pPr>
            <a:r>
              <a:rPr lang="en-US" sz="2400" dirty="0">
                <a:solidFill>
                  <a:schemeClr val="accent2">
                    <a:lumMod val="50000"/>
                  </a:schemeClr>
                </a:solidFill>
                <a:latin typeface="Eras Demi ITC" pitchFamily="34" charset="0"/>
              </a:rPr>
              <a:t>Instable political situation</a:t>
            </a:r>
          </a:p>
          <a:p>
            <a:pPr marL="156021" indent="0" algn="just" defTabSz="522488" eaLnBrk="1" fontAlgn="auto" hangingPunct="1">
              <a:spcBef>
                <a:spcPts val="0"/>
              </a:spcBef>
              <a:spcAft>
                <a:spcPts val="0"/>
              </a:spcAft>
              <a:buFont typeface="Wingdings" pitchFamily="2" charset="2"/>
              <a:buChar char="§"/>
              <a:defRPr/>
            </a:pPr>
            <a:r>
              <a:rPr lang="en-US" sz="2400" dirty="0">
                <a:solidFill>
                  <a:schemeClr val="accent2">
                    <a:lumMod val="50000"/>
                  </a:schemeClr>
                </a:solidFill>
                <a:latin typeface="Eras Demi ITC" pitchFamily="34" charset="0"/>
              </a:rPr>
              <a:t>High rate of corporate tax</a:t>
            </a:r>
          </a:p>
          <a:p>
            <a:pPr marL="156021" indent="0" algn="just" defTabSz="522488" eaLnBrk="1" fontAlgn="auto" hangingPunct="1">
              <a:spcBef>
                <a:spcPts val="0"/>
              </a:spcBef>
              <a:spcAft>
                <a:spcPts val="0"/>
              </a:spcAft>
              <a:buFont typeface="Wingdings" pitchFamily="2" charset="2"/>
              <a:buChar char="§"/>
              <a:defRPr/>
            </a:pPr>
            <a:r>
              <a:rPr lang="en-US" sz="2400" dirty="0">
                <a:solidFill>
                  <a:schemeClr val="accent2">
                    <a:lumMod val="50000"/>
                  </a:schemeClr>
                </a:solidFill>
                <a:latin typeface="Eras Demi ITC" pitchFamily="34" charset="0"/>
              </a:rPr>
              <a:t>Lack of raw materials in various industries</a:t>
            </a:r>
          </a:p>
        </p:txBody>
      </p:sp>
      <p:sp>
        <p:nvSpPr>
          <p:cNvPr id="62468" name="Flowchart: Process 4"/>
          <p:cNvSpPr>
            <a:spLocks noChangeArrowheads="1"/>
          </p:cNvSpPr>
          <p:nvPr/>
        </p:nvSpPr>
        <p:spPr bwMode="auto">
          <a:xfrm>
            <a:off x="0" y="812800"/>
            <a:ext cx="10972800" cy="101600"/>
          </a:xfrm>
          <a:prstGeom prst="flowChartProcess">
            <a:avLst/>
          </a:prstGeom>
          <a:solidFill>
            <a:srgbClr val="00B050"/>
          </a:solidFill>
          <a:ln w="9525" algn="ctr">
            <a:solidFill>
              <a:srgbClr val="FF0000"/>
            </a:solidFill>
            <a:round/>
            <a:headEnd/>
            <a:tailEnd/>
          </a:ln>
        </p:spPr>
        <p:txBody>
          <a:bodyPr lIns="104497" tIns="52249" rIns="104497" bIns="52249"/>
          <a:lstStyle/>
          <a:p>
            <a:pPr algn="ctr"/>
            <a:endParaRPr lang="en-US">
              <a:solidFill>
                <a:srgbClr val="FF0000"/>
              </a:solidFill>
            </a:endParaRPr>
          </a:p>
        </p:txBody>
      </p:sp>
      <p:sp>
        <p:nvSpPr>
          <p:cNvPr id="5" name="TextBox 4">
            <a:extLst>
              <a:ext uri="{FF2B5EF4-FFF2-40B4-BE49-F238E27FC236}">
                <a16:creationId xmlns:a16="http://schemas.microsoft.com/office/drawing/2014/main" xmlns="" id="{4F05806F-320B-4B37-BB1C-B97C25BF99EA}"/>
              </a:ext>
            </a:extLst>
          </p:cNvPr>
          <p:cNvSpPr txBox="1"/>
          <p:nvPr/>
        </p:nvSpPr>
        <p:spPr>
          <a:xfrm>
            <a:off x="6477000" y="1066800"/>
            <a:ext cx="4191000" cy="5826445"/>
          </a:xfrm>
          <a:prstGeom prst="rect">
            <a:avLst/>
          </a:prstGeom>
          <a:noFill/>
        </p:spPr>
        <p:txBody>
          <a:bodyPr wrap="square" lIns="70336" tIns="35168" rIns="70336" bIns="35168">
            <a:spAutoFit/>
          </a:bodyPr>
          <a:lstStyle/>
          <a:p>
            <a:pPr marL="156021" defTabSz="522488" eaLnBrk="1" fontAlgn="auto" hangingPunct="1">
              <a:spcBef>
                <a:spcPts val="0"/>
              </a:spcBef>
              <a:spcAft>
                <a:spcPts val="0"/>
              </a:spcAft>
              <a:buFont typeface="Wingdings" pitchFamily="2" charset="2"/>
              <a:buChar char="§"/>
              <a:defRPr/>
            </a:pPr>
            <a:r>
              <a:rPr lang="en-US" sz="2200" b="1" dirty="0">
                <a:solidFill>
                  <a:srgbClr val="002060"/>
                </a:solidFill>
                <a:latin typeface="Eras Demi ITC" pitchFamily="34" charset="0"/>
              </a:rPr>
              <a:t>Uncertainly of power and fuels</a:t>
            </a:r>
          </a:p>
          <a:p>
            <a:pPr marL="156021" defTabSz="522488" eaLnBrk="1" fontAlgn="auto" hangingPunct="1">
              <a:spcBef>
                <a:spcPts val="0"/>
              </a:spcBef>
              <a:spcAft>
                <a:spcPts val="0"/>
              </a:spcAft>
              <a:buFont typeface="Wingdings" pitchFamily="2" charset="2"/>
              <a:buChar char="§"/>
              <a:defRPr/>
            </a:pPr>
            <a:r>
              <a:rPr lang="en-US" sz="2200" b="1" dirty="0">
                <a:solidFill>
                  <a:srgbClr val="002060"/>
                </a:solidFill>
                <a:latin typeface="Eras Demi ITC" pitchFamily="34" charset="0"/>
              </a:rPr>
              <a:t>Lack of well trained up manpower</a:t>
            </a:r>
          </a:p>
          <a:p>
            <a:pPr marL="156021" defTabSz="522488" eaLnBrk="1" fontAlgn="auto" hangingPunct="1">
              <a:spcBef>
                <a:spcPts val="0"/>
              </a:spcBef>
              <a:spcAft>
                <a:spcPts val="0"/>
              </a:spcAft>
              <a:buFont typeface="Wingdings" pitchFamily="2" charset="2"/>
              <a:buChar char="§"/>
              <a:defRPr/>
            </a:pPr>
            <a:r>
              <a:rPr lang="en-US" sz="2200" b="1" dirty="0">
                <a:solidFill>
                  <a:srgbClr val="002060"/>
                </a:solidFill>
                <a:latin typeface="Eras Demi ITC" pitchFamily="34" charset="0"/>
              </a:rPr>
              <a:t>Lack of technological knowledge and skills</a:t>
            </a:r>
          </a:p>
          <a:p>
            <a:pPr marL="156021" defTabSz="522488" eaLnBrk="1" fontAlgn="auto" hangingPunct="1">
              <a:spcBef>
                <a:spcPts val="0"/>
              </a:spcBef>
              <a:spcAft>
                <a:spcPts val="0"/>
              </a:spcAft>
              <a:buFont typeface="Wingdings" pitchFamily="2" charset="2"/>
              <a:buChar char="§"/>
              <a:defRPr/>
            </a:pPr>
            <a:r>
              <a:rPr lang="en-US" sz="2200" b="1" dirty="0">
                <a:solidFill>
                  <a:srgbClr val="002060"/>
                </a:solidFill>
                <a:latin typeface="Eras Demi ITC" pitchFamily="34" charset="0"/>
              </a:rPr>
              <a:t>Lack of disruptive thinking </a:t>
            </a:r>
          </a:p>
          <a:p>
            <a:pPr marL="156021" defTabSz="522488" eaLnBrk="1" fontAlgn="auto" hangingPunct="1">
              <a:spcBef>
                <a:spcPts val="0"/>
              </a:spcBef>
              <a:spcAft>
                <a:spcPts val="0"/>
              </a:spcAft>
              <a:buFont typeface="Wingdings" pitchFamily="2" charset="2"/>
              <a:buChar char="§"/>
              <a:defRPr/>
            </a:pPr>
            <a:r>
              <a:rPr lang="en-US" sz="2200" b="1" dirty="0">
                <a:solidFill>
                  <a:srgbClr val="002060"/>
                </a:solidFill>
                <a:latin typeface="Eras Demi ITC" pitchFamily="34" charset="0"/>
              </a:rPr>
              <a:t>Red </a:t>
            </a:r>
            <a:r>
              <a:rPr lang="en-US" sz="2200" b="1" dirty="0" err="1">
                <a:solidFill>
                  <a:srgbClr val="002060"/>
                </a:solidFill>
                <a:latin typeface="Eras Demi ITC" pitchFamily="34" charset="0"/>
              </a:rPr>
              <a:t>Tapism</a:t>
            </a:r>
            <a:r>
              <a:rPr lang="en-US" sz="2200" b="1" dirty="0">
                <a:solidFill>
                  <a:srgbClr val="002060"/>
                </a:solidFill>
                <a:latin typeface="Eras Demi ITC" pitchFamily="34" charset="0"/>
              </a:rPr>
              <a:t> (Bureaucratic behavior) </a:t>
            </a:r>
          </a:p>
          <a:p>
            <a:pPr marL="156021" defTabSz="522488" eaLnBrk="1" fontAlgn="auto" hangingPunct="1">
              <a:spcBef>
                <a:spcPts val="0"/>
              </a:spcBef>
              <a:spcAft>
                <a:spcPts val="0"/>
              </a:spcAft>
              <a:buFont typeface="Wingdings" pitchFamily="2" charset="2"/>
              <a:buChar char="§"/>
              <a:defRPr/>
            </a:pPr>
            <a:r>
              <a:rPr lang="en-US" sz="2200" b="1" dirty="0">
                <a:solidFill>
                  <a:srgbClr val="002060"/>
                </a:solidFill>
                <a:latin typeface="Eras Demi ITC" pitchFamily="34" charset="0"/>
              </a:rPr>
              <a:t>Absences of compliances </a:t>
            </a:r>
          </a:p>
          <a:p>
            <a:pPr marL="156021" defTabSz="522488" eaLnBrk="1" fontAlgn="auto" hangingPunct="1">
              <a:spcBef>
                <a:spcPts val="0"/>
              </a:spcBef>
              <a:spcAft>
                <a:spcPts val="0"/>
              </a:spcAft>
              <a:buFont typeface="Wingdings" pitchFamily="2" charset="2"/>
              <a:buChar char="§"/>
              <a:defRPr/>
            </a:pPr>
            <a:r>
              <a:rPr lang="en-US" sz="2200" b="1" dirty="0">
                <a:solidFill>
                  <a:srgbClr val="002060"/>
                </a:solidFill>
                <a:latin typeface="Eras Demi ITC" pitchFamily="34" charset="0"/>
              </a:rPr>
              <a:t>Inadequate port facilities</a:t>
            </a:r>
          </a:p>
          <a:p>
            <a:pPr marL="156021" defTabSz="522488" eaLnBrk="1" fontAlgn="auto" hangingPunct="1">
              <a:spcBef>
                <a:spcPts val="0"/>
              </a:spcBef>
              <a:spcAft>
                <a:spcPts val="0"/>
              </a:spcAft>
              <a:buFont typeface="Wingdings" pitchFamily="2" charset="2"/>
              <a:buChar char="§"/>
              <a:defRPr/>
            </a:pPr>
            <a:r>
              <a:rPr lang="en-US" sz="2200" b="1" dirty="0">
                <a:solidFill>
                  <a:srgbClr val="002060"/>
                </a:solidFill>
                <a:latin typeface="Eras Demi ITC" pitchFamily="34" charset="0"/>
              </a:rPr>
              <a:t>Withdrawn quota advantage</a:t>
            </a:r>
          </a:p>
          <a:p>
            <a:pPr marL="156021" defTabSz="522488" eaLnBrk="1" fontAlgn="auto" hangingPunct="1">
              <a:spcBef>
                <a:spcPts val="0"/>
              </a:spcBef>
              <a:spcAft>
                <a:spcPts val="0"/>
              </a:spcAft>
              <a:buFont typeface="Wingdings" pitchFamily="2" charset="2"/>
              <a:buChar char="§"/>
              <a:defRPr/>
            </a:pPr>
            <a:r>
              <a:rPr lang="en-US" sz="2200" b="1" dirty="0">
                <a:solidFill>
                  <a:srgbClr val="002060"/>
                </a:solidFill>
                <a:latin typeface="Eras Demi ITC" pitchFamily="34" charset="0"/>
              </a:rPr>
              <a:t>Lack of research and innovation</a:t>
            </a:r>
          </a:p>
          <a:p>
            <a:pPr marL="156021" defTabSz="522488" eaLnBrk="1" fontAlgn="auto" hangingPunct="1">
              <a:spcBef>
                <a:spcPts val="0"/>
              </a:spcBef>
              <a:spcAft>
                <a:spcPts val="0"/>
              </a:spcAft>
              <a:buFont typeface="Wingdings" pitchFamily="2" charset="2"/>
              <a:buChar char="§"/>
              <a:defRPr/>
            </a:pPr>
            <a:r>
              <a:rPr lang="en-US" sz="2200" b="1" dirty="0">
                <a:solidFill>
                  <a:srgbClr val="002060"/>
                </a:solidFill>
                <a:latin typeface="Eras Demi ITC" pitchFamily="34" charset="0"/>
              </a:rPr>
              <a:t>Imbalance trade and business</a:t>
            </a:r>
          </a:p>
        </p:txBody>
      </p:sp>
    </p:spTree>
  </p:cSld>
  <p:clrMapOvr>
    <a:masterClrMapping/>
  </p:clrMapOvr>
  <p:transition>
    <p:newsflash/>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a:xfrm>
            <a:off x="1143000" y="137820"/>
            <a:ext cx="8801100" cy="715010"/>
          </a:xfrm>
        </p:spPr>
        <p:txBody>
          <a:bodyPr/>
          <a:lstStyle/>
          <a:p>
            <a:pPr eaLnBrk="1" hangingPunct="1"/>
            <a:r>
              <a:rPr lang="en-US" sz="3400" b="1" dirty="0">
                <a:solidFill>
                  <a:srgbClr val="7030A0"/>
                </a:solidFill>
                <a:latin typeface="Eras Bold ITC" pitchFamily="34" charset="0"/>
              </a:rPr>
              <a:t>Thing to do for development</a:t>
            </a:r>
          </a:p>
        </p:txBody>
      </p:sp>
      <p:sp>
        <p:nvSpPr>
          <p:cNvPr id="64515" name="Content Placeholder 2"/>
          <p:cNvSpPr>
            <a:spLocks noGrp="1"/>
          </p:cNvSpPr>
          <p:nvPr>
            <p:ph idx="1"/>
          </p:nvPr>
        </p:nvSpPr>
        <p:spPr>
          <a:xfrm>
            <a:off x="82245" y="1058545"/>
            <a:ext cx="5131594" cy="6154102"/>
          </a:xfrm>
        </p:spPr>
        <p:txBody>
          <a:bodyPr>
            <a:normAutofit fontScale="92500"/>
          </a:bodyPr>
          <a:lstStyle/>
          <a:p>
            <a:pPr marL="312603" indent="-312603" algn="just" eaLnBrk="1" hangingPunct="1">
              <a:spcBef>
                <a:spcPct val="0"/>
              </a:spcBef>
              <a:buFont typeface="Wingdings" pitchFamily="2" charset="2"/>
              <a:buChar char="ü"/>
            </a:pPr>
            <a:r>
              <a:rPr lang="en-US" sz="2200" dirty="0">
                <a:solidFill>
                  <a:schemeClr val="tx1">
                    <a:lumMod val="95000"/>
                  </a:schemeClr>
                </a:solidFill>
                <a:latin typeface="Eras Demi ITC" pitchFamily="34" charset="0"/>
              </a:rPr>
              <a:t>Role of policy-makers</a:t>
            </a:r>
          </a:p>
          <a:p>
            <a:pPr marL="312603" indent="-312603" algn="just" eaLnBrk="1" hangingPunct="1">
              <a:spcBef>
                <a:spcPct val="0"/>
              </a:spcBef>
              <a:buFont typeface="Wingdings" pitchFamily="2" charset="2"/>
              <a:buChar char="ü"/>
            </a:pPr>
            <a:r>
              <a:rPr lang="en-US" sz="2200" dirty="0">
                <a:solidFill>
                  <a:schemeClr val="tx1">
                    <a:lumMod val="95000"/>
                  </a:schemeClr>
                </a:solidFill>
                <a:latin typeface="Eras Demi ITC" pitchFamily="34" charset="0"/>
              </a:rPr>
              <a:t>Capacity-building of the workforce.</a:t>
            </a:r>
          </a:p>
          <a:p>
            <a:pPr marL="312603" indent="-312603" eaLnBrk="1" hangingPunct="1">
              <a:spcBef>
                <a:spcPct val="0"/>
              </a:spcBef>
              <a:buFont typeface="Wingdings" pitchFamily="2" charset="2"/>
              <a:buChar char="ü"/>
            </a:pPr>
            <a:r>
              <a:rPr lang="en-US" sz="2700" b="1" dirty="0">
                <a:solidFill>
                  <a:srgbClr val="0070C0"/>
                </a:solidFill>
                <a:latin typeface="Eras Demi ITC" pitchFamily="34" charset="0"/>
              </a:rPr>
              <a:t>Prepare FTP, </a:t>
            </a:r>
            <a:r>
              <a:rPr lang="en-US" sz="2300" b="1" dirty="0">
                <a:solidFill>
                  <a:srgbClr val="0070C0"/>
                </a:solidFill>
                <a:latin typeface="Eras Demi ITC" pitchFamily="34" charset="0"/>
              </a:rPr>
              <a:t>Bi-lateral, Multi-lateral</a:t>
            </a:r>
            <a:r>
              <a:rPr lang="en-US" sz="2700" b="1" dirty="0">
                <a:solidFill>
                  <a:srgbClr val="0070C0"/>
                </a:solidFill>
                <a:latin typeface="Eras Demi ITC" pitchFamily="34" charset="0"/>
              </a:rPr>
              <a:t> Business alliance. </a:t>
            </a:r>
          </a:p>
          <a:p>
            <a:pPr marL="312603" indent="-312603" algn="just" eaLnBrk="1" hangingPunct="1">
              <a:spcBef>
                <a:spcPct val="0"/>
              </a:spcBef>
              <a:buFont typeface="Wingdings" pitchFamily="2" charset="2"/>
              <a:buChar char="ü"/>
            </a:pPr>
            <a:r>
              <a:rPr lang="en-US" sz="2200" dirty="0">
                <a:solidFill>
                  <a:schemeClr val="tx1">
                    <a:lumMod val="95000"/>
                  </a:schemeClr>
                </a:solidFill>
                <a:latin typeface="Eras Demi ITC" pitchFamily="34" charset="0"/>
              </a:rPr>
              <a:t>Imparting training to make skilled workers.</a:t>
            </a:r>
          </a:p>
          <a:p>
            <a:pPr marL="312603" indent="-312603" algn="just" eaLnBrk="1" hangingPunct="1">
              <a:spcBef>
                <a:spcPct val="0"/>
              </a:spcBef>
              <a:buFont typeface="Wingdings" pitchFamily="2" charset="2"/>
              <a:buChar char="ü"/>
            </a:pPr>
            <a:r>
              <a:rPr lang="en-US" sz="2200" dirty="0">
                <a:solidFill>
                  <a:schemeClr val="tx1">
                    <a:lumMod val="95000"/>
                  </a:schemeClr>
                </a:solidFill>
                <a:latin typeface="Eras Demi ITC" pitchFamily="34" charset="0"/>
              </a:rPr>
              <a:t>Stabling the Political Situation.</a:t>
            </a:r>
          </a:p>
          <a:p>
            <a:pPr marL="312603" indent="-312603" algn="just" eaLnBrk="1" hangingPunct="1">
              <a:spcBef>
                <a:spcPct val="0"/>
              </a:spcBef>
              <a:buFont typeface="Wingdings" pitchFamily="2" charset="2"/>
              <a:buChar char="ü"/>
            </a:pPr>
            <a:r>
              <a:rPr lang="en-US" sz="2200" dirty="0">
                <a:solidFill>
                  <a:schemeClr val="tx1">
                    <a:lumMod val="95000"/>
                  </a:schemeClr>
                </a:solidFill>
                <a:latin typeface="Eras Demi ITC" pitchFamily="34" charset="0"/>
              </a:rPr>
              <a:t>Private sectors development </a:t>
            </a:r>
          </a:p>
          <a:p>
            <a:pPr marL="312603" indent="-312603" algn="just" eaLnBrk="1" hangingPunct="1">
              <a:spcBef>
                <a:spcPct val="0"/>
              </a:spcBef>
              <a:buFont typeface="Wingdings" pitchFamily="2" charset="2"/>
              <a:buChar char="ü"/>
            </a:pPr>
            <a:r>
              <a:rPr lang="en-US" sz="2200" dirty="0">
                <a:solidFill>
                  <a:schemeClr val="tx1">
                    <a:lumMod val="95000"/>
                  </a:schemeClr>
                </a:solidFill>
                <a:latin typeface="Eras Demi ITC" pitchFamily="34" charset="0"/>
              </a:rPr>
              <a:t>Developing ICT Capacity.</a:t>
            </a:r>
          </a:p>
          <a:p>
            <a:pPr marL="312603" indent="-312603" algn="just" eaLnBrk="1" hangingPunct="1">
              <a:spcBef>
                <a:spcPct val="0"/>
              </a:spcBef>
              <a:buFont typeface="Wingdings" pitchFamily="2" charset="2"/>
              <a:buChar char="ü"/>
            </a:pPr>
            <a:r>
              <a:rPr lang="en-US" sz="2200" dirty="0">
                <a:solidFill>
                  <a:schemeClr val="tx1">
                    <a:lumMod val="95000"/>
                  </a:schemeClr>
                </a:solidFill>
                <a:latin typeface="Eras Demi ITC" pitchFamily="34" charset="0"/>
              </a:rPr>
              <a:t>Reducing High Rate of Corporate Tax.</a:t>
            </a:r>
          </a:p>
          <a:p>
            <a:pPr marL="312603" indent="-312603" algn="just" eaLnBrk="1" hangingPunct="1">
              <a:spcBef>
                <a:spcPct val="0"/>
              </a:spcBef>
              <a:buFont typeface="Wingdings" pitchFamily="2" charset="2"/>
              <a:buChar char="ü"/>
            </a:pPr>
            <a:r>
              <a:rPr lang="en-US" sz="2200" dirty="0">
                <a:solidFill>
                  <a:schemeClr val="tx1">
                    <a:lumMod val="95000"/>
                  </a:schemeClr>
                </a:solidFill>
                <a:latin typeface="Eras Demi ITC" pitchFamily="34" charset="0"/>
              </a:rPr>
              <a:t>ICT access opportunity for the citizen</a:t>
            </a:r>
          </a:p>
          <a:p>
            <a:pPr marL="312603" indent="-312603" algn="just" eaLnBrk="1" hangingPunct="1">
              <a:spcBef>
                <a:spcPct val="0"/>
              </a:spcBef>
              <a:buFont typeface="Wingdings" pitchFamily="2" charset="2"/>
              <a:buChar char="ü"/>
            </a:pPr>
            <a:r>
              <a:rPr lang="en-US" sz="2200" dirty="0">
                <a:solidFill>
                  <a:schemeClr val="tx1">
                    <a:lumMod val="95000"/>
                  </a:schemeClr>
                </a:solidFill>
                <a:latin typeface="Eras Demi ITC" pitchFamily="34" charset="0"/>
              </a:rPr>
              <a:t>Reducing tax on technologies, hand sets and other equipments related to the telecommunication </a:t>
            </a:r>
          </a:p>
          <a:p>
            <a:pPr marL="312603" indent="-312603" algn="just" eaLnBrk="1" hangingPunct="1">
              <a:spcBef>
                <a:spcPct val="0"/>
              </a:spcBef>
              <a:buFont typeface="Wingdings" pitchFamily="2" charset="2"/>
              <a:buChar char="ü"/>
            </a:pPr>
            <a:r>
              <a:rPr lang="en-US" sz="2200" dirty="0">
                <a:solidFill>
                  <a:schemeClr val="tx1">
                    <a:lumMod val="95000"/>
                  </a:schemeClr>
                </a:solidFill>
                <a:latin typeface="Eras Demi ITC" pitchFamily="34" charset="0"/>
              </a:rPr>
              <a:t>Conducting more research works for developing telecom sector</a:t>
            </a:r>
          </a:p>
          <a:p>
            <a:pPr marL="312603" indent="-312603" algn="just" eaLnBrk="1" hangingPunct="1">
              <a:spcBef>
                <a:spcPct val="0"/>
              </a:spcBef>
              <a:buFont typeface="Wingdings" pitchFamily="2" charset="2"/>
              <a:buChar char="ü"/>
            </a:pPr>
            <a:r>
              <a:rPr lang="en-US" sz="2200" dirty="0">
                <a:solidFill>
                  <a:schemeClr val="tx1">
                    <a:lumMod val="95000"/>
                  </a:schemeClr>
                </a:solidFill>
                <a:latin typeface="Eras Demi ITC" pitchFamily="34" charset="0"/>
              </a:rPr>
              <a:t>Use of cost reduction strategy of internet</a:t>
            </a:r>
          </a:p>
        </p:txBody>
      </p:sp>
      <p:sp>
        <p:nvSpPr>
          <p:cNvPr id="64516" name="Flowchart: Process 4"/>
          <p:cNvSpPr>
            <a:spLocks noChangeArrowheads="1"/>
          </p:cNvSpPr>
          <p:nvPr/>
        </p:nvSpPr>
        <p:spPr bwMode="auto">
          <a:xfrm>
            <a:off x="0" y="936625"/>
            <a:ext cx="10972800" cy="121920"/>
          </a:xfrm>
          <a:prstGeom prst="flowChartProcess">
            <a:avLst/>
          </a:prstGeom>
          <a:solidFill>
            <a:srgbClr val="00B050"/>
          </a:solidFill>
          <a:ln w="9525" algn="ctr">
            <a:solidFill>
              <a:srgbClr val="FF0000"/>
            </a:solidFill>
            <a:round/>
            <a:headEnd/>
            <a:tailEnd/>
          </a:ln>
        </p:spPr>
        <p:txBody>
          <a:bodyPr lIns="104497" tIns="52249" rIns="104497" bIns="52249"/>
          <a:lstStyle/>
          <a:p>
            <a:pPr algn="ctr"/>
            <a:endParaRPr lang="en-US">
              <a:solidFill>
                <a:srgbClr val="FF0000"/>
              </a:solidFill>
            </a:endParaRPr>
          </a:p>
        </p:txBody>
      </p:sp>
      <p:sp>
        <p:nvSpPr>
          <p:cNvPr id="5" name="Content Placeholder 2">
            <a:extLst>
              <a:ext uri="{FF2B5EF4-FFF2-40B4-BE49-F238E27FC236}">
                <a16:creationId xmlns:a16="http://schemas.microsoft.com/office/drawing/2014/main" xmlns="" id="{442193DD-3197-4009-9C50-8A6A7D3132CD}"/>
              </a:ext>
            </a:extLst>
          </p:cNvPr>
          <p:cNvSpPr txBox="1">
            <a:spLocks/>
          </p:cNvSpPr>
          <p:nvPr/>
        </p:nvSpPr>
        <p:spPr>
          <a:xfrm>
            <a:off x="6057901" y="1023278"/>
            <a:ext cx="4832655" cy="5852160"/>
          </a:xfrm>
          <a:prstGeom prst="rect">
            <a:avLst/>
          </a:prstGeom>
        </p:spPr>
        <p:txBody>
          <a:bodyPr vert="horz" lIns="70336" tIns="35168" rIns="70336" bIns="35168" rtlCol="0" anchor="ctr">
            <a:normAutofit fontScale="92500" lnSpcReduction="20000"/>
          </a:bodyPr>
          <a:lstStyle>
            <a:lvl1pPr marL="342900" indent="-342900" algn="l" defTabSz="548640" rtl="0" eaLnBrk="1" latinLnBrk="0" hangingPunct="1">
              <a:spcBef>
                <a:spcPct val="20000"/>
              </a:spcBef>
              <a:spcAft>
                <a:spcPts val="720"/>
              </a:spcAft>
              <a:buClr>
                <a:schemeClr val="tx1"/>
              </a:buClr>
              <a:buSzPct val="80000"/>
              <a:buFont typeface="Wingdings 3" panose="05040102010807070707" pitchFamily="18" charset="2"/>
              <a:buChar char=""/>
              <a:defRPr sz="2400" kern="1200" cap="none">
                <a:solidFill>
                  <a:schemeClr val="bg2">
                    <a:lumMod val="50000"/>
                  </a:schemeClr>
                </a:solidFill>
                <a:effectLst/>
                <a:latin typeface="+mn-lt"/>
                <a:ea typeface="+mn-ea"/>
                <a:cs typeface="+mn-cs"/>
              </a:defRPr>
            </a:lvl1pPr>
            <a:lvl2pPr marL="891540" indent="-342900" algn="l" defTabSz="548640" rtl="0" eaLnBrk="1" latinLnBrk="0" hangingPunct="1">
              <a:spcBef>
                <a:spcPct val="20000"/>
              </a:spcBef>
              <a:spcAft>
                <a:spcPts val="720"/>
              </a:spcAft>
              <a:buClr>
                <a:schemeClr val="tx1"/>
              </a:buClr>
              <a:buSzPct val="80000"/>
              <a:buFont typeface="Wingdings 3" panose="05040102010807070707" pitchFamily="18" charset="2"/>
              <a:buChar char=""/>
              <a:defRPr sz="2160" kern="1200" cap="none">
                <a:solidFill>
                  <a:schemeClr val="bg2">
                    <a:lumMod val="50000"/>
                  </a:schemeClr>
                </a:solidFill>
                <a:effectLst/>
                <a:latin typeface="+mn-lt"/>
                <a:ea typeface="+mn-ea"/>
                <a:cs typeface="+mn-cs"/>
              </a:defRPr>
            </a:lvl2pPr>
            <a:lvl3pPr marL="1440180" indent="-342900" algn="l" defTabSz="548640" rtl="0" eaLnBrk="1" latinLnBrk="0" hangingPunct="1">
              <a:spcBef>
                <a:spcPct val="20000"/>
              </a:spcBef>
              <a:spcAft>
                <a:spcPts val="720"/>
              </a:spcAft>
              <a:buClr>
                <a:schemeClr val="tx1"/>
              </a:buClr>
              <a:buSzPct val="80000"/>
              <a:buFont typeface="Wingdings 3" panose="05040102010807070707" pitchFamily="18" charset="2"/>
              <a:buChar char=""/>
              <a:defRPr sz="1920" kern="1200" cap="none">
                <a:solidFill>
                  <a:schemeClr val="bg2">
                    <a:lumMod val="50000"/>
                  </a:schemeClr>
                </a:solidFill>
                <a:effectLst/>
                <a:latin typeface="+mn-lt"/>
                <a:ea typeface="+mn-ea"/>
                <a:cs typeface="+mn-cs"/>
              </a:defRPr>
            </a:lvl3pPr>
            <a:lvl4pPr marL="1851660" indent="-205740" algn="l" defTabSz="548640" rtl="0" eaLnBrk="1" latinLnBrk="0" hangingPunct="1">
              <a:spcBef>
                <a:spcPct val="20000"/>
              </a:spcBef>
              <a:spcAft>
                <a:spcPts val="720"/>
              </a:spcAft>
              <a:buClr>
                <a:schemeClr val="tx1"/>
              </a:buClr>
              <a:buSzPct val="80000"/>
              <a:buFont typeface="Wingdings 3" panose="05040102010807070707" pitchFamily="18" charset="2"/>
              <a:buChar char=""/>
              <a:defRPr sz="1680" kern="1200" cap="none">
                <a:solidFill>
                  <a:schemeClr val="bg2">
                    <a:lumMod val="50000"/>
                  </a:schemeClr>
                </a:solidFill>
                <a:effectLst/>
                <a:latin typeface="+mn-lt"/>
                <a:ea typeface="+mn-ea"/>
                <a:cs typeface="+mn-cs"/>
              </a:defRPr>
            </a:lvl4pPr>
            <a:lvl5pPr marL="2537460" indent="-342900" algn="l" defTabSz="548640" rtl="0" eaLnBrk="1" latinLnBrk="0" hangingPunct="1">
              <a:spcBef>
                <a:spcPct val="20000"/>
              </a:spcBef>
              <a:spcAft>
                <a:spcPts val="720"/>
              </a:spcAft>
              <a:buClr>
                <a:schemeClr val="tx1"/>
              </a:buClr>
              <a:buSzPct val="80000"/>
              <a:buFont typeface="Wingdings 3" panose="05040102010807070707" pitchFamily="18" charset="2"/>
              <a:buChar char=""/>
              <a:defRPr sz="1680" kern="1200" cap="none">
                <a:solidFill>
                  <a:schemeClr val="bg2">
                    <a:lumMod val="50000"/>
                  </a:schemeClr>
                </a:solidFill>
                <a:effectLst/>
                <a:latin typeface="+mn-lt"/>
                <a:ea typeface="+mn-ea"/>
                <a:cs typeface="+mn-cs"/>
              </a:defRPr>
            </a:lvl5pPr>
            <a:lvl6pPr marL="3017520" indent="-274320" algn="l" defTabSz="548640" rtl="0" eaLnBrk="1" latinLnBrk="0" hangingPunct="1">
              <a:spcBef>
                <a:spcPct val="20000"/>
              </a:spcBef>
              <a:spcAft>
                <a:spcPts val="720"/>
              </a:spcAft>
              <a:buClr>
                <a:schemeClr val="tx1"/>
              </a:buClr>
              <a:buSzPct val="80000"/>
              <a:buFont typeface="Wingdings 3" panose="05040102010807070707" pitchFamily="18" charset="2"/>
              <a:buChar char=""/>
              <a:defRPr sz="1680" kern="1200" cap="none">
                <a:solidFill>
                  <a:schemeClr val="bg2">
                    <a:lumMod val="50000"/>
                  </a:schemeClr>
                </a:solidFill>
                <a:effectLst/>
                <a:latin typeface="+mn-lt"/>
                <a:ea typeface="+mn-ea"/>
                <a:cs typeface="+mn-cs"/>
              </a:defRPr>
            </a:lvl6pPr>
            <a:lvl7pPr marL="3566160" indent="-274320" algn="l" defTabSz="548640" rtl="0" eaLnBrk="1" latinLnBrk="0" hangingPunct="1">
              <a:spcBef>
                <a:spcPct val="20000"/>
              </a:spcBef>
              <a:spcAft>
                <a:spcPts val="720"/>
              </a:spcAft>
              <a:buClr>
                <a:schemeClr val="tx1"/>
              </a:buClr>
              <a:buSzPct val="80000"/>
              <a:buFont typeface="Wingdings 3" panose="05040102010807070707" pitchFamily="18" charset="2"/>
              <a:buChar char=""/>
              <a:defRPr sz="1680" kern="1200" cap="none">
                <a:solidFill>
                  <a:schemeClr val="bg2">
                    <a:lumMod val="50000"/>
                  </a:schemeClr>
                </a:solidFill>
                <a:effectLst/>
                <a:latin typeface="+mn-lt"/>
                <a:ea typeface="+mn-ea"/>
                <a:cs typeface="+mn-cs"/>
              </a:defRPr>
            </a:lvl7pPr>
            <a:lvl8pPr marL="4114800" indent="-274320" algn="l" defTabSz="548640" rtl="0" eaLnBrk="1" latinLnBrk="0" hangingPunct="1">
              <a:spcBef>
                <a:spcPct val="20000"/>
              </a:spcBef>
              <a:spcAft>
                <a:spcPts val="720"/>
              </a:spcAft>
              <a:buClr>
                <a:schemeClr val="tx1"/>
              </a:buClr>
              <a:buSzPct val="80000"/>
              <a:buFont typeface="Wingdings 3" panose="05040102010807070707" pitchFamily="18" charset="2"/>
              <a:buChar char=""/>
              <a:defRPr sz="1680" kern="1200" cap="none">
                <a:solidFill>
                  <a:schemeClr val="bg2">
                    <a:lumMod val="50000"/>
                  </a:schemeClr>
                </a:solidFill>
                <a:effectLst/>
                <a:latin typeface="+mn-lt"/>
                <a:ea typeface="+mn-ea"/>
                <a:cs typeface="+mn-cs"/>
              </a:defRPr>
            </a:lvl8pPr>
            <a:lvl9pPr marL="4663440" indent="-274320" algn="l" defTabSz="548640" rtl="0" eaLnBrk="1" latinLnBrk="0" hangingPunct="1">
              <a:spcBef>
                <a:spcPct val="20000"/>
              </a:spcBef>
              <a:spcAft>
                <a:spcPts val="720"/>
              </a:spcAft>
              <a:buClr>
                <a:schemeClr val="tx1"/>
              </a:buClr>
              <a:buSzPct val="80000"/>
              <a:buFont typeface="Wingdings 3" panose="05040102010807070707" pitchFamily="18" charset="2"/>
              <a:buChar char=""/>
              <a:defRPr sz="1680" kern="1200" cap="none">
                <a:solidFill>
                  <a:schemeClr val="bg2">
                    <a:lumMod val="50000"/>
                  </a:schemeClr>
                </a:solidFill>
                <a:effectLst/>
                <a:latin typeface="+mn-lt"/>
                <a:ea typeface="+mn-ea"/>
                <a:cs typeface="+mn-cs"/>
              </a:defRPr>
            </a:lvl9pPr>
          </a:lstStyle>
          <a:p>
            <a:pPr marL="211007" indent="-211007">
              <a:spcAft>
                <a:spcPts val="0"/>
              </a:spcAft>
              <a:buFont typeface="Wingdings" pitchFamily="2" charset="2"/>
              <a:buChar char="ü"/>
              <a:defRPr/>
            </a:pPr>
            <a:r>
              <a:rPr lang="en-US" sz="2500" dirty="0">
                <a:solidFill>
                  <a:schemeClr val="accent2">
                    <a:lumMod val="50000"/>
                  </a:schemeClr>
                </a:solidFill>
                <a:latin typeface="Eras Demi ITC" pitchFamily="34" charset="0"/>
              </a:rPr>
              <a:t>Removals of export problems etc. </a:t>
            </a:r>
          </a:p>
          <a:p>
            <a:pPr marL="211007" indent="-211007">
              <a:spcAft>
                <a:spcPts val="0"/>
              </a:spcAft>
              <a:buFont typeface="Wingdings" pitchFamily="2" charset="2"/>
              <a:buChar char="ü"/>
              <a:defRPr/>
            </a:pPr>
            <a:r>
              <a:rPr lang="en-US" sz="2500" dirty="0">
                <a:solidFill>
                  <a:schemeClr val="accent2">
                    <a:lumMod val="50000"/>
                  </a:schemeClr>
                </a:solidFill>
                <a:latin typeface="Eras Demi ITC" pitchFamily="34" charset="0"/>
              </a:rPr>
              <a:t>Removing infrastructural bottlenecks</a:t>
            </a:r>
          </a:p>
          <a:p>
            <a:pPr marL="211007" indent="-211007">
              <a:spcAft>
                <a:spcPts val="0"/>
              </a:spcAft>
              <a:buFont typeface="Wingdings" pitchFamily="2" charset="2"/>
              <a:buChar char="ü"/>
              <a:defRPr/>
            </a:pPr>
            <a:r>
              <a:rPr lang="en-US" sz="2500" dirty="0">
                <a:solidFill>
                  <a:schemeClr val="accent2">
                    <a:lumMod val="50000"/>
                  </a:schemeClr>
                </a:solidFill>
                <a:latin typeface="Eras Demi ITC" pitchFamily="34" charset="0"/>
              </a:rPr>
              <a:t>Building additional supply capacity,</a:t>
            </a:r>
          </a:p>
          <a:p>
            <a:pPr marL="211007" indent="-211007">
              <a:spcAft>
                <a:spcPts val="0"/>
              </a:spcAft>
              <a:buFont typeface="Wingdings" pitchFamily="2" charset="2"/>
              <a:buChar char="ü"/>
              <a:defRPr/>
            </a:pPr>
            <a:r>
              <a:rPr lang="en-US" sz="2500" dirty="0">
                <a:solidFill>
                  <a:schemeClr val="accent2">
                    <a:lumMod val="50000"/>
                  </a:schemeClr>
                </a:solidFill>
                <a:latin typeface="Eras Demi ITC" pitchFamily="34" charset="0"/>
              </a:rPr>
              <a:t>Use of cost reduction strategy, and </a:t>
            </a:r>
          </a:p>
          <a:p>
            <a:pPr marL="211007" indent="-211007">
              <a:spcAft>
                <a:spcPts val="0"/>
              </a:spcAft>
              <a:buFont typeface="Wingdings" pitchFamily="2" charset="2"/>
              <a:buChar char="ü"/>
              <a:defRPr/>
            </a:pPr>
            <a:r>
              <a:rPr lang="en-US" sz="2500" dirty="0">
                <a:solidFill>
                  <a:schemeClr val="accent2">
                    <a:lumMod val="50000"/>
                  </a:schemeClr>
                </a:solidFill>
                <a:latin typeface="Eras Demi ITC" pitchFamily="34" charset="0"/>
              </a:rPr>
              <a:t>Increase in value-addition through backward integration</a:t>
            </a:r>
          </a:p>
          <a:p>
            <a:pPr marL="211007" indent="-211007">
              <a:spcAft>
                <a:spcPts val="0"/>
              </a:spcAft>
              <a:buFont typeface="Wingdings" pitchFamily="2" charset="2"/>
              <a:buChar char="ü"/>
              <a:defRPr/>
            </a:pPr>
            <a:r>
              <a:rPr lang="en-US" sz="2500" dirty="0">
                <a:solidFill>
                  <a:schemeClr val="accent2">
                    <a:lumMod val="50000"/>
                  </a:schemeClr>
                </a:solidFill>
                <a:latin typeface="Eras Demi ITC" pitchFamily="34" charset="0"/>
              </a:rPr>
              <a:t>Production of sufficient raw materials in the country.</a:t>
            </a:r>
          </a:p>
          <a:p>
            <a:pPr marL="211007" indent="-211007">
              <a:spcAft>
                <a:spcPts val="0"/>
              </a:spcAft>
              <a:buFont typeface="Wingdings" pitchFamily="2" charset="2"/>
              <a:buChar char="ü"/>
              <a:defRPr/>
            </a:pPr>
            <a:r>
              <a:rPr lang="en-US" sz="2500" dirty="0">
                <a:solidFill>
                  <a:schemeClr val="accent2">
                    <a:lumMod val="50000"/>
                  </a:schemeClr>
                </a:solidFill>
                <a:latin typeface="Eras Demi ITC" pitchFamily="34" charset="0"/>
              </a:rPr>
              <a:t>Assurance of safety, salary and other facilities of the workers </a:t>
            </a:r>
          </a:p>
          <a:p>
            <a:pPr marL="211007" indent="-211007">
              <a:spcAft>
                <a:spcPts val="0"/>
              </a:spcAft>
              <a:buFont typeface="Wingdings" pitchFamily="2" charset="2"/>
              <a:buChar char="ü"/>
              <a:defRPr/>
            </a:pPr>
            <a:r>
              <a:rPr lang="en-US" sz="2500" dirty="0">
                <a:solidFill>
                  <a:schemeClr val="accent2">
                    <a:lumMod val="50000"/>
                  </a:schemeClr>
                </a:solidFill>
                <a:latin typeface="Eras Demi ITC" pitchFamily="34" charset="0"/>
              </a:rPr>
              <a:t>More advanced of EPZ </a:t>
            </a:r>
          </a:p>
          <a:p>
            <a:pPr marL="211007" indent="-211007">
              <a:spcAft>
                <a:spcPts val="0"/>
              </a:spcAft>
              <a:buFont typeface="Wingdings" pitchFamily="2" charset="2"/>
              <a:buChar char="ü"/>
              <a:defRPr/>
            </a:pPr>
            <a:r>
              <a:rPr lang="en-US" sz="2500" b="1" dirty="0">
                <a:solidFill>
                  <a:schemeClr val="accent2">
                    <a:lumMod val="50000"/>
                  </a:schemeClr>
                </a:solidFill>
              </a:rPr>
              <a:t>Technology and efficiency</a:t>
            </a:r>
          </a:p>
          <a:p>
            <a:pPr marL="211007" indent="-211007">
              <a:spcAft>
                <a:spcPts val="0"/>
              </a:spcAft>
              <a:buFont typeface="Wingdings" pitchFamily="2" charset="2"/>
              <a:buChar char="ü"/>
              <a:defRPr/>
            </a:pPr>
            <a:r>
              <a:rPr lang="en-US" sz="2500" dirty="0">
                <a:solidFill>
                  <a:schemeClr val="accent2">
                    <a:lumMod val="50000"/>
                  </a:schemeClr>
                </a:solidFill>
                <a:latin typeface="Eras Demi ITC" pitchFamily="34" charset="0"/>
              </a:rPr>
              <a:t>Friendship to all, business to all…………………………..</a:t>
            </a:r>
          </a:p>
        </p:txBody>
      </p:sp>
    </p:spTree>
  </p:cSld>
  <p:clrMapOvr>
    <a:masterClrMapping/>
  </p:clrMapOvr>
  <p:transition>
    <p:newsflash/>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365760" y="0"/>
            <a:ext cx="10332720" cy="894080"/>
          </a:xfrm>
        </p:spPr>
        <p:txBody>
          <a:bodyPr lIns="76189" tIns="38094" rIns="76189" bIns="38094"/>
          <a:lstStyle/>
          <a:p>
            <a:pPr algn="l"/>
            <a:r>
              <a:rPr lang="en-US" sz="4600" dirty="0" smtClean="0">
                <a:latin typeface="Eras Demi ITC" pitchFamily="34" charset="0"/>
                <a:cs typeface="Calibri" pitchFamily="34" charset="0"/>
              </a:rPr>
              <a:t>Chapter Related Questions</a:t>
            </a:r>
          </a:p>
        </p:txBody>
      </p:sp>
      <p:sp>
        <p:nvSpPr>
          <p:cNvPr id="15363" name="Content Placeholder 2"/>
          <p:cNvSpPr>
            <a:spLocks noGrp="1"/>
          </p:cNvSpPr>
          <p:nvPr>
            <p:ph idx="1"/>
          </p:nvPr>
        </p:nvSpPr>
        <p:spPr>
          <a:xfrm>
            <a:off x="274320" y="1219200"/>
            <a:ext cx="10698480" cy="3657600"/>
          </a:xfrm>
        </p:spPr>
        <p:txBody>
          <a:bodyPr/>
          <a:lstStyle/>
          <a:p>
            <a:pPr algn="just">
              <a:lnSpc>
                <a:spcPct val="150000"/>
              </a:lnSpc>
            </a:pPr>
            <a:r>
              <a:rPr lang="en-US" sz="2500" dirty="0" smtClean="0">
                <a:latin typeface="Eras Demi ITC" pitchFamily="34" charset="0"/>
                <a:cs typeface="Calibri" pitchFamily="34" charset="0"/>
              </a:rPr>
              <a:t>What do you mean by the ICT industry?</a:t>
            </a:r>
          </a:p>
          <a:p>
            <a:pPr algn="just">
              <a:lnSpc>
                <a:spcPct val="150000"/>
              </a:lnSpc>
            </a:pPr>
            <a:r>
              <a:rPr lang="en-US" sz="2500" dirty="0" smtClean="0">
                <a:latin typeface="Eras Demi ITC" pitchFamily="34" charset="0"/>
                <a:cs typeface="Calibri" pitchFamily="34" charset="0"/>
              </a:rPr>
              <a:t>Mention the development history of the IT sector in Bangladesh.</a:t>
            </a:r>
          </a:p>
          <a:p>
            <a:pPr algn="just">
              <a:lnSpc>
                <a:spcPct val="150000"/>
              </a:lnSpc>
            </a:pPr>
            <a:r>
              <a:rPr lang="en-US" sz="2500" dirty="0" smtClean="0">
                <a:latin typeface="Eras Demi ITC" pitchFamily="34" charset="0"/>
                <a:cs typeface="Calibri" pitchFamily="34" charset="0"/>
              </a:rPr>
              <a:t>What kinds of steps have been taken by the government of Bangladesh to develop the ICT sector?</a:t>
            </a:r>
          </a:p>
          <a:p>
            <a:pPr algn="just">
              <a:lnSpc>
                <a:spcPct val="150000"/>
              </a:lnSpc>
            </a:pPr>
            <a:r>
              <a:rPr lang="en-US" sz="2500" dirty="0" smtClean="0">
                <a:latin typeface="Eras Demi ITC" pitchFamily="34" charset="0"/>
                <a:cs typeface="Calibri" pitchFamily="34" charset="0"/>
              </a:rPr>
              <a:t>What are the problems with the ICT industry in Bangladesh</a:t>
            </a:r>
            <a:r>
              <a:rPr lang="en-US" sz="2500" dirty="0" smtClean="0">
                <a:latin typeface="Eras Demi ITC" pitchFamily="34" charset="0"/>
                <a:cs typeface="Calibri" pitchFamily="34" charset="0"/>
              </a:rPr>
              <a:t>? </a:t>
            </a:r>
            <a:endParaRPr lang="en-US" sz="2500" dirty="0" smtClean="0">
              <a:latin typeface="Eras Demi ITC" pitchFamily="34" charset="0"/>
              <a:cs typeface="Calibri" pitchFamily="34" charset="0"/>
            </a:endParaRPr>
          </a:p>
        </p:txBody>
      </p:sp>
      <p:sp>
        <p:nvSpPr>
          <p:cNvPr id="15364" name="WordArt 5"/>
          <p:cNvSpPr>
            <a:spLocks noChangeArrowheads="1" noChangeShapeType="1" noTextEdit="1"/>
          </p:cNvSpPr>
          <p:nvPr/>
        </p:nvSpPr>
        <p:spPr bwMode="auto">
          <a:xfrm>
            <a:off x="2286000" y="5933440"/>
            <a:ext cx="7680960" cy="1381760"/>
          </a:xfrm>
          <a:prstGeom prst="rect">
            <a:avLst/>
          </a:prstGeom>
        </p:spPr>
        <p:txBody>
          <a:bodyPr wrap="none" lIns="104498" tIns="52249" rIns="104498" bIns="52249" fromWordArt="1">
            <a:prstTxWarp prst="textDoubleWave1">
              <a:avLst>
                <a:gd name="adj1" fmla="val 6500"/>
                <a:gd name="adj2" fmla="val 0"/>
              </a:avLst>
            </a:prstTxWarp>
          </a:bodyPr>
          <a:lstStyle/>
          <a:p>
            <a:pPr algn="ctr"/>
            <a:r>
              <a:rPr lang="en-US" sz="4100" kern="10" spc="-411" dirty="0" smtClean="0">
                <a:ln w="12700">
                  <a:solidFill>
                    <a:srgbClr val="000099"/>
                  </a:solidFill>
                  <a:round/>
                  <a:headEnd/>
                  <a:tailEnd/>
                </a:ln>
                <a:solidFill>
                  <a:srgbClr val="33CCFF"/>
                </a:solidFill>
                <a:latin typeface="Calibri"/>
                <a:cs typeface="Calibri"/>
              </a:rPr>
              <a:t>Thank </a:t>
            </a:r>
            <a:r>
              <a:rPr lang="en-US" sz="4100" kern="10" spc="-411" dirty="0">
                <a:ln w="12700">
                  <a:solidFill>
                    <a:srgbClr val="000099"/>
                  </a:solidFill>
                  <a:round/>
                  <a:headEnd/>
                  <a:tailEnd/>
                </a:ln>
                <a:solidFill>
                  <a:srgbClr val="33CCFF"/>
                </a:solidFill>
                <a:latin typeface="Calibri"/>
                <a:cs typeface="Calibri"/>
              </a:rPr>
              <a:t>You</a:t>
            </a:r>
          </a:p>
        </p:txBody>
      </p:sp>
      <p:sp>
        <p:nvSpPr>
          <p:cNvPr id="15365" name="Flowchart: Process 4"/>
          <p:cNvSpPr>
            <a:spLocks noChangeArrowheads="1"/>
          </p:cNvSpPr>
          <p:nvPr/>
        </p:nvSpPr>
        <p:spPr bwMode="auto">
          <a:xfrm>
            <a:off x="0" y="812800"/>
            <a:ext cx="10972800" cy="243840"/>
          </a:xfrm>
          <a:prstGeom prst="flowChartProcess">
            <a:avLst/>
          </a:prstGeom>
          <a:solidFill>
            <a:srgbClr val="00B050"/>
          </a:solidFill>
          <a:ln w="9525" algn="ctr">
            <a:solidFill>
              <a:srgbClr val="FF0000"/>
            </a:solidFill>
            <a:round/>
            <a:headEnd/>
            <a:tailEnd/>
          </a:ln>
        </p:spPr>
        <p:txBody>
          <a:bodyPr lIns="104498" tIns="52249" rIns="104498" bIns="52249"/>
          <a:lstStyle/>
          <a:p>
            <a:pPr algn="ctr"/>
            <a:endParaRPr lang="en-US">
              <a:solidFill>
                <a:srgbClr val="FF0000"/>
              </a:solidFill>
            </a:endParaRPr>
          </a:p>
        </p:txBody>
      </p:sp>
    </p:spTree>
  </p:cSld>
  <p:clrMapOvr>
    <a:masterClrMapping/>
  </p:clrMapOvr>
  <p:transition>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285751" y="182880"/>
            <a:ext cx="9956006" cy="711200"/>
          </a:xfrm>
        </p:spPr>
        <p:txBody>
          <a:bodyPr lIns="76189" tIns="38094" rIns="76189" bIns="38094"/>
          <a:lstStyle/>
          <a:p>
            <a:pPr algn="ctr" eaLnBrk="1" hangingPunct="1"/>
            <a:r>
              <a:rPr lang="en-US" sz="3700" b="1" dirty="0">
                <a:solidFill>
                  <a:srgbClr val="7030A0"/>
                </a:solidFill>
                <a:latin typeface="Eras Demi ITC" pitchFamily="34" charset="0"/>
                <a:cs typeface="Calibri" pitchFamily="34" charset="0"/>
              </a:rPr>
              <a:t>Objectives of this Class</a:t>
            </a:r>
            <a:endParaRPr lang="en-US" sz="3700" dirty="0">
              <a:solidFill>
                <a:srgbClr val="7030A0"/>
              </a:solidFill>
              <a:latin typeface="Eras Demi ITC" pitchFamily="34" charset="0"/>
              <a:cs typeface="Calibri" pitchFamily="34" charset="0"/>
            </a:endParaRPr>
          </a:p>
        </p:txBody>
      </p:sp>
      <p:sp>
        <p:nvSpPr>
          <p:cNvPr id="19459" name="Content Placeholder 2"/>
          <p:cNvSpPr>
            <a:spLocks noGrp="1"/>
          </p:cNvSpPr>
          <p:nvPr>
            <p:ph idx="1"/>
          </p:nvPr>
        </p:nvSpPr>
        <p:spPr>
          <a:xfrm>
            <a:off x="497086" y="1447800"/>
            <a:ext cx="9978628" cy="4404360"/>
          </a:xfrm>
        </p:spPr>
        <p:style>
          <a:lnRef idx="2">
            <a:schemeClr val="accent4"/>
          </a:lnRef>
          <a:fillRef idx="1">
            <a:schemeClr val="lt1"/>
          </a:fillRef>
          <a:effectRef idx="0">
            <a:schemeClr val="accent4"/>
          </a:effectRef>
          <a:fontRef idx="minor">
            <a:schemeClr val="dk1"/>
          </a:fontRef>
        </p:style>
        <p:txBody>
          <a:bodyPr/>
          <a:lstStyle/>
          <a:p>
            <a:pPr algn="just" eaLnBrk="1" hangingPunct="1">
              <a:buClr>
                <a:srgbClr val="00B0F0"/>
              </a:buClr>
              <a:buFont typeface="Wingdings" pitchFamily="2" charset="2"/>
              <a:buChar char="q"/>
            </a:pPr>
            <a:r>
              <a:rPr lang="en-US" sz="2500" dirty="0" smtClean="0">
                <a:latin typeface="Eras Demi ITC" pitchFamily="34" charset="0"/>
                <a:cs typeface="Calibri" pitchFamily="34" charset="0"/>
              </a:rPr>
              <a:t>Investigate the contribution of the industrial sector of Bangladesh.</a:t>
            </a:r>
          </a:p>
          <a:p>
            <a:pPr algn="just" eaLnBrk="1" hangingPunct="1">
              <a:buClr>
                <a:srgbClr val="00B0F0"/>
              </a:buClr>
              <a:buFont typeface="Wingdings" pitchFamily="2" charset="2"/>
              <a:buChar char="q"/>
            </a:pPr>
            <a:r>
              <a:rPr lang="en-US" sz="2500" dirty="0" smtClean="0">
                <a:latin typeface="Eras Demi ITC" pitchFamily="34" charset="0"/>
                <a:cs typeface="Calibri" pitchFamily="34" charset="0"/>
              </a:rPr>
              <a:t>Explore </a:t>
            </a:r>
            <a:r>
              <a:rPr lang="en-US" sz="2500" dirty="0" smtClean="0">
                <a:latin typeface="Eras Demi ITC" pitchFamily="34" charset="0"/>
                <a:cs typeface="Calibri" pitchFamily="34" charset="0"/>
              </a:rPr>
              <a:t>the ICT/pharmaceutical industrial scenario in BD.</a:t>
            </a:r>
          </a:p>
          <a:p>
            <a:pPr algn="just" eaLnBrk="1" hangingPunct="1">
              <a:buClr>
                <a:srgbClr val="00B0F0"/>
              </a:buClr>
              <a:buFont typeface="Wingdings" pitchFamily="2" charset="2"/>
              <a:buChar char="q"/>
            </a:pPr>
            <a:endParaRPr lang="en-US" sz="2500" dirty="0" smtClean="0">
              <a:latin typeface="Eras Demi ITC" pitchFamily="34" charset="0"/>
              <a:cs typeface="Calibri" pitchFamily="34" charset="0"/>
            </a:endParaRPr>
          </a:p>
          <a:p>
            <a:pPr algn="just" eaLnBrk="1" hangingPunct="1">
              <a:buClr>
                <a:srgbClr val="00B0F0"/>
              </a:buClr>
              <a:buFont typeface="Wingdings" pitchFamily="2" charset="2"/>
              <a:buChar char="q"/>
            </a:pPr>
            <a:r>
              <a:rPr lang="en-US" sz="2500" dirty="0" smtClean="0">
                <a:latin typeface="Eras Demi ITC" pitchFamily="34" charset="0"/>
                <a:cs typeface="Calibri" pitchFamily="34" charset="0"/>
              </a:rPr>
              <a:t>Identify the weaknesses of the industrial sectors in BD.</a:t>
            </a:r>
          </a:p>
          <a:p>
            <a:pPr algn="just" eaLnBrk="1" hangingPunct="1">
              <a:buClr>
                <a:srgbClr val="00B0F0"/>
              </a:buClr>
              <a:buFont typeface="Wingdings" pitchFamily="2" charset="2"/>
              <a:buChar char="q"/>
            </a:pPr>
            <a:endParaRPr lang="en-US" sz="2500" dirty="0" smtClean="0">
              <a:latin typeface="Eras Demi ITC" pitchFamily="34" charset="0"/>
              <a:cs typeface="Calibri" pitchFamily="34" charset="0"/>
            </a:endParaRPr>
          </a:p>
          <a:p>
            <a:pPr algn="just" eaLnBrk="1" hangingPunct="1">
              <a:buClr>
                <a:srgbClr val="00B0F0"/>
              </a:buClr>
              <a:buFont typeface="Wingdings" pitchFamily="2" charset="2"/>
              <a:buChar char="q"/>
            </a:pPr>
            <a:r>
              <a:rPr lang="en-US" sz="2500" dirty="0" smtClean="0">
                <a:latin typeface="Eras Demi ITC" pitchFamily="34" charset="0"/>
                <a:cs typeface="Calibri" pitchFamily="34" charset="0"/>
              </a:rPr>
              <a:t>Please suggest measures to develop the industrial sector in Bangladesh.</a:t>
            </a:r>
            <a:endParaRPr lang="en-US" sz="2500" dirty="0">
              <a:latin typeface="Eras Demi ITC" pitchFamily="34" charset="0"/>
              <a:cs typeface="Calibri" pitchFamily="34" charset="0"/>
            </a:endParaRPr>
          </a:p>
        </p:txBody>
      </p:sp>
      <p:sp>
        <p:nvSpPr>
          <p:cNvPr id="19460" name="Flowchart: Process 4"/>
          <p:cNvSpPr>
            <a:spLocks noChangeArrowheads="1"/>
          </p:cNvSpPr>
          <p:nvPr/>
        </p:nvSpPr>
        <p:spPr bwMode="auto">
          <a:xfrm>
            <a:off x="0" y="975360"/>
            <a:ext cx="10972800" cy="144728"/>
          </a:xfrm>
          <a:prstGeom prst="flowChartProcess">
            <a:avLst/>
          </a:prstGeom>
          <a:solidFill>
            <a:srgbClr val="00B050"/>
          </a:solidFill>
          <a:ln w="9525" algn="ctr">
            <a:solidFill>
              <a:srgbClr val="FF0000"/>
            </a:solidFill>
            <a:round/>
            <a:headEnd/>
            <a:tailEnd/>
          </a:ln>
        </p:spPr>
        <p:txBody>
          <a:bodyPr lIns="104497" tIns="52249" rIns="104497" bIns="52249"/>
          <a:lstStyle/>
          <a:p>
            <a:pPr algn="ctr"/>
            <a:endParaRPr lang="en-US">
              <a:solidFill>
                <a:srgbClr val="FF0000"/>
              </a:solidFill>
            </a:endParaRPr>
          </a:p>
        </p:txBody>
      </p:sp>
    </p:spTree>
  </p:cSld>
  <p:clrMapOvr>
    <a:masterClrMapping/>
  </p:clrMapOvr>
  <p:transition>
    <p:newsflash/>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F37D57-9173-4989-A9DF-98A9DB341FF8}"/>
              </a:ext>
            </a:extLst>
          </p:cNvPr>
          <p:cNvSpPr>
            <a:spLocks noGrp="1"/>
          </p:cNvSpPr>
          <p:nvPr>
            <p:ph type="title"/>
          </p:nvPr>
        </p:nvSpPr>
        <p:spPr>
          <a:xfrm>
            <a:off x="914400" y="117078"/>
            <a:ext cx="8172450" cy="874793"/>
          </a:xfrm>
        </p:spPr>
        <p:style>
          <a:lnRef idx="2">
            <a:schemeClr val="accent6"/>
          </a:lnRef>
          <a:fillRef idx="1">
            <a:schemeClr val="lt1"/>
          </a:fillRef>
          <a:effectRef idx="0">
            <a:schemeClr val="accent6"/>
          </a:effectRef>
          <a:fontRef idx="minor">
            <a:schemeClr val="dk1"/>
          </a:fontRef>
        </p:style>
        <p:txBody>
          <a:bodyPr>
            <a:normAutofit/>
          </a:bodyPr>
          <a:lstStyle/>
          <a:p>
            <a:r>
              <a:rPr lang="en-US" sz="4200" b="1" dirty="0" smtClean="0">
                <a:solidFill>
                  <a:srgbClr val="7030A0"/>
                </a:solidFill>
                <a:latin typeface="Eras Demi ITC" pitchFamily="34" charset="0"/>
              </a:rPr>
              <a:t>Concept of Industrialization </a:t>
            </a:r>
            <a:endParaRPr lang="en-US" sz="4200" b="1" dirty="0">
              <a:solidFill>
                <a:srgbClr val="7030A0"/>
              </a:solidFill>
              <a:latin typeface="Eras Demi ITC" pitchFamily="34" charset="0"/>
            </a:endParaRPr>
          </a:p>
        </p:txBody>
      </p:sp>
      <p:sp>
        <p:nvSpPr>
          <p:cNvPr id="3" name="Content Placeholder 2">
            <a:extLst>
              <a:ext uri="{FF2B5EF4-FFF2-40B4-BE49-F238E27FC236}">
                <a16:creationId xmlns:a16="http://schemas.microsoft.com/office/drawing/2014/main" xmlns="" id="{B81F14A3-1C05-4C56-9928-81B9501E164C}"/>
              </a:ext>
            </a:extLst>
          </p:cNvPr>
          <p:cNvSpPr>
            <a:spLocks noGrp="1"/>
          </p:cNvSpPr>
          <p:nvPr>
            <p:ph idx="1"/>
          </p:nvPr>
        </p:nvSpPr>
        <p:spPr>
          <a:xfrm>
            <a:off x="171450" y="1219201"/>
            <a:ext cx="10572750" cy="5978922"/>
          </a:xfrm>
        </p:spPr>
        <p:style>
          <a:lnRef idx="2">
            <a:schemeClr val="accent5"/>
          </a:lnRef>
          <a:fillRef idx="1">
            <a:schemeClr val="lt1"/>
          </a:fillRef>
          <a:effectRef idx="0">
            <a:schemeClr val="accent5"/>
          </a:effectRef>
          <a:fontRef idx="minor">
            <a:schemeClr val="dk1"/>
          </a:fontRef>
        </p:style>
        <p:txBody>
          <a:bodyPr>
            <a:normAutofit lnSpcReduction="10000"/>
          </a:bodyPr>
          <a:lstStyle/>
          <a:p>
            <a:pPr algn="just"/>
            <a:r>
              <a:rPr lang="en-US" sz="2200" dirty="0">
                <a:solidFill>
                  <a:schemeClr val="tx1"/>
                </a:solidFill>
                <a:latin typeface="Eras Demi ITC" pitchFamily="34" charset="0"/>
              </a:rPr>
              <a:t>Industrialization is the process in which a society or country transforms itself from a primarily agricultural society into an industrial one based on the manufacturing of goods and services. </a:t>
            </a:r>
            <a:r>
              <a:rPr lang="en-US" sz="2200" dirty="0">
                <a:solidFill>
                  <a:schemeClr val="tx1"/>
                </a:solidFill>
                <a:latin typeface="Eras Demi ITC" pitchFamily="34" charset="0"/>
              </a:rPr>
              <a:t>Characteristics of industrialization include the use of technological innovation to solve problems as opposed to superstition or dependency upon conditions outside human control such as the weather, as well as more efficient division of labor and economic growth</a:t>
            </a:r>
            <a:r>
              <a:rPr lang="en-US" sz="2200" dirty="0" smtClean="0">
                <a:solidFill>
                  <a:schemeClr val="tx1"/>
                </a:solidFill>
                <a:latin typeface="Eras Demi ITC" pitchFamily="34" charset="0"/>
              </a:rPr>
              <a:t>.</a:t>
            </a:r>
          </a:p>
          <a:p>
            <a:pPr algn="just">
              <a:buNone/>
            </a:pPr>
            <a:endParaRPr lang="en-US" sz="2200" dirty="0">
              <a:solidFill>
                <a:schemeClr val="tx1"/>
              </a:solidFill>
              <a:latin typeface="Eras Demi ITC" pitchFamily="34" charset="0"/>
            </a:endParaRPr>
          </a:p>
          <a:p>
            <a:pPr algn="just"/>
            <a:r>
              <a:rPr lang="en-US" sz="2200" dirty="0" smtClean="0">
                <a:solidFill>
                  <a:schemeClr val="tx1"/>
                </a:solidFill>
                <a:latin typeface="Eras Demi ITC" pitchFamily="34" charset="0"/>
              </a:rPr>
              <a:t>Industrialization </a:t>
            </a:r>
            <a:r>
              <a:rPr lang="en-US" sz="2200" dirty="0">
                <a:solidFill>
                  <a:schemeClr val="tx1"/>
                </a:solidFill>
                <a:latin typeface="Eras Demi ITC" pitchFamily="34" charset="0"/>
              </a:rPr>
              <a:t>is part of a process where people adopt easier and cheaper ways to make things. </a:t>
            </a:r>
            <a:r>
              <a:rPr lang="en-US" sz="2200" dirty="0">
                <a:solidFill>
                  <a:schemeClr val="tx1"/>
                </a:solidFill>
                <a:latin typeface="Eras Demi ITC" pitchFamily="34" charset="0"/>
              </a:rPr>
              <a:t>Using better technology, it becomes possible to produce more goods in a shorter amount of time. </a:t>
            </a:r>
          </a:p>
          <a:p>
            <a:pPr algn="just"/>
            <a:r>
              <a:rPr lang="en-US" sz="2200" dirty="0">
                <a:solidFill>
                  <a:schemeClr val="tx1"/>
                </a:solidFill>
                <a:latin typeface="Eras Demi ITC" pitchFamily="34" charset="0"/>
              </a:rPr>
              <a:t>Modernization and structural transformation of the economy and diversification of the economic base, increasing returns and economies of scale, technological progress and productivity increase, accelerated economic growth and employment creation, increase in incomes and standard of living of the people are the universally recognized dynamic benefits arising from industrial </a:t>
            </a:r>
            <a:r>
              <a:rPr lang="en-US" sz="2200" dirty="0" smtClean="0">
                <a:solidFill>
                  <a:schemeClr val="tx1"/>
                </a:solidFill>
                <a:latin typeface="Eras Demi ITC" pitchFamily="34" charset="0"/>
              </a:rPr>
              <a:t>development</a:t>
            </a:r>
            <a:r>
              <a:rPr lang="en-US" sz="2200" dirty="0">
                <a:solidFill>
                  <a:schemeClr val="tx1"/>
                </a:solidFill>
                <a:latin typeface="Eras Demi ITC" pitchFamily="34" charset="0"/>
              </a:rPr>
              <a:t>.</a:t>
            </a:r>
            <a:endParaRPr lang="en-US" sz="2500" dirty="0">
              <a:solidFill>
                <a:schemeClr val="tx1"/>
              </a:solidFill>
              <a:latin typeface="Eras Demi ITC" pitchFamily="34" charset="0"/>
            </a:endParaRPr>
          </a:p>
        </p:txBody>
      </p:sp>
      <p:sp>
        <p:nvSpPr>
          <p:cNvPr id="4" name="Flowchart: Process 4">
            <a:extLst>
              <a:ext uri="{FF2B5EF4-FFF2-40B4-BE49-F238E27FC236}">
                <a16:creationId xmlns:a16="http://schemas.microsoft.com/office/drawing/2014/main" xmlns="" id="{39D6B41A-8911-44EE-8EE0-9EA93FB84BF8}"/>
              </a:ext>
            </a:extLst>
          </p:cNvPr>
          <p:cNvSpPr>
            <a:spLocks noChangeArrowheads="1"/>
          </p:cNvSpPr>
          <p:nvPr/>
        </p:nvSpPr>
        <p:spPr bwMode="auto">
          <a:xfrm flipV="1">
            <a:off x="0" y="991870"/>
            <a:ext cx="10915650" cy="105410"/>
          </a:xfrm>
          <a:prstGeom prst="flowChartProcess">
            <a:avLst/>
          </a:prstGeom>
          <a:solidFill>
            <a:srgbClr val="00B050"/>
          </a:solidFill>
          <a:ln w="9525" algn="ctr">
            <a:solidFill>
              <a:srgbClr val="FF0000"/>
            </a:solidFill>
            <a:round/>
            <a:headEnd/>
            <a:tailEnd/>
          </a:ln>
        </p:spPr>
        <p:txBody>
          <a:bodyPr lIns="104497" tIns="52249" rIns="104497" bIns="52249"/>
          <a:lstStyle/>
          <a:p>
            <a:pPr algn="ctr"/>
            <a:endParaRPr lang="en-US">
              <a:solidFill>
                <a:srgbClr val="FF0000"/>
              </a:solidFill>
            </a:endParaRPr>
          </a:p>
        </p:txBody>
      </p:sp>
    </p:spTree>
    <p:extLst>
      <p:ext uri="{BB962C8B-B14F-4D97-AF65-F5344CB8AC3E}">
        <p14:creationId xmlns:p14="http://schemas.microsoft.com/office/powerpoint/2010/main" xmlns="" val="35853801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ChangeArrowheads="1"/>
          </p:cNvSpPr>
          <p:nvPr/>
        </p:nvSpPr>
        <p:spPr bwMode="auto">
          <a:xfrm>
            <a:off x="424543" y="609601"/>
            <a:ext cx="5796644" cy="3935325"/>
          </a:xfrm>
          <a:prstGeom prst="rect">
            <a:avLst/>
          </a:prstGeom>
          <a:noFill/>
          <a:ln w="9525">
            <a:noFill/>
            <a:miter lim="800000"/>
            <a:headEnd/>
            <a:tailEnd/>
          </a:ln>
        </p:spPr>
        <p:txBody>
          <a:bodyPr wrap="square" lIns="100475" tIns="50237" rIns="100475" bIns="50237">
            <a:spAutoFit/>
          </a:bodyPr>
          <a:lstStyle/>
          <a:p>
            <a:pPr algn="just">
              <a:lnSpc>
                <a:spcPct val="114000"/>
              </a:lnSpc>
            </a:pPr>
            <a:r>
              <a:rPr lang="en-US" sz="2200" dirty="0">
                <a:solidFill>
                  <a:schemeClr val="accent4">
                    <a:lumMod val="50000"/>
                  </a:schemeClr>
                </a:solidFill>
                <a:latin typeface="Eras Demi ITC" pitchFamily="34" charset="0"/>
                <a:cs typeface="Calibri" pitchFamily="34" charset="0"/>
              </a:rPr>
              <a:t>Demographic Dividend is a phenomenon which occurs when the proportion of working population out of the total population is high. Since 2007 Bangladesh has had more people of working age than non-working, known as demographic dividend. Demographic dividend usually continues for 30 to 35 years. We have to transform it into economic dividend.  </a:t>
            </a:r>
            <a:endParaRPr lang="en-US" sz="2200" b="1" dirty="0">
              <a:solidFill>
                <a:schemeClr val="accent4">
                  <a:lumMod val="50000"/>
                </a:schemeClr>
              </a:solidFill>
              <a:latin typeface="Eras Demi ITC" pitchFamily="34" charset="0"/>
              <a:cs typeface="Calibri" pitchFamily="34" charset="0"/>
            </a:endParaRPr>
          </a:p>
        </p:txBody>
      </p:sp>
      <p:sp>
        <p:nvSpPr>
          <p:cNvPr id="18437" name="AutoShape 65" descr="http://www.thedailystar.net/sites/default/files/styles/very_big_1/public/feature/images/jobs_still_inadequate.jpg?itok=8UQP6FLq"/>
          <p:cNvSpPr>
            <a:spLocks noChangeAspect="1" noChangeArrowheads="1"/>
          </p:cNvSpPr>
          <p:nvPr/>
        </p:nvSpPr>
        <p:spPr bwMode="auto">
          <a:xfrm>
            <a:off x="532210" y="-194733"/>
            <a:ext cx="342900" cy="325121"/>
          </a:xfrm>
          <a:prstGeom prst="rect">
            <a:avLst/>
          </a:prstGeom>
          <a:noFill/>
          <a:ln w="9525">
            <a:noFill/>
            <a:miter lim="800000"/>
            <a:headEnd/>
            <a:tailEnd/>
          </a:ln>
        </p:spPr>
        <p:txBody>
          <a:bodyPr lIns="100475" tIns="50237" rIns="100475" bIns="50237"/>
          <a:lstStyle/>
          <a:p>
            <a:endParaRPr lang="en-US" sz="1700" dirty="0"/>
          </a:p>
        </p:txBody>
      </p:sp>
      <p:pic>
        <p:nvPicPr>
          <p:cNvPr id="18438" name="Picture 67" descr="http://www.thedailystar.net/sites/default/files/styles/very_big_1/public/feature/images/jobs_still_inadequate.jpg?itok=8UQP6FLq"/>
          <p:cNvPicPr>
            <a:picLocks noChangeAspect="1" noChangeArrowheads="1"/>
          </p:cNvPicPr>
          <p:nvPr/>
        </p:nvPicPr>
        <p:blipFill>
          <a:blip r:embed="rId2"/>
          <a:srcRect/>
          <a:stretch>
            <a:fillRect/>
          </a:stretch>
        </p:blipFill>
        <p:spPr bwMode="auto">
          <a:xfrm>
            <a:off x="465366" y="4953000"/>
            <a:ext cx="5674178" cy="2362201"/>
          </a:xfrm>
          <a:prstGeom prst="rect">
            <a:avLst/>
          </a:prstGeom>
          <a:noFill/>
          <a:ln w="9525">
            <a:noFill/>
            <a:miter lim="800000"/>
            <a:headEnd/>
            <a:tailEnd/>
          </a:ln>
        </p:spPr>
      </p:pic>
      <p:sp>
        <p:nvSpPr>
          <p:cNvPr id="7" name="Rectangle 7"/>
          <p:cNvSpPr>
            <a:spLocks noChangeArrowheads="1"/>
          </p:cNvSpPr>
          <p:nvPr/>
        </p:nvSpPr>
        <p:spPr bwMode="auto">
          <a:xfrm>
            <a:off x="6557962" y="696686"/>
            <a:ext cx="4033837" cy="6276479"/>
          </a:xfrm>
          <a:prstGeom prst="rect">
            <a:avLst/>
          </a:prstGeom>
          <a:noFill/>
          <a:ln w="9525">
            <a:noFill/>
            <a:miter lim="800000"/>
            <a:headEnd/>
            <a:tailEnd/>
          </a:ln>
        </p:spPr>
        <p:txBody>
          <a:bodyPr wrap="square" lIns="100475" tIns="50237" rIns="100475" bIns="50237">
            <a:spAutoFit/>
          </a:bodyPr>
          <a:lstStyle/>
          <a:p>
            <a:pPr algn="just">
              <a:lnSpc>
                <a:spcPct val="114000"/>
              </a:lnSpc>
            </a:pPr>
            <a:r>
              <a:rPr lang="en-US" sz="2200" dirty="0">
                <a:solidFill>
                  <a:schemeClr val="accent4">
                    <a:lumMod val="50000"/>
                  </a:schemeClr>
                </a:solidFill>
                <a:latin typeface="Eras Demi ITC" pitchFamily="34" charset="0"/>
                <a:cs typeface="Calibri" pitchFamily="34" charset="0"/>
              </a:rPr>
              <a:t>The labor force or work force is the population of able-bodied, willing people who are currently employed or looking for work. </a:t>
            </a:r>
            <a:r>
              <a:rPr lang="en-US" sz="2200" dirty="0">
                <a:solidFill>
                  <a:schemeClr val="accent4">
                    <a:lumMod val="50000"/>
                  </a:schemeClr>
                </a:solidFill>
                <a:latin typeface="Eras Demi ITC" pitchFamily="34" charset="0"/>
                <a:cs typeface="Calibri" pitchFamily="34" charset="0"/>
              </a:rPr>
              <a:t>Labor Force is one of the most important indicators for development of a country. </a:t>
            </a:r>
            <a:r>
              <a:rPr lang="en-US" sz="2200" dirty="0" smtClean="0">
                <a:solidFill>
                  <a:schemeClr val="accent4">
                    <a:lumMod val="50000"/>
                  </a:schemeClr>
                </a:solidFill>
                <a:latin typeface="Eras Demi ITC" pitchFamily="34" charset="0"/>
                <a:cs typeface="Calibri" pitchFamily="34" charset="0"/>
              </a:rPr>
              <a:t>The</a:t>
            </a:r>
            <a:r>
              <a:rPr lang="en-US" sz="2200" b="1" dirty="0" smtClean="0">
                <a:solidFill>
                  <a:schemeClr val="accent4">
                    <a:lumMod val="50000"/>
                  </a:schemeClr>
                </a:solidFill>
                <a:latin typeface="Eras Demi ITC" pitchFamily="34" charset="0"/>
                <a:cs typeface="Calibri" pitchFamily="34" charset="0"/>
              </a:rPr>
              <a:t> </a:t>
            </a:r>
            <a:r>
              <a:rPr lang="en-US" sz="2200" dirty="0">
                <a:solidFill>
                  <a:schemeClr val="accent4">
                    <a:lumMod val="50000"/>
                  </a:schemeClr>
                </a:solidFill>
                <a:latin typeface="Eras Demi ITC" pitchFamily="34" charset="0"/>
                <a:cs typeface="Calibri" pitchFamily="34" charset="0"/>
              </a:rPr>
              <a:t>total labor force of Bangladesh is  62.1 million in 2015, according to BBS Statistics. </a:t>
            </a:r>
            <a:r>
              <a:rPr lang="en-US" sz="2200" dirty="0">
                <a:solidFill>
                  <a:schemeClr val="accent4">
                    <a:lumMod val="50000"/>
                  </a:schemeClr>
                </a:solidFill>
                <a:latin typeface="Eras Demi ITC" pitchFamily="34" charset="0"/>
                <a:cs typeface="Calibri" pitchFamily="34" charset="0"/>
              </a:rPr>
              <a:t>Labor force, total in Bangladesh was reported at 66.6 million in 2017, according to the World Bank Statistics. </a:t>
            </a:r>
            <a:endParaRPr lang="en-US" sz="2200" b="1" dirty="0">
              <a:solidFill>
                <a:schemeClr val="accent4">
                  <a:lumMod val="50000"/>
                </a:schemeClr>
              </a:solidFill>
              <a:latin typeface="Eras Demi ITC" pitchFamily="34" charset="0"/>
              <a:cs typeface="Calibri" pitchFamily="34" charset="0"/>
            </a:endParaRPr>
          </a:p>
        </p:txBody>
      </p:sp>
      <p:sp>
        <p:nvSpPr>
          <p:cNvPr id="8" name="Title 1"/>
          <p:cNvSpPr>
            <a:spLocks noGrp="1"/>
          </p:cNvSpPr>
          <p:nvPr>
            <p:ph type="title"/>
          </p:nvPr>
        </p:nvSpPr>
        <p:spPr>
          <a:xfrm>
            <a:off x="424544" y="0"/>
            <a:ext cx="5715000" cy="609600"/>
          </a:xfrm>
        </p:spPr>
        <p:style>
          <a:lnRef idx="1">
            <a:schemeClr val="dk1"/>
          </a:lnRef>
          <a:fillRef idx="2">
            <a:schemeClr val="dk1"/>
          </a:fillRef>
          <a:effectRef idx="1">
            <a:schemeClr val="dk1"/>
          </a:effectRef>
          <a:fontRef idx="minor">
            <a:schemeClr val="dk1"/>
          </a:fontRef>
        </p:style>
        <p:txBody>
          <a:bodyPr>
            <a:noAutofit/>
          </a:bodyPr>
          <a:lstStyle/>
          <a:p>
            <a:pPr algn="ctr">
              <a:lnSpc>
                <a:spcPct val="114000"/>
              </a:lnSpc>
            </a:pPr>
            <a:r>
              <a:rPr lang="en-US" sz="3600" b="1" dirty="0">
                <a:latin typeface="Eras Demi ITC" pitchFamily="34" charset="0"/>
                <a:cs typeface="Calibri" pitchFamily="34" charset="0"/>
              </a:rPr>
              <a:t>Demographic Dividend </a:t>
            </a:r>
          </a:p>
        </p:txBody>
      </p:sp>
      <p:sp>
        <p:nvSpPr>
          <p:cNvPr id="9" name="Title 1"/>
          <p:cNvSpPr txBox="1">
            <a:spLocks/>
          </p:cNvSpPr>
          <p:nvPr/>
        </p:nvSpPr>
        <p:spPr>
          <a:xfrm>
            <a:off x="6547758" y="0"/>
            <a:ext cx="4120242" cy="609600"/>
          </a:xfrm>
          <a:prstGeom prst="rect">
            <a:avLst/>
          </a:prstGeom>
        </p:spPr>
        <p:style>
          <a:lnRef idx="1">
            <a:schemeClr val="dk1"/>
          </a:lnRef>
          <a:fillRef idx="2">
            <a:schemeClr val="dk1"/>
          </a:fillRef>
          <a:effectRef idx="1">
            <a:schemeClr val="dk1"/>
          </a:effectRef>
          <a:fontRef idx="minor">
            <a:schemeClr val="dk1"/>
          </a:fontRef>
        </p:style>
        <p:txBody>
          <a:bodyPr vert="horz" lIns="100475" tIns="50237" rIns="100475" bIns="50237" anchor="b">
            <a:normAutofit fontScale="90000" lnSpcReduction="10000"/>
          </a:bodyPr>
          <a:lstStyle/>
          <a:p>
            <a:pPr algn="ctr">
              <a:lnSpc>
                <a:spcPct val="114000"/>
              </a:lnSpc>
            </a:pPr>
            <a:r>
              <a:rPr lang="en-US" sz="3600" b="1" dirty="0">
                <a:latin typeface="Eras Demi ITC" pitchFamily="34" charset="0"/>
                <a:cs typeface="Calibri" pitchFamily="34" charset="0"/>
              </a:rPr>
              <a:t>Labor Force </a:t>
            </a:r>
          </a:p>
        </p:txBody>
      </p:sp>
    </p:spTree>
  </p:cSld>
  <p:clrMapOvr>
    <a:masterClrMapping/>
  </p:clrMapOvr>
  <p:transition>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DC62AF-439D-4A7C-9F37-6482BB840F4B}"/>
              </a:ext>
            </a:extLst>
          </p:cNvPr>
          <p:cNvSpPr>
            <a:spLocks noGrp="1"/>
          </p:cNvSpPr>
          <p:nvPr>
            <p:ph type="title"/>
          </p:nvPr>
        </p:nvSpPr>
        <p:spPr>
          <a:xfrm>
            <a:off x="1257300" y="182880"/>
            <a:ext cx="9155431" cy="883920"/>
          </a:xfrm>
        </p:spPr>
        <p:txBody>
          <a:bodyPr>
            <a:normAutofit/>
          </a:bodyPr>
          <a:lstStyle/>
          <a:p>
            <a:r>
              <a:rPr lang="en-US" sz="4200" b="1" dirty="0">
                <a:solidFill>
                  <a:srgbClr val="7030A0"/>
                </a:solidFill>
                <a:latin typeface="Eras Demi ITC" pitchFamily="34" charset="0"/>
              </a:rPr>
              <a:t>Objectives of </a:t>
            </a:r>
            <a:r>
              <a:rPr lang="en-US" sz="4200" b="1" dirty="0" smtClean="0">
                <a:solidFill>
                  <a:srgbClr val="7030A0"/>
                </a:solidFill>
                <a:latin typeface="Eras Demi ITC" pitchFamily="34" charset="0"/>
              </a:rPr>
              <a:t>Industrialization</a:t>
            </a:r>
            <a:endParaRPr lang="en-US" dirty="0">
              <a:solidFill>
                <a:srgbClr val="7030A0"/>
              </a:solidFill>
              <a:latin typeface="Eras Demi ITC" pitchFamily="34" charset="0"/>
            </a:endParaRPr>
          </a:p>
        </p:txBody>
      </p:sp>
      <p:sp>
        <p:nvSpPr>
          <p:cNvPr id="3" name="Content Placeholder 2">
            <a:extLst>
              <a:ext uri="{FF2B5EF4-FFF2-40B4-BE49-F238E27FC236}">
                <a16:creationId xmlns:a16="http://schemas.microsoft.com/office/drawing/2014/main" xmlns="" id="{E1E3BAC1-4271-426D-A8DC-7BF809B7B689}"/>
              </a:ext>
            </a:extLst>
          </p:cNvPr>
          <p:cNvSpPr>
            <a:spLocks noGrp="1"/>
          </p:cNvSpPr>
          <p:nvPr>
            <p:ph idx="1"/>
          </p:nvPr>
        </p:nvSpPr>
        <p:spPr>
          <a:xfrm>
            <a:off x="6115051" y="1371600"/>
            <a:ext cx="4629149" cy="5760720"/>
          </a:xfrm>
        </p:spPr>
        <p:txBody>
          <a:bodyPr>
            <a:normAutofit fontScale="92500" lnSpcReduction="10000"/>
          </a:bodyPr>
          <a:lstStyle/>
          <a:p>
            <a:pPr marL="0" indent="0">
              <a:buNone/>
            </a:pPr>
            <a:r>
              <a:rPr lang="en-US" sz="2500" dirty="0">
                <a:solidFill>
                  <a:srgbClr val="7030A0"/>
                </a:solidFill>
                <a:latin typeface="Eras Demi ITC" pitchFamily="34" charset="0"/>
              </a:rPr>
              <a:t>Micro objectives of industrialization are-</a:t>
            </a:r>
          </a:p>
          <a:p>
            <a:pPr algn="just"/>
            <a:r>
              <a:rPr lang="en-US" sz="2800" dirty="0">
                <a:latin typeface="Eras Demi ITC" pitchFamily="34" charset="0"/>
              </a:rPr>
              <a:t>To provide employment to working labor force</a:t>
            </a:r>
          </a:p>
          <a:p>
            <a:pPr algn="just"/>
            <a:r>
              <a:rPr lang="en-US" sz="2800" dirty="0">
                <a:latin typeface="Eras Demi ITC" pitchFamily="34" charset="0"/>
              </a:rPr>
              <a:t>To supply consumer, capital and intermediary goods</a:t>
            </a:r>
          </a:p>
          <a:p>
            <a:pPr algn="just"/>
            <a:r>
              <a:rPr lang="en-US" sz="2800" dirty="0">
                <a:latin typeface="Eras Demi ITC" pitchFamily="34" charset="0"/>
              </a:rPr>
              <a:t>To support agriculture and service sectors</a:t>
            </a:r>
          </a:p>
          <a:p>
            <a:pPr algn="just"/>
            <a:r>
              <a:rPr lang="en-US" sz="2800" dirty="0">
                <a:latin typeface="Eras Demi ITC" pitchFamily="34" charset="0"/>
              </a:rPr>
              <a:t>To improve balance of payment positive by promoting export industry and import substitute industries</a:t>
            </a:r>
            <a:endParaRPr lang="en-US" sz="9100" dirty="0">
              <a:latin typeface="Eras Demi ITC" pitchFamily="34" charset="0"/>
            </a:endParaRPr>
          </a:p>
        </p:txBody>
      </p:sp>
      <p:sp>
        <p:nvSpPr>
          <p:cNvPr id="4" name="Flowchart: Process 4">
            <a:extLst>
              <a:ext uri="{FF2B5EF4-FFF2-40B4-BE49-F238E27FC236}">
                <a16:creationId xmlns:a16="http://schemas.microsoft.com/office/drawing/2014/main" xmlns="" id="{406CF31A-C20F-4317-9B54-B91582C618DA}"/>
              </a:ext>
            </a:extLst>
          </p:cNvPr>
          <p:cNvSpPr>
            <a:spLocks noChangeArrowheads="1"/>
          </p:cNvSpPr>
          <p:nvPr/>
        </p:nvSpPr>
        <p:spPr bwMode="auto">
          <a:xfrm>
            <a:off x="52754" y="972940"/>
            <a:ext cx="10915650" cy="126762"/>
          </a:xfrm>
          <a:prstGeom prst="flowChartProcess">
            <a:avLst/>
          </a:prstGeom>
          <a:solidFill>
            <a:srgbClr val="00B050"/>
          </a:solidFill>
          <a:ln w="9525" algn="ctr">
            <a:solidFill>
              <a:srgbClr val="FF0000"/>
            </a:solidFill>
            <a:round/>
            <a:headEnd/>
            <a:tailEnd/>
          </a:ln>
        </p:spPr>
        <p:txBody>
          <a:bodyPr lIns="104497" tIns="52249" rIns="104497" bIns="52249"/>
          <a:lstStyle/>
          <a:p>
            <a:pPr algn="ctr"/>
            <a:endParaRPr lang="en-US" sz="1100" dirty="0">
              <a:solidFill>
                <a:srgbClr val="FF0000"/>
              </a:solidFill>
            </a:endParaRPr>
          </a:p>
        </p:txBody>
      </p:sp>
      <p:sp>
        <p:nvSpPr>
          <p:cNvPr id="5" name="Content Placeholder 2">
            <a:extLst>
              <a:ext uri="{FF2B5EF4-FFF2-40B4-BE49-F238E27FC236}">
                <a16:creationId xmlns:a16="http://schemas.microsoft.com/office/drawing/2014/main" xmlns="" id="{B347FFBE-12CB-4BEB-B678-278ADEA8A518}"/>
              </a:ext>
            </a:extLst>
          </p:cNvPr>
          <p:cNvSpPr txBox="1">
            <a:spLocks/>
          </p:cNvSpPr>
          <p:nvPr/>
        </p:nvSpPr>
        <p:spPr>
          <a:xfrm>
            <a:off x="228601" y="1163082"/>
            <a:ext cx="5029199" cy="5969238"/>
          </a:xfrm>
          <a:prstGeom prst="rect">
            <a:avLst/>
          </a:prstGeom>
        </p:spPr>
        <p:txBody>
          <a:bodyPr vert="horz" lIns="70336" tIns="35168" rIns="70336" bIns="35168" rtlCol="0" anchor="ctr">
            <a:normAutofit fontScale="77500" lnSpcReduction="20000"/>
          </a:bodyPr>
          <a:lstStyle>
            <a:lvl1pPr marL="342900" indent="-342900" algn="l" defTabSz="548640" rtl="0" eaLnBrk="1" latinLnBrk="0" hangingPunct="1">
              <a:spcBef>
                <a:spcPct val="20000"/>
              </a:spcBef>
              <a:spcAft>
                <a:spcPts val="720"/>
              </a:spcAft>
              <a:buClr>
                <a:schemeClr val="tx1"/>
              </a:buClr>
              <a:buSzPct val="80000"/>
              <a:buFont typeface="Wingdings 3" panose="05040102010807070707" pitchFamily="18" charset="2"/>
              <a:buChar char=""/>
              <a:defRPr sz="2400" kern="1200" cap="none">
                <a:solidFill>
                  <a:schemeClr val="bg2">
                    <a:lumMod val="50000"/>
                  </a:schemeClr>
                </a:solidFill>
                <a:effectLst/>
                <a:latin typeface="+mn-lt"/>
                <a:ea typeface="+mn-ea"/>
                <a:cs typeface="+mn-cs"/>
              </a:defRPr>
            </a:lvl1pPr>
            <a:lvl2pPr marL="891540" indent="-342900" algn="l" defTabSz="548640" rtl="0" eaLnBrk="1" latinLnBrk="0" hangingPunct="1">
              <a:spcBef>
                <a:spcPct val="20000"/>
              </a:spcBef>
              <a:spcAft>
                <a:spcPts val="720"/>
              </a:spcAft>
              <a:buClr>
                <a:schemeClr val="tx1"/>
              </a:buClr>
              <a:buSzPct val="80000"/>
              <a:buFont typeface="Wingdings 3" panose="05040102010807070707" pitchFamily="18" charset="2"/>
              <a:buChar char=""/>
              <a:defRPr sz="2160" kern="1200" cap="none">
                <a:solidFill>
                  <a:schemeClr val="bg2">
                    <a:lumMod val="50000"/>
                  </a:schemeClr>
                </a:solidFill>
                <a:effectLst/>
                <a:latin typeface="+mn-lt"/>
                <a:ea typeface="+mn-ea"/>
                <a:cs typeface="+mn-cs"/>
              </a:defRPr>
            </a:lvl2pPr>
            <a:lvl3pPr marL="1440180" indent="-342900" algn="l" defTabSz="548640" rtl="0" eaLnBrk="1" latinLnBrk="0" hangingPunct="1">
              <a:spcBef>
                <a:spcPct val="20000"/>
              </a:spcBef>
              <a:spcAft>
                <a:spcPts val="720"/>
              </a:spcAft>
              <a:buClr>
                <a:schemeClr val="tx1"/>
              </a:buClr>
              <a:buSzPct val="80000"/>
              <a:buFont typeface="Wingdings 3" panose="05040102010807070707" pitchFamily="18" charset="2"/>
              <a:buChar char=""/>
              <a:defRPr sz="1920" kern="1200" cap="none">
                <a:solidFill>
                  <a:schemeClr val="bg2">
                    <a:lumMod val="50000"/>
                  </a:schemeClr>
                </a:solidFill>
                <a:effectLst/>
                <a:latin typeface="+mn-lt"/>
                <a:ea typeface="+mn-ea"/>
                <a:cs typeface="+mn-cs"/>
              </a:defRPr>
            </a:lvl3pPr>
            <a:lvl4pPr marL="1851660" indent="-205740" algn="l" defTabSz="548640" rtl="0" eaLnBrk="1" latinLnBrk="0" hangingPunct="1">
              <a:spcBef>
                <a:spcPct val="20000"/>
              </a:spcBef>
              <a:spcAft>
                <a:spcPts val="720"/>
              </a:spcAft>
              <a:buClr>
                <a:schemeClr val="tx1"/>
              </a:buClr>
              <a:buSzPct val="80000"/>
              <a:buFont typeface="Wingdings 3" panose="05040102010807070707" pitchFamily="18" charset="2"/>
              <a:buChar char=""/>
              <a:defRPr sz="1680" kern="1200" cap="none">
                <a:solidFill>
                  <a:schemeClr val="bg2">
                    <a:lumMod val="50000"/>
                  </a:schemeClr>
                </a:solidFill>
                <a:effectLst/>
                <a:latin typeface="+mn-lt"/>
                <a:ea typeface="+mn-ea"/>
                <a:cs typeface="+mn-cs"/>
              </a:defRPr>
            </a:lvl4pPr>
            <a:lvl5pPr marL="2537460" indent="-342900" algn="l" defTabSz="548640" rtl="0" eaLnBrk="1" latinLnBrk="0" hangingPunct="1">
              <a:spcBef>
                <a:spcPct val="20000"/>
              </a:spcBef>
              <a:spcAft>
                <a:spcPts val="720"/>
              </a:spcAft>
              <a:buClr>
                <a:schemeClr val="tx1"/>
              </a:buClr>
              <a:buSzPct val="80000"/>
              <a:buFont typeface="Wingdings 3" panose="05040102010807070707" pitchFamily="18" charset="2"/>
              <a:buChar char=""/>
              <a:defRPr sz="1680" kern="1200" cap="none">
                <a:solidFill>
                  <a:schemeClr val="bg2">
                    <a:lumMod val="50000"/>
                  </a:schemeClr>
                </a:solidFill>
                <a:effectLst/>
                <a:latin typeface="+mn-lt"/>
                <a:ea typeface="+mn-ea"/>
                <a:cs typeface="+mn-cs"/>
              </a:defRPr>
            </a:lvl5pPr>
            <a:lvl6pPr marL="3017520" indent="-274320" algn="l" defTabSz="548640" rtl="0" eaLnBrk="1" latinLnBrk="0" hangingPunct="1">
              <a:spcBef>
                <a:spcPct val="20000"/>
              </a:spcBef>
              <a:spcAft>
                <a:spcPts val="720"/>
              </a:spcAft>
              <a:buClr>
                <a:schemeClr val="tx1"/>
              </a:buClr>
              <a:buSzPct val="80000"/>
              <a:buFont typeface="Wingdings 3" panose="05040102010807070707" pitchFamily="18" charset="2"/>
              <a:buChar char=""/>
              <a:defRPr sz="1680" kern="1200" cap="none">
                <a:solidFill>
                  <a:schemeClr val="bg2">
                    <a:lumMod val="50000"/>
                  </a:schemeClr>
                </a:solidFill>
                <a:effectLst/>
                <a:latin typeface="+mn-lt"/>
                <a:ea typeface="+mn-ea"/>
                <a:cs typeface="+mn-cs"/>
              </a:defRPr>
            </a:lvl6pPr>
            <a:lvl7pPr marL="3566160" indent="-274320" algn="l" defTabSz="548640" rtl="0" eaLnBrk="1" latinLnBrk="0" hangingPunct="1">
              <a:spcBef>
                <a:spcPct val="20000"/>
              </a:spcBef>
              <a:spcAft>
                <a:spcPts val="720"/>
              </a:spcAft>
              <a:buClr>
                <a:schemeClr val="tx1"/>
              </a:buClr>
              <a:buSzPct val="80000"/>
              <a:buFont typeface="Wingdings 3" panose="05040102010807070707" pitchFamily="18" charset="2"/>
              <a:buChar char=""/>
              <a:defRPr sz="1680" kern="1200" cap="none">
                <a:solidFill>
                  <a:schemeClr val="bg2">
                    <a:lumMod val="50000"/>
                  </a:schemeClr>
                </a:solidFill>
                <a:effectLst/>
                <a:latin typeface="+mn-lt"/>
                <a:ea typeface="+mn-ea"/>
                <a:cs typeface="+mn-cs"/>
              </a:defRPr>
            </a:lvl7pPr>
            <a:lvl8pPr marL="4114800" indent="-274320" algn="l" defTabSz="548640" rtl="0" eaLnBrk="1" latinLnBrk="0" hangingPunct="1">
              <a:spcBef>
                <a:spcPct val="20000"/>
              </a:spcBef>
              <a:spcAft>
                <a:spcPts val="720"/>
              </a:spcAft>
              <a:buClr>
                <a:schemeClr val="tx1"/>
              </a:buClr>
              <a:buSzPct val="80000"/>
              <a:buFont typeface="Wingdings 3" panose="05040102010807070707" pitchFamily="18" charset="2"/>
              <a:buChar char=""/>
              <a:defRPr sz="1680" kern="1200" cap="none">
                <a:solidFill>
                  <a:schemeClr val="bg2">
                    <a:lumMod val="50000"/>
                  </a:schemeClr>
                </a:solidFill>
                <a:effectLst/>
                <a:latin typeface="+mn-lt"/>
                <a:ea typeface="+mn-ea"/>
                <a:cs typeface="+mn-cs"/>
              </a:defRPr>
            </a:lvl8pPr>
            <a:lvl9pPr marL="4663440" indent="-274320" algn="l" defTabSz="548640" rtl="0" eaLnBrk="1" latinLnBrk="0" hangingPunct="1">
              <a:spcBef>
                <a:spcPct val="20000"/>
              </a:spcBef>
              <a:spcAft>
                <a:spcPts val="720"/>
              </a:spcAft>
              <a:buClr>
                <a:schemeClr val="tx1"/>
              </a:buClr>
              <a:buSzPct val="80000"/>
              <a:buFont typeface="Wingdings 3" panose="05040102010807070707" pitchFamily="18" charset="2"/>
              <a:buChar char=""/>
              <a:defRPr sz="1680" kern="1200" cap="none">
                <a:solidFill>
                  <a:schemeClr val="bg2">
                    <a:lumMod val="50000"/>
                  </a:schemeClr>
                </a:solidFill>
                <a:effectLst/>
                <a:latin typeface="+mn-lt"/>
                <a:ea typeface="+mn-ea"/>
                <a:cs typeface="+mn-cs"/>
              </a:defRPr>
            </a:lvl9pPr>
          </a:lstStyle>
          <a:p>
            <a:pPr marL="0" indent="0" algn="just">
              <a:buNone/>
            </a:pPr>
            <a:r>
              <a:rPr lang="en-US" sz="2800" dirty="0">
                <a:solidFill>
                  <a:srgbClr val="7030A0"/>
                </a:solidFill>
                <a:latin typeface="Eras Demi ITC" pitchFamily="34" charset="0"/>
              </a:rPr>
              <a:t>Macro objectives of industrialization are-</a:t>
            </a:r>
            <a:endParaRPr lang="en-US" sz="2800" dirty="0">
              <a:solidFill>
                <a:schemeClr val="tx1"/>
              </a:solidFill>
              <a:latin typeface="Eras Demi ITC" pitchFamily="34" charset="0"/>
            </a:endParaRPr>
          </a:p>
          <a:p>
            <a:pPr lvl="1" algn="just"/>
            <a:r>
              <a:rPr lang="en-US" sz="2900" dirty="0">
                <a:solidFill>
                  <a:schemeClr val="tx1"/>
                </a:solidFill>
                <a:latin typeface="Eras Demi ITC" pitchFamily="34" charset="0"/>
              </a:rPr>
              <a:t>Play a major role in economic development</a:t>
            </a:r>
          </a:p>
          <a:p>
            <a:pPr lvl="1" algn="just"/>
            <a:r>
              <a:rPr lang="en-US" sz="3100" dirty="0">
                <a:solidFill>
                  <a:schemeClr val="tx1"/>
                </a:solidFill>
                <a:latin typeface="Eras Demi ITC" pitchFamily="34" charset="0"/>
              </a:rPr>
              <a:t>To increase GDP</a:t>
            </a:r>
            <a:endParaRPr lang="en-US" sz="2900" dirty="0">
              <a:solidFill>
                <a:schemeClr val="tx1"/>
              </a:solidFill>
              <a:latin typeface="Eras Demi ITC" pitchFamily="34" charset="0"/>
            </a:endParaRPr>
          </a:p>
          <a:p>
            <a:pPr lvl="1" algn="just"/>
            <a:r>
              <a:rPr lang="en-US" sz="2900" dirty="0">
                <a:solidFill>
                  <a:schemeClr val="tx1"/>
                </a:solidFill>
                <a:latin typeface="Eras Demi ITC" pitchFamily="34" charset="0"/>
              </a:rPr>
              <a:t>Provide a secure basis for a rapid of growth of income.</a:t>
            </a:r>
          </a:p>
          <a:p>
            <a:pPr lvl="1" algn="just"/>
            <a:r>
              <a:rPr lang="en-US" sz="2900" dirty="0">
                <a:solidFill>
                  <a:schemeClr val="tx1"/>
                </a:solidFill>
                <a:latin typeface="Eras Demi ITC" pitchFamily="34" charset="0"/>
              </a:rPr>
              <a:t>Help in raising the standard of living</a:t>
            </a:r>
          </a:p>
          <a:p>
            <a:pPr lvl="1" algn="just"/>
            <a:r>
              <a:rPr lang="en-US" sz="2900" dirty="0">
                <a:solidFill>
                  <a:schemeClr val="tx1"/>
                </a:solidFill>
                <a:latin typeface="Eras Demi ITC" pitchFamily="34" charset="0"/>
              </a:rPr>
              <a:t>Provide employment, meeting high income demands</a:t>
            </a:r>
          </a:p>
          <a:p>
            <a:pPr lvl="1" algn="just"/>
            <a:r>
              <a:rPr lang="en-US" sz="2900" dirty="0">
                <a:solidFill>
                  <a:schemeClr val="tx1"/>
                </a:solidFill>
                <a:latin typeface="Eras Demi ITC" pitchFamily="34" charset="0"/>
              </a:rPr>
              <a:t>Brings in technological progress and change in the outlook of the people</a:t>
            </a:r>
          </a:p>
          <a:p>
            <a:pPr lvl="1" algn="just"/>
            <a:r>
              <a:rPr lang="en-US" sz="2900" dirty="0">
                <a:solidFill>
                  <a:schemeClr val="tx1"/>
                </a:solidFill>
                <a:latin typeface="Eras Demi ITC" pitchFamily="34" charset="0"/>
              </a:rPr>
              <a:t>Decrease the dependency on foreign resources</a:t>
            </a:r>
            <a:endParaRPr lang="en-US" sz="3200" dirty="0">
              <a:solidFill>
                <a:schemeClr val="tx1"/>
              </a:solidFill>
              <a:latin typeface="Eras Demi ITC" pitchFamily="34" charset="0"/>
            </a:endParaRPr>
          </a:p>
        </p:txBody>
      </p:sp>
    </p:spTree>
    <p:extLst>
      <p:ext uri="{BB962C8B-B14F-4D97-AF65-F5344CB8AC3E}">
        <p14:creationId xmlns:p14="http://schemas.microsoft.com/office/powerpoint/2010/main" xmlns="" val="256650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1314450" y="221615"/>
            <a:ext cx="8743950" cy="770255"/>
          </a:xfrm>
        </p:spPr>
        <p:style>
          <a:lnRef idx="2">
            <a:schemeClr val="accent6"/>
          </a:lnRef>
          <a:fillRef idx="1">
            <a:schemeClr val="lt1"/>
          </a:fillRef>
          <a:effectRef idx="0">
            <a:schemeClr val="accent6"/>
          </a:effectRef>
          <a:fontRef idx="minor">
            <a:schemeClr val="dk1"/>
          </a:fontRef>
        </p:style>
        <p:txBody>
          <a:bodyPr>
            <a:normAutofit/>
          </a:bodyPr>
          <a:lstStyle/>
          <a:p>
            <a:pPr algn="ctr" eaLnBrk="1" hangingPunct="1"/>
            <a:r>
              <a:rPr lang="en-US" sz="3400" b="1" dirty="0">
                <a:solidFill>
                  <a:srgbClr val="7030A0"/>
                </a:solidFill>
                <a:latin typeface="Eras Bold ITC" pitchFamily="34" charset="0"/>
                <a:cs typeface="Arial" charset="0"/>
              </a:rPr>
              <a:t>Contribution</a:t>
            </a:r>
            <a:r>
              <a:rPr lang="en-US" sz="3400" dirty="0">
                <a:solidFill>
                  <a:srgbClr val="7030A0"/>
                </a:solidFill>
                <a:latin typeface="Eras Bold ITC" pitchFamily="34" charset="0"/>
                <a:cs typeface="Arial" charset="0"/>
              </a:rPr>
              <a:t> of Industrial Sectors</a:t>
            </a:r>
          </a:p>
        </p:txBody>
      </p:sp>
      <p:sp>
        <p:nvSpPr>
          <p:cNvPr id="20483" name="Content Placeholder 2"/>
          <p:cNvSpPr>
            <a:spLocks noGrp="1"/>
          </p:cNvSpPr>
          <p:nvPr>
            <p:ph idx="1"/>
          </p:nvPr>
        </p:nvSpPr>
        <p:spPr>
          <a:xfrm>
            <a:off x="228600" y="1381760"/>
            <a:ext cx="5486401" cy="5689600"/>
          </a:xfrm>
        </p:spPr>
        <p:txBody>
          <a:bodyPr>
            <a:normAutofit lnSpcReduction="10000"/>
          </a:bodyPr>
          <a:lstStyle/>
          <a:p>
            <a:pPr marL="391867" indent="-391867" algn="just" defTabSz="522488" eaLnBrk="1" hangingPunct="1">
              <a:spcBef>
                <a:spcPts val="1143"/>
              </a:spcBef>
              <a:defRPr/>
            </a:pPr>
            <a:r>
              <a:rPr lang="en-US" sz="2500" dirty="0">
                <a:latin typeface="Eras Demi ITC" pitchFamily="34" charset="0"/>
                <a:cs typeface="Calibri" pitchFamily="34" charset="0"/>
              </a:rPr>
              <a:t>Industrial Sector</a:t>
            </a:r>
            <a:r>
              <a:rPr lang="en-US" sz="2500" dirty="0">
                <a:latin typeface="Eras Demi ITC" pitchFamily="34" charset="0"/>
              </a:rPr>
              <a:t> has given the </a:t>
            </a:r>
            <a:r>
              <a:rPr lang="en-US" sz="2500" b="1" dirty="0">
                <a:solidFill>
                  <a:srgbClr val="00B050"/>
                </a:solidFill>
                <a:latin typeface="Eras Demi ITC" pitchFamily="34" charset="0"/>
              </a:rPr>
              <a:t>opportunity of employment </a:t>
            </a:r>
            <a:r>
              <a:rPr lang="en-US" sz="2500" dirty="0">
                <a:latin typeface="Eras Demi ITC" pitchFamily="34" charset="0"/>
              </a:rPr>
              <a:t>to millions of unemployed, especially innumerable uneducated women of the country. It is making significant contribution in the field of our export income.</a:t>
            </a:r>
          </a:p>
          <a:p>
            <a:pPr marL="391867" indent="-391867" algn="just" defTabSz="522488" eaLnBrk="1" hangingPunct="1">
              <a:spcBef>
                <a:spcPts val="1143"/>
              </a:spcBef>
              <a:defRPr/>
            </a:pPr>
            <a:r>
              <a:rPr lang="en-US" sz="2500" dirty="0">
                <a:latin typeface="Eras Demi ITC" pitchFamily="34" charset="0"/>
              </a:rPr>
              <a:t>The contribution of the industry sector to the economy of Bangladesh has been increasing day by day.</a:t>
            </a:r>
          </a:p>
          <a:p>
            <a:pPr marL="391867" indent="-391867" algn="just" defTabSz="522488" eaLnBrk="1" hangingPunct="1">
              <a:spcBef>
                <a:spcPts val="1143"/>
              </a:spcBef>
              <a:defRPr/>
            </a:pPr>
            <a:r>
              <a:rPr lang="en-US" sz="2500" dirty="0">
                <a:latin typeface="Eras Demi ITC" pitchFamily="34" charset="0"/>
                <a:cs typeface="Calibri" pitchFamily="34" charset="0"/>
              </a:rPr>
              <a:t>Contribution of </a:t>
            </a:r>
            <a:r>
              <a:rPr lang="en-US" sz="2500" b="1" dirty="0">
                <a:latin typeface="Eras Demi ITC" pitchFamily="34" charset="0"/>
                <a:cs typeface="Calibri" pitchFamily="34" charset="0"/>
              </a:rPr>
              <a:t>Industrial sector in GDP is </a:t>
            </a:r>
            <a:r>
              <a:rPr lang="fr-FR" sz="2500" b="1" dirty="0" smtClean="0">
                <a:solidFill>
                  <a:srgbClr val="7030A0"/>
                </a:solidFill>
                <a:latin typeface="Eras Demi ITC" pitchFamily="34" charset="0"/>
                <a:cs typeface="Calibri" pitchFamily="34" charset="0"/>
              </a:rPr>
              <a:t>35</a:t>
            </a:r>
            <a:r>
              <a:rPr lang="fr-FR" sz="2500" b="1" dirty="0" smtClean="0">
                <a:solidFill>
                  <a:srgbClr val="7030A0"/>
                </a:solidFill>
                <a:latin typeface="Eras Demi ITC" pitchFamily="34" charset="0"/>
              </a:rPr>
              <a:t>.36</a:t>
            </a:r>
            <a:r>
              <a:rPr lang="fr-FR" sz="2500" dirty="0" smtClean="0">
                <a:solidFill>
                  <a:srgbClr val="7030A0"/>
                </a:solidFill>
                <a:latin typeface="Eras Demi ITC" pitchFamily="34" charset="0"/>
              </a:rPr>
              <a:t>%</a:t>
            </a:r>
            <a:r>
              <a:rPr lang="fr-FR" sz="2500" dirty="0" smtClean="0">
                <a:latin typeface="Eras Demi ITC" pitchFamily="34" charset="0"/>
              </a:rPr>
              <a:t> </a:t>
            </a:r>
            <a:r>
              <a:rPr lang="fr-FR" sz="2500" dirty="0">
                <a:latin typeface="Eras Demi ITC" pitchFamily="34" charset="0"/>
              </a:rPr>
              <a:t>(Fiscal </a:t>
            </a:r>
            <a:r>
              <a:rPr lang="fr-FR" sz="2500" dirty="0" err="1" smtClean="0">
                <a:latin typeface="Eras Demi ITC" pitchFamily="34" charset="0"/>
              </a:rPr>
              <a:t>year</a:t>
            </a:r>
            <a:r>
              <a:rPr lang="fr-FR" sz="2500" dirty="0" smtClean="0">
                <a:latin typeface="Eras Demi ITC" pitchFamily="34" charset="0"/>
              </a:rPr>
              <a:t> 2020-2021)</a:t>
            </a:r>
            <a:endParaRPr lang="en-US" sz="2500" dirty="0">
              <a:latin typeface="Eras Demi ITC" pitchFamily="34" charset="0"/>
            </a:endParaRPr>
          </a:p>
          <a:p>
            <a:pPr marL="0" indent="-312041" algn="just" defTabSz="522488" eaLnBrk="1" hangingPunct="1">
              <a:spcBef>
                <a:spcPct val="0"/>
              </a:spcBef>
              <a:buNone/>
              <a:defRPr/>
            </a:pPr>
            <a:endParaRPr lang="en-US" sz="2500" dirty="0">
              <a:latin typeface="Eras Demi ITC" pitchFamily="34" charset="0"/>
              <a:cs typeface="Arial" charset="0"/>
            </a:endParaRPr>
          </a:p>
        </p:txBody>
      </p:sp>
      <p:sp>
        <p:nvSpPr>
          <p:cNvPr id="20484" name="Flowchart: Process 4"/>
          <p:cNvSpPr>
            <a:spLocks noChangeArrowheads="1"/>
          </p:cNvSpPr>
          <p:nvPr/>
        </p:nvSpPr>
        <p:spPr bwMode="auto">
          <a:xfrm flipV="1">
            <a:off x="0" y="991870"/>
            <a:ext cx="10915650" cy="105410"/>
          </a:xfrm>
          <a:prstGeom prst="flowChartProcess">
            <a:avLst/>
          </a:prstGeom>
          <a:solidFill>
            <a:srgbClr val="00B050"/>
          </a:solidFill>
          <a:ln w="9525" algn="ctr">
            <a:solidFill>
              <a:srgbClr val="FF0000"/>
            </a:solidFill>
            <a:round/>
            <a:headEnd/>
            <a:tailEnd/>
          </a:ln>
        </p:spPr>
        <p:txBody>
          <a:bodyPr lIns="104497" tIns="52249" rIns="104497" bIns="52249"/>
          <a:lstStyle/>
          <a:p>
            <a:pPr algn="ctr"/>
            <a:endParaRPr lang="en-US">
              <a:solidFill>
                <a:srgbClr val="FF0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xmlns="" val="32237698"/>
              </p:ext>
            </p:extLst>
          </p:nvPr>
        </p:nvGraphicFramePr>
        <p:xfrm>
          <a:off x="5931695" y="1625600"/>
          <a:ext cx="4755356" cy="5146598"/>
        </p:xfrm>
        <a:graphic>
          <a:graphicData uri="http://schemas.openxmlformats.org/drawingml/2006/table">
            <a:tbl>
              <a:tblPr firstRow="1" bandRow="1">
                <a:tableStyleId>{5C22544A-7EE6-4342-B048-85BDC9FD1C3A}</a:tableStyleId>
              </a:tblPr>
              <a:tblGrid>
                <a:gridCol w="1902143">
                  <a:extLst>
                    <a:ext uri="{9D8B030D-6E8A-4147-A177-3AD203B41FA5}">
                      <a16:colId xmlns:a16="http://schemas.microsoft.com/office/drawing/2014/main" xmlns="" val="20000"/>
                    </a:ext>
                  </a:extLst>
                </a:gridCol>
                <a:gridCol w="2853213">
                  <a:extLst>
                    <a:ext uri="{9D8B030D-6E8A-4147-A177-3AD203B41FA5}">
                      <a16:colId xmlns:a16="http://schemas.microsoft.com/office/drawing/2014/main" xmlns="" val="20001"/>
                    </a:ext>
                  </a:extLst>
                </a:gridCol>
              </a:tblGrid>
              <a:tr h="936854">
                <a:tc>
                  <a:txBody>
                    <a:bodyPr/>
                    <a:lstStyle/>
                    <a:p>
                      <a:pPr algn="ctr"/>
                      <a:r>
                        <a:rPr lang="en-US" sz="1700" dirty="0">
                          <a:latin typeface="Eras Demi ITC" pitchFamily="34" charset="0"/>
                          <a:cs typeface="Calibri" pitchFamily="34" charset="0"/>
                        </a:rPr>
                        <a:t>Year</a:t>
                      </a:r>
                    </a:p>
                  </a:txBody>
                  <a:tcPr marL="109728" marR="109728" marT="48768" marB="48768"/>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700" dirty="0">
                          <a:latin typeface="Eras Demi ITC" pitchFamily="34" charset="0"/>
                          <a:cs typeface="Calibri" pitchFamily="34" charset="0"/>
                        </a:rPr>
                        <a:t>Contribution of Industrial sector </a:t>
                      </a:r>
                      <a:r>
                        <a:rPr lang="en-US" sz="1700" baseline="0" dirty="0">
                          <a:latin typeface="Eras Demi ITC" pitchFamily="34" charset="0"/>
                          <a:cs typeface="Calibri" pitchFamily="34" charset="0"/>
                        </a:rPr>
                        <a:t>in GDP (%)</a:t>
                      </a:r>
                      <a:endParaRPr lang="en-US" sz="1700" dirty="0">
                        <a:latin typeface="Eras Demi ITC" pitchFamily="34" charset="0"/>
                        <a:cs typeface="Calibri" pitchFamily="34" charset="0"/>
                      </a:endParaRPr>
                    </a:p>
                  </a:txBody>
                  <a:tcPr marL="109728" marR="109728" marT="48768" marB="48768"/>
                </a:tc>
                <a:extLst>
                  <a:ext uri="{0D108BD9-81ED-4DB2-BD59-A6C34878D82A}">
                    <a16:rowId xmlns:a16="http://schemas.microsoft.com/office/drawing/2014/main" xmlns="" val="10000"/>
                  </a:ext>
                </a:extLst>
              </a:tr>
              <a:tr h="526218">
                <a:tc>
                  <a:txBody>
                    <a:bodyPr/>
                    <a:lstStyle/>
                    <a:p>
                      <a:pPr algn="ctr"/>
                      <a:r>
                        <a:rPr lang="en-US" sz="1700" dirty="0">
                          <a:latin typeface="Eras Demi ITC" pitchFamily="34" charset="0"/>
                          <a:cs typeface="Calibri" pitchFamily="34" charset="0"/>
                        </a:rPr>
                        <a:t>1941-1950</a:t>
                      </a:r>
                    </a:p>
                  </a:txBody>
                  <a:tcPr marL="109728" marR="109728" marT="48768" marB="48768"/>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700" dirty="0">
                          <a:latin typeface="Eras Demi ITC" pitchFamily="34" charset="0"/>
                          <a:cs typeface="Calibri" pitchFamily="34" charset="0"/>
                        </a:rPr>
                        <a:t>4</a:t>
                      </a:r>
                    </a:p>
                  </a:txBody>
                  <a:tcPr marL="109728" marR="109728" marT="48768" marB="48768"/>
                </a:tc>
                <a:extLst>
                  <a:ext uri="{0D108BD9-81ED-4DB2-BD59-A6C34878D82A}">
                    <a16:rowId xmlns:a16="http://schemas.microsoft.com/office/drawing/2014/main" xmlns="" val="10001"/>
                  </a:ext>
                </a:extLst>
              </a:tr>
              <a:tr h="526218">
                <a:tc>
                  <a:txBody>
                    <a:bodyPr/>
                    <a:lstStyle/>
                    <a:p>
                      <a:pPr algn="ctr"/>
                      <a:r>
                        <a:rPr lang="en-US" sz="1700" dirty="0">
                          <a:latin typeface="Eras Demi ITC" pitchFamily="34" charset="0"/>
                          <a:cs typeface="Calibri" pitchFamily="34" charset="0"/>
                        </a:rPr>
                        <a:t>1951-1960 </a:t>
                      </a:r>
                    </a:p>
                  </a:txBody>
                  <a:tcPr marL="109728" marR="109728" marT="48768" marB="48768"/>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700" dirty="0">
                          <a:latin typeface="Eras Demi ITC" pitchFamily="34" charset="0"/>
                          <a:cs typeface="Calibri" pitchFamily="34" charset="0"/>
                        </a:rPr>
                        <a:t>5</a:t>
                      </a:r>
                    </a:p>
                  </a:txBody>
                  <a:tcPr marL="109728" marR="109728" marT="48768" marB="48768"/>
                </a:tc>
                <a:extLst>
                  <a:ext uri="{0D108BD9-81ED-4DB2-BD59-A6C34878D82A}">
                    <a16:rowId xmlns:a16="http://schemas.microsoft.com/office/drawing/2014/main" xmlns="" val="10002"/>
                  </a:ext>
                </a:extLst>
              </a:tr>
              <a:tr h="526218">
                <a:tc>
                  <a:txBody>
                    <a:bodyPr/>
                    <a:lstStyle/>
                    <a:p>
                      <a:pPr algn="ctr"/>
                      <a:r>
                        <a:rPr lang="en-US" sz="1700" dirty="0">
                          <a:latin typeface="Eras Demi ITC" pitchFamily="34" charset="0"/>
                          <a:cs typeface="Calibri" pitchFamily="34" charset="0"/>
                        </a:rPr>
                        <a:t>1961-1970 </a:t>
                      </a:r>
                    </a:p>
                  </a:txBody>
                  <a:tcPr marL="109728" marR="109728" marT="48768" marB="48768"/>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700" dirty="0">
                          <a:latin typeface="Eras Demi ITC" pitchFamily="34" charset="0"/>
                          <a:cs typeface="Calibri" pitchFamily="34" charset="0"/>
                        </a:rPr>
                        <a:t>10</a:t>
                      </a:r>
                    </a:p>
                  </a:txBody>
                  <a:tcPr marL="109728" marR="109728" marT="48768" marB="48768"/>
                </a:tc>
                <a:extLst>
                  <a:ext uri="{0D108BD9-81ED-4DB2-BD59-A6C34878D82A}">
                    <a16:rowId xmlns:a16="http://schemas.microsoft.com/office/drawing/2014/main" xmlns="" val="10003"/>
                  </a:ext>
                </a:extLst>
              </a:tr>
              <a:tr h="52621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700" dirty="0">
                          <a:latin typeface="Eras Demi ITC" pitchFamily="34" charset="0"/>
                          <a:cs typeface="Calibri" pitchFamily="34" charset="0"/>
                        </a:rPr>
                        <a:t>1971-1980</a:t>
                      </a:r>
                    </a:p>
                  </a:txBody>
                  <a:tcPr marL="109728" marR="109728" marT="48768" marB="48768"/>
                </a:tc>
                <a:tc>
                  <a:txBody>
                    <a:bodyPr/>
                    <a:lstStyle/>
                    <a:p>
                      <a:pPr algn="ctr"/>
                      <a:r>
                        <a:rPr lang="en-US" sz="1700" dirty="0">
                          <a:latin typeface="Eras Demi ITC" pitchFamily="34" charset="0"/>
                          <a:cs typeface="Calibri" pitchFamily="34" charset="0"/>
                        </a:rPr>
                        <a:t>11</a:t>
                      </a:r>
                    </a:p>
                  </a:txBody>
                  <a:tcPr marL="109728" marR="109728" marT="48768" marB="48768"/>
                </a:tc>
                <a:extLst>
                  <a:ext uri="{0D108BD9-81ED-4DB2-BD59-A6C34878D82A}">
                    <a16:rowId xmlns:a16="http://schemas.microsoft.com/office/drawing/2014/main" xmlns="" val="10004"/>
                  </a:ext>
                </a:extLst>
              </a:tr>
              <a:tr h="52621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700" dirty="0">
                          <a:latin typeface="Eras Demi ITC" pitchFamily="34" charset="0"/>
                          <a:cs typeface="Calibri" pitchFamily="34" charset="0"/>
                        </a:rPr>
                        <a:t>1981-1990</a:t>
                      </a:r>
                    </a:p>
                  </a:txBody>
                  <a:tcPr marL="109728" marR="109728" marT="48768" marB="48768"/>
                </a:tc>
                <a:tc>
                  <a:txBody>
                    <a:bodyPr/>
                    <a:lstStyle/>
                    <a:p>
                      <a:pPr algn="ctr"/>
                      <a:r>
                        <a:rPr lang="en-US" sz="1700" dirty="0">
                          <a:latin typeface="Eras Demi ITC" pitchFamily="34" charset="0"/>
                          <a:cs typeface="Calibri" pitchFamily="34" charset="0"/>
                        </a:rPr>
                        <a:t>12</a:t>
                      </a:r>
                    </a:p>
                  </a:txBody>
                  <a:tcPr marL="109728" marR="109728" marT="48768" marB="48768"/>
                </a:tc>
                <a:extLst>
                  <a:ext uri="{0D108BD9-81ED-4DB2-BD59-A6C34878D82A}">
                    <a16:rowId xmlns:a16="http://schemas.microsoft.com/office/drawing/2014/main" xmlns="" val="10005"/>
                  </a:ext>
                </a:extLst>
              </a:tr>
              <a:tr h="52621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700" dirty="0">
                          <a:latin typeface="Eras Demi ITC" pitchFamily="34" charset="0"/>
                          <a:cs typeface="Calibri" pitchFamily="34" charset="0"/>
                        </a:rPr>
                        <a:t>1991-2000</a:t>
                      </a:r>
                    </a:p>
                  </a:txBody>
                  <a:tcPr marL="109728" marR="109728" marT="48768" marB="48768"/>
                </a:tc>
                <a:tc>
                  <a:txBody>
                    <a:bodyPr/>
                    <a:lstStyle/>
                    <a:p>
                      <a:pPr algn="ctr"/>
                      <a:r>
                        <a:rPr lang="en-US" sz="1700" dirty="0">
                          <a:latin typeface="Eras Demi ITC" pitchFamily="34" charset="0"/>
                          <a:cs typeface="Calibri" pitchFamily="34" charset="0"/>
                        </a:rPr>
                        <a:t>15</a:t>
                      </a:r>
                    </a:p>
                  </a:txBody>
                  <a:tcPr marL="109728" marR="109728" marT="48768" marB="48768"/>
                </a:tc>
                <a:extLst>
                  <a:ext uri="{0D108BD9-81ED-4DB2-BD59-A6C34878D82A}">
                    <a16:rowId xmlns:a16="http://schemas.microsoft.com/office/drawing/2014/main" xmlns="" val="10006"/>
                  </a:ext>
                </a:extLst>
              </a:tr>
              <a:tr h="52621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700" dirty="0">
                          <a:latin typeface="Eras Demi ITC" pitchFamily="34" charset="0"/>
                          <a:cs typeface="Calibri" pitchFamily="34" charset="0"/>
                        </a:rPr>
                        <a:t>2001-2011 </a:t>
                      </a:r>
                    </a:p>
                  </a:txBody>
                  <a:tcPr marL="109728" marR="109728" marT="48768" marB="48768"/>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700" b="0" kern="1200" dirty="0">
                          <a:solidFill>
                            <a:schemeClr val="dk1"/>
                          </a:solidFill>
                          <a:latin typeface="Eras Demi ITC" pitchFamily="34" charset="0"/>
                          <a:ea typeface="+mn-ea"/>
                          <a:cs typeface="Calibri" pitchFamily="34" charset="0"/>
                        </a:rPr>
                        <a:t>30</a:t>
                      </a:r>
                    </a:p>
                  </a:txBody>
                  <a:tcPr marL="109728" marR="109728" marT="48768" marB="48768"/>
                </a:tc>
                <a:extLst>
                  <a:ext uri="{0D108BD9-81ED-4DB2-BD59-A6C34878D82A}">
                    <a16:rowId xmlns:a16="http://schemas.microsoft.com/office/drawing/2014/main" xmlns="" val="10007"/>
                  </a:ext>
                </a:extLst>
              </a:tr>
              <a:tr h="52621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700" dirty="0" smtClean="0">
                          <a:latin typeface="Eras Demi ITC" pitchFamily="34" charset="0"/>
                          <a:cs typeface="Calibri" pitchFamily="34" charset="0"/>
                        </a:rPr>
                        <a:t>2020-2021</a:t>
                      </a:r>
                      <a:endParaRPr lang="en-US" sz="1700" dirty="0">
                        <a:latin typeface="Eras Demi ITC" pitchFamily="34" charset="0"/>
                        <a:cs typeface="Calibri" pitchFamily="34" charset="0"/>
                      </a:endParaRPr>
                    </a:p>
                  </a:txBody>
                  <a:tcPr marL="109728" marR="109728" marT="48768" marB="48768"/>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700" b="0" kern="1200" dirty="0" smtClean="0">
                          <a:solidFill>
                            <a:schemeClr val="dk1"/>
                          </a:solidFill>
                          <a:latin typeface="Eras Demi ITC" pitchFamily="34" charset="0"/>
                          <a:ea typeface="+mn-ea"/>
                          <a:cs typeface="Calibri" pitchFamily="34" charset="0"/>
                        </a:rPr>
                        <a:t>35.36</a:t>
                      </a:r>
                      <a:endParaRPr kumimoji="0" lang="en-US" sz="1700" b="0" kern="1200" dirty="0">
                        <a:solidFill>
                          <a:schemeClr val="dk1"/>
                        </a:solidFill>
                        <a:latin typeface="Eras Demi ITC" pitchFamily="34" charset="0"/>
                        <a:ea typeface="+mn-ea"/>
                        <a:cs typeface="Calibri" pitchFamily="34" charset="0"/>
                      </a:endParaRPr>
                    </a:p>
                  </a:txBody>
                  <a:tcPr marL="109728" marR="109728" marT="48768" marB="48768"/>
                </a:tc>
                <a:extLst>
                  <a:ext uri="{0D108BD9-81ED-4DB2-BD59-A6C34878D82A}">
                    <a16:rowId xmlns:a16="http://schemas.microsoft.com/office/drawing/2014/main" xmlns="" val="10008"/>
                  </a:ext>
                </a:extLst>
              </a:tr>
            </a:tbl>
          </a:graphicData>
        </a:graphic>
      </p:graphicFrame>
      <p:sp>
        <p:nvSpPr>
          <p:cNvPr id="20517" name="Rectangle 2"/>
          <p:cNvSpPr txBox="1">
            <a:spLocks noChangeArrowheads="1"/>
          </p:cNvSpPr>
          <p:nvPr/>
        </p:nvSpPr>
        <p:spPr bwMode="auto">
          <a:xfrm>
            <a:off x="4931449" y="6772200"/>
            <a:ext cx="5755602" cy="436754"/>
          </a:xfrm>
          <a:prstGeom prst="rect">
            <a:avLst/>
          </a:prstGeom>
          <a:noFill/>
          <a:ln w="9525">
            <a:noFill/>
            <a:miter lim="800000"/>
            <a:headEnd/>
            <a:tailEnd/>
          </a:ln>
        </p:spPr>
        <p:txBody>
          <a:bodyPr lIns="52249" tIns="52249" rIns="52249" bIns="52249" anchor="ctr"/>
          <a:lstStyle/>
          <a:p>
            <a:r>
              <a:rPr lang="en-US" b="1" dirty="0">
                <a:latin typeface="Eras Demi ITC" pitchFamily="34" charset="0"/>
                <a:cs typeface="Calibri" pitchFamily="34" charset="0"/>
              </a:rPr>
              <a:t>Source: </a:t>
            </a:r>
            <a:r>
              <a:rPr lang="en-US" dirty="0">
                <a:latin typeface="Eras Demi ITC" pitchFamily="34" charset="0"/>
                <a:cs typeface="Calibri" pitchFamily="34" charset="0"/>
              </a:rPr>
              <a:t>World Bank Report and Ministry of Finance, Bangladesh</a:t>
            </a:r>
          </a:p>
        </p:txBody>
      </p:sp>
      <p:sp>
        <p:nvSpPr>
          <p:cNvPr id="20518" name="Rectangle 2"/>
          <p:cNvSpPr txBox="1">
            <a:spLocks noChangeArrowheads="1"/>
          </p:cNvSpPr>
          <p:nvPr/>
        </p:nvSpPr>
        <p:spPr bwMode="auto">
          <a:xfrm>
            <a:off x="6280548" y="1097280"/>
            <a:ext cx="4057651" cy="406400"/>
          </a:xfrm>
          <a:prstGeom prst="rect">
            <a:avLst/>
          </a:prstGeom>
          <a:noFill/>
          <a:ln w="9525">
            <a:noFill/>
            <a:miter lim="800000"/>
            <a:headEnd/>
            <a:tailEnd/>
          </a:ln>
        </p:spPr>
        <p:txBody>
          <a:bodyPr lIns="52249" tIns="52249" rIns="52249" bIns="52249" anchor="ctr"/>
          <a:lstStyle/>
          <a:p>
            <a:pPr algn="ctr"/>
            <a:r>
              <a:rPr lang="en-US" sz="3000" dirty="0">
                <a:latin typeface="Calibri" pitchFamily="34" charset="0"/>
                <a:cs typeface="Calibri" pitchFamily="34" charset="0"/>
              </a:rPr>
              <a:t>       </a:t>
            </a:r>
            <a:r>
              <a:rPr lang="en-US" sz="2300" dirty="0">
                <a:latin typeface="Eras Demi ITC" pitchFamily="34" charset="0"/>
                <a:cs typeface="Calibri" pitchFamily="34" charset="0"/>
              </a:rPr>
              <a:t>Industrial Sector in GDP</a:t>
            </a:r>
          </a:p>
        </p:txBody>
      </p:sp>
    </p:spTree>
  </p:cSld>
  <p:clrMapOvr>
    <a:masterClrMapping/>
  </p:clrMapOvr>
  <p:transition>
    <p:split dir="in"/>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A03D3FE-D4BE-4C5C-A112-9E42E775FAA7}"/>
              </a:ext>
            </a:extLst>
          </p:cNvPr>
          <p:cNvSpPr>
            <a:spLocks noGrp="1"/>
          </p:cNvSpPr>
          <p:nvPr>
            <p:ph type="title"/>
          </p:nvPr>
        </p:nvSpPr>
        <p:spPr>
          <a:xfrm>
            <a:off x="1543050" y="2489"/>
            <a:ext cx="8706318" cy="736362"/>
          </a:xfrm>
        </p:spPr>
        <p:txBody>
          <a:bodyPr>
            <a:normAutofit/>
          </a:bodyPr>
          <a:lstStyle/>
          <a:p>
            <a:r>
              <a:rPr lang="en-US" sz="3700" b="1" dirty="0">
                <a:solidFill>
                  <a:srgbClr val="7030A0"/>
                </a:solidFill>
                <a:latin typeface="Times New Roman" panose="02020603050405020304" pitchFamily="18" charset="0"/>
              </a:rPr>
              <a:t>Classification of Industries in Bangladesh</a:t>
            </a:r>
            <a:endParaRPr lang="en-US" sz="3400" dirty="0">
              <a:solidFill>
                <a:srgbClr val="7030A0"/>
              </a:solidFill>
            </a:endParaRPr>
          </a:p>
        </p:txBody>
      </p:sp>
      <p:pic>
        <p:nvPicPr>
          <p:cNvPr id="1026" name="Picture 2" descr="Industry types – Infogunea">
            <a:extLst>
              <a:ext uri="{FF2B5EF4-FFF2-40B4-BE49-F238E27FC236}">
                <a16:creationId xmlns:a16="http://schemas.microsoft.com/office/drawing/2014/main" xmlns="" id="{05700149-C6B6-478A-BFBB-B3EDA528210E}"/>
              </a:ext>
            </a:extLst>
          </p:cNvPr>
          <p:cNvPicPr>
            <a:picLocks noChangeAspect="1" noChangeArrowheads="1"/>
          </p:cNvPicPr>
          <p:nvPr/>
        </p:nvPicPr>
        <p:blipFill rotWithShape="1">
          <a:blip r:embed="rId2">
            <a:extLst>
              <a:ext uri="{28A0092B-C50C-407E-A947-70E740481C1C}">
                <a14:useLocalDpi xmlns:a14="http://schemas.microsoft.com/office/drawing/2010/main" xmlns="" val="0"/>
              </a:ext>
            </a:extLst>
          </a:blip>
          <a:srcRect l="3948" t="3737" r="3723" b="4766"/>
          <a:stretch/>
        </p:blipFill>
        <p:spPr bwMode="auto">
          <a:xfrm>
            <a:off x="0" y="738851"/>
            <a:ext cx="7086600" cy="6576350"/>
          </a:xfrm>
          <a:prstGeom prst="rect">
            <a:avLst/>
          </a:prstGeom>
          <a:noFill/>
          <a:extLst>
            <a:ext uri="{909E8E84-426E-40DD-AFC4-6F175D3DCCD1}">
              <a14:hiddenFill xmlns:a14="http://schemas.microsoft.com/office/drawing/2010/main" xmlns="">
                <a:solidFill>
                  <a:srgbClr val="FFFFFF"/>
                </a:solidFill>
              </a14:hiddenFill>
            </a:ext>
          </a:extLst>
        </p:spPr>
      </p:pic>
      <p:sp>
        <p:nvSpPr>
          <p:cNvPr id="8" name="TextBox 7">
            <a:extLst>
              <a:ext uri="{FF2B5EF4-FFF2-40B4-BE49-F238E27FC236}">
                <a16:creationId xmlns:a16="http://schemas.microsoft.com/office/drawing/2014/main" xmlns="" id="{067AE0C2-411C-4844-A3AF-47F714A46CA3}"/>
              </a:ext>
            </a:extLst>
          </p:cNvPr>
          <p:cNvSpPr txBox="1"/>
          <p:nvPr/>
        </p:nvSpPr>
        <p:spPr>
          <a:xfrm>
            <a:off x="7315200" y="2286000"/>
            <a:ext cx="3657600" cy="3775883"/>
          </a:xfrm>
          <a:prstGeom prst="rect">
            <a:avLst/>
          </a:prstGeom>
          <a:noFill/>
        </p:spPr>
        <p:txBody>
          <a:bodyPr wrap="square" lIns="70336" tIns="35168" rIns="70336" bIns="35168">
            <a:spAutoFit/>
          </a:bodyPr>
          <a:lstStyle/>
          <a:p>
            <a:pPr marL="439598" indent="-439598">
              <a:lnSpc>
                <a:spcPct val="107000"/>
              </a:lnSpc>
              <a:spcBef>
                <a:spcPts val="0"/>
              </a:spcBef>
              <a:spcAft>
                <a:spcPts val="0"/>
              </a:spcAft>
              <a:buFont typeface="Arial" panose="020B0604020202020204" pitchFamily="34" charset="0"/>
              <a:buChar char="•"/>
            </a:pPr>
            <a:r>
              <a:rPr lang="en-US" sz="2500" b="1" dirty="0">
                <a:latin typeface="Eras Demi ITC" pitchFamily="34" charset="0"/>
                <a:ea typeface="Calibri" panose="020F0502020204030204" pitchFamily="34" charset="0"/>
                <a:cs typeface="Vrinda" panose="020B0502040204020203" pitchFamily="34" charset="0"/>
              </a:rPr>
              <a:t>Large Industry</a:t>
            </a:r>
            <a:endParaRPr lang="en-US" sz="2500" dirty="0">
              <a:latin typeface="Eras Demi ITC" pitchFamily="34" charset="0"/>
              <a:ea typeface="Calibri" panose="020F0502020204030204" pitchFamily="34" charset="0"/>
              <a:cs typeface="Vrinda" panose="020B0502040204020203" pitchFamily="34" charset="0"/>
            </a:endParaRPr>
          </a:p>
          <a:p>
            <a:pPr marL="439598" indent="-439598">
              <a:lnSpc>
                <a:spcPct val="107000"/>
              </a:lnSpc>
              <a:spcBef>
                <a:spcPts val="0"/>
              </a:spcBef>
              <a:spcAft>
                <a:spcPts val="0"/>
              </a:spcAft>
              <a:buFont typeface="Arial" panose="020B0604020202020204" pitchFamily="34" charset="0"/>
              <a:buChar char="•"/>
            </a:pPr>
            <a:r>
              <a:rPr lang="en-US" sz="2500" b="1" dirty="0">
                <a:latin typeface="Eras Demi ITC" pitchFamily="34" charset="0"/>
                <a:ea typeface="Calibri" panose="020F0502020204030204" pitchFamily="34" charset="0"/>
                <a:cs typeface="Vrinda" panose="020B0502040204020203" pitchFamily="34" charset="0"/>
              </a:rPr>
              <a:t>Medium Industry</a:t>
            </a:r>
            <a:endParaRPr lang="en-US" sz="2500" dirty="0">
              <a:latin typeface="Eras Demi ITC" pitchFamily="34" charset="0"/>
              <a:ea typeface="Calibri" panose="020F0502020204030204" pitchFamily="34" charset="0"/>
              <a:cs typeface="Vrinda" panose="020B0502040204020203" pitchFamily="34" charset="0"/>
            </a:endParaRPr>
          </a:p>
          <a:p>
            <a:pPr marL="439598" indent="-439598">
              <a:lnSpc>
                <a:spcPct val="107000"/>
              </a:lnSpc>
              <a:spcBef>
                <a:spcPts val="0"/>
              </a:spcBef>
              <a:spcAft>
                <a:spcPts val="0"/>
              </a:spcAft>
              <a:buFont typeface="Arial" panose="020B0604020202020204" pitchFamily="34" charset="0"/>
              <a:buChar char="•"/>
            </a:pPr>
            <a:r>
              <a:rPr lang="en-US" sz="2500" b="1" dirty="0">
                <a:latin typeface="Eras Demi ITC" pitchFamily="34" charset="0"/>
                <a:ea typeface="Calibri" panose="020F0502020204030204" pitchFamily="34" charset="0"/>
                <a:cs typeface="Vrinda" panose="020B0502040204020203" pitchFamily="34" charset="0"/>
              </a:rPr>
              <a:t>Small Industry</a:t>
            </a:r>
          </a:p>
          <a:p>
            <a:pPr marL="439598" indent="-439598">
              <a:lnSpc>
                <a:spcPct val="107000"/>
              </a:lnSpc>
              <a:spcBef>
                <a:spcPts val="0"/>
              </a:spcBef>
              <a:spcAft>
                <a:spcPts val="0"/>
              </a:spcAft>
              <a:buFont typeface="Arial" panose="020B0604020202020204" pitchFamily="34" charset="0"/>
              <a:buChar char="•"/>
            </a:pPr>
            <a:r>
              <a:rPr lang="en-US" sz="2500" b="1" dirty="0">
                <a:latin typeface="Eras Demi ITC" pitchFamily="34" charset="0"/>
                <a:ea typeface="Calibri" panose="020F0502020204030204" pitchFamily="34" charset="0"/>
                <a:cs typeface="Vrinda" panose="020B0502040204020203" pitchFamily="34" charset="0"/>
              </a:rPr>
              <a:t>Micro Industry</a:t>
            </a:r>
            <a:endParaRPr lang="en-US" sz="2500" dirty="0">
              <a:latin typeface="Eras Demi ITC" pitchFamily="34" charset="0"/>
              <a:ea typeface="Calibri" panose="020F0502020204030204" pitchFamily="34" charset="0"/>
              <a:cs typeface="Vrinda" panose="020B0502040204020203" pitchFamily="34" charset="0"/>
            </a:endParaRPr>
          </a:p>
          <a:p>
            <a:pPr marL="439598" indent="-439598">
              <a:lnSpc>
                <a:spcPct val="107000"/>
              </a:lnSpc>
              <a:spcBef>
                <a:spcPts val="0"/>
              </a:spcBef>
              <a:spcAft>
                <a:spcPts val="0"/>
              </a:spcAft>
              <a:buFont typeface="Arial" panose="020B0604020202020204" pitchFamily="34" charset="0"/>
              <a:buChar char="•"/>
            </a:pPr>
            <a:r>
              <a:rPr lang="en-US" sz="2500" b="1" dirty="0">
                <a:latin typeface="Eras Demi ITC" pitchFamily="34" charset="0"/>
                <a:ea typeface="Calibri" panose="020F0502020204030204" pitchFamily="34" charset="0"/>
                <a:cs typeface="Vrinda" panose="020B0502040204020203" pitchFamily="34" charset="0"/>
              </a:rPr>
              <a:t>Cottage Industry</a:t>
            </a:r>
            <a:endParaRPr lang="en-US" sz="2500" dirty="0">
              <a:latin typeface="Eras Demi ITC" pitchFamily="34" charset="0"/>
              <a:ea typeface="Calibri" panose="020F0502020204030204" pitchFamily="34" charset="0"/>
              <a:cs typeface="Vrinda" panose="020B0502040204020203" pitchFamily="34" charset="0"/>
            </a:endParaRPr>
          </a:p>
          <a:p>
            <a:pPr marL="439598" indent="-439598">
              <a:lnSpc>
                <a:spcPct val="107000"/>
              </a:lnSpc>
              <a:spcBef>
                <a:spcPts val="0"/>
              </a:spcBef>
              <a:spcAft>
                <a:spcPts val="0"/>
              </a:spcAft>
              <a:buFont typeface="Arial" panose="020B0604020202020204" pitchFamily="34" charset="0"/>
              <a:buChar char="•"/>
            </a:pPr>
            <a:r>
              <a:rPr lang="en-US" sz="2500" b="1" dirty="0">
                <a:latin typeface="Eras Demi ITC" pitchFamily="34" charset="0"/>
                <a:ea typeface="Calibri" panose="020F0502020204030204" pitchFamily="34" charset="0"/>
                <a:cs typeface="Vrinda" panose="020B0502040204020203" pitchFamily="34" charset="0"/>
              </a:rPr>
              <a:t>Reserved Industry</a:t>
            </a:r>
            <a:endParaRPr lang="en-US" sz="2500" dirty="0">
              <a:latin typeface="Eras Demi ITC" pitchFamily="34" charset="0"/>
              <a:ea typeface="Calibri" panose="020F0502020204030204" pitchFamily="34" charset="0"/>
              <a:cs typeface="Vrinda" panose="020B0502040204020203" pitchFamily="34" charset="0"/>
            </a:endParaRPr>
          </a:p>
          <a:p>
            <a:pPr marL="439598" indent="-439598">
              <a:lnSpc>
                <a:spcPct val="107000"/>
              </a:lnSpc>
              <a:buFont typeface="Arial" panose="020B0604020202020204" pitchFamily="34" charset="0"/>
              <a:buChar char="•"/>
            </a:pPr>
            <a:r>
              <a:rPr lang="en-US" sz="2500" b="1" dirty="0">
                <a:latin typeface="Eras Demi ITC" pitchFamily="34" charset="0"/>
                <a:ea typeface="Calibri" panose="020F0502020204030204" pitchFamily="34" charset="0"/>
                <a:cs typeface="Vrinda" panose="020B0502040204020203" pitchFamily="34" charset="0"/>
              </a:rPr>
              <a:t>Thrust Sector Industries</a:t>
            </a:r>
          </a:p>
          <a:p>
            <a:pPr marL="439598" indent="-439598">
              <a:lnSpc>
                <a:spcPct val="107000"/>
              </a:lnSpc>
              <a:buFont typeface="Arial" panose="020B0604020202020204" pitchFamily="34" charset="0"/>
              <a:buChar char="•"/>
            </a:pPr>
            <a:r>
              <a:rPr lang="en-US" sz="2500" b="1" dirty="0">
                <a:latin typeface="Eras Demi ITC" pitchFamily="34" charset="0"/>
                <a:ea typeface="Calibri" panose="020F0502020204030204" pitchFamily="34" charset="0"/>
                <a:cs typeface="Vrinda" panose="020B0502040204020203" pitchFamily="34" charset="0"/>
              </a:rPr>
              <a:t>SME </a:t>
            </a:r>
            <a:endParaRPr lang="en-US" sz="2500" dirty="0">
              <a:latin typeface="Eras Demi ITC" pitchFamily="34" charset="0"/>
              <a:ea typeface="Calibri" panose="020F0502020204030204" pitchFamily="34" charset="0"/>
              <a:cs typeface="Vrinda" panose="020B0502040204020203" pitchFamily="34" charset="0"/>
            </a:endParaRPr>
          </a:p>
        </p:txBody>
      </p:sp>
      <p:sp>
        <p:nvSpPr>
          <p:cNvPr id="5" name="Flowchart: Process 4">
            <a:extLst>
              <a:ext uri="{FF2B5EF4-FFF2-40B4-BE49-F238E27FC236}">
                <a16:creationId xmlns:a16="http://schemas.microsoft.com/office/drawing/2014/main" xmlns="" id="{48803A99-97BA-41F1-8A0B-D603EC0DBBB1}"/>
              </a:ext>
            </a:extLst>
          </p:cNvPr>
          <p:cNvSpPr>
            <a:spLocks noChangeArrowheads="1"/>
          </p:cNvSpPr>
          <p:nvPr/>
        </p:nvSpPr>
        <p:spPr bwMode="auto">
          <a:xfrm flipV="1">
            <a:off x="16328" y="715298"/>
            <a:ext cx="10915650" cy="105410"/>
          </a:xfrm>
          <a:prstGeom prst="flowChartProcess">
            <a:avLst/>
          </a:prstGeom>
          <a:solidFill>
            <a:srgbClr val="00B050"/>
          </a:solidFill>
          <a:ln w="9525" algn="ctr">
            <a:solidFill>
              <a:srgbClr val="FF0000"/>
            </a:solidFill>
            <a:round/>
            <a:headEnd/>
            <a:tailEnd/>
          </a:ln>
        </p:spPr>
        <p:txBody>
          <a:bodyPr lIns="104497" tIns="52249" rIns="104497" bIns="52249"/>
          <a:lstStyle/>
          <a:p>
            <a:pPr algn="ctr"/>
            <a:endParaRPr lang="en-US">
              <a:solidFill>
                <a:srgbClr val="FF0000"/>
              </a:solidFill>
            </a:endParaRPr>
          </a:p>
        </p:txBody>
      </p:sp>
    </p:spTree>
    <p:extLst>
      <p:ext uri="{BB962C8B-B14F-4D97-AF65-F5344CB8AC3E}">
        <p14:creationId xmlns:p14="http://schemas.microsoft.com/office/powerpoint/2010/main" xmlns="" val="2294527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57175" y="105892"/>
            <a:ext cx="10458450" cy="613362"/>
          </a:xfrm>
        </p:spPr>
        <p:txBody>
          <a:bodyPr>
            <a:normAutofit fontScale="90000"/>
          </a:bodyPr>
          <a:lstStyle/>
          <a:p>
            <a:r>
              <a:rPr lang="en-US" sz="3400" b="1" dirty="0">
                <a:solidFill>
                  <a:srgbClr val="7030A0"/>
                </a:solidFill>
                <a:latin typeface="Eras Bold ITC" pitchFamily="34" charset="0"/>
              </a:rPr>
              <a:t>Common Industries </a:t>
            </a:r>
            <a:r>
              <a:rPr lang="en-US" sz="3400" b="1" dirty="0" smtClean="0">
                <a:solidFill>
                  <a:srgbClr val="7030A0"/>
                </a:solidFill>
                <a:latin typeface="Eras Bold ITC" pitchFamily="34" charset="0"/>
              </a:rPr>
              <a:t> </a:t>
            </a:r>
            <a:r>
              <a:rPr lang="en-US" sz="3400" b="1" dirty="0">
                <a:solidFill>
                  <a:srgbClr val="7030A0"/>
                </a:solidFill>
                <a:latin typeface="Eras Bold ITC" pitchFamily="34" charset="0"/>
              </a:rPr>
              <a:t>in Bangladesh</a:t>
            </a:r>
          </a:p>
        </p:txBody>
      </p:sp>
      <p:sp>
        <p:nvSpPr>
          <p:cNvPr id="21508" name="Flowchart: Process 4"/>
          <p:cNvSpPr>
            <a:spLocks noChangeArrowheads="1"/>
          </p:cNvSpPr>
          <p:nvPr/>
        </p:nvSpPr>
        <p:spPr bwMode="auto">
          <a:xfrm>
            <a:off x="0" y="975360"/>
            <a:ext cx="10972800" cy="162560"/>
          </a:xfrm>
          <a:prstGeom prst="flowChartProcess">
            <a:avLst/>
          </a:prstGeom>
          <a:solidFill>
            <a:srgbClr val="00B050"/>
          </a:solidFill>
          <a:ln w="9525" algn="ctr">
            <a:solidFill>
              <a:srgbClr val="FF0000"/>
            </a:solidFill>
            <a:round/>
            <a:headEnd/>
            <a:tailEnd/>
          </a:ln>
        </p:spPr>
        <p:txBody>
          <a:bodyPr lIns="104497" tIns="52249" rIns="104497" bIns="52249"/>
          <a:lstStyle/>
          <a:p>
            <a:pPr algn="ctr"/>
            <a:endParaRPr lang="en-US">
              <a:solidFill>
                <a:srgbClr val="FF0000"/>
              </a:solidFill>
            </a:endParaRPr>
          </a:p>
        </p:txBody>
      </p:sp>
      <p:sp>
        <p:nvSpPr>
          <p:cNvPr id="5" name="Rectangle 4"/>
          <p:cNvSpPr/>
          <p:nvPr/>
        </p:nvSpPr>
        <p:spPr>
          <a:xfrm>
            <a:off x="6000750" y="2499361"/>
            <a:ext cx="3486150" cy="1609906"/>
          </a:xfrm>
          <a:prstGeom prst="rect">
            <a:avLst/>
          </a:prstGeom>
        </p:spPr>
        <p:txBody>
          <a:bodyPr wrap="square" lIns="70336" tIns="35168" rIns="70336" bIns="35168">
            <a:spAutoFit/>
          </a:bodyPr>
          <a:lstStyle/>
          <a:p>
            <a:pPr indent="-391867" defTabSz="522488">
              <a:spcBef>
                <a:spcPts val="0"/>
              </a:spcBef>
              <a:defRPr/>
            </a:pPr>
            <a:r>
              <a:rPr lang="en-US" sz="2500" b="1" dirty="0">
                <a:latin typeface="Eras Demi ITC" pitchFamily="34" charset="0"/>
              </a:rPr>
              <a:t>Others:</a:t>
            </a:r>
            <a:endParaRPr lang="en-US" sz="2200" b="1" dirty="0">
              <a:latin typeface="Eras Demi ITC" pitchFamily="34" charset="0"/>
            </a:endParaRPr>
          </a:p>
          <a:p>
            <a:pPr indent="-587800" defTabSz="522488">
              <a:spcBef>
                <a:spcPts val="0"/>
              </a:spcBef>
              <a:buFont typeface="Arial" charset="0"/>
              <a:buAutoNum type="arabicPeriod"/>
              <a:defRPr/>
            </a:pPr>
            <a:r>
              <a:rPr lang="en-US" sz="2500" dirty="0">
                <a:latin typeface="Eras Demi ITC" pitchFamily="34" charset="0"/>
              </a:rPr>
              <a:t>Ceramics</a:t>
            </a:r>
          </a:p>
          <a:p>
            <a:pPr indent="-587800" defTabSz="522488">
              <a:spcBef>
                <a:spcPts val="0"/>
              </a:spcBef>
              <a:buFont typeface="Arial" charset="0"/>
              <a:buAutoNum type="arabicPeriod"/>
              <a:defRPr/>
            </a:pPr>
            <a:r>
              <a:rPr lang="en-US" sz="2500" dirty="0">
                <a:latin typeface="Eras Demi ITC" pitchFamily="34" charset="0"/>
              </a:rPr>
              <a:t>Plastics</a:t>
            </a:r>
          </a:p>
          <a:p>
            <a:pPr indent="-587800" defTabSz="522488">
              <a:spcBef>
                <a:spcPts val="0"/>
              </a:spcBef>
              <a:buFont typeface="Arial" charset="0"/>
              <a:buAutoNum type="arabicPeriod"/>
              <a:defRPr/>
            </a:pPr>
            <a:r>
              <a:rPr lang="en-US" sz="2500" dirty="0">
                <a:latin typeface="Eras Demi ITC" pitchFamily="34" charset="0"/>
              </a:rPr>
              <a:t>Ship building</a:t>
            </a:r>
          </a:p>
        </p:txBody>
      </p:sp>
      <p:pic>
        <p:nvPicPr>
          <p:cNvPr id="2050" name="Picture 2" descr="Industries of BD">
            <a:extLst>
              <a:ext uri="{FF2B5EF4-FFF2-40B4-BE49-F238E27FC236}">
                <a16:creationId xmlns:a16="http://schemas.microsoft.com/office/drawing/2014/main" xmlns="" id="{58F9C35D-60AD-410E-B598-155AACC627D7}"/>
              </a:ext>
            </a:extLst>
          </p:cNvPr>
          <p:cNvPicPr>
            <a:picLocks noChangeAspect="1" noChangeArrowheads="1"/>
          </p:cNvPicPr>
          <p:nvPr/>
        </p:nvPicPr>
        <p:blipFill rotWithShape="1">
          <a:blip r:embed="rId3">
            <a:extLst>
              <a:ext uri="{28A0092B-C50C-407E-A947-70E740481C1C}">
                <a14:useLocalDpi xmlns:a14="http://schemas.microsoft.com/office/drawing/2010/main" xmlns="" val="0"/>
              </a:ext>
            </a:extLst>
          </a:blip>
          <a:srcRect t="17137" r="33696"/>
          <a:stretch/>
        </p:blipFill>
        <p:spPr bwMode="auto">
          <a:xfrm>
            <a:off x="-82043" y="803707"/>
            <a:ext cx="4907537" cy="6511493"/>
          </a:xfrm>
          <a:prstGeom prst="rect">
            <a:avLst/>
          </a:prstGeom>
          <a:noFill/>
          <a:extLst>
            <a:ext uri="{909E8E84-426E-40DD-AFC4-6F175D3DCCD1}">
              <a14:hiddenFill xmlns:a14="http://schemas.microsoft.com/office/drawing/2010/main" xmlns="">
                <a:solidFill>
                  <a:srgbClr val="FFFFFF"/>
                </a:solidFill>
              </a14:hiddenFill>
            </a:ext>
          </a:extLst>
        </p:spPr>
      </p:pic>
      <p:pic>
        <p:nvPicPr>
          <p:cNvPr id="2052" name="Picture 4" descr="Value added by various manufacturing industries in Bangladesh | Download  Scientific Diagram">
            <a:extLst>
              <a:ext uri="{FF2B5EF4-FFF2-40B4-BE49-F238E27FC236}">
                <a16:creationId xmlns:a16="http://schemas.microsoft.com/office/drawing/2014/main" xmlns="" id="{06D4A3D6-9A8A-46DF-BB69-5A7030E489F8}"/>
              </a:ext>
            </a:extLst>
          </p:cNvPr>
          <p:cNvPicPr>
            <a:picLocks noChangeAspect="1" noChangeArrowheads="1"/>
          </p:cNvPicPr>
          <p:nvPr/>
        </p:nvPicPr>
        <p:blipFill rotWithShape="1">
          <a:blip r:embed="rId4">
            <a:extLst>
              <a:ext uri="{28A0092B-C50C-407E-A947-70E740481C1C}">
                <a14:useLocalDpi xmlns:a14="http://schemas.microsoft.com/office/drawing/2010/main" xmlns="" val="0"/>
              </a:ext>
            </a:extLst>
          </a:blip>
          <a:srcRect l="2387" r="4843"/>
          <a:stretch/>
        </p:blipFill>
        <p:spPr bwMode="auto">
          <a:xfrm>
            <a:off x="4743450" y="803707"/>
            <a:ext cx="6229350" cy="6511493"/>
          </a:xfrm>
          <a:prstGeom prst="rect">
            <a:avLst/>
          </a:prstGeom>
          <a:noFill/>
          <a:extLst>
            <a:ext uri="{909E8E84-426E-40DD-AFC4-6F175D3DCCD1}">
              <a14:hiddenFill xmlns:a14="http://schemas.microsoft.com/office/drawing/2010/main" xmlns="">
                <a:solidFill>
                  <a:srgbClr val="FFFFFF"/>
                </a:solidFill>
              </a14:hiddenFill>
            </a:ext>
          </a:extLst>
        </p:spPr>
      </p:pic>
      <p:sp>
        <p:nvSpPr>
          <p:cNvPr id="7" name="Flowchart: Process 4">
            <a:extLst>
              <a:ext uri="{FF2B5EF4-FFF2-40B4-BE49-F238E27FC236}">
                <a16:creationId xmlns:a16="http://schemas.microsoft.com/office/drawing/2014/main" xmlns="" id="{5587848B-9D0E-4A66-9AAF-1384C76A6DDC}"/>
              </a:ext>
            </a:extLst>
          </p:cNvPr>
          <p:cNvSpPr>
            <a:spLocks noChangeArrowheads="1"/>
          </p:cNvSpPr>
          <p:nvPr/>
        </p:nvSpPr>
        <p:spPr bwMode="auto">
          <a:xfrm flipV="1">
            <a:off x="-13996" y="691119"/>
            <a:ext cx="10986796" cy="105124"/>
          </a:xfrm>
          <a:prstGeom prst="flowChartProcess">
            <a:avLst/>
          </a:prstGeom>
          <a:solidFill>
            <a:srgbClr val="00B050"/>
          </a:solidFill>
          <a:ln w="9525" algn="ctr">
            <a:solidFill>
              <a:srgbClr val="FF0000"/>
            </a:solidFill>
            <a:round/>
            <a:headEnd/>
            <a:tailEnd/>
          </a:ln>
        </p:spPr>
        <p:txBody>
          <a:bodyPr lIns="104497" tIns="52249" rIns="104497" bIns="52249"/>
          <a:lstStyle/>
          <a:p>
            <a:pPr algn="ctr"/>
            <a:endParaRPr lang="en-US">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Content Placeholder 2"/>
          <p:cNvSpPr>
            <a:spLocks noGrp="1"/>
          </p:cNvSpPr>
          <p:nvPr>
            <p:ph idx="1"/>
          </p:nvPr>
        </p:nvSpPr>
        <p:spPr>
          <a:xfrm>
            <a:off x="182880" y="1290320"/>
            <a:ext cx="10607040" cy="5872480"/>
          </a:xfrm>
        </p:spPr>
        <p:style>
          <a:lnRef idx="2">
            <a:schemeClr val="accent6"/>
          </a:lnRef>
          <a:fillRef idx="1">
            <a:schemeClr val="lt1"/>
          </a:fillRef>
          <a:effectRef idx="0">
            <a:schemeClr val="accent6"/>
          </a:effectRef>
          <a:fontRef idx="minor">
            <a:schemeClr val="dk1"/>
          </a:fontRef>
        </p:style>
        <p:txBody>
          <a:bodyPr/>
          <a:lstStyle/>
          <a:p>
            <a:pPr marL="0" indent="-312042" algn="just">
              <a:spcBef>
                <a:spcPct val="0"/>
              </a:spcBef>
              <a:buNone/>
            </a:pPr>
            <a:r>
              <a:rPr lang="en-US" sz="2200" dirty="0" smtClean="0">
                <a:latin typeface="Eras Demi ITC" pitchFamily="34" charset="0"/>
              </a:rPr>
              <a:t>Information </a:t>
            </a:r>
            <a:r>
              <a:rPr lang="en-US" sz="2200" dirty="0" smtClean="0">
                <a:latin typeface="Eras Demi ITC" pitchFamily="34" charset="0"/>
              </a:rPr>
              <a:t>and communications technology (ICT) is often used as an extended synonym for information technology (IT). The term ICT is used to refer to the </a:t>
            </a:r>
            <a:r>
              <a:rPr lang="en-US" sz="2200" dirty="0" smtClean="0">
                <a:solidFill>
                  <a:srgbClr val="FF0000"/>
                </a:solidFill>
                <a:latin typeface="Eras Demi ITC" pitchFamily="34" charset="0"/>
              </a:rPr>
              <a:t>convergence of audio-visual and telephone networks with computer networks. </a:t>
            </a:r>
            <a:r>
              <a:rPr lang="en-US" sz="2200" dirty="0" smtClean="0">
                <a:latin typeface="Eras Demi ITC" pitchFamily="34" charset="0"/>
              </a:rPr>
              <a:t>It covers the vast area of information technology, communication technology and the telecommunication technology. ICT  industries are broadly engaged in</a:t>
            </a:r>
            <a:r>
              <a:rPr lang="en-US" sz="2200" dirty="0" smtClean="0">
                <a:latin typeface="Eras Demi ITC" pitchFamily="34" charset="0"/>
              </a:rPr>
              <a:t>:</a:t>
            </a:r>
          </a:p>
          <a:p>
            <a:pPr marL="0" indent="-312042" algn="just">
              <a:spcBef>
                <a:spcPct val="0"/>
              </a:spcBef>
              <a:buNone/>
            </a:pPr>
            <a:endParaRPr lang="en-US" sz="2200" dirty="0" smtClean="0">
              <a:latin typeface="Eras Demi ITC" pitchFamily="34" charset="0"/>
            </a:endParaRPr>
          </a:p>
          <a:p>
            <a:pPr marL="1436842" lvl="3" indent="-312042" algn="just">
              <a:spcBef>
                <a:spcPct val="0"/>
              </a:spcBef>
              <a:buFont typeface="Wingdings" pitchFamily="2" charset="2"/>
              <a:buChar char="ü"/>
            </a:pPr>
            <a:r>
              <a:rPr lang="en-US" sz="2200" dirty="0" smtClean="0">
                <a:latin typeface="Eras Demi ITC" pitchFamily="34" charset="0"/>
              </a:rPr>
              <a:t>Producing, selling and supporting </a:t>
            </a:r>
            <a:r>
              <a:rPr lang="en-US" sz="2200" b="1" dirty="0" smtClean="0">
                <a:latin typeface="Eras Demi ITC" pitchFamily="34" charset="0"/>
              </a:rPr>
              <a:t>computing and communications equipment, </a:t>
            </a:r>
            <a:r>
              <a:rPr lang="en-US" sz="2200" dirty="0" smtClean="0">
                <a:latin typeface="Eras Demi ITC" pitchFamily="34" charset="0"/>
              </a:rPr>
              <a:t>peripherals and components.</a:t>
            </a:r>
          </a:p>
          <a:p>
            <a:pPr marL="1436842" lvl="3" indent="-312042" algn="just">
              <a:spcBef>
                <a:spcPct val="0"/>
              </a:spcBef>
              <a:buFont typeface="Wingdings" pitchFamily="2" charset="2"/>
              <a:buChar char="ü"/>
            </a:pPr>
            <a:r>
              <a:rPr lang="en-US" sz="2200" dirty="0" smtClean="0">
                <a:latin typeface="Eras Demi ITC" pitchFamily="34" charset="0"/>
              </a:rPr>
              <a:t>Producing, selling and supporting </a:t>
            </a:r>
            <a:r>
              <a:rPr lang="en-US" sz="2200" b="1" dirty="0" smtClean="0">
                <a:latin typeface="Eras Demi ITC" pitchFamily="34" charset="0"/>
              </a:rPr>
              <a:t>software</a:t>
            </a:r>
            <a:r>
              <a:rPr lang="en-US" sz="2200" dirty="0" smtClean="0">
                <a:latin typeface="Eras Demi ITC" pitchFamily="34" charset="0"/>
              </a:rPr>
              <a:t> for computing and communications equipment and enterprise and user systems. </a:t>
            </a:r>
          </a:p>
          <a:p>
            <a:pPr marL="1436842" lvl="3" indent="-312042" algn="just">
              <a:spcBef>
                <a:spcPct val="0"/>
              </a:spcBef>
              <a:buFont typeface="Wingdings" pitchFamily="2" charset="2"/>
              <a:buChar char="ü"/>
            </a:pPr>
            <a:r>
              <a:rPr lang="en-US" sz="2200" dirty="0" smtClean="0">
                <a:latin typeface="Eras Demi ITC" pitchFamily="34" charset="0"/>
              </a:rPr>
              <a:t>Providing, selling and supporting </a:t>
            </a:r>
            <a:r>
              <a:rPr lang="en-US" sz="2200" b="1" dirty="0" smtClean="0">
                <a:latin typeface="Eras Demi ITC" pitchFamily="34" charset="0"/>
              </a:rPr>
              <a:t>computing, information, communications, software and hardware services</a:t>
            </a:r>
            <a:r>
              <a:rPr lang="en-US" sz="2200" dirty="0" smtClean="0">
                <a:latin typeface="Eras Demi ITC" pitchFamily="34" charset="0"/>
              </a:rPr>
              <a:t>.  </a:t>
            </a:r>
          </a:p>
          <a:p>
            <a:pPr marL="0" indent="-312042" algn="just">
              <a:spcBef>
                <a:spcPct val="0"/>
              </a:spcBef>
              <a:buNone/>
            </a:pPr>
            <a:r>
              <a:rPr lang="en-US" sz="2200" dirty="0" smtClean="0">
                <a:latin typeface="Eras Demi ITC" pitchFamily="34" charset="0"/>
              </a:rPr>
              <a:t>ICT industries are a big and strategically important part of developing as well as developing economies. It provides meaningful and comfortable livelihoods for many people, generates good returns for investors, pays lots of taxes, and generate lots of business for other industries. </a:t>
            </a:r>
          </a:p>
        </p:txBody>
      </p:sp>
      <p:sp>
        <p:nvSpPr>
          <p:cNvPr id="6148" name="Flowchart: Process 4"/>
          <p:cNvSpPr>
            <a:spLocks noChangeArrowheads="1"/>
          </p:cNvSpPr>
          <p:nvPr/>
        </p:nvSpPr>
        <p:spPr bwMode="auto">
          <a:xfrm>
            <a:off x="0" y="899160"/>
            <a:ext cx="10972800" cy="243840"/>
          </a:xfrm>
          <a:prstGeom prst="flowChartProcess">
            <a:avLst/>
          </a:prstGeom>
          <a:solidFill>
            <a:srgbClr val="00B050"/>
          </a:solidFill>
          <a:ln w="9525" algn="ctr">
            <a:solidFill>
              <a:srgbClr val="FF0000"/>
            </a:solidFill>
            <a:round/>
            <a:headEnd/>
            <a:tailEnd/>
          </a:ln>
        </p:spPr>
        <p:txBody>
          <a:bodyPr lIns="104498" tIns="52249" rIns="104498" bIns="52249"/>
          <a:lstStyle/>
          <a:p>
            <a:pPr algn="ctr"/>
            <a:endParaRPr lang="en-US">
              <a:solidFill>
                <a:srgbClr val="FF0000"/>
              </a:solidFill>
            </a:endParaRPr>
          </a:p>
        </p:txBody>
      </p:sp>
      <p:sp>
        <p:nvSpPr>
          <p:cNvPr id="6" name="Title 1"/>
          <p:cNvSpPr>
            <a:spLocks noGrp="1"/>
          </p:cNvSpPr>
          <p:nvPr>
            <p:ph type="title"/>
          </p:nvPr>
        </p:nvSpPr>
        <p:spPr>
          <a:xfrm>
            <a:off x="548640" y="0"/>
            <a:ext cx="9875520" cy="975360"/>
          </a:xfrm>
        </p:spPr>
        <p:txBody>
          <a:bodyPr/>
          <a:lstStyle/>
          <a:p>
            <a:r>
              <a:rPr lang="en-US" dirty="0" smtClean="0">
                <a:latin typeface="Eras Demi ITC" pitchFamily="34" charset="0"/>
              </a:rPr>
              <a:t>Focused </a:t>
            </a:r>
            <a:r>
              <a:rPr lang="en-US" dirty="0" smtClean="0">
                <a:latin typeface="Eras Demi ITC" pitchFamily="34" charset="0"/>
              </a:rPr>
              <a:t>Industry: ICT  </a:t>
            </a:r>
            <a:endParaRPr lang="en-US" dirty="0" smtClean="0">
              <a:latin typeface="Eras Demi ITC" pitchFamily="34" charset="0"/>
            </a:endParaRPr>
          </a:p>
        </p:txBody>
      </p:sp>
    </p:spTree>
  </p:cSld>
  <p:clrMapOvr>
    <a:masterClrMapping/>
  </p:clrMapOvr>
  <p:transition>
    <p:wheel spokes="2"/>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1333</TotalTime>
  <Words>1897</Words>
  <Application>Microsoft Office PowerPoint</Application>
  <PresentationFormat>Custom</PresentationFormat>
  <Paragraphs>181</Paragraphs>
  <Slides>18</Slides>
  <Notes>4</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Slide 1</vt:lpstr>
      <vt:lpstr>Objectives of this Class</vt:lpstr>
      <vt:lpstr>Concept of Industrialization </vt:lpstr>
      <vt:lpstr>Demographic Dividend </vt:lpstr>
      <vt:lpstr>Objectives of Industrialization</vt:lpstr>
      <vt:lpstr>Contribution of Industrial Sectors</vt:lpstr>
      <vt:lpstr>Classification of Industries in Bangladesh</vt:lpstr>
      <vt:lpstr>Common Industries  in Bangladesh</vt:lpstr>
      <vt:lpstr>Focused Industry: ICT  </vt:lpstr>
      <vt:lpstr>Development of ICT Industry</vt:lpstr>
      <vt:lpstr>Development of ICT Sector </vt:lpstr>
      <vt:lpstr>Development: ICT Policy 2009</vt:lpstr>
      <vt:lpstr>Development of ICT Sector </vt:lpstr>
      <vt:lpstr>Prospects or Strengths of ICT Industry</vt:lpstr>
      <vt:lpstr>Problems of ICT Industry</vt:lpstr>
      <vt:lpstr>Problems of  Industrial Sector</vt:lpstr>
      <vt:lpstr>Thing to do for development</vt:lpstr>
      <vt:lpstr>Chapter Related 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Diu</cp:lastModifiedBy>
  <cp:revision>208</cp:revision>
  <cp:lastPrinted>1601-01-01T00:00:00Z</cp:lastPrinted>
  <dcterms:created xsi:type="dcterms:W3CDTF">1601-01-01T00:00:00Z</dcterms:created>
  <dcterms:modified xsi:type="dcterms:W3CDTF">2022-03-14T14:16:17Z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