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65" r:id="rId3"/>
    <p:sldId id="258" r:id="rId4"/>
    <p:sldId id="257" r:id="rId5"/>
    <p:sldId id="259"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80" r:id="rId19"/>
    <p:sldId id="278" r:id="rId20"/>
    <p:sldId id="279" r:id="rId21"/>
    <p:sldId id="281" r:id="rId22"/>
  </p:sldIdLst>
  <p:sldSz cx="9144000" cy="5143500" type="screen16x9"/>
  <p:notesSz cx="6858000" cy="9144000"/>
  <p:embeddedFontLst>
    <p:embeddedFont>
      <p:font typeface="Roboto" panose="020B0604020202020204" charset="0"/>
      <p:regular r:id="rId24"/>
      <p:bold r:id="rId25"/>
      <p:italic r:id="rId26"/>
      <p:boldItalic r:id="rId27"/>
    </p:embeddedFont>
    <p:embeddedFont>
      <p:font typeface="Bell MT" panose="02020503060305020303" pitchFamily="18" charset="0"/>
      <p:regular r:id="rId28"/>
      <p:bold r:id="rId29"/>
      <p:italic r:id="rId30"/>
    </p:embeddedFont>
    <p:embeddedFont>
      <p:font typeface="Bree Serif" panose="02000503040000020004" pitchFamily="2" charset="0"/>
      <p:regular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66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36937376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82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c6f73a04f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c6f73a04f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0682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c6f73a04f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c6f73a04f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6320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c6f73a04f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c6f73a04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0217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c6f73a04f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c6f73a04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47929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c6f73a04f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c6f73a04f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1240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latin typeface="Bree Serif"/>
                <a:ea typeface="Bree Serif"/>
                <a:cs typeface="Bree Serif"/>
                <a:sym typeface="Bree Serif"/>
              </a:rPr>
              <a:t>PROJECT DOMAIN</a:t>
            </a:r>
            <a:endParaRPr>
              <a:latin typeface="Bree Serif"/>
              <a:ea typeface="Bree Serif"/>
              <a:cs typeface="Bree Serif"/>
              <a:sym typeface="Bree Serif"/>
            </a:endParaRPr>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smtClean="0"/>
              <a:t>Software Project II (CSE -216)</a:t>
            </a:r>
            <a:endParaRP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big data?</a:t>
            </a:r>
            <a:endParaRPr lang="en-US" b="1" dirty="0"/>
          </a:p>
        </p:txBody>
      </p:sp>
      <p:sp>
        <p:nvSpPr>
          <p:cNvPr id="3" name="TextBox 2"/>
          <p:cNvSpPr txBox="1"/>
          <p:nvPr/>
        </p:nvSpPr>
        <p:spPr>
          <a:xfrm>
            <a:off x="713433" y="2170444"/>
            <a:ext cx="7980567" cy="1477328"/>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j-lt"/>
              </a:rPr>
              <a:t>Big Data is also </a:t>
            </a:r>
            <a:r>
              <a:rPr lang="en-US" sz="1800" b="1" dirty="0">
                <a:latin typeface="+mj-lt"/>
              </a:rPr>
              <a:t>data</a:t>
            </a:r>
            <a:r>
              <a:rPr lang="en-US" sz="1800" dirty="0">
                <a:latin typeface="+mj-lt"/>
              </a:rPr>
              <a:t> but with a </a:t>
            </a:r>
            <a:r>
              <a:rPr lang="en-US" sz="1800" b="1" dirty="0">
                <a:latin typeface="+mj-lt"/>
              </a:rPr>
              <a:t>huge size</a:t>
            </a:r>
            <a:r>
              <a:rPr lang="en-US" sz="1800" dirty="0" smtClean="0">
                <a:latin typeface="+mj-lt"/>
              </a:rPr>
              <a:t>.</a:t>
            </a:r>
          </a:p>
          <a:p>
            <a:pPr marL="285750" indent="-285750">
              <a:buFont typeface="Arial" panose="020B0604020202020204" pitchFamily="34" charset="0"/>
              <a:buChar char="•"/>
            </a:pPr>
            <a:r>
              <a:rPr lang="en-US" sz="1800" dirty="0" smtClean="0">
                <a:latin typeface="+mj-lt"/>
              </a:rPr>
              <a:t>Big </a:t>
            </a:r>
            <a:r>
              <a:rPr lang="en-US" sz="1800" dirty="0">
                <a:latin typeface="+mj-lt"/>
              </a:rPr>
              <a:t>Data is a term used to describe a collection of data that is huge in size and yet growing exponentially with time</a:t>
            </a:r>
            <a:r>
              <a:rPr lang="en-US" sz="1800" dirty="0" smtClean="0">
                <a:latin typeface="+mj-lt"/>
              </a:rPr>
              <a:t>.</a:t>
            </a:r>
          </a:p>
          <a:p>
            <a:pPr marL="285750" indent="-285750">
              <a:buFont typeface="Arial" panose="020B0604020202020204" pitchFamily="34" charset="0"/>
              <a:buChar char="•"/>
            </a:pPr>
            <a:r>
              <a:rPr lang="en-US" sz="1800" dirty="0" smtClean="0">
                <a:latin typeface="+mj-lt"/>
              </a:rPr>
              <a:t> </a:t>
            </a:r>
            <a:r>
              <a:rPr lang="en-US" sz="1800" dirty="0">
                <a:latin typeface="+mj-lt"/>
              </a:rPr>
              <a:t>In short such data is so large and complex that none of the traditional data management tools are able to</a:t>
            </a:r>
          </a:p>
        </p:txBody>
      </p:sp>
    </p:spTree>
    <p:extLst>
      <p:ext uri="{BB962C8B-B14F-4D97-AF65-F5344CB8AC3E}">
        <p14:creationId xmlns:p14="http://schemas.microsoft.com/office/powerpoint/2010/main" val="1269254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Big data?</a:t>
            </a:r>
            <a:endParaRPr lang="en-US" b="1" dirty="0"/>
          </a:p>
        </p:txBody>
      </p:sp>
      <p:sp>
        <p:nvSpPr>
          <p:cNvPr id="3" name="TextBox 2"/>
          <p:cNvSpPr txBox="1"/>
          <p:nvPr/>
        </p:nvSpPr>
        <p:spPr>
          <a:xfrm>
            <a:off x="713433" y="2170444"/>
            <a:ext cx="7980567" cy="1754326"/>
          </a:xfrm>
          <a:prstGeom prst="rect">
            <a:avLst/>
          </a:prstGeom>
          <a:noFill/>
        </p:spPr>
        <p:txBody>
          <a:bodyPr wrap="square" rtlCol="0">
            <a:spAutoFit/>
          </a:bodyPr>
          <a:lstStyle/>
          <a:p>
            <a:pPr marL="285750" indent="-285750">
              <a:buFont typeface="Arial" panose="020B0604020202020204" pitchFamily="34" charset="0"/>
              <a:buChar char="•"/>
            </a:pPr>
            <a:r>
              <a:rPr lang="en-US" sz="1800" dirty="0"/>
              <a:t>The </a:t>
            </a:r>
            <a:r>
              <a:rPr lang="en-US" sz="1800" b="1" dirty="0"/>
              <a:t>New York Stock Exchange</a:t>
            </a:r>
            <a:r>
              <a:rPr lang="en-US" sz="1800" dirty="0"/>
              <a:t> generates about </a:t>
            </a:r>
            <a:r>
              <a:rPr lang="en-US" sz="1800" b="1" i="1" dirty="0"/>
              <a:t>one terabyte</a:t>
            </a:r>
            <a:r>
              <a:rPr lang="en-US" sz="1800" dirty="0"/>
              <a:t> of new trade data per </a:t>
            </a:r>
            <a:r>
              <a:rPr lang="en-US" sz="1800" dirty="0" smtClean="0"/>
              <a:t>day</a:t>
            </a:r>
          </a:p>
          <a:p>
            <a:pPr marL="285750" indent="-285750">
              <a:buFont typeface="Arial" panose="020B0604020202020204" pitchFamily="34" charset="0"/>
              <a:buChar char="•"/>
            </a:pPr>
            <a:r>
              <a:rPr lang="en-US" sz="1800" b="1" dirty="0"/>
              <a:t>Facebook </a:t>
            </a:r>
            <a:r>
              <a:rPr lang="en-US" sz="1800" dirty="0"/>
              <a:t>generates about </a:t>
            </a:r>
            <a:r>
              <a:rPr lang="en-US" sz="1800" b="1" i="1" dirty="0" smtClean="0"/>
              <a:t>500+terabytes</a:t>
            </a:r>
            <a:r>
              <a:rPr lang="en-US" sz="1800" dirty="0"/>
              <a:t> </a:t>
            </a:r>
            <a:r>
              <a:rPr lang="en-US" sz="1800" dirty="0" smtClean="0"/>
              <a:t>every day</a:t>
            </a:r>
          </a:p>
          <a:p>
            <a:pPr marL="285750" indent="-285750">
              <a:buFont typeface="Arial" panose="020B0604020202020204" pitchFamily="34" charset="0"/>
              <a:buChar char="•"/>
            </a:pPr>
            <a:r>
              <a:rPr lang="en-US" sz="1800" dirty="0"/>
              <a:t>A single </a:t>
            </a:r>
            <a:r>
              <a:rPr lang="en-US" sz="1800" b="1" dirty="0"/>
              <a:t>Jet engine</a:t>
            </a:r>
            <a:r>
              <a:rPr lang="en-US" sz="1800" dirty="0"/>
              <a:t> can generate </a:t>
            </a:r>
            <a:r>
              <a:rPr lang="en-US" sz="1800" b="1" i="1" dirty="0"/>
              <a:t>10+terabytes</a:t>
            </a:r>
            <a:r>
              <a:rPr lang="en-US" sz="1800" dirty="0"/>
              <a:t> of data in </a:t>
            </a:r>
            <a:r>
              <a:rPr lang="en-US" sz="1800" b="1" i="1" dirty="0"/>
              <a:t>30 minutes</a:t>
            </a:r>
            <a:r>
              <a:rPr lang="en-US" sz="1800" dirty="0"/>
              <a:t> of flight time. With many thousand flights per day, generation of data reaches up to many </a:t>
            </a:r>
            <a:r>
              <a:rPr lang="en-US" sz="1800" b="1" i="1" dirty="0"/>
              <a:t>Petabytes</a:t>
            </a:r>
            <a:r>
              <a:rPr lang="en-US" sz="1800" b="1" i="1" dirty="0" smtClean="0"/>
              <a:t>.</a:t>
            </a:r>
            <a:endParaRPr lang="en-US" sz="1800" dirty="0" smtClean="0">
              <a:latin typeface="+mj-lt"/>
            </a:endParaRPr>
          </a:p>
        </p:txBody>
      </p:sp>
    </p:spTree>
    <p:extLst>
      <p:ext uri="{BB962C8B-B14F-4D97-AF65-F5344CB8AC3E}">
        <p14:creationId xmlns:p14="http://schemas.microsoft.com/office/powerpoint/2010/main" val="3214742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Growth over years</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51" y="1805197"/>
            <a:ext cx="4709013" cy="317878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064" y="2351314"/>
            <a:ext cx="4221126" cy="1941718"/>
          </a:xfrm>
          <a:prstGeom prst="rect">
            <a:avLst/>
          </a:prstGeom>
        </p:spPr>
      </p:pic>
    </p:spTree>
    <p:extLst>
      <p:ext uri="{BB962C8B-B14F-4D97-AF65-F5344CB8AC3E}">
        <p14:creationId xmlns:p14="http://schemas.microsoft.com/office/powerpoint/2010/main" val="1735718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Big Data</a:t>
            </a:r>
          </a:p>
        </p:txBody>
      </p:sp>
      <p:sp>
        <p:nvSpPr>
          <p:cNvPr id="5" name="TextBox 4"/>
          <p:cNvSpPr txBox="1"/>
          <p:nvPr/>
        </p:nvSpPr>
        <p:spPr>
          <a:xfrm>
            <a:off x="1899139" y="2471895"/>
            <a:ext cx="7980567" cy="1200329"/>
          </a:xfrm>
          <a:prstGeom prst="rect">
            <a:avLst/>
          </a:prstGeom>
          <a:noFill/>
        </p:spPr>
        <p:txBody>
          <a:bodyPr wrap="square" rtlCol="0">
            <a:spAutoFit/>
          </a:bodyPr>
          <a:lstStyle/>
          <a:p>
            <a:r>
              <a:rPr lang="en-US" sz="1800" dirty="0" smtClean="0"/>
              <a:t>Big Data </a:t>
            </a:r>
            <a:r>
              <a:rPr lang="en-US" sz="1800" dirty="0"/>
              <a:t>could be found in three forms:</a:t>
            </a:r>
          </a:p>
          <a:p>
            <a:r>
              <a:rPr lang="en-US" sz="1800" b="1" dirty="0" smtClean="0"/>
              <a:t>1. Structured</a:t>
            </a:r>
            <a:endParaRPr lang="en-US" sz="1800" dirty="0"/>
          </a:p>
          <a:p>
            <a:r>
              <a:rPr lang="en-US" sz="1800" b="1" dirty="0" smtClean="0"/>
              <a:t>2. Unstructured</a:t>
            </a:r>
            <a:endParaRPr lang="en-US" sz="1800" dirty="0"/>
          </a:p>
          <a:p>
            <a:r>
              <a:rPr lang="en-US" sz="1800" b="1" dirty="0" smtClean="0"/>
              <a:t>3. Semi-structured</a:t>
            </a:r>
            <a:endParaRPr lang="en-US" sz="1800" dirty="0"/>
          </a:p>
        </p:txBody>
      </p:sp>
    </p:spTree>
    <p:extLst>
      <p:ext uri="{BB962C8B-B14F-4D97-AF65-F5344CB8AC3E}">
        <p14:creationId xmlns:p14="http://schemas.microsoft.com/office/powerpoint/2010/main" val="2700609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Structured Data</a:t>
            </a:r>
            <a:endParaRPr lang="en-US" b="1" dirty="0"/>
          </a:p>
        </p:txBody>
      </p:sp>
      <p:sp>
        <p:nvSpPr>
          <p:cNvPr id="5" name="TextBox 4"/>
          <p:cNvSpPr txBox="1"/>
          <p:nvPr/>
        </p:nvSpPr>
        <p:spPr>
          <a:xfrm>
            <a:off x="381837" y="1848897"/>
            <a:ext cx="7980567" cy="646331"/>
          </a:xfrm>
          <a:prstGeom prst="rect">
            <a:avLst/>
          </a:prstGeom>
          <a:noFill/>
        </p:spPr>
        <p:txBody>
          <a:bodyPr wrap="square" rtlCol="0">
            <a:spAutoFit/>
          </a:bodyPr>
          <a:lstStyle/>
          <a:p>
            <a:r>
              <a:rPr lang="en-US" sz="1800" dirty="0"/>
              <a:t>Any data that can be stored, accessed and processed in the form of fixed format is termed as a 'structured' data.</a:t>
            </a:r>
          </a:p>
        </p:txBody>
      </p:sp>
      <p:pic>
        <p:nvPicPr>
          <p:cNvPr id="3" name="Picture 2"/>
          <p:cNvPicPr>
            <a:picLocks noChangeAspect="1"/>
          </p:cNvPicPr>
          <p:nvPr/>
        </p:nvPicPr>
        <p:blipFill>
          <a:blip r:embed="rId2"/>
          <a:stretch>
            <a:fillRect/>
          </a:stretch>
        </p:blipFill>
        <p:spPr>
          <a:xfrm>
            <a:off x="1047895" y="2495228"/>
            <a:ext cx="6648450" cy="2162175"/>
          </a:xfrm>
          <a:prstGeom prst="rect">
            <a:avLst/>
          </a:prstGeom>
        </p:spPr>
      </p:pic>
    </p:spTree>
    <p:extLst>
      <p:ext uri="{BB962C8B-B14F-4D97-AF65-F5344CB8AC3E}">
        <p14:creationId xmlns:p14="http://schemas.microsoft.com/office/powerpoint/2010/main" val="9159140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Unstructured Data</a:t>
            </a:r>
            <a:endParaRPr lang="en-US" b="1" dirty="0"/>
          </a:p>
        </p:txBody>
      </p:sp>
      <p:sp>
        <p:nvSpPr>
          <p:cNvPr id="5" name="TextBox 4"/>
          <p:cNvSpPr txBox="1"/>
          <p:nvPr/>
        </p:nvSpPr>
        <p:spPr>
          <a:xfrm>
            <a:off x="381837" y="1848897"/>
            <a:ext cx="7980567" cy="646331"/>
          </a:xfrm>
          <a:prstGeom prst="rect">
            <a:avLst/>
          </a:prstGeom>
          <a:noFill/>
        </p:spPr>
        <p:txBody>
          <a:bodyPr wrap="square" rtlCol="0">
            <a:spAutoFit/>
          </a:bodyPr>
          <a:lstStyle/>
          <a:p>
            <a:r>
              <a:rPr lang="en-US" sz="1800" dirty="0"/>
              <a:t>Any data with unknown form or the structure is classified as unstructured data.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7894" y="2287985"/>
            <a:ext cx="5328452" cy="2622727"/>
          </a:xfrm>
          <a:prstGeom prst="rect">
            <a:avLst/>
          </a:prstGeom>
        </p:spPr>
      </p:pic>
    </p:spTree>
    <p:extLst>
      <p:ext uri="{BB962C8B-B14F-4D97-AF65-F5344CB8AC3E}">
        <p14:creationId xmlns:p14="http://schemas.microsoft.com/office/powerpoint/2010/main" val="4214146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Semi-structured Data</a:t>
            </a:r>
            <a:endParaRPr lang="en-US" b="1" dirty="0"/>
          </a:p>
        </p:txBody>
      </p:sp>
      <p:sp>
        <p:nvSpPr>
          <p:cNvPr id="5" name="TextBox 4"/>
          <p:cNvSpPr txBox="1"/>
          <p:nvPr/>
        </p:nvSpPr>
        <p:spPr>
          <a:xfrm>
            <a:off x="381837" y="1848897"/>
            <a:ext cx="7980567" cy="923330"/>
          </a:xfrm>
          <a:prstGeom prst="rect">
            <a:avLst/>
          </a:prstGeom>
          <a:noFill/>
        </p:spPr>
        <p:txBody>
          <a:bodyPr wrap="square" rtlCol="0">
            <a:spAutoFit/>
          </a:bodyPr>
          <a:lstStyle/>
          <a:p>
            <a:r>
              <a:rPr lang="en-US" sz="1800" dirty="0"/>
              <a:t>Semi-structured data can contain both the forms of data. We can see semi-structured data as a structured in form but it is actually not defined with e.g. a table definition in relational DBMS. </a:t>
            </a:r>
          </a:p>
        </p:txBody>
      </p:sp>
      <p:pic>
        <p:nvPicPr>
          <p:cNvPr id="3" name="Picture 2"/>
          <p:cNvPicPr>
            <a:picLocks noChangeAspect="1"/>
          </p:cNvPicPr>
          <p:nvPr/>
        </p:nvPicPr>
        <p:blipFill>
          <a:blip r:embed="rId2"/>
          <a:stretch>
            <a:fillRect/>
          </a:stretch>
        </p:blipFill>
        <p:spPr>
          <a:xfrm>
            <a:off x="471900" y="2979650"/>
            <a:ext cx="7277100" cy="1314450"/>
          </a:xfrm>
          <a:prstGeom prst="rect">
            <a:avLst/>
          </a:prstGeom>
        </p:spPr>
      </p:pic>
    </p:spTree>
    <p:extLst>
      <p:ext uri="{BB962C8B-B14F-4D97-AF65-F5344CB8AC3E}">
        <p14:creationId xmlns:p14="http://schemas.microsoft.com/office/powerpoint/2010/main" val="1171988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Characteristics Of Big Data</a:t>
            </a:r>
          </a:p>
        </p:txBody>
      </p:sp>
      <p:sp>
        <p:nvSpPr>
          <p:cNvPr id="5" name="TextBox 4"/>
          <p:cNvSpPr txBox="1"/>
          <p:nvPr/>
        </p:nvSpPr>
        <p:spPr>
          <a:xfrm>
            <a:off x="381837" y="1848897"/>
            <a:ext cx="7980567" cy="2862322"/>
          </a:xfrm>
          <a:prstGeom prst="rect">
            <a:avLst/>
          </a:prstGeom>
          <a:noFill/>
        </p:spPr>
        <p:txBody>
          <a:bodyPr wrap="square" rtlCol="0">
            <a:spAutoFit/>
          </a:bodyPr>
          <a:lstStyle/>
          <a:p>
            <a:r>
              <a:rPr lang="en-US" sz="1800" b="1" i="1" dirty="0"/>
              <a:t>(</a:t>
            </a:r>
            <a:r>
              <a:rPr lang="en-US" sz="1800" b="1" i="1" dirty="0" err="1"/>
              <a:t>i</a:t>
            </a:r>
            <a:r>
              <a:rPr lang="en-US" sz="1800" b="1" i="1" dirty="0"/>
              <a:t>) Volume –</a:t>
            </a:r>
            <a:r>
              <a:rPr lang="en-US" sz="1800" dirty="0"/>
              <a:t> The name Big Data itself is related to a size which is enormous. </a:t>
            </a:r>
          </a:p>
          <a:p>
            <a:r>
              <a:rPr lang="en-US" sz="1800" b="1" i="1" dirty="0"/>
              <a:t>(ii) Variety –</a:t>
            </a:r>
            <a:r>
              <a:rPr lang="en-US" sz="1800" dirty="0"/>
              <a:t> </a:t>
            </a:r>
            <a:r>
              <a:rPr lang="en-US" sz="1800" dirty="0" smtClean="0"/>
              <a:t>Nowadays</a:t>
            </a:r>
            <a:r>
              <a:rPr lang="en-US" sz="1800" dirty="0"/>
              <a:t>, data in the form of emails, photos, videos, monitoring devices, PDFs, audio, etc. are also being considered in the analysis applications. This variety of unstructured data poses certain issues for storage, mining and analyzing data.</a:t>
            </a:r>
          </a:p>
          <a:p>
            <a:r>
              <a:rPr lang="en-US" sz="1800" b="1" i="1" dirty="0"/>
              <a:t>(iii) Velocity –</a:t>
            </a:r>
            <a:r>
              <a:rPr lang="en-US" sz="1800" dirty="0"/>
              <a:t> The term </a:t>
            </a:r>
            <a:r>
              <a:rPr lang="en-US" sz="1800" b="1" dirty="0"/>
              <a:t>'velocity'</a:t>
            </a:r>
            <a:r>
              <a:rPr lang="en-US" sz="1800" dirty="0"/>
              <a:t> refers to the speed of generation of data</a:t>
            </a:r>
            <a:r>
              <a:rPr lang="en-US" sz="1800" dirty="0" smtClean="0"/>
              <a:t>. </a:t>
            </a:r>
            <a:r>
              <a:rPr lang="en-US" sz="1800" b="1" i="1" dirty="0" smtClean="0"/>
              <a:t>(</a:t>
            </a:r>
            <a:r>
              <a:rPr lang="en-US" sz="1800" b="1" i="1" dirty="0"/>
              <a:t>iv) Variability –</a:t>
            </a:r>
            <a:r>
              <a:rPr lang="en-US" sz="1800" dirty="0"/>
              <a:t> This refers to the inconsistency which can be shown by the data at times, thus hampering the process of being able to handle and manage the data effectively.</a:t>
            </a:r>
          </a:p>
          <a:p>
            <a:endParaRPr lang="en-US" sz="1800" dirty="0"/>
          </a:p>
        </p:txBody>
      </p:sp>
    </p:spTree>
    <p:extLst>
      <p:ext uri="{BB962C8B-B14F-4D97-AF65-F5344CB8AC3E}">
        <p14:creationId xmlns:p14="http://schemas.microsoft.com/office/powerpoint/2010/main" val="1371444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Characteristics Of Big Data</a:t>
            </a:r>
          </a:p>
        </p:txBody>
      </p:sp>
      <p:sp>
        <p:nvSpPr>
          <p:cNvPr id="5" name="TextBox 4"/>
          <p:cNvSpPr txBox="1"/>
          <p:nvPr/>
        </p:nvSpPr>
        <p:spPr>
          <a:xfrm>
            <a:off x="381837" y="1848897"/>
            <a:ext cx="7980567" cy="2862322"/>
          </a:xfrm>
          <a:prstGeom prst="rect">
            <a:avLst/>
          </a:prstGeom>
          <a:noFill/>
        </p:spPr>
        <p:txBody>
          <a:bodyPr wrap="square" rtlCol="0">
            <a:spAutoFit/>
          </a:bodyPr>
          <a:lstStyle/>
          <a:p>
            <a:r>
              <a:rPr lang="en-US" sz="1800" b="1" i="1" dirty="0"/>
              <a:t>(</a:t>
            </a:r>
            <a:r>
              <a:rPr lang="en-US" sz="1800" b="1" i="1" dirty="0" err="1"/>
              <a:t>i</a:t>
            </a:r>
            <a:r>
              <a:rPr lang="en-US" sz="1800" b="1" i="1" dirty="0"/>
              <a:t>) Volume –</a:t>
            </a:r>
            <a:r>
              <a:rPr lang="en-US" sz="1800" dirty="0"/>
              <a:t> The name Big Data itself is related to a size which is enormous. </a:t>
            </a:r>
          </a:p>
          <a:p>
            <a:r>
              <a:rPr lang="en-US" sz="1800" b="1" i="1" dirty="0"/>
              <a:t>(ii) Variety –</a:t>
            </a:r>
            <a:r>
              <a:rPr lang="en-US" sz="1800" dirty="0"/>
              <a:t> </a:t>
            </a:r>
            <a:r>
              <a:rPr lang="en-US" sz="1800" dirty="0" smtClean="0"/>
              <a:t>Nowadays</a:t>
            </a:r>
            <a:r>
              <a:rPr lang="en-US" sz="1800" dirty="0"/>
              <a:t>, data in the form of emails, photos, videos, monitoring devices, PDFs, audio, etc. are also being considered in the analysis applications. This variety of unstructured data poses certain issues for storage, mining and analyzing data.</a:t>
            </a:r>
          </a:p>
          <a:p>
            <a:r>
              <a:rPr lang="en-US" sz="1800" b="1" i="1" dirty="0"/>
              <a:t>(iii) Velocity –</a:t>
            </a:r>
            <a:r>
              <a:rPr lang="en-US" sz="1800" dirty="0"/>
              <a:t> The term </a:t>
            </a:r>
            <a:r>
              <a:rPr lang="en-US" sz="1800" b="1" dirty="0"/>
              <a:t>'velocity'</a:t>
            </a:r>
            <a:r>
              <a:rPr lang="en-US" sz="1800" dirty="0"/>
              <a:t> refers to the speed of generation of data</a:t>
            </a:r>
            <a:r>
              <a:rPr lang="en-US" sz="1800" dirty="0" smtClean="0"/>
              <a:t>. </a:t>
            </a:r>
            <a:r>
              <a:rPr lang="en-US" sz="1800" b="1" i="1" dirty="0" smtClean="0"/>
              <a:t>(</a:t>
            </a:r>
            <a:r>
              <a:rPr lang="en-US" sz="1800" b="1" i="1" dirty="0"/>
              <a:t>iv) Variability –</a:t>
            </a:r>
            <a:r>
              <a:rPr lang="en-US" sz="1800" dirty="0"/>
              <a:t> This refers to the inconsistency which can be shown by the data at times, thus hampering the process of being able to handle and manage the data effectively.</a:t>
            </a:r>
          </a:p>
          <a:p>
            <a:endParaRPr lang="en-US" sz="1800" dirty="0"/>
          </a:p>
        </p:txBody>
      </p:sp>
    </p:spTree>
    <p:extLst>
      <p:ext uri="{BB962C8B-B14F-4D97-AF65-F5344CB8AC3E}">
        <p14:creationId xmlns:p14="http://schemas.microsoft.com/office/powerpoint/2010/main" val="34024431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a:t>
            </a:r>
            <a:r>
              <a:rPr lang="en-US" b="1" dirty="0"/>
              <a:t>of Big Data Processing</a:t>
            </a:r>
          </a:p>
        </p:txBody>
      </p:sp>
      <p:sp>
        <p:nvSpPr>
          <p:cNvPr id="5" name="TextBox 4"/>
          <p:cNvSpPr txBox="1"/>
          <p:nvPr/>
        </p:nvSpPr>
        <p:spPr>
          <a:xfrm>
            <a:off x="381837" y="1848897"/>
            <a:ext cx="7980567"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t>The primary objective is </a:t>
            </a:r>
            <a:r>
              <a:rPr lang="en-US" sz="1800" b="1" dirty="0"/>
              <a:t>to ensure the data is of high quality</a:t>
            </a:r>
            <a:r>
              <a:rPr lang="en-US" sz="1800" dirty="0"/>
              <a:t> and </a:t>
            </a:r>
            <a:r>
              <a:rPr lang="en-US" sz="1800" b="1" dirty="0"/>
              <a:t>accessible for business intelligence</a:t>
            </a:r>
            <a:r>
              <a:rPr lang="en-US" sz="1800" dirty="0"/>
              <a:t> along with big data analytics applications.</a:t>
            </a:r>
          </a:p>
        </p:txBody>
      </p:sp>
    </p:spTree>
    <p:extLst>
      <p:ext uri="{BB962C8B-B14F-4D97-AF65-F5344CB8AC3E}">
        <p14:creationId xmlns:p14="http://schemas.microsoft.com/office/powerpoint/2010/main" val="2448869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t>Clear out the </a:t>
            </a:r>
            <a:r>
              <a:rPr lang="en" dirty="0" smtClean="0"/>
              <a:t>confusion-1</a:t>
            </a:r>
            <a:endParaRPr lang="en-US" dirty="0"/>
          </a:p>
        </p:txBody>
      </p:sp>
      <p:sp>
        <p:nvSpPr>
          <p:cNvPr id="3" name="Text Placeholder 2"/>
          <p:cNvSpPr>
            <a:spLocks noGrp="1"/>
          </p:cNvSpPr>
          <p:nvPr>
            <p:ph type="body" idx="1"/>
          </p:nvPr>
        </p:nvSpPr>
        <p:spPr>
          <a:xfrm>
            <a:off x="471899" y="1919075"/>
            <a:ext cx="8109393" cy="2710200"/>
          </a:xfrm>
        </p:spPr>
        <p:txBody>
          <a:bodyPr/>
          <a:lstStyle/>
          <a:p>
            <a:r>
              <a:rPr lang="en-US" sz="1600" dirty="0">
                <a:solidFill>
                  <a:schemeClr val="bg2">
                    <a:lumMod val="50000"/>
                  </a:schemeClr>
                </a:solidFill>
              </a:rPr>
              <a:t>Internet Protocol, or IP </a:t>
            </a:r>
            <a:r>
              <a:rPr lang="en-US" sz="1600" dirty="0" smtClean="0">
                <a:solidFill>
                  <a:schemeClr val="bg2">
                    <a:lumMod val="50000"/>
                  </a:schemeClr>
                </a:solidFill>
              </a:rPr>
              <a:t>:</a:t>
            </a:r>
          </a:p>
          <a:p>
            <a:pPr marL="139700" indent="0">
              <a:buNone/>
            </a:pPr>
            <a:r>
              <a:rPr lang="en-US" dirty="0">
                <a:solidFill>
                  <a:schemeClr val="bg2">
                    <a:lumMod val="50000"/>
                  </a:schemeClr>
                </a:solidFill>
                <a:latin typeface="+mj-lt"/>
              </a:rPr>
              <a:t>An Internet Protocol, or IP, address is different than a domain name. </a:t>
            </a:r>
            <a:r>
              <a:rPr lang="en-US" b="1" dirty="0">
                <a:solidFill>
                  <a:schemeClr val="bg2">
                    <a:lumMod val="50000"/>
                  </a:schemeClr>
                </a:solidFill>
                <a:latin typeface="+mj-lt"/>
              </a:rPr>
              <a:t>The IP address is an actual set of numerical instructions</a:t>
            </a:r>
            <a:r>
              <a:rPr lang="en-US" dirty="0">
                <a:solidFill>
                  <a:schemeClr val="bg2">
                    <a:lumMod val="50000"/>
                  </a:schemeClr>
                </a:solidFill>
                <a:latin typeface="+mj-lt"/>
              </a:rPr>
              <a:t>. It communicates exact information about the address in a way that is useful to the computer but makes no </a:t>
            </a:r>
            <a:r>
              <a:rPr lang="en-US" dirty="0" smtClean="0">
                <a:solidFill>
                  <a:schemeClr val="bg2">
                    <a:lumMod val="50000"/>
                  </a:schemeClr>
                </a:solidFill>
                <a:latin typeface="+mj-lt"/>
              </a:rPr>
              <a:t>sense </a:t>
            </a:r>
            <a:r>
              <a:rPr lang="en-US" dirty="0">
                <a:solidFill>
                  <a:schemeClr val="bg2">
                    <a:lumMod val="50000"/>
                  </a:schemeClr>
                </a:solidFill>
                <a:latin typeface="+mj-lt"/>
              </a:rPr>
              <a:t>to humans.</a:t>
            </a:r>
            <a:r>
              <a:rPr lang="en-US" dirty="0">
                <a:solidFill>
                  <a:schemeClr val="bg2">
                    <a:lumMod val="50000"/>
                  </a:schemeClr>
                </a:solidFill>
              </a:rPr>
              <a:t> </a:t>
            </a:r>
            <a:endParaRPr lang="en-US" dirty="0" smtClean="0">
              <a:solidFill>
                <a:schemeClr val="bg2">
                  <a:lumMod val="50000"/>
                </a:schemeClr>
              </a:solidFill>
            </a:endParaRPr>
          </a:p>
          <a:p>
            <a:pPr marL="139700" indent="0">
              <a:buNone/>
            </a:pPr>
            <a:endParaRPr lang="en-US" dirty="0" smtClean="0">
              <a:solidFill>
                <a:schemeClr val="bg2">
                  <a:lumMod val="50000"/>
                </a:schemeClr>
              </a:solidFill>
            </a:endParaRPr>
          </a:p>
          <a:p>
            <a:r>
              <a:rPr lang="en-US" sz="1600" dirty="0" smtClean="0">
                <a:solidFill>
                  <a:schemeClr val="bg2">
                    <a:lumMod val="50000"/>
                  </a:schemeClr>
                </a:solidFill>
              </a:rPr>
              <a:t>Domain Name </a:t>
            </a:r>
            <a:r>
              <a:rPr lang="en-US" sz="1600" dirty="0">
                <a:solidFill>
                  <a:schemeClr val="bg2">
                    <a:lumMod val="50000"/>
                  </a:schemeClr>
                </a:solidFill>
              </a:rPr>
              <a:t>:</a:t>
            </a:r>
          </a:p>
          <a:p>
            <a:pPr marL="139700" indent="0">
              <a:buNone/>
            </a:pPr>
            <a:r>
              <a:rPr lang="en-US" dirty="0">
                <a:solidFill>
                  <a:schemeClr val="bg2">
                    <a:lumMod val="50000"/>
                  </a:schemeClr>
                </a:solidFill>
                <a:latin typeface="+mj-lt"/>
              </a:rPr>
              <a:t>The domain name </a:t>
            </a:r>
            <a:r>
              <a:rPr lang="en-US" b="1" dirty="0">
                <a:solidFill>
                  <a:schemeClr val="bg2">
                    <a:lumMod val="50000"/>
                  </a:schemeClr>
                </a:solidFill>
                <a:latin typeface="+mj-lt"/>
              </a:rPr>
              <a:t>functions as a link to the IP address</a:t>
            </a:r>
            <a:r>
              <a:rPr lang="en-US" dirty="0">
                <a:solidFill>
                  <a:schemeClr val="bg2">
                    <a:lumMod val="50000"/>
                  </a:schemeClr>
                </a:solidFill>
                <a:latin typeface="+mj-lt"/>
              </a:rPr>
              <a:t>. Links do not contain actual information, but they do point to the place where the IP address information resides.</a:t>
            </a:r>
          </a:p>
        </p:txBody>
      </p:sp>
    </p:spTree>
    <p:extLst>
      <p:ext uri="{BB962C8B-B14F-4D97-AF65-F5344CB8AC3E}">
        <p14:creationId xmlns:p14="http://schemas.microsoft.com/office/powerpoint/2010/main" val="1986488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Ways to </a:t>
            </a:r>
            <a:r>
              <a:rPr lang="en-US" b="1" dirty="0"/>
              <a:t>effectively handle Big Data</a:t>
            </a:r>
          </a:p>
        </p:txBody>
      </p:sp>
      <p:sp>
        <p:nvSpPr>
          <p:cNvPr id="5" name="TextBox 4"/>
          <p:cNvSpPr txBox="1"/>
          <p:nvPr/>
        </p:nvSpPr>
        <p:spPr>
          <a:xfrm>
            <a:off x="381837" y="1848897"/>
            <a:ext cx="7980567" cy="2308324"/>
          </a:xfrm>
          <a:prstGeom prst="rect">
            <a:avLst/>
          </a:prstGeom>
          <a:noFill/>
        </p:spPr>
        <p:txBody>
          <a:bodyPr wrap="square" rtlCol="0">
            <a:spAutoFit/>
          </a:bodyPr>
          <a:lstStyle/>
          <a:p>
            <a:pPr marL="285750" indent="-285750">
              <a:buFont typeface="Arial" panose="020B0604020202020204" pitchFamily="34" charset="0"/>
              <a:buChar char="•"/>
            </a:pPr>
            <a:r>
              <a:rPr lang="en-US" sz="1800" dirty="0"/>
              <a:t>Outline Your Goals</a:t>
            </a:r>
            <a:r>
              <a:rPr lang="en-US" sz="1800" dirty="0" smtClean="0"/>
              <a:t>.</a:t>
            </a:r>
            <a:endParaRPr lang="en-US" sz="1800" dirty="0"/>
          </a:p>
          <a:p>
            <a:pPr marL="285750" indent="-285750">
              <a:buFont typeface="Arial" panose="020B0604020202020204" pitchFamily="34" charset="0"/>
              <a:buChar char="•"/>
            </a:pPr>
            <a:r>
              <a:rPr lang="en-US" sz="1800" dirty="0"/>
              <a:t>Secure the Data</a:t>
            </a:r>
            <a:r>
              <a:rPr lang="en-US" sz="1800" dirty="0" smtClean="0"/>
              <a:t>.</a:t>
            </a:r>
            <a:endParaRPr lang="en-US" sz="1800" dirty="0"/>
          </a:p>
          <a:p>
            <a:pPr marL="285750" indent="-285750">
              <a:buFont typeface="Arial" panose="020B0604020202020204" pitchFamily="34" charset="0"/>
              <a:buChar char="•"/>
            </a:pPr>
            <a:r>
              <a:rPr lang="en-US" sz="1800" dirty="0"/>
              <a:t>Keep the Data </a:t>
            </a:r>
            <a:r>
              <a:rPr lang="en-US" sz="1800" dirty="0" smtClean="0"/>
              <a:t>Protected</a:t>
            </a:r>
            <a:r>
              <a:rPr lang="en-US" sz="1800" dirty="0"/>
              <a:t>.</a:t>
            </a:r>
          </a:p>
          <a:p>
            <a:pPr marL="285750" indent="-285750">
              <a:buFont typeface="Arial" panose="020B0604020202020204" pitchFamily="34" charset="0"/>
              <a:buChar char="•"/>
            </a:pPr>
            <a:r>
              <a:rPr lang="en-US" sz="1800" dirty="0"/>
              <a:t>Do Not Ignore Audit Regulations</a:t>
            </a:r>
            <a:r>
              <a:rPr lang="en-US" sz="1800" dirty="0" smtClean="0"/>
              <a:t>.</a:t>
            </a:r>
            <a:endParaRPr lang="en-US" sz="1800" dirty="0"/>
          </a:p>
          <a:p>
            <a:pPr marL="285750" indent="-285750">
              <a:buFont typeface="Arial" panose="020B0604020202020204" pitchFamily="34" charset="0"/>
              <a:buChar char="•"/>
            </a:pPr>
            <a:r>
              <a:rPr lang="en-US" sz="1800" dirty="0"/>
              <a:t>Data Has to Be Interlinked</a:t>
            </a:r>
            <a:r>
              <a:rPr lang="en-US" sz="1800" dirty="0" smtClean="0"/>
              <a:t>.</a:t>
            </a:r>
            <a:endParaRPr lang="en-US" sz="1800" dirty="0"/>
          </a:p>
          <a:p>
            <a:pPr marL="285750" indent="-285750">
              <a:buFont typeface="Arial" panose="020B0604020202020204" pitchFamily="34" charset="0"/>
              <a:buChar char="•"/>
            </a:pPr>
            <a:r>
              <a:rPr lang="en-US" sz="1800" dirty="0"/>
              <a:t>Know the Data You Need to Capture</a:t>
            </a:r>
            <a:r>
              <a:rPr lang="en-US" sz="1800" dirty="0" smtClean="0"/>
              <a:t>.</a:t>
            </a:r>
            <a:endParaRPr lang="en-US" sz="1800" dirty="0"/>
          </a:p>
          <a:p>
            <a:pPr marL="285750" indent="-285750">
              <a:buFont typeface="Arial" panose="020B0604020202020204" pitchFamily="34" charset="0"/>
              <a:buChar char="•"/>
            </a:pPr>
            <a:r>
              <a:rPr lang="en-US" sz="1800" dirty="0"/>
              <a:t>Adapt to the New Changes</a:t>
            </a:r>
            <a:r>
              <a:rPr lang="en-US" sz="1800" dirty="0" smtClean="0"/>
              <a:t>.</a:t>
            </a:r>
            <a:endParaRPr lang="en-US" sz="1800" dirty="0"/>
          </a:p>
          <a:p>
            <a:pPr marL="285750" indent="-285750">
              <a:buFont typeface="Arial" panose="020B0604020202020204" pitchFamily="34" charset="0"/>
              <a:buChar char="•"/>
            </a:pPr>
            <a:r>
              <a:rPr lang="en-US" sz="1800" dirty="0"/>
              <a:t>Identify human limits and the burden of isolation.</a:t>
            </a:r>
          </a:p>
        </p:txBody>
      </p:sp>
    </p:spTree>
    <p:extLst>
      <p:ext uri="{BB962C8B-B14F-4D97-AF65-F5344CB8AC3E}">
        <p14:creationId xmlns:p14="http://schemas.microsoft.com/office/powerpoint/2010/main" val="1857739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Big Data Tools</a:t>
            </a:r>
            <a:endParaRPr lang="en-US"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751" y="1802423"/>
            <a:ext cx="4465199" cy="2511674"/>
          </a:xfrm>
          <a:prstGeom prst="rect">
            <a:avLst/>
          </a:prstGeom>
        </p:spPr>
      </p:pic>
      <p:pic>
        <p:nvPicPr>
          <p:cNvPr id="1026" name="Picture 2" descr="Image result for big data too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8549" y="1969925"/>
            <a:ext cx="4456563" cy="288005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8359" y="4542202"/>
            <a:ext cx="4069582" cy="523220"/>
          </a:xfrm>
          <a:prstGeom prst="rect">
            <a:avLst/>
          </a:prstGeom>
          <a:noFill/>
        </p:spPr>
        <p:txBody>
          <a:bodyPr wrap="square" rtlCol="0">
            <a:spAutoFit/>
          </a:bodyPr>
          <a:lstStyle/>
          <a:p>
            <a:r>
              <a:rPr lang="en-US" dirty="0" smtClean="0"/>
              <a:t>For curious mind:</a:t>
            </a:r>
          </a:p>
          <a:p>
            <a:r>
              <a:rPr lang="en-US" dirty="0" smtClean="0">
                <a:latin typeface="Bell MT" panose="02020503060305020303" pitchFamily="18" charset="0"/>
              </a:rPr>
              <a:t>https</a:t>
            </a:r>
            <a:r>
              <a:rPr lang="en-US" dirty="0">
                <a:latin typeface="Bell MT" panose="02020503060305020303" pitchFamily="18" charset="0"/>
              </a:rPr>
              <a:t>://www.whizlabs.com/blog/big-data-tools/</a:t>
            </a:r>
          </a:p>
        </p:txBody>
      </p:sp>
    </p:spTree>
    <p:extLst>
      <p:ext uri="{BB962C8B-B14F-4D97-AF65-F5344CB8AC3E}">
        <p14:creationId xmlns:p14="http://schemas.microsoft.com/office/powerpoint/2010/main" val="1091462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smtClean="0"/>
              <a:t>Clear out the confusion-2 </a:t>
            </a:r>
            <a:endParaRPr dirty="0"/>
          </a:p>
        </p:txBody>
      </p:sp>
      <p:sp>
        <p:nvSpPr>
          <p:cNvPr id="3" name="Text Placeholder 2"/>
          <p:cNvSpPr>
            <a:spLocks noGrp="1"/>
          </p:cNvSpPr>
          <p:nvPr>
            <p:ph type="body" idx="1"/>
          </p:nvPr>
        </p:nvSpPr>
        <p:spPr>
          <a:xfrm>
            <a:off x="471900" y="3537279"/>
            <a:ext cx="8222100" cy="1235688"/>
          </a:xfrm>
        </p:spPr>
        <p:txBody>
          <a:bodyPr/>
          <a:lstStyle/>
          <a:p>
            <a:r>
              <a:rPr lang="en-US" dirty="0" smtClean="0"/>
              <a:t>There is also another term referred as </a:t>
            </a:r>
            <a:r>
              <a:rPr lang="en-US" b="1" dirty="0" smtClean="0"/>
              <a:t>DOMAIN</a:t>
            </a:r>
            <a:r>
              <a:rPr lang="en-US" dirty="0" smtClean="0"/>
              <a:t> in compute science.</a:t>
            </a:r>
          </a:p>
          <a:p>
            <a:r>
              <a:rPr lang="en-US" dirty="0" smtClean="0"/>
              <a:t>It is a part of Computer Networking</a:t>
            </a:r>
          </a:p>
          <a:p>
            <a:pPr marL="139700" indent="0">
              <a:buNone/>
            </a:pPr>
            <a:r>
              <a:rPr lang="en-US" dirty="0" smtClean="0"/>
              <a:t>N.B. </a:t>
            </a:r>
            <a:r>
              <a:rPr lang="en-US" b="1" dirty="0" smtClean="0">
                <a:solidFill>
                  <a:srgbClr val="FF0000"/>
                </a:solidFill>
                <a:latin typeface="+mj-lt"/>
              </a:rPr>
              <a:t>Domain</a:t>
            </a:r>
            <a:r>
              <a:rPr lang="en-US" dirty="0" smtClean="0">
                <a:solidFill>
                  <a:srgbClr val="FF0000"/>
                </a:solidFill>
                <a:latin typeface="+mj-lt"/>
              </a:rPr>
              <a:t> and </a:t>
            </a:r>
            <a:r>
              <a:rPr lang="en-US" b="1" dirty="0" smtClean="0">
                <a:solidFill>
                  <a:srgbClr val="FF0000"/>
                </a:solidFill>
                <a:latin typeface="+mj-lt"/>
              </a:rPr>
              <a:t>Application/Project  domain</a:t>
            </a:r>
            <a:r>
              <a:rPr lang="en-US" dirty="0" smtClean="0">
                <a:solidFill>
                  <a:srgbClr val="FF0000"/>
                </a:solidFill>
                <a:latin typeface="+mj-lt"/>
              </a:rPr>
              <a:t> are two different piece in computer science and engineering</a:t>
            </a:r>
            <a:endParaRPr lang="en-US" dirty="0">
              <a:solidFill>
                <a:srgbClr val="FF0000"/>
              </a:solidFill>
              <a:latin typeface="+mj-l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5518" y="1818593"/>
            <a:ext cx="5962650" cy="16383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smtClean="0"/>
              <a:t>What is project domain ?</a:t>
            </a:r>
            <a:endParaRPr dirty="0"/>
          </a:p>
        </p:txBody>
      </p:sp>
      <p:sp>
        <p:nvSpPr>
          <p:cNvPr id="74" name="Google Shape;74;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spcAft>
                <a:spcPts val="1600"/>
              </a:spcAft>
              <a:buNone/>
            </a:pPr>
            <a:r>
              <a:rPr lang="en-US" dirty="0">
                <a:solidFill>
                  <a:schemeClr val="bg2">
                    <a:lumMod val="50000"/>
                  </a:schemeClr>
                </a:solidFill>
                <a:latin typeface="+mn-lt"/>
              </a:rPr>
              <a:t>A domain is a </a:t>
            </a:r>
            <a:r>
              <a:rPr lang="en-US" b="1" dirty="0">
                <a:solidFill>
                  <a:schemeClr val="bg2">
                    <a:lumMod val="50000"/>
                  </a:schemeClr>
                </a:solidFill>
                <a:latin typeface="+mn-lt"/>
              </a:rPr>
              <a:t>field</a:t>
            </a:r>
            <a:r>
              <a:rPr lang="en-US" dirty="0">
                <a:solidFill>
                  <a:schemeClr val="bg2">
                    <a:lumMod val="50000"/>
                  </a:schemeClr>
                </a:solidFill>
                <a:latin typeface="+mn-lt"/>
              </a:rPr>
              <a:t> of study that defines a set of common </a:t>
            </a:r>
            <a:r>
              <a:rPr lang="en-US" b="1" dirty="0">
                <a:solidFill>
                  <a:schemeClr val="bg2">
                    <a:lumMod val="50000"/>
                  </a:schemeClr>
                </a:solidFill>
                <a:latin typeface="+mn-lt"/>
              </a:rPr>
              <a:t>requirements, terminology, </a:t>
            </a:r>
            <a:r>
              <a:rPr lang="en-US" dirty="0">
                <a:solidFill>
                  <a:schemeClr val="bg2">
                    <a:lumMod val="50000"/>
                  </a:schemeClr>
                </a:solidFill>
                <a:latin typeface="+mn-lt"/>
              </a:rPr>
              <a:t>and</a:t>
            </a:r>
            <a:r>
              <a:rPr lang="en-US" b="1" dirty="0">
                <a:solidFill>
                  <a:schemeClr val="bg2">
                    <a:lumMod val="50000"/>
                  </a:schemeClr>
                </a:solidFill>
                <a:latin typeface="+mn-lt"/>
              </a:rPr>
              <a:t> functionality</a:t>
            </a:r>
            <a:r>
              <a:rPr lang="en-US" dirty="0">
                <a:solidFill>
                  <a:schemeClr val="bg2">
                    <a:lumMod val="50000"/>
                  </a:schemeClr>
                </a:solidFill>
                <a:latin typeface="+mn-lt"/>
              </a:rPr>
              <a:t> for any software program constructed to solve a problem in the </a:t>
            </a:r>
            <a:r>
              <a:rPr lang="en-US" b="1" dirty="0">
                <a:solidFill>
                  <a:schemeClr val="bg2">
                    <a:lumMod val="50000"/>
                  </a:schemeClr>
                </a:solidFill>
                <a:latin typeface="+mn-lt"/>
              </a:rPr>
              <a:t>area</a:t>
            </a:r>
            <a:r>
              <a:rPr lang="en-US" dirty="0">
                <a:solidFill>
                  <a:schemeClr val="bg2">
                    <a:lumMod val="50000"/>
                  </a:schemeClr>
                </a:solidFill>
                <a:latin typeface="+mn-lt"/>
              </a:rPr>
              <a:t> of computer programming, known as domain engineering. </a:t>
            </a:r>
            <a:endParaRPr lang="en-US" dirty="0" smtClean="0">
              <a:solidFill>
                <a:schemeClr val="bg2">
                  <a:lumMod val="50000"/>
                </a:schemeClr>
              </a:solidFill>
              <a:latin typeface="+mn-lt"/>
            </a:endParaRPr>
          </a:p>
          <a:p>
            <a:pPr marL="0" lvl="0" indent="0">
              <a:spcAft>
                <a:spcPts val="1600"/>
              </a:spcAft>
              <a:buNone/>
            </a:pPr>
            <a:r>
              <a:rPr lang="en-US" dirty="0" smtClean="0">
                <a:solidFill>
                  <a:schemeClr val="bg2">
                    <a:lumMod val="50000"/>
                  </a:schemeClr>
                </a:solidFill>
                <a:latin typeface="+mn-lt"/>
              </a:rPr>
              <a:t>The </a:t>
            </a:r>
            <a:r>
              <a:rPr lang="en-US" dirty="0">
                <a:solidFill>
                  <a:schemeClr val="bg2">
                    <a:lumMod val="50000"/>
                  </a:schemeClr>
                </a:solidFill>
                <a:latin typeface="+mn-lt"/>
              </a:rPr>
              <a:t>word domain is also taken as a synonym of </a:t>
            </a:r>
            <a:r>
              <a:rPr lang="en-US" b="1" dirty="0">
                <a:solidFill>
                  <a:schemeClr val="bg2">
                    <a:lumMod val="50000"/>
                  </a:schemeClr>
                </a:solidFill>
                <a:latin typeface="+mn-lt"/>
              </a:rPr>
              <a:t>application domain</a:t>
            </a:r>
            <a:r>
              <a:rPr lang="en-US" dirty="0" smtClean="0">
                <a:solidFill>
                  <a:schemeClr val="bg2">
                    <a:lumMod val="50000"/>
                  </a:schemeClr>
                </a:solidFill>
                <a:latin typeface="+mn-lt"/>
              </a:rPr>
              <a:t>.</a:t>
            </a:r>
          </a:p>
          <a:p>
            <a:pPr marL="0" lvl="0" indent="0">
              <a:spcAft>
                <a:spcPts val="1600"/>
              </a:spcAft>
              <a:buNone/>
            </a:pPr>
            <a:r>
              <a:rPr lang="en-US" sz="1400" dirty="0">
                <a:solidFill>
                  <a:srgbClr val="FF0000"/>
                </a:solidFill>
                <a:latin typeface="+mj-lt"/>
              </a:rPr>
              <a:t>Domain is nothing but the subject area in which you project belongs to. It may be banking, finance, sales, health, media, telecom, Insurance, Medical, Advertising, Travel, etc.</a:t>
            </a:r>
            <a:endParaRPr sz="1400" dirty="0">
              <a:solidFill>
                <a:srgbClr val="FF0000"/>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smtClean="0"/>
              <a:t>Project Domain</a:t>
            </a:r>
            <a:endParaRPr dirty="0"/>
          </a:p>
        </p:txBody>
      </p:sp>
      <p:sp>
        <p:nvSpPr>
          <p:cNvPr id="87" name="Google Shape;87;p16"/>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spcAft>
                <a:spcPts val="1600"/>
              </a:spcAft>
              <a:buNone/>
            </a:pPr>
            <a:r>
              <a:rPr lang="en-US" sz="1800" dirty="0" smtClean="0">
                <a:solidFill>
                  <a:schemeClr val="bg1"/>
                </a:solidFill>
                <a:latin typeface="+mj-lt"/>
              </a:rPr>
              <a:t>There is no such rule for classifying project domain.</a:t>
            </a:r>
          </a:p>
          <a:p>
            <a:pPr marL="0" lvl="0" indent="0">
              <a:spcAft>
                <a:spcPts val="1600"/>
              </a:spcAft>
              <a:buNone/>
            </a:pPr>
            <a:endParaRPr lang="en-US" sz="1800" dirty="0">
              <a:solidFill>
                <a:schemeClr val="bg1"/>
              </a:solidFill>
              <a:latin typeface="+mj-lt"/>
            </a:endParaRPr>
          </a:p>
        </p:txBody>
      </p:sp>
      <p:graphicFrame>
        <p:nvGraphicFramePr>
          <p:cNvPr id="2" name="Table 1"/>
          <p:cNvGraphicFramePr>
            <a:graphicFrameLocks noGrp="1"/>
          </p:cNvGraphicFramePr>
          <p:nvPr>
            <p:extLst>
              <p:ext uri="{D42A27DB-BD31-4B8C-83A1-F6EECF244321}">
                <p14:modId xmlns:p14="http://schemas.microsoft.com/office/powerpoint/2010/main" val="1532795708"/>
              </p:ext>
            </p:extLst>
          </p:nvPr>
        </p:nvGraphicFramePr>
        <p:xfrm>
          <a:off x="4029387" y="90426"/>
          <a:ext cx="3949004" cy="4961385"/>
        </p:xfrm>
        <a:graphic>
          <a:graphicData uri="http://schemas.openxmlformats.org/drawingml/2006/table">
            <a:tbl>
              <a:tblPr firstRow="1" bandRow="1">
                <a:tableStyleId>{5C22544A-7EE6-4342-B048-85BDC9FD1C3A}</a:tableStyleId>
              </a:tblPr>
              <a:tblGrid>
                <a:gridCol w="3949004"/>
              </a:tblGrid>
              <a:tr h="330759">
                <a:tc>
                  <a:txBody>
                    <a:bodyPr/>
                    <a:lstStyle/>
                    <a:p>
                      <a:pPr algn="ctr"/>
                      <a:r>
                        <a:rPr lang="en-US" dirty="0" smtClean="0">
                          <a:effectLst/>
                        </a:rPr>
                        <a:t>Domain</a:t>
                      </a:r>
                      <a:r>
                        <a:rPr lang="en-US" baseline="0" dirty="0" smtClean="0">
                          <a:effectLst/>
                        </a:rPr>
                        <a:t> Types</a:t>
                      </a:r>
                      <a:endParaRPr lang="en-US" dirty="0">
                        <a:effectLst/>
                      </a:endParaRP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Web development</a:t>
                      </a:r>
                    </a:p>
                  </a:txBody>
                  <a:tcPr/>
                </a:tc>
              </a:tr>
              <a:tr h="330759">
                <a:tc>
                  <a:txBody>
                    <a:bodyPr/>
                    <a:lstStyle/>
                    <a:p>
                      <a:r>
                        <a:rPr lang="en-US" dirty="0" smtClean="0">
                          <a:solidFill>
                            <a:srgbClr val="333333"/>
                          </a:solidFill>
                          <a:latin typeface="-apple-system"/>
                        </a:rPr>
                        <a:t>Scientific development</a:t>
                      </a:r>
                      <a:endParaRPr lang="en-US" dirty="0"/>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Business development</a:t>
                      </a: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Medical devices</a:t>
                      </a: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Embedded systems</a:t>
                      </a: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Industrial and process control</a:t>
                      </a: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Big Data</a:t>
                      </a: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Defense systems</a:t>
                      </a:r>
                    </a:p>
                  </a:txBody>
                  <a:tcPr/>
                </a:tc>
              </a:tr>
              <a:tr h="330759">
                <a:tc>
                  <a:txBody>
                    <a:bodyPr/>
                    <a:lstStyle/>
                    <a:p>
                      <a:pPr>
                        <a:buFont typeface="+mj-lt"/>
                        <a:buNone/>
                      </a:pPr>
                      <a:r>
                        <a:rPr lang="en-US" dirty="0" smtClean="0">
                          <a:solidFill>
                            <a:srgbClr val="333333"/>
                          </a:solidFill>
                          <a:latin typeface="-apple-system"/>
                        </a:rPr>
                        <a:t>Tools (Assemblers, Compilers, Linkers, etc.)</a:t>
                      </a:r>
                      <a:endParaRPr lang="en-US" dirty="0">
                        <a:solidFill>
                          <a:srgbClr val="333333"/>
                        </a:solidFill>
                        <a:latin typeface="-apple-system"/>
                      </a:endParaRP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solidFill>
                            <a:srgbClr val="333333"/>
                          </a:solidFill>
                          <a:latin typeface="-apple-system"/>
                        </a:rPr>
                        <a:t>Systems software (Operating Systems &amp; such)</a:t>
                      </a: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Mobile devices</a:t>
                      </a:r>
                      <a:endParaRPr lang="en-US" dirty="0" smtClean="0">
                        <a:solidFill>
                          <a:schemeClr val="bg2"/>
                        </a:solidFill>
                        <a:latin typeface="-apple-system"/>
                      </a:endParaRP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Desktop computers</a:t>
                      </a:r>
                      <a:endParaRPr lang="en-US" b="0" dirty="0" smtClean="0">
                        <a:solidFill>
                          <a:schemeClr val="bg2"/>
                        </a:solidFill>
                        <a:latin typeface="-apple-system"/>
                      </a:endParaRPr>
                    </a:p>
                  </a:txBody>
                  <a:tcPr/>
                </a:tc>
              </a:tr>
              <a:tr h="330759">
                <a:tc>
                  <a:txBody>
                    <a:bodyPr/>
                    <a:lstStyle/>
                    <a:p>
                      <a:r>
                        <a:rPr lang="en-US" sz="1400" b="0" i="0" u="none" strike="noStrike" cap="none" dirty="0" smtClean="0">
                          <a:solidFill>
                            <a:schemeClr val="bg2"/>
                          </a:solidFill>
                          <a:effectLst/>
                          <a:latin typeface="+mn-lt"/>
                          <a:ea typeface="+mn-ea"/>
                          <a:cs typeface="+mn-cs"/>
                          <a:sym typeface="Arial"/>
                        </a:rPr>
                        <a:t>Server</a:t>
                      </a:r>
                      <a:endParaRPr lang="en-US" dirty="0">
                        <a:solidFill>
                          <a:schemeClr val="bg2"/>
                        </a:solidFill>
                      </a:endParaRPr>
                    </a:p>
                  </a:txBody>
                  <a:tcPr/>
                </a:tc>
              </a:tr>
              <a:tr h="330759">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Super-computers</a:t>
                      </a:r>
                      <a:endParaRPr lang="en-US" dirty="0" smtClean="0">
                        <a:solidFill>
                          <a:schemeClr val="bg2"/>
                        </a:solidFill>
                        <a:latin typeface="-apple-system"/>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smtClean="0"/>
              <a:t>Popular Project Domain</a:t>
            </a:r>
            <a:endParaRPr dirty="0"/>
          </a:p>
        </p:txBody>
      </p:sp>
      <p:sp>
        <p:nvSpPr>
          <p:cNvPr id="87" name="Google Shape;87;p16"/>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spcAft>
                <a:spcPts val="1600"/>
              </a:spcAft>
              <a:buNone/>
            </a:pPr>
            <a:r>
              <a:rPr lang="en-US" sz="1800" dirty="0" smtClean="0">
                <a:solidFill>
                  <a:schemeClr val="bg1"/>
                </a:solidFill>
                <a:latin typeface="+mj-lt"/>
              </a:rPr>
              <a:t>Where future belongs</a:t>
            </a:r>
          </a:p>
          <a:p>
            <a:pPr marL="0" lvl="0" indent="0">
              <a:spcAft>
                <a:spcPts val="1600"/>
              </a:spcAft>
              <a:buNone/>
            </a:pPr>
            <a:endParaRPr lang="en-US" sz="1800" dirty="0">
              <a:solidFill>
                <a:schemeClr val="bg1"/>
              </a:solidFill>
              <a:latin typeface="+mj-lt"/>
            </a:endParaRPr>
          </a:p>
        </p:txBody>
      </p:sp>
      <p:graphicFrame>
        <p:nvGraphicFramePr>
          <p:cNvPr id="2" name="Table 1"/>
          <p:cNvGraphicFramePr>
            <a:graphicFrameLocks noGrp="1"/>
          </p:cNvGraphicFramePr>
          <p:nvPr>
            <p:extLst>
              <p:ext uri="{D42A27DB-BD31-4B8C-83A1-F6EECF244321}">
                <p14:modId xmlns:p14="http://schemas.microsoft.com/office/powerpoint/2010/main" val="2941179268"/>
              </p:ext>
            </p:extLst>
          </p:nvPr>
        </p:nvGraphicFramePr>
        <p:xfrm>
          <a:off x="4350932" y="261257"/>
          <a:ext cx="3235571" cy="4579725"/>
        </p:xfrm>
        <a:graphic>
          <a:graphicData uri="http://schemas.openxmlformats.org/drawingml/2006/table">
            <a:tbl>
              <a:tblPr firstRow="1" bandRow="1">
                <a:tableStyleId>{5FD0F851-EC5A-4D38-B0AD-8093EC10F338}</a:tableStyleId>
              </a:tblPr>
              <a:tblGrid>
                <a:gridCol w="3235571"/>
              </a:tblGrid>
              <a:tr h="305315">
                <a:tc>
                  <a:txBody>
                    <a:bodyPr/>
                    <a:lstStyle/>
                    <a:p>
                      <a:pPr algn="ctr"/>
                      <a:r>
                        <a:rPr lang="en-US" dirty="0" smtClean="0"/>
                        <a:t>Project Domain</a:t>
                      </a:r>
                      <a:r>
                        <a:rPr lang="en-US" baseline="0" dirty="0" smtClean="0"/>
                        <a:t>(s)</a:t>
                      </a:r>
                      <a:endParaRPr lang="en-US" dirty="0"/>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smtClean="0">
                          <a:solidFill>
                            <a:schemeClr val="bg2"/>
                          </a:solidFill>
                          <a:effectLst/>
                          <a:sym typeface="Arial"/>
                        </a:rPr>
                        <a:t>Mobile Computing / Android Projects</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fontAlgn="base"/>
                      <a:r>
                        <a:rPr lang="en-US" sz="1400" u="none" strike="noStrike" cap="none" dirty="0" smtClean="0">
                          <a:solidFill>
                            <a:schemeClr val="bg2"/>
                          </a:solidFill>
                          <a:effectLst/>
                          <a:sym typeface="Arial"/>
                        </a:rPr>
                        <a:t>Big Data</a:t>
                      </a:r>
                      <a:endParaRPr lang="en-US" sz="1400" b="0" i="0" u="none" strike="noStrike" cap="none" dirty="0">
                        <a:solidFill>
                          <a:schemeClr val="bg2"/>
                        </a:solidFill>
                        <a:effectLst/>
                        <a:latin typeface="+mn-lt"/>
                        <a:ea typeface="+mn-ea"/>
                        <a:cs typeface="+mn-cs"/>
                        <a:sym typeface="Arial"/>
                      </a:endParaRPr>
                    </a:p>
                  </a:txBody>
                  <a:tcPr/>
                </a:tc>
              </a:tr>
              <a:tr h="305315">
                <a:tc>
                  <a:txBody>
                    <a:bodyPr/>
                    <a:lstStyle/>
                    <a:p>
                      <a:pPr fontAlgn="base"/>
                      <a:r>
                        <a:rPr lang="en-US" sz="1400" u="none" strike="noStrike" cap="none" dirty="0" smtClean="0">
                          <a:solidFill>
                            <a:schemeClr val="bg2"/>
                          </a:solidFill>
                          <a:effectLst/>
                          <a:sym typeface="Arial"/>
                        </a:rPr>
                        <a:t>Artificial Intelligence</a:t>
                      </a:r>
                      <a:endParaRPr lang="en-US" sz="1400" b="0" i="0" u="none" strike="noStrike" cap="none" dirty="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smtClean="0">
                          <a:solidFill>
                            <a:schemeClr val="bg2"/>
                          </a:solidFill>
                          <a:effectLst/>
                          <a:sym typeface="Arial"/>
                        </a:rPr>
                        <a:t>Data mining</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err="1" smtClean="0">
                          <a:solidFill>
                            <a:schemeClr val="bg2"/>
                          </a:solidFill>
                          <a:effectLst/>
                          <a:sym typeface="Arial"/>
                        </a:rPr>
                        <a:t>IoT</a:t>
                      </a:r>
                      <a:r>
                        <a:rPr lang="en-US" sz="1400" u="none" strike="noStrike" cap="none" dirty="0" smtClean="0">
                          <a:solidFill>
                            <a:schemeClr val="bg2"/>
                          </a:solidFill>
                          <a:effectLst/>
                          <a:sym typeface="Arial"/>
                        </a:rPr>
                        <a:t> Projects / Embedded</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smtClean="0">
                          <a:solidFill>
                            <a:schemeClr val="bg2"/>
                          </a:solidFill>
                          <a:effectLst/>
                          <a:sym typeface="Arial"/>
                        </a:rPr>
                        <a:t>Web Application </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smtClean="0">
                          <a:solidFill>
                            <a:schemeClr val="bg2"/>
                          </a:solidFill>
                          <a:effectLst/>
                          <a:sym typeface="Arial"/>
                        </a:rPr>
                        <a:t>Cloud</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smtClean="0">
                          <a:solidFill>
                            <a:schemeClr val="bg2"/>
                          </a:solidFill>
                          <a:effectLst/>
                          <a:sym typeface="Arial"/>
                        </a:rPr>
                        <a:t>System</a:t>
                      </a:r>
                      <a:r>
                        <a:rPr lang="en-US" sz="1400" u="none" strike="noStrike" cap="none" baseline="0" dirty="0" smtClean="0">
                          <a:solidFill>
                            <a:schemeClr val="bg2"/>
                          </a:solidFill>
                          <a:effectLst/>
                          <a:sym typeface="Arial"/>
                        </a:rPr>
                        <a:t> </a:t>
                      </a:r>
                      <a:r>
                        <a:rPr lang="en-US" sz="1400" u="none" strike="noStrike" cap="none" dirty="0" smtClean="0">
                          <a:solidFill>
                            <a:schemeClr val="bg2"/>
                          </a:solidFill>
                          <a:effectLst/>
                          <a:sym typeface="Arial"/>
                        </a:rPr>
                        <a:t>Security</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u="none" strike="noStrike" cap="none" dirty="0" smtClean="0">
                          <a:solidFill>
                            <a:schemeClr val="bg2"/>
                          </a:solidFill>
                          <a:effectLst/>
                          <a:sym typeface="Arial"/>
                        </a:rPr>
                        <a:t>Image Processing</a:t>
                      </a:r>
                      <a:endParaRPr lang="en-US" sz="1400" b="0" i="0" u="none" strike="noStrike" cap="none" dirty="0" smtClean="0">
                        <a:solidFill>
                          <a:schemeClr val="bg2"/>
                        </a:solidFill>
                        <a:effectLst/>
                        <a:latin typeface="+mn-lt"/>
                        <a:ea typeface="+mn-ea"/>
                        <a:cs typeface="+mn-cs"/>
                        <a:sym typeface="Arial"/>
                      </a:endParaRP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Block Chain</a:t>
                      </a: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Robotics</a:t>
                      </a: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Machine Learning</a:t>
                      </a: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Machine Transformation</a:t>
                      </a:r>
                    </a:p>
                  </a:txBody>
                  <a:tcPr/>
                </a:tc>
              </a:tr>
              <a:tr h="305315">
                <a:tc>
                  <a:txBody>
                    <a:bodyPr/>
                    <a:lstStyle/>
                    <a:p>
                      <a:pPr marL="0" marR="0" indent="0" algn="l" defTabSz="914400" rtl="0" eaLnBrk="1" fontAlgn="base" latinLnBrk="0" hangingPunct="1">
                        <a:lnSpc>
                          <a:spcPct val="100000"/>
                        </a:lnSpc>
                        <a:spcBef>
                          <a:spcPts val="0"/>
                        </a:spcBef>
                        <a:spcAft>
                          <a:spcPts val="0"/>
                        </a:spcAft>
                        <a:buClr>
                          <a:srgbClr val="000000"/>
                        </a:buClr>
                        <a:buSzTx/>
                        <a:buFont typeface="Arial"/>
                        <a:buNone/>
                        <a:tabLst/>
                        <a:defRPr/>
                      </a:pPr>
                      <a:r>
                        <a:rPr lang="en-US" sz="1400" b="0" i="0" u="none" strike="noStrike" cap="none" dirty="0" smtClean="0">
                          <a:solidFill>
                            <a:schemeClr val="bg2"/>
                          </a:solidFill>
                          <a:effectLst/>
                          <a:latin typeface="+mn-lt"/>
                          <a:ea typeface="+mn-ea"/>
                          <a:cs typeface="+mn-cs"/>
                          <a:sym typeface="Arial"/>
                        </a:rPr>
                        <a:t>Natural Language Processing</a:t>
                      </a:r>
                    </a:p>
                  </a:txBody>
                  <a:tcPr/>
                </a:tc>
              </a:tr>
            </a:tbl>
          </a:graphicData>
        </a:graphic>
      </p:graphicFrame>
    </p:spTree>
    <p:extLst>
      <p:ext uri="{BB962C8B-B14F-4D97-AF65-F5344CB8AC3E}">
        <p14:creationId xmlns:p14="http://schemas.microsoft.com/office/powerpoint/2010/main" val="2990747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smtClean="0"/>
              <a:t>Big Data</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8330" y="1798495"/>
            <a:ext cx="4853726" cy="3063915"/>
          </a:xfrm>
          <a:prstGeom prst="rect">
            <a:avLst/>
          </a:prstGeom>
        </p:spPr>
      </p:pic>
    </p:spTree>
    <p:extLst>
      <p:ext uri="{BB962C8B-B14F-4D97-AF65-F5344CB8AC3E}">
        <p14:creationId xmlns:p14="http://schemas.microsoft.com/office/powerpoint/2010/main" val="3633212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Data?</a:t>
            </a:r>
          </a:p>
        </p:txBody>
      </p:sp>
      <p:sp>
        <p:nvSpPr>
          <p:cNvPr id="3" name="Text Placeholder 2"/>
          <p:cNvSpPr>
            <a:spLocks noGrp="1"/>
          </p:cNvSpPr>
          <p:nvPr>
            <p:ph type="body" idx="1"/>
          </p:nvPr>
        </p:nvSpPr>
        <p:spPr>
          <a:xfrm>
            <a:off x="471901" y="2230574"/>
            <a:ext cx="8222100" cy="2291183"/>
          </a:xfrm>
        </p:spPr>
        <p:txBody>
          <a:bodyPr/>
          <a:lstStyle/>
          <a:p>
            <a:r>
              <a:rPr lang="en-US" b="1" dirty="0"/>
              <a:t>Data</a:t>
            </a:r>
            <a:r>
              <a:rPr lang="en-US" dirty="0"/>
              <a:t> is </a:t>
            </a:r>
            <a:r>
              <a:rPr lang="en-US" dirty="0" smtClean="0"/>
              <a:t>distinct/single </a:t>
            </a:r>
            <a:r>
              <a:rPr lang="en-US" dirty="0"/>
              <a:t>pieces of </a:t>
            </a:r>
            <a:r>
              <a:rPr lang="en-US" dirty="0" smtClean="0"/>
              <a:t>information</a:t>
            </a:r>
          </a:p>
          <a:p>
            <a:r>
              <a:rPr lang="en-US" dirty="0"/>
              <a:t>P</a:t>
            </a:r>
            <a:r>
              <a:rPr lang="en-US" dirty="0" smtClean="0"/>
              <a:t>eople </a:t>
            </a:r>
            <a:r>
              <a:rPr lang="en-US" dirty="0"/>
              <a:t>have used the word </a:t>
            </a:r>
            <a:r>
              <a:rPr lang="en-US" b="1" dirty="0"/>
              <a:t>data</a:t>
            </a:r>
            <a:r>
              <a:rPr lang="en-US" dirty="0"/>
              <a:t> to </a:t>
            </a:r>
            <a:r>
              <a:rPr lang="en-US" b="1" dirty="0"/>
              <a:t>mean</a:t>
            </a:r>
            <a:r>
              <a:rPr lang="en-US" dirty="0"/>
              <a:t> computer information that is transmitted or </a:t>
            </a:r>
            <a:r>
              <a:rPr lang="en-US" dirty="0" smtClean="0"/>
              <a:t>stored</a:t>
            </a:r>
            <a:r>
              <a:rPr lang="en-US" dirty="0"/>
              <a:t>.</a:t>
            </a:r>
            <a:endParaRPr lang="en-US" dirty="0" smtClean="0"/>
          </a:p>
        </p:txBody>
      </p:sp>
    </p:spTree>
    <p:extLst>
      <p:ext uri="{BB962C8B-B14F-4D97-AF65-F5344CB8AC3E}">
        <p14:creationId xmlns:p14="http://schemas.microsoft.com/office/powerpoint/2010/main" val="2217300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a:t>
            </a:r>
            <a:r>
              <a:rPr lang="en-US" b="1" dirty="0"/>
              <a:t> </a:t>
            </a:r>
            <a:r>
              <a:rPr lang="en-US" b="1" dirty="0" err="1" smtClean="0"/>
              <a:t>vs</a:t>
            </a:r>
            <a:r>
              <a:rPr lang="en-US" b="1" dirty="0" smtClean="0"/>
              <a:t> Information</a:t>
            </a:r>
            <a:endParaRPr lang="en-US" b="1" dirty="0"/>
          </a:p>
        </p:txBody>
      </p:sp>
      <p:pic>
        <p:nvPicPr>
          <p:cNvPr id="4" name="Picture 3"/>
          <p:cNvPicPr>
            <a:picLocks noChangeAspect="1"/>
          </p:cNvPicPr>
          <p:nvPr/>
        </p:nvPicPr>
        <p:blipFill>
          <a:blip r:embed="rId2"/>
          <a:stretch>
            <a:fillRect/>
          </a:stretch>
        </p:blipFill>
        <p:spPr>
          <a:xfrm>
            <a:off x="508170" y="2330228"/>
            <a:ext cx="8149559" cy="1799643"/>
          </a:xfrm>
          <a:prstGeom prst="rect">
            <a:avLst/>
          </a:prstGeom>
        </p:spPr>
      </p:pic>
      <p:sp>
        <p:nvSpPr>
          <p:cNvPr id="6" name="Oval 5"/>
          <p:cNvSpPr/>
          <p:nvPr/>
        </p:nvSpPr>
        <p:spPr>
          <a:xfrm>
            <a:off x="7023798" y="2672861"/>
            <a:ext cx="733529" cy="271306"/>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Down Arrow 6"/>
          <p:cNvSpPr/>
          <p:nvPr/>
        </p:nvSpPr>
        <p:spPr>
          <a:xfrm>
            <a:off x="7013748" y="1842963"/>
            <a:ext cx="924449" cy="829898"/>
          </a:xfrm>
          <a:prstGeom prst="downArrow">
            <a:avLst/>
          </a:prstGeom>
          <a:noFill/>
          <a:ln>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TextBox 7"/>
          <p:cNvSpPr txBox="1"/>
          <p:nvPr/>
        </p:nvSpPr>
        <p:spPr>
          <a:xfrm>
            <a:off x="7184571" y="1842963"/>
            <a:ext cx="1034981" cy="307777"/>
          </a:xfrm>
          <a:prstGeom prst="rect">
            <a:avLst/>
          </a:prstGeom>
          <a:noFill/>
        </p:spPr>
        <p:txBody>
          <a:bodyPr wrap="square" rtlCol="0">
            <a:spAutoFit/>
          </a:bodyPr>
          <a:lstStyle/>
          <a:p>
            <a:r>
              <a:rPr lang="en-US" b="1" dirty="0" smtClean="0"/>
              <a:t>Data</a:t>
            </a:r>
            <a:endParaRPr lang="en-US" b="1" dirty="0"/>
          </a:p>
        </p:txBody>
      </p:sp>
      <p:sp>
        <p:nvSpPr>
          <p:cNvPr id="9" name="Rectangle 8"/>
          <p:cNvSpPr/>
          <p:nvPr/>
        </p:nvSpPr>
        <p:spPr>
          <a:xfrm>
            <a:off x="508170" y="3838470"/>
            <a:ext cx="8149559" cy="291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rot="10800000">
            <a:off x="4742819" y="4129871"/>
            <a:ext cx="2280978" cy="823803"/>
          </a:xfrm>
          <a:prstGeom prst="downArrow">
            <a:avLst>
              <a:gd name="adj1" fmla="val 50000"/>
              <a:gd name="adj2" fmla="val 41524"/>
            </a:avLst>
          </a:prstGeom>
          <a:noFill/>
          <a:ln>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p:cNvSpPr txBox="1"/>
          <p:nvPr/>
        </p:nvSpPr>
        <p:spPr>
          <a:xfrm>
            <a:off x="5365816" y="4463247"/>
            <a:ext cx="1256048" cy="307777"/>
          </a:xfrm>
          <a:prstGeom prst="rect">
            <a:avLst/>
          </a:prstGeom>
          <a:noFill/>
        </p:spPr>
        <p:txBody>
          <a:bodyPr wrap="square" rtlCol="0">
            <a:spAutoFit/>
          </a:bodyPr>
          <a:lstStyle/>
          <a:p>
            <a:r>
              <a:rPr lang="en-US" b="1" dirty="0" smtClean="0"/>
              <a:t>Information</a:t>
            </a:r>
            <a:endParaRPr lang="en-US" b="1" dirty="0"/>
          </a:p>
        </p:txBody>
      </p:sp>
      <p:sp>
        <p:nvSpPr>
          <p:cNvPr id="12" name="TextBox 11"/>
          <p:cNvSpPr txBox="1"/>
          <p:nvPr/>
        </p:nvSpPr>
        <p:spPr>
          <a:xfrm>
            <a:off x="471900" y="4387884"/>
            <a:ext cx="3848522" cy="307777"/>
          </a:xfrm>
          <a:prstGeom prst="rect">
            <a:avLst/>
          </a:prstGeom>
          <a:noFill/>
        </p:spPr>
        <p:txBody>
          <a:bodyPr wrap="square" rtlCol="0">
            <a:spAutoFit/>
          </a:bodyPr>
          <a:lstStyle/>
          <a:p>
            <a:r>
              <a:rPr lang="en-US" b="1" dirty="0" smtClean="0">
                <a:solidFill>
                  <a:srgbClr val="FF0000"/>
                </a:solidFill>
              </a:rPr>
              <a:t>N.B. Data is stored in tabular format</a:t>
            </a:r>
            <a:endParaRPr lang="en-US" b="1" dirty="0">
              <a:solidFill>
                <a:srgbClr val="FF0000"/>
              </a:solidFill>
            </a:endParaRPr>
          </a:p>
        </p:txBody>
      </p:sp>
    </p:spTree>
    <p:extLst>
      <p:ext uri="{BB962C8B-B14F-4D97-AF65-F5344CB8AC3E}">
        <p14:creationId xmlns:p14="http://schemas.microsoft.com/office/powerpoint/2010/main" val="2131388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462</Words>
  <Application>Microsoft Office PowerPoint</Application>
  <PresentationFormat>On-screen Show (16:9)</PresentationFormat>
  <Paragraphs>100</Paragraphs>
  <Slides>21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Roboto</vt:lpstr>
      <vt:lpstr>Bell MT</vt:lpstr>
      <vt:lpstr>Arial</vt:lpstr>
      <vt:lpstr>-apple-system</vt:lpstr>
      <vt:lpstr>Bree Serif</vt:lpstr>
      <vt:lpstr>Material</vt:lpstr>
      <vt:lpstr>PROJECT DOMAIN</vt:lpstr>
      <vt:lpstr>Clear out the confusion-1</vt:lpstr>
      <vt:lpstr>Clear out the confusion-2 </vt:lpstr>
      <vt:lpstr>What is project domain ?</vt:lpstr>
      <vt:lpstr>Project Domain</vt:lpstr>
      <vt:lpstr>Popular Project Domain</vt:lpstr>
      <vt:lpstr>Big Data</vt:lpstr>
      <vt:lpstr>What is Data?</vt:lpstr>
      <vt:lpstr>Data vs Information</vt:lpstr>
      <vt:lpstr>What is big data?</vt:lpstr>
      <vt:lpstr>Why Big data?</vt:lpstr>
      <vt:lpstr>Data Growth over years</vt:lpstr>
      <vt:lpstr>Types Of Big Data</vt:lpstr>
      <vt:lpstr>Structured Data</vt:lpstr>
      <vt:lpstr>Unstructured Data</vt:lpstr>
      <vt:lpstr>Semi-structured Data</vt:lpstr>
      <vt:lpstr>Characteristics Of Big Data</vt:lpstr>
      <vt:lpstr>Characteristics Of Big Data</vt:lpstr>
      <vt:lpstr>Objectives of Big Data Processing</vt:lpstr>
      <vt:lpstr>Ways to effectively handle Big Data</vt:lpstr>
      <vt:lpstr>Big Data Tools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DOMAIN</dc:title>
  <dc:creator>Md. Fahim Faysal</dc:creator>
  <cp:lastModifiedBy>Md. Fahim Faysal</cp:lastModifiedBy>
  <cp:revision>22</cp:revision>
  <dcterms:modified xsi:type="dcterms:W3CDTF">2020-02-27T09:46:23Z</dcterms:modified>
</cp:coreProperties>
</file>