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67" r:id="rId3"/>
    <p:sldId id="268" r:id="rId4"/>
    <p:sldId id="282" r:id="rId5"/>
    <p:sldId id="269" r:id="rId6"/>
    <p:sldId id="270" r:id="rId7"/>
    <p:sldId id="287" r:id="rId8"/>
    <p:sldId id="283" r:id="rId9"/>
    <p:sldId id="271" r:id="rId10"/>
    <p:sldId id="286" r:id="rId11"/>
    <p:sldId id="272" r:id="rId12"/>
    <p:sldId id="273" r:id="rId13"/>
    <p:sldId id="285" r:id="rId14"/>
    <p:sldId id="284" r:id="rId15"/>
    <p:sldId id="274" r:id="rId16"/>
    <p:sldId id="275" r:id="rId17"/>
    <p:sldId id="276" r:id="rId18"/>
  </p:sldIdLst>
  <p:sldSz cx="9144000" cy="5143500" type="screen16x9"/>
  <p:notesSz cx="6858000" cy="9144000"/>
  <p:embeddedFontLst>
    <p:embeddedFont>
      <p:font typeface="Bree Serif" panose="02000503040000020004" pitchFamily="2" charset="0"/>
      <p:regular r:id="rId20"/>
    </p:embeddedFont>
    <p:embeddedFont>
      <p:font typeface="Roboto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93737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826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1240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Universal_Serial_Bus" TargetMode="External"/><Relationship Id="rId13" Type="http://schemas.openxmlformats.org/officeDocument/2006/relationships/hyperlink" Target="https://en.wikipedia.org/wiki/Local_Interconnect_Network" TargetMode="External"/><Relationship Id="rId18" Type="http://schemas.openxmlformats.org/officeDocument/2006/relationships/hyperlink" Target="https://en.wikipedia.org/wiki/Analog-to-digital_converter" TargetMode="External"/><Relationship Id="rId3" Type="http://schemas.openxmlformats.org/officeDocument/2006/relationships/hyperlink" Target="https://en.wikipedia.org/wiki/RS-232" TargetMode="External"/><Relationship Id="rId21" Type="http://schemas.openxmlformats.org/officeDocument/2006/relationships/hyperlink" Target="https://en.wikipedia.org/wiki/In-System_Programming" TargetMode="External"/><Relationship Id="rId7" Type="http://schemas.openxmlformats.org/officeDocument/2006/relationships/hyperlink" Target="https://en.wikipedia.org/wiki/Serial_Peripheral_Interface_Bus" TargetMode="External"/><Relationship Id="rId12" Type="http://schemas.openxmlformats.org/officeDocument/2006/relationships/hyperlink" Target="https://en.wikipedia.org/wiki/Controller_Area_Network" TargetMode="External"/><Relationship Id="rId17" Type="http://schemas.openxmlformats.org/officeDocument/2006/relationships/hyperlink" Target="https://en.wikipedia.org/wiki/General_Purpose_Input/Output" TargetMode="External"/><Relationship Id="rId2" Type="http://schemas.openxmlformats.org/officeDocument/2006/relationships/hyperlink" Target="https://en.wikipedia.org/wiki/Peripheral" TargetMode="External"/><Relationship Id="rId16" Type="http://schemas.openxmlformats.org/officeDocument/2006/relationships/hyperlink" Target="https://en.wikipedia.org/w/index.php?title=Time_Processing_Unit&amp;action=edit&amp;redlink=1" TargetMode="External"/><Relationship Id="rId20" Type="http://schemas.openxmlformats.org/officeDocument/2006/relationships/hyperlink" Target="https://en.wikipedia.org/wiki/JTAG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n.wikipedia.org/wiki/I2C" TargetMode="External"/><Relationship Id="rId11" Type="http://schemas.openxmlformats.org/officeDocument/2006/relationships/hyperlink" Target="https://en.wikipedia.org/wiki/Fieldbus" TargetMode="External"/><Relationship Id="rId5" Type="http://schemas.openxmlformats.org/officeDocument/2006/relationships/hyperlink" Target="https://en.wikipedia.org/wiki/RS-485" TargetMode="External"/><Relationship Id="rId15" Type="http://schemas.openxmlformats.org/officeDocument/2006/relationships/hyperlink" Target="https://en.wikipedia.org/wiki/Phase-locked_loop" TargetMode="External"/><Relationship Id="rId10" Type="http://schemas.openxmlformats.org/officeDocument/2006/relationships/hyperlink" Target="https://en.wikipedia.org/wiki/LonWorks" TargetMode="External"/><Relationship Id="rId19" Type="http://schemas.openxmlformats.org/officeDocument/2006/relationships/hyperlink" Target="https://en.wikipedia.org/wiki/Digital-to-analog_converter" TargetMode="External"/><Relationship Id="rId4" Type="http://schemas.openxmlformats.org/officeDocument/2006/relationships/hyperlink" Target="https://en.wikipedia.org/wiki/RS-422" TargetMode="External"/><Relationship Id="rId9" Type="http://schemas.openxmlformats.org/officeDocument/2006/relationships/hyperlink" Target="https://en.wikipedia.org/wiki/Ethernet" TargetMode="External"/><Relationship Id="rId14" Type="http://schemas.openxmlformats.org/officeDocument/2006/relationships/hyperlink" Target="https://en.wikipedia.org/wiki/PROFIBUS" TargetMode="External"/><Relationship Id="rId22" Type="http://schemas.openxmlformats.org/officeDocument/2006/relationships/hyperlink" Target="https://en.wikipedia.org/wiki/Background_Debug_Mode_interfac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mpiler" TargetMode="External"/><Relationship Id="rId2" Type="http://schemas.openxmlformats.org/officeDocument/2006/relationships/hyperlink" Target="https://en.wikipedia.org/wiki/Assembly_language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n.wikipedia.org/wiki/AUTOSAR" TargetMode="External"/><Relationship Id="rId4" Type="http://schemas.openxmlformats.org/officeDocument/2006/relationships/hyperlink" Target="https://en.wikipedia.org/wiki/Debugger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PROJECT DOMAIN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Software Project II (CSE -216)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Embedded Systems: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2467" y="1839074"/>
            <a:ext cx="860153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All Embedded Systems are task </a:t>
            </a:r>
            <a:r>
              <a:rPr lang="en-US" sz="1600" dirty="0" smtClean="0"/>
              <a:t>specific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Embedded systems are created to perform the task within a certain time frame. It must therefore perform fast enough. A car’s brake system, if exceeds the time limit, may cause accidents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They have minimal or no user interface (UI). A fully automatic washing machine works on its own after the </a:t>
            </a:r>
            <a:r>
              <a:rPr lang="en-US" sz="1600" dirty="0" smtClean="0"/>
              <a:t>program </a:t>
            </a:r>
            <a:r>
              <a:rPr lang="en-US" sz="1600" dirty="0"/>
              <a:t>is set and stops once the task is over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Are built </a:t>
            </a:r>
            <a:r>
              <a:rPr lang="en-US" sz="1600" dirty="0"/>
              <a:t>to achieve certain efficiency </a:t>
            </a:r>
            <a:r>
              <a:rPr lang="en-US" sz="1600" dirty="0" smtClean="0"/>
              <a:t>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Small sized</a:t>
            </a:r>
            <a:r>
              <a:rPr lang="en-US" sz="1600" dirty="0"/>
              <a:t>, can work with less power and are not too expensive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Embedded systems cannot be changed or upgraded by the </a:t>
            </a:r>
            <a:r>
              <a:rPr lang="en-US" sz="1600" dirty="0" smtClean="0"/>
              <a:t>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They </a:t>
            </a:r>
            <a:r>
              <a:rPr lang="en-US" sz="1600" dirty="0"/>
              <a:t>are expected to function for long durations without the user experiencing any difficulties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Microcontroller</a:t>
            </a:r>
            <a:r>
              <a:rPr lang="en-US" sz="1600" dirty="0"/>
              <a:t> or </a:t>
            </a:r>
            <a:r>
              <a:rPr lang="en-US" sz="1600" b="1" dirty="0"/>
              <a:t>microprocessors</a:t>
            </a:r>
            <a:r>
              <a:rPr lang="en-US" sz="1600" dirty="0"/>
              <a:t> are used to design embedded systems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Embedded systems need connected peripherals to attach input &amp; output devices.</a:t>
            </a: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987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00" y="287676"/>
            <a:ext cx="8222100" cy="1218749"/>
          </a:xfrm>
        </p:spPr>
        <p:txBody>
          <a:bodyPr/>
          <a:lstStyle/>
          <a:p>
            <a:r>
              <a:rPr lang="en-US" dirty="0"/>
              <a:t>Embedded systems talk with the outside world via </a:t>
            </a:r>
            <a:r>
              <a:rPr lang="en-US" dirty="0">
                <a:hlinkClick r:id="rId2" tooltip="Peripheral"/>
              </a:rPr>
              <a:t>peripherals</a:t>
            </a:r>
            <a:r>
              <a:rPr lang="en-US" dirty="0"/>
              <a:t>, such as: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3837" y="1818526"/>
            <a:ext cx="89179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Serial </a:t>
            </a:r>
            <a:r>
              <a:rPr lang="en-US" dirty="0"/>
              <a:t>Communication Interfaces (SCI): </a:t>
            </a:r>
            <a:r>
              <a:rPr lang="en-US" dirty="0">
                <a:hlinkClick r:id="rId3" tooltip="RS-232"/>
              </a:rPr>
              <a:t>RS-232</a:t>
            </a:r>
            <a:r>
              <a:rPr lang="en-US" dirty="0"/>
              <a:t>, </a:t>
            </a:r>
            <a:r>
              <a:rPr lang="en-US" dirty="0">
                <a:hlinkClick r:id="rId4" tooltip="RS-422"/>
              </a:rPr>
              <a:t>RS-422</a:t>
            </a:r>
            <a:r>
              <a:rPr lang="en-US" dirty="0"/>
              <a:t>, </a:t>
            </a:r>
            <a:r>
              <a:rPr lang="en-US" dirty="0">
                <a:hlinkClick r:id="rId5" tooltip="RS-485"/>
              </a:rPr>
              <a:t>RS-485</a:t>
            </a:r>
            <a:r>
              <a:rPr lang="en-US" dirty="0"/>
              <a:t>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Synchronous Serial Communication Interface: </a:t>
            </a:r>
            <a:r>
              <a:rPr lang="en-US" dirty="0">
                <a:hlinkClick r:id="rId6" tooltip="I2C"/>
              </a:rPr>
              <a:t>I2C</a:t>
            </a:r>
            <a:r>
              <a:rPr lang="en-US" dirty="0"/>
              <a:t>, </a:t>
            </a:r>
            <a:r>
              <a:rPr lang="en-US" dirty="0">
                <a:hlinkClick r:id="rId7" tooltip="Serial Peripheral Interface Bus"/>
              </a:rPr>
              <a:t>SPI</a:t>
            </a:r>
            <a:r>
              <a:rPr lang="en-US" dirty="0"/>
              <a:t>, SSC and ESSI (Enhanced Synchronous Serial Interface)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8" tooltip="Universal Serial Bus"/>
              </a:rPr>
              <a:t>Universal Serial Bus</a:t>
            </a:r>
            <a:r>
              <a:rPr lang="en-US" dirty="0"/>
              <a:t> (USB)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 Media Cards (SD cards, Compact Flash,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Networks: </a:t>
            </a:r>
            <a:r>
              <a:rPr lang="en-US" dirty="0">
                <a:hlinkClick r:id="rId9" tooltip="Ethernet"/>
              </a:rPr>
              <a:t>Ethernet</a:t>
            </a:r>
            <a:r>
              <a:rPr lang="en-US" dirty="0"/>
              <a:t>, </a:t>
            </a:r>
            <a:r>
              <a:rPr lang="en-US" dirty="0" err="1">
                <a:hlinkClick r:id="rId10" tooltip="LonWorks"/>
              </a:rPr>
              <a:t>LonWorks</a:t>
            </a:r>
            <a:r>
              <a:rPr lang="en-US" dirty="0"/>
              <a:t>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11" tooltip="Fieldbus"/>
              </a:rPr>
              <a:t>Fieldbuses</a:t>
            </a:r>
            <a:r>
              <a:rPr lang="en-US" dirty="0"/>
              <a:t>: </a:t>
            </a:r>
            <a:r>
              <a:rPr lang="en-US" dirty="0">
                <a:hlinkClick r:id="rId12" tooltip="Controller Area Network"/>
              </a:rPr>
              <a:t>CAN-Bus</a:t>
            </a:r>
            <a:r>
              <a:rPr lang="en-US" dirty="0"/>
              <a:t>, </a:t>
            </a:r>
            <a:r>
              <a:rPr lang="en-US" dirty="0">
                <a:hlinkClick r:id="rId13" tooltip="Local Interconnect Network"/>
              </a:rPr>
              <a:t>LIN-Bus</a:t>
            </a:r>
            <a:r>
              <a:rPr lang="en-US" dirty="0"/>
              <a:t>, </a:t>
            </a:r>
            <a:r>
              <a:rPr lang="en-US" dirty="0">
                <a:hlinkClick r:id="rId14" tooltip="PROFIBUS"/>
              </a:rPr>
              <a:t>PROFIBUS</a:t>
            </a:r>
            <a:r>
              <a:rPr lang="en-US" dirty="0"/>
              <a:t>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Timers: </a:t>
            </a:r>
            <a:r>
              <a:rPr lang="en-US" dirty="0">
                <a:hlinkClick r:id="rId15" tooltip="Phase-locked loop"/>
              </a:rPr>
              <a:t>PLL</a:t>
            </a:r>
            <a:r>
              <a:rPr lang="en-US" dirty="0"/>
              <a:t>(s), Capture/Compare and </a:t>
            </a:r>
            <a:r>
              <a:rPr lang="en-US" dirty="0">
                <a:hlinkClick r:id="rId16" tooltip="Time Processing Unit (page does not exist)"/>
              </a:rPr>
              <a:t>Time Processing Units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Discrete IO: aka </a:t>
            </a:r>
            <a:r>
              <a:rPr lang="en-US" dirty="0">
                <a:hlinkClick r:id="rId17" tooltip="General Purpose Input/Output"/>
              </a:rPr>
              <a:t>General Purpose </a:t>
            </a:r>
            <a:r>
              <a:rPr lang="en-US" dirty="0" err="1">
                <a:hlinkClick r:id="rId17" tooltip="General Purpose Input/Output"/>
              </a:rPr>
              <a:t>Input/Output</a:t>
            </a:r>
            <a:r>
              <a:rPr lang="en-US" dirty="0"/>
              <a:t> (GPIO)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Analog to Digital/Digital to Analog (</a:t>
            </a:r>
            <a:r>
              <a:rPr lang="en-US" dirty="0">
                <a:hlinkClick r:id="rId18" tooltip="Analog-to-digital converter"/>
              </a:rPr>
              <a:t>ADC</a:t>
            </a:r>
            <a:r>
              <a:rPr lang="en-US" dirty="0"/>
              <a:t>/</a:t>
            </a:r>
            <a:r>
              <a:rPr lang="en-US" dirty="0">
                <a:hlinkClick r:id="rId19" tooltip="Digital-to-analog converter"/>
              </a:rPr>
              <a:t>DAC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Debugging: </a:t>
            </a:r>
            <a:r>
              <a:rPr lang="en-US" dirty="0">
                <a:hlinkClick r:id="rId20" tooltip="JTAG"/>
              </a:rPr>
              <a:t>JTAG</a:t>
            </a:r>
            <a:r>
              <a:rPr lang="en-US" dirty="0"/>
              <a:t>, </a:t>
            </a:r>
            <a:r>
              <a:rPr lang="en-US" dirty="0">
                <a:hlinkClick r:id="rId21" tooltip="In-System Programming"/>
              </a:rPr>
              <a:t>ISP</a:t>
            </a:r>
            <a:r>
              <a:rPr lang="en-US" dirty="0"/>
              <a:t>, </a:t>
            </a:r>
            <a:r>
              <a:rPr lang="en-US" dirty="0">
                <a:hlinkClick r:id="rId22" tooltip="Background Debug Mode interface"/>
              </a:rPr>
              <a:t>BDM</a:t>
            </a:r>
            <a:r>
              <a:rPr lang="en-US" dirty="0"/>
              <a:t> Port, BITP, and DB9 ports.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1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of Embedded Systems: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500" y="1744679"/>
            <a:ext cx="4280899" cy="326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0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of Embedded Systems: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5548" y="1727180"/>
            <a:ext cx="79805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 smtClean="0"/>
              <a:t>Vehicles Brake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Toys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Electronics device: Washing Machine, game Controller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Home Automation : Automatic Door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Infrastructure: Canal gate controlled by operator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Power Systems: Solar System transmits performance information to a management system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Supply Chain: Temperature-Controlled Container 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Industrial: Factory Equipment i.e. Robot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Networking : Router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City: Smart City with automatic solar lighting self manages its power capacity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806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of Embedded Systems: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5548" y="2148421"/>
            <a:ext cx="798056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11. Theme Parks : </a:t>
            </a:r>
            <a:r>
              <a:rPr lang="en-US" dirty="0"/>
              <a:t>A car on a roller coaster that monitors vibrations and seat belts that can slow and stop the attraction if it finds a problem</a:t>
            </a:r>
            <a:r>
              <a:rPr lang="en-US" dirty="0" smtClean="0"/>
              <a:t>.</a:t>
            </a:r>
          </a:p>
          <a:p>
            <a:r>
              <a:rPr lang="en-US" sz="1800" dirty="0" smtClean="0"/>
              <a:t>12. </a:t>
            </a:r>
            <a:r>
              <a:rPr lang="en-US" sz="1800" b="1" dirty="0" smtClean="0"/>
              <a:t>Fashion</a:t>
            </a:r>
            <a:r>
              <a:rPr lang="en-US" dirty="0" smtClean="0"/>
              <a:t>: could </a:t>
            </a:r>
            <a:r>
              <a:rPr lang="en-US" dirty="0"/>
              <a:t>use computers to implement features such as shoes that change colors and patterns on command. </a:t>
            </a:r>
            <a:endParaRPr lang="en-US" dirty="0" smtClean="0"/>
          </a:p>
          <a:p>
            <a:r>
              <a:rPr lang="en-US" sz="1600" dirty="0" smtClean="0"/>
              <a:t>13. </a:t>
            </a:r>
            <a:r>
              <a:rPr lang="en-US" sz="1600" b="1" dirty="0" smtClean="0"/>
              <a:t>Medicine</a:t>
            </a:r>
            <a:r>
              <a:rPr lang="en-US" dirty="0" smtClean="0"/>
              <a:t>: Computers </a:t>
            </a:r>
            <a:r>
              <a:rPr lang="en-US" dirty="0"/>
              <a:t>in medical devices such as a heart monitor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 on………….</a:t>
            </a:r>
          </a:p>
        </p:txBody>
      </p:sp>
    </p:spTree>
    <p:extLst>
      <p:ext uri="{BB962C8B-B14F-4D97-AF65-F5344CB8AC3E}">
        <p14:creationId xmlns:p14="http://schemas.microsoft.com/office/powerpoint/2010/main" val="357190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Tools &amp; Architecture: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837" y="1848897"/>
            <a:ext cx="7980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mbedded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system designers use 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hlinkClick r:id="rId2" tooltip="Assembly language"/>
              </a:rPr>
              <a:t>C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hlinkClick r:id="rId3" tooltip="Compiler"/>
              </a:rPr>
              <a:t>ompilers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hlinkClick r:id="rId2" tooltip="Assembly language"/>
              </a:rPr>
              <a:t>Assemblers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hlinkClick r:id="rId4" tooltip="Debugger"/>
              </a:rPr>
              <a:t>Debuggers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 to develop embedded system software. 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836" y="3040700"/>
            <a:ext cx="7980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automotive </a:t>
            </a:r>
            <a:r>
              <a:rPr lang="en-US" dirty="0" smtClean="0"/>
              <a:t>sector:</a:t>
            </a:r>
          </a:p>
          <a:p>
            <a:r>
              <a:rPr lang="en-US" dirty="0"/>
              <a:t> </a:t>
            </a:r>
            <a:r>
              <a:rPr lang="en-US" dirty="0">
                <a:hlinkClick r:id="rId5" tooltip="AUTOSAR"/>
              </a:rPr>
              <a:t>AUTOSAR</a:t>
            </a:r>
            <a:r>
              <a:rPr lang="en-US" dirty="0"/>
              <a:t> is a standard architecture for embedded software.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1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Embedded </a:t>
            </a:r>
            <a:r>
              <a:rPr lang="en-US" b="1" dirty="0" smtClean="0"/>
              <a:t>System: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837" y="1848897"/>
            <a:ext cx="79805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Advantages of Embedded System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 smtClean="0"/>
              <a:t>They </a:t>
            </a:r>
            <a:r>
              <a:rPr lang="en-US" dirty="0"/>
              <a:t>are convenient for mass production. This results in low price per piece.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These systems are highly stable and reliable.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Embedded systems are made for specific tasks.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The embedded systems are very small in size, hence can be carried and loaded anywhere.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These systems are fast. They also use less power.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The embedded systems optimize the use or resources available.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They improve the product quality.</a:t>
            </a:r>
          </a:p>
        </p:txBody>
      </p:sp>
    </p:spTree>
    <p:extLst>
      <p:ext uri="{BB962C8B-B14F-4D97-AF65-F5344CB8AC3E}">
        <p14:creationId xmlns:p14="http://schemas.microsoft.com/office/powerpoint/2010/main" val="42141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/>
              <a:t>Disadvantages of Embedded System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837" y="1848897"/>
            <a:ext cx="79805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800" b="1" dirty="0"/>
              <a:t>Once configured, these systems cannot be changed</a:t>
            </a:r>
            <a:r>
              <a:rPr lang="en-US" sz="1800" dirty="0"/>
              <a:t>. Hence, no improvement or upgradation on the ones designed and created can be made.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800" dirty="0"/>
              <a:t>They are </a:t>
            </a:r>
            <a:r>
              <a:rPr lang="en-US" sz="1800" b="1" dirty="0"/>
              <a:t>hard to maintain</a:t>
            </a:r>
            <a:r>
              <a:rPr lang="en-US" sz="1800" dirty="0"/>
              <a:t>. It is also </a:t>
            </a:r>
            <a:r>
              <a:rPr lang="en-US" sz="1800" b="1" dirty="0"/>
              <a:t>difficult to take a back-up</a:t>
            </a:r>
            <a:r>
              <a:rPr lang="en-US" sz="1800" dirty="0"/>
              <a:t> of embedded files.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800" b="1" dirty="0"/>
              <a:t>Troubleshooting is difficult </a:t>
            </a:r>
            <a:r>
              <a:rPr lang="en-US" sz="1800" dirty="0"/>
              <a:t>for embedded systems. </a:t>
            </a:r>
            <a:r>
              <a:rPr lang="en-US" sz="1800" b="1" dirty="0"/>
              <a:t>Transferring data </a:t>
            </a:r>
            <a:r>
              <a:rPr lang="en-US" sz="1800" dirty="0"/>
              <a:t>from one system to another is also quite problematic.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800" dirty="0"/>
              <a:t>Because these systems are made for specific tasks, </a:t>
            </a:r>
            <a:r>
              <a:rPr lang="en-US" sz="1800" b="1" dirty="0"/>
              <a:t>hardware is limited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198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620" y="1866365"/>
            <a:ext cx="4648307" cy="278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1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</a:t>
            </a:r>
            <a:r>
              <a:rPr lang="en-US" b="1" dirty="0" smtClean="0"/>
              <a:t>Embedded Systems?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901" y="2230574"/>
            <a:ext cx="8222100" cy="2291183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Embedded </a:t>
            </a:r>
            <a:r>
              <a:rPr lang="en-US" dirty="0" smtClean="0">
                <a:solidFill>
                  <a:schemeClr val="bg2"/>
                </a:solidFill>
              </a:rPr>
              <a:t>systems </a:t>
            </a:r>
            <a:r>
              <a:rPr lang="en-US" dirty="0">
                <a:solidFill>
                  <a:schemeClr val="bg2"/>
                </a:solidFill>
              </a:rPr>
              <a:t>are computer hardware and software that are embedded into everyday </a:t>
            </a:r>
            <a:r>
              <a:rPr lang="en-US" dirty="0" smtClean="0">
                <a:solidFill>
                  <a:schemeClr val="bg2"/>
                </a:solidFill>
              </a:rPr>
              <a:t>things </a:t>
            </a:r>
            <a:r>
              <a:rPr lang="en-US" dirty="0">
                <a:solidFill>
                  <a:schemeClr val="bg2"/>
                </a:solidFill>
              </a:rPr>
              <a:t>. 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They </a:t>
            </a:r>
            <a:r>
              <a:rPr lang="en-US" dirty="0">
                <a:solidFill>
                  <a:schemeClr val="bg2"/>
                </a:solidFill>
              </a:rPr>
              <a:t>are dedicated to a particular function and are difficult to update once they are shipped.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Embed means to set/organize separated parts(HW or SW)</a:t>
            </a:r>
          </a:p>
        </p:txBody>
      </p:sp>
    </p:spTree>
    <p:extLst>
      <p:ext uri="{BB962C8B-B14F-4D97-AF65-F5344CB8AC3E}">
        <p14:creationId xmlns:p14="http://schemas.microsoft.com/office/powerpoint/2010/main" val="221730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</a:t>
            </a:r>
            <a:r>
              <a:rPr lang="en-US" b="1" dirty="0" err="1" smtClean="0"/>
              <a:t>IoT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901" y="2230574"/>
            <a:ext cx="8222100" cy="2291183"/>
          </a:xfrm>
        </p:spPr>
        <p:txBody>
          <a:bodyPr/>
          <a:lstStyle/>
          <a:p>
            <a:r>
              <a:rPr lang="en-US" dirty="0" err="1" smtClean="0">
                <a:solidFill>
                  <a:schemeClr val="bg2"/>
                </a:solidFill>
              </a:rPr>
              <a:t>IoT</a:t>
            </a:r>
            <a:r>
              <a:rPr lang="en-US" dirty="0" smtClean="0">
                <a:solidFill>
                  <a:schemeClr val="bg2"/>
                </a:solidFill>
              </a:rPr>
              <a:t> are </a:t>
            </a:r>
            <a:r>
              <a:rPr lang="en-US" dirty="0">
                <a:solidFill>
                  <a:schemeClr val="bg2"/>
                </a:solidFill>
              </a:rPr>
              <a:t>computer hardware, software and networking capabilities that are embedded into everyday things. 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They </a:t>
            </a:r>
            <a:r>
              <a:rPr lang="en-US" dirty="0">
                <a:solidFill>
                  <a:schemeClr val="bg2"/>
                </a:solidFill>
              </a:rPr>
              <a:t>are often updated using their network capabilities and may act as a 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Embedded Systems </a:t>
            </a:r>
            <a:r>
              <a:rPr lang="en-US" b="1" dirty="0" smtClean="0"/>
              <a:t>vs </a:t>
            </a:r>
            <a:r>
              <a:rPr lang="en-US" b="1" dirty="0" smtClean="0"/>
              <a:t>IOT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388510"/>
              </p:ext>
            </p:extLst>
          </p:nvPr>
        </p:nvGraphicFramePr>
        <p:xfrm>
          <a:off x="144514" y="1803471"/>
          <a:ext cx="8876872" cy="14883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38436">
                  <a:extLst>
                    <a:ext uri="{9D8B030D-6E8A-4147-A177-3AD203B41FA5}">
                      <a16:colId xmlns:a16="http://schemas.microsoft.com/office/drawing/2014/main" val="576878113"/>
                    </a:ext>
                  </a:extLst>
                </a:gridCol>
                <a:gridCol w="4438436">
                  <a:extLst>
                    <a:ext uri="{9D8B030D-6E8A-4147-A177-3AD203B41FA5}">
                      <a16:colId xmlns:a16="http://schemas.microsoft.com/office/drawing/2014/main" val="2725386350"/>
                    </a:ext>
                  </a:extLst>
                </a:gridCol>
              </a:tblGrid>
              <a:tr h="3300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Embedded</a:t>
                      </a:r>
                      <a:r>
                        <a:rPr lang="en-US" baseline="0" dirty="0" smtClean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IoT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361070"/>
                  </a:ext>
                </a:extLst>
              </a:tr>
              <a:tr h="10309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Embedded systems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 are electronic </a:t>
                      </a:r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system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, not necessarily connected things to internet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2"/>
                          </a:solidFill>
                        </a:rPr>
                        <a:t>IoT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 are the </a:t>
                      </a:r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systems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 which are connected things to internet. 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2"/>
                          </a:solidFill>
                        </a:rPr>
                        <a:t>IoT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 is a big model that tries to integrate multiple thing together.</a:t>
                      </a:r>
                    </a:p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566856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00" y="3423449"/>
            <a:ext cx="8117261" cy="1514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38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007" y="2103191"/>
            <a:ext cx="4911047" cy="30387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ES: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2742" y="1780026"/>
            <a:ext cx="7368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Performance and Functional </a:t>
            </a:r>
            <a:r>
              <a:rPr lang="en-US" sz="1800" dirty="0" smtClean="0"/>
              <a:t>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Performance of the Microcontroller</a:t>
            </a:r>
            <a:endParaRPr lang="en-US" sz="32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925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Sectors of Embedded System: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25366" y="2170444"/>
            <a:ext cx="73686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Electronics Device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Industrial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Automotive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Home 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Medical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Commercial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ilitary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Telecommunication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22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aspects of Embedded System: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6724" y="2250041"/>
            <a:ext cx="83344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Hardware </a:t>
            </a:r>
            <a:r>
              <a:rPr lang="en-US" sz="2800" dirty="0"/>
              <a:t>of an embedded-system is used for security and performance. 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Software is used for features.</a:t>
            </a:r>
            <a:endParaRPr lang="en-US" sz="44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17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Embedded Systems: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510" y="1699543"/>
            <a:ext cx="5349836" cy="344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74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831</Words>
  <Application>Microsoft Office PowerPoint</Application>
  <PresentationFormat>On-screen Show (16:9)</PresentationFormat>
  <Paragraphs>92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Bree Serif</vt:lpstr>
      <vt:lpstr>Arial</vt:lpstr>
      <vt:lpstr>Roboto</vt:lpstr>
      <vt:lpstr>Material</vt:lpstr>
      <vt:lpstr>PROJECT DOMAIN</vt:lpstr>
      <vt:lpstr>PowerPoint Presentation</vt:lpstr>
      <vt:lpstr>What is Embedded Systems?</vt:lpstr>
      <vt:lpstr>What is IoT?</vt:lpstr>
      <vt:lpstr>Embedded Systems vs IOT</vt:lpstr>
      <vt:lpstr>Types of ES:</vt:lpstr>
      <vt:lpstr>Application Sectors of Embedded System:</vt:lpstr>
      <vt:lpstr>Key aspects of Embedded System:</vt:lpstr>
      <vt:lpstr>Characteristics of Embedded Systems:</vt:lpstr>
      <vt:lpstr>Characteristics of Embedded Systems:</vt:lpstr>
      <vt:lpstr>Embedded systems talk with the outside world via peripherals, such as:</vt:lpstr>
      <vt:lpstr>Examples of Embedded Systems:</vt:lpstr>
      <vt:lpstr>Examples of Embedded Systems:</vt:lpstr>
      <vt:lpstr>Examples of Embedded Systems:</vt:lpstr>
      <vt:lpstr>Tools &amp; Architecture:</vt:lpstr>
      <vt:lpstr>Advantages of Embedded System:</vt:lpstr>
      <vt:lpstr>Disadvantages of Embedded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DOMAIN</dc:title>
  <cp:lastModifiedBy>Md. Fahim Faysal</cp:lastModifiedBy>
  <cp:revision>28</cp:revision>
  <dcterms:modified xsi:type="dcterms:W3CDTF">2020-03-20T19:01:45Z</dcterms:modified>
</cp:coreProperties>
</file>