
<file path=[Content_Types].xml><?xml version="1.0" encoding="utf-8"?>
<Types xmlns="http://schemas.openxmlformats.org/package/2006/content-types">
  <Default Extension="png" ContentType="image/png"/>
  <Default Extension="jfif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25"/>
  </p:notesMasterIdLst>
  <p:sldIdLst>
    <p:sldId id="256" r:id="rId2"/>
    <p:sldId id="267" r:id="rId3"/>
    <p:sldId id="268" r:id="rId4"/>
    <p:sldId id="282" r:id="rId5"/>
    <p:sldId id="289" r:id="rId6"/>
    <p:sldId id="288" r:id="rId7"/>
    <p:sldId id="290" r:id="rId8"/>
    <p:sldId id="291" r:id="rId9"/>
    <p:sldId id="292" r:id="rId10"/>
    <p:sldId id="293" r:id="rId11"/>
    <p:sldId id="294" r:id="rId12"/>
    <p:sldId id="295" r:id="rId13"/>
    <p:sldId id="296" r:id="rId14"/>
    <p:sldId id="297" r:id="rId15"/>
    <p:sldId id="298" r:id="rId16"/>
    <p:sldId id="299" r:id="rId17"/>
    <p:sldId id="300" r:id="rId18"/>
    <p:sldId id="301" r:id="rId19"/>
    <p:sldId id="287" r:id="rId20"/>
    <p:sldId id="302" r:id="rId21"/>
    <p:sldId id="283" r:id="rId22"/>
    <p:sldId id="303" r:id="rId23"/>
    <p:sldId id="304" r:id="rId24"/>
  </p:sldIdLst>
  <p:sldSz cx="9144000" cy="5143500" type="screen16x9"/>
  <p:notesSz cx="6858000" cy="9144000"/>
  <p:embeddedFontLst>
    <p:embeddedFont>
      <p:font typeface="Bree Serif" panose="02000503040000020004" pitchFamily="2" charset="0"/>
      <p:regular r:id="rId26"/>
    </p:embeddedFont>
    <p:embeddedFont>
      <p:font typeface="Roboto" panose="020B0604020202020204" charset="0"/>
      <p:regular r:id="rId27"/>
      <p:bold r:id="rId28"/>
      <p:italic r:id="rId29"/>
      <p:boldItalic r:id="rId30"/>
    </p:embeddedFont>
    <p:embeddedFont>
      <p:font typeface="Garamond" panose="02020404030301010803" pitchFamily="18" charset="0"/>
      <p:regular r:id="rId31"/>
      <p:bold r:id="rId32"/>
      <p:italic r:id="rId3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726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1.fntdata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33" Type="http://schemas.openxmlformats.org/officeDocument/2006/relationships/font" Target="fonts/font8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7.fntdata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3.fntdata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2.fntdata"/><Relationship Id="rId30" Type="http://schemas.openxmlformats.org/officeDocument/2006/relationships/font" Target="fonts/font5.fntdata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6937376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c6f73a04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c6f73a04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88268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c6f73a04f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c6f73a04f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012400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name="adj" fmla="val 16667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 rot="10800000" flipH="1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4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/>
          <p:nvPr/>
        </p:nvSpPr>
        <p:spPr>
          <a:xfrm rot="10800000" flipH="1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6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/>
        </p:nvSpPr>
        <p:spPr>
          <a:xfrm rot="10800000" flipH="1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10"/>
          <p:cNvSpPr/>
          <p:nvPr/>
        </p:nvSpPr>
        <p:spPr>
          <a:xfrm rot="10800000" flipH="1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10"/>
          <p:cNvSpPr txBox="1">
            <a:spLocks noGrp="1"/>
          </p:cNvSpPr>
          <p:nvPr>
            <p:ph type="body" idx="1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aterial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2" r:id="rId4"/>
    <p:sldLayoutId id="2147483656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hatbots.org/virtual_agent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jfi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eeksforgeeks.org/agents-artificial-intelligence/" TargetMode="External"/><Relationship Id="rId2" Type="http://schemas.openxmlformats.org/officeDocument/2006/relationships/hyperlink" Target="https://builtin.com/artificial-intelligence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emerj.com/ai-sector-overviews/everyday-examples-of-ai/" TargetMode="External"/><Relationship Id="rId5" Type="http://schemas.openxmlformats.org/officeDocument/2006/relationships/hyperlink" Target="https://www.valluriorg.com/blog/artificial-intelligence-and-its-applications/" TargetMode="External"/><Relationship Id="rId4" Type="http://schemas.openxmlformats.org/officeDocument/2006/relationships/hyperlink" Target="https://www.geeksforgeeks.org/dangers-of-artificial-intelligence/?ref=rp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>
            <a:spLocks noGrp="1"/>
          </p:cNvSpPr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Bree Serif"/>
                <a:ea typeface="Bree Serif"/>
                <a:cs typeface="Bree Serif"/>
                <a:sym typeface="Bree Serif"/>
              </a:rPr>
              <a:t>PROJECT DOMAIN</a:t>
            </a:r>
            <a:endParaRPr>
              <a:latin typeface="Bree Serif"/>
              <a:ea typeface="Bree Serif"/>
              <a:cs typeface="Bree Serif"/>
              <a:sym typeface="Bree Serif"/>
            </a:endParaRPr>
          </a:p>
        </p:txBody>
      </p:sp>
      <p:sp>
        <p:nvSpPr>
          <p:cNvPr id="68" name="Google Shape;68;p13"/>
          <p:cNvSpPr txBox="1">
            <a:spLocks noGrp="1"/>
          </p:cNvSpPr>
          <p:nvPr>
            <p:ph type="subTitle" idx="1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 smtClean="0"/>
              <a:t>Software Project II (CSE -216)</a:t>
            </a:r>
            <a:endParaRPr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Types of Agents in AI: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4112" y="1808252"/>
            <a:ext cx="898988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1800" dirty="0">
                <a:latin typeface="Garamond" panose="02020404030301010803" pitchFamily="18" charset="0"/>
              </a:rPr>
              <a:t>Agents can be grouped into four classes based on their degree of perceived intelligence and capability </a:t>
            </a:r>
            <a:r>
              <a:rPr lang="en-US" sz="1800" dirty="0" smtClean="0">
                <a:latin typeface="Garamond" panose="02020404030301010803" pitchFamily="18" charset="0"/>
              </a:rPr>
              <a:t>:</a:t>
            </a:r>
          </a:p>
          <a:p>
            <a:pPr fontAlgn="base"/>
            <a:endParaRPr lang="en-US" sz="1800" dirty="0">
              <a:latin typeface="Garamond" panose="02020404030301010803" pitchFamily="18" charset="0"/>
            </a:endParaRPr>
          </a:p>
          <a:p>
            <a:pPr marL="342900" indent="-342900" fontAlgn="base">
              <a:buFont typeface="+mj-lt"/>
              <a:buAutoNum type="arabicPeriod"/>
            </a:pPr>
            <a:r>
              <a:rPr lang="en-US" sz="1800" dirty="0">
                <a:latin typeface="Garamond" panose="02020404030301010803" pitchFamily="18" charset="0"/>
              </a:rPr>
              <a:t>Simple Reflex Agents</a:t>
            </a:r>
          </a:p>
          <a:p>
            <a:pPr marL="342900" indent="-342900" fontAlgn="base">
              <a:buFont typeface="+mj-lt"/>
              <a:buAutoNum type="arabicPeriod"/>
            </a:pPr>
            <a:r>
              <a:rPr lang="en-US" sz="1800" dirty="0">
                <a:latin typeface="Garamond" panose="02020404030301010803" pitchFamily="18" charset="0"/>
              </a:rPr>
              <a:t>Model-Based Reflex Agents</a:t>
            </a:r>
          </a:p>
          <a:p>
            <a:pPr marL="342900" indent="-342900" fontAlgn="base">
              <a:buFont typeface="+mj-lt"/>
              <a:buAutoNum type="arabicPeriod"/>
            </a:pPr>
            <a:r>
              <a:rPr lang="en-US" sz="1800" dirty="0">
                <a:latin typeface="Garamond" panose="02020404030301010803" pitchFamily="18" charset="0"/>
              </a:rPr>
              <a:t>Goal-Based Agents</a:t>
            </a:r>
          </a:p>
          <a:p>
            <a:pPr marL="342900" indent="-342900" fontAlgn="base">
              <a:buFont typeface="+mj-lt"/>
              <a:buAutoNum type="arabicPeriod"/>
            </a:pPr>
            <a:r>
              <a:rPr lang="en-US" sz="1800" dirty="0">
                <a:latin typeface="Garamond" panose="02020404030301010803" pitchFamily="18" charset="0"/>
              </a:rPr>
              <a:t>Utility-Based Agents</a:t>
            </a:r>
          </a:p>
          <a:p>
            <a:pPr marL="342900" indent="-342900" fontAlgn="base">
              <a:buFont typeface="+mj-lt"/>
              <a:buAutoNum type="arabicPeriod"/>
            </a:pPr>
            <a:r>
              <a:rPr lang="en-US" sz="1800" dirty="0">
                <a:latin typeface="Garamond" panose="02020404030301010803" pitchFamily="18" charset="0"/>
              </a:rPr>
              <a:t>Learning Agent</a:t>
            </a:r>
          </a:p>
          <a:p>
            <a:pPr marL="342900" indent="-342900">
              <a:buFont typeface="+mj-lt"/>
              <a:buAutoNum type="arabicPeriod"/>
            </a:pPr>
            <a:endParaRPr lang="en-US" sz="18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2017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320" y="132550"/>
            <a:ext cx="8222100" cy="767700"/>
          </a:xfrm>
        </p:spPr>
        <p:txBody>
          <a:bodyPr/>
          <a:lstStyle/>
          <a:p>
            <a:r>
              <a:rPr lang="en-US" b="1" dirty="0"/>
              <a:t>Simple reflex </a:t>
            </a:r>
            <a:r>
              <a:rPr lang="en-US" b="1" dirty="0" smtClean="0"/>
              <a:t>agents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5133" y="1875472"/>
            <a:ext cx="5436924" cy="279154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2467" y="2363301"/>
            <a:ext cx="347266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dirty="0"/>
              <a:t>Very limited intelligence.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dirty="0"/>
              <a:t>No knowledge of non-perceptual parts of state.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dirty="0"/>
              <a:t>Usually too big to generate and store.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dirty="0"/>
              <a:t>If there occurs any change in the environment, then the collection of rules need to be updated.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127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320" y="132550"/>
            <a:ext cx="8222100" cy="767700"/>
          </a:xfrm>
        </p:spPr>
        <p:txBody>
          <a:bodyPr/>
          <a:lstStyle/>
          <a:p>
            <a:pPr fontAlgn="base"/>
            <a:r>
              <a:rPr lang="en-US" b="1" dirty="0"/>
              <a:t>Model-based reflex agents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1859867"/>
            <a:ext cx="376034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dirty="0"/>
              <a:t>how the world evolves </a:t>
            </a:r>
            <a:r>
              <a:rPr lang="en-US" b="1" dirty="0"/>
              <a:t>in-dependently from the </a:t>
            </a:r>
            <a:r>
              <a:rPr lang="en-US" b="1" dirty="0" smtClean="0"/>
              <a:t>agent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dirty="0" smtClean="0"/>
              <a:t>how </a:t>
            </a:r>
            <a:r>
              <a:rPr lang="en-US" dirty="0"/>
              <a:t>the </a:t>
            </a:r>
            <a:r>
              <a:rPr lang="en-US" b="1" dirty="0"/>
              <a:t>agent actions affects the world</a:t>
            </a:r>
            <a:r>
              <a:rPr lang="en-US" dirty="0"/>
              <a:t>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0341" y="1743222"/>
            <a:ext cx="5259363" cy="3308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677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320" y="132550"/>
            <a:ext cx="8222100" cy="767700"/>
          </a:xfrm>
        </p:spPr>
        <p:txBody>
          <a:bodyPr/>
          <a:lstStyle/>
          <a:p>
            <a:pPr fontAlgn="base"/>
            <a:r>
              <a:rPr lang="en-US" b="1" dirty="0"/>
              <a:t>Utility-based </a:t>
            </a:r>
            <a:r>
              <a:rPr lang="en-US" b="1" dirty="0" smtClean="0"/>
              <a:t>agents: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859867"/>
            <a:ext cx="376034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dirty="0"/>
              <a:t>Sometimes achieving the desired goal is not enough. We may look for a quicker, safer, cheaper trip to reach a destination. Agent happiness should be taken into consideration. Utility describes how </a:t>
            </a:r>
            <a:r>
              <a:rPr lang="en-US" b="1" dirty="0"/>
              <a:t>“happy”</a:t>
            </a:r>
            <a:r>
              <a:rPr lang="en-US" dirty="0"/>
              <a:t> the agent is.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276" y="1202267"/>
            <a:ext cx="5125797" cy="3941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3155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320" y="132550"/>
            <a:ext cx="8222100" cy="767700"/>
          </a:xfrm>
        </p:spPr>
        <p:txBody>
          <a:bodyPr/>
          <a:lstStyle/>
          <a:p>
            <a:pPr fontAlgn="base"/>
            <a:r>
              <a:rPr lang="en-US" b="1" dirty="0"/>
              <a:t>Learning </a:t>
            </a:r>
            <a:r>
              <a:rPr lang="en-US" b="1" dirty="0" smtClean="0"/>
              <a:t>Agent: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859867"/>
            <a:ext cx="376034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dirty="0"/>
              <a:t>A learning agent in AI is the type of agent which can learn from its past experiences or it has learning capabilities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6731" y="1756121"/>
            <a:ext cx="4726576" cy="3387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862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320" y="132550"/>
            <a:ext cx="8222100" cy="767700"/>
          </a:xfrm>
        </p:spPr>
        <p:txBody>
          <a:bodyPr/>
          <a:lstStyle/>
          <a:p>
            <a:pPr fontAlgn="base"/>
            <a:r>
              <a:rPr lang="en-US" dirty="0" smtClean="0"/>
              <a:t>Technical definition of Intelligence</a:t>
            </a:r>
            <a:r>
              <a:rPr lang="en-US" b="1" dirty="0" smtClean="0"/>
              <a:t>: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13016" y="2928379"/>
            <a:ext cx="9030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1800" dirty="0" smtClean="0"/>
              <a:t> </a:t>
            </a:r>
            <a:r>
              <a:rPr lang="en-US" sz="1800" dirty="0"/>
              <a:t>Intelligence is defined as </a:t>
            </a:r>
            <a:r>
              <a:rPr lang="en-US" sz="1800" b="1" dirty="0"/>
              <a:t>“The ability to acquire and apply knowledge and skills”.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961739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320" y="132550"/>
            <a:ext cx="8222100" cy="767700"/>
          </a:xfrm>
        </p:spPr>
        <p:txBody>
          <a:bodyPr/>
          <a:lstStyle/>
          <a:p>
            <a:pPr fontAlgn="base"/>
            <a:r>
              <a:rPr lang="en-US" dirty="0" smtClean="0"/>
              <a:t>Types of AI: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47272" y="2322204"/>
            <a:ext cx="78926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Narrow Artificial </a:t>
            </a:r>
            <a:r>
              <a:rPr lang="en-US" sz="2000" dirty="0" smtClean="0">
                <a:latin typeface="Garamond" panose="02020404030301010803" pitchFamily="18" charset="0"/>
              </a:rPr>
              <a:t>Intelligence:</a:t>
            </a:r>
          </a:p>
          <a:p>
            <a:pPr fontAlgn="base"/>
            <a:r>
              <a:rPr lang="en-US" sz="2000" dirty="0" smtClean="0">
                <a:latin typeface="Garamond" panose="02020404030301010803" pitchFamily="18" charset="0"/>
              </a:rPr>
              <a:t>I.e. </a:t>
            </a:r>
            <a:r>
              <a:rPr lang="en-US" dirty="0"/>
              <a:t>Playing a chess </a:t>
            </a:r>
            <a:r>
              <a:rPr lang="en-US" dirty="0" smtClean="0"/>
              <a:t>game, Controlling </a:t>
            </a:r>
            <a:r>
              <a:rPr lang="en-US" dirty="0"/>
              <a:t>traffic </a:t>
            </a:r>
            <a:r>
              <a:rPr lang="en-US" dirty="0" smtClean="0"/>
              <a:t>signals, Driving </a:t>
            </a:r>
            <a:r>
              <a:rPr lang="en-US" dirty="0"/>
              <a:t>a car</a:t>
            </a:r>
          </a:p>
          <a:p>
            <a:pPr fontAlgn="base"/>
            <a:endParaRPr lang="en-US" sz="2000" dirty="0">
              <a:latin typeface="Garamond" panose="02020404030301010803" pitchFamily="18" charset="0"/>
            </a:endParaRP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General Artificial </a:t>
            </a:r>
            <a:r>
              <a:rPr lang="en-US" sz="2000" dirty="0" smtClean="0">
                <a:latin typeface="Garamond" panose="02020404030301010803" pitchFamily="18" charset="0"/>
              </a:rPr>
              <a:t>intelligence:</a:t>
            </a:r>
          </a:p>
          <a:p>
            <a:pPr fontAlgn="base"/>
            <a:r>
              <a:rPr lang="en-US" dirty="0"/>
              <a:t>provided with knowledge about many sorts of fields and it is also completely open to learning new things by </a:t>
            </a:r>
            <a:r>
              <a:rPr lang="en-US" dirty="0" smtClean="0"/>
              <a:t>itself. Which can go against Human in sever ways.</a:t>
            </a:r>
            <a:endParaRPr lang="en-US" sz="20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2701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320" y="471598"/>
            <a:ext cx="8222100" cy="767700"/>
          </a:xfrm>
        </p:spPr>
        <p:txBody>
          <a:bodyPr/>
          <a:lstStyle/>
          <a:p>
            <a:pPr fontAlgn="base"/>
            <a:r>
              <a:rPr lang="en-US" b="1" dirty="0" smtClean="0"/>
              <a:t>Cause of danger in AI: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23271" y="2928379"/>
            <a:ext cx="90309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b="1" dirty="0"/>
              <a:t>poor designing of Artificial Intelligence </a:t>
            </a:r>
            <a:r>
              <a:rPr lang="en-US" dirty="0"/>
              <a:t>could lead </a:t>
            </a:r>
            <a:r>
              <a:rPr lang="en-US" dirty="0" smtClean="0"/>
              <a:t>to machines/system go against human.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178458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320" y="471598"/>
            <a:ext cx="8222100" cy="767700"/>
          </a:xfrm>
        </p:spPr>
        <p:txBody>
          <a:bodyPr/>
          <a:lstStyle/>
          <a:p>
            <a:pPr fontAlgn="base"/>
            <a:r>
              <a:rPr lang="en-US" b="1" dirty="0" smtClean="0"/>
              <a:t>Consideration aspects while designing AI algorithm: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41078" y="1849593"/>
            <a:ext cx="90309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dirty="0"/>
              <a:t>Basically an AI algorithm should be made in such a way that</a:t>
            </a:r>
            <a:r>
              <a:rPr lang="en-US" dirty="0" smtClean="0"/>
              <a:t>:</a:t>
            </a:r>
          </a:p>
          <a:p>
            <a:pPr fontAlgn="base"/>
            <a:endParaRPr lang="en-US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dirty="0"/>
              <a:t>It never goes out of control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dirty="0"/>
              <a:t>It gets Knowledge related to only a specific domain</a:t>
            </a:r>
          </a:p>
        </p:txBody>
      </p:sp>
    </p:spTree>
    <p:extLst>
      <p:ext uri="{BB962C8B-B14F-4D97-AF65-F5344CB8AC3E}">
        <p14:creationId xmlns:p14="http://schemas.microsoft.com/office/powerpoint/2010/main" val="2961814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Apply Sectors </a:t>
            </a:r>
            <a:r>
              <a:rPr lang="en-US" b="1" dirty="0" smtClean="0"/>
              <a:t>of </a:t>
            </a:r>
            <a:r>
              <a:rPr lang="en-US" b="1" dirty="0" smtClean="0"/>
              <a:t>AI: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554805" y="1718381"/>
            <a:ext cx="7368634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Natural Language </a:t>
            </a:r>
            <a:r>
              <a:rPr lang="en-US" b="1" dirty="0" smtClean="0"/>
              <a:t>Generation</a:t>
            </a:r>
            <a:r>
              <a:rPr lang="en-US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Speech </a:t>
            </a:r>
            <a:r>
              <a:rPr lang="en-US" b="1" dirty="0" smtClean="0"/>
              <a:t>Recognition</a:t>
            </a:r>
            <a:endParaRPr lang="en-US" sz="1800" dirty="0" smtClean="0">
              <a:solidFill>
                <a:schemeClr val="bg2">
                  <a:lumMod val="50000"/>
                </a:schemeClr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Virtual Agent</a:t>
            </a:r>
            <a:r>
              <a:rPr lang="en-US" dirty="0"/>
              <a:t>: A </a:t>
            </a:r>
            <a:r>
              <a:rPr lang="en-US" u="sng" dirty="0">
                <a:solidFill>
                  <a:schemeClr val="bg2"/>
                </a:solidFill>
                <a:hlinkClick r:id="rId2"/>
              </a:rPr>
              <a:t>Virtual </a:t>
            </a:r>
            <a:r>
              <a:rPr lang="en-US" u="sng" dirty="0" smtClean="0">
                <a:solidFill>
                  <a:schemeClr val="bg2"/>
                </a:solidFill>
                <a:hlinkClick r:id="rId2"/>
              </a:rPr>
              <a:t>Agent</a:t>
            </a:r>
            <a:r>
              <a:rPr lang="en-US" u="sng" dirty="0" smtClean="0">
                <a:solidFill>
                  <a:schemeClr val="bg2"/>
                </a:solidFill>
              </a:rPr>
              <a:t> </a:t>
            </a:r>
            <a:r>
              <a:rPr lang="en-US" dirty="0" smtClean="0"/>
              <a:t>is </a:t>
            </a:r>
            <a:r>
              <a:rPr lang="en-US" dirty="0"/>
              <a:t>a computer generated, animated, artificial intelligence virtual character (usually with anthropomorphic appearance) that serves as an online customer service representative. </a:t>
            </a:r>
            <a:r>
              <a:rPr lang="en-US" sz="1800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Home </a:t>
            </a:r>
            <a:endParaRPr lang="en-US" sz="1800" dirty="0">
              <a:solidFill>
                <a:schemeClr val="bg2">
                  <a:lumMod val="50000"/>
                </a:schemeClr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Machine Learning </a:t>
            </a:r>
            <a:endParaRPr lang="en-US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Deep Learning Platforms </a:t>
            </a:r>
            <a:endParaRPr lang="en-US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Biometrics </a:t>
            </a:r>
            <a:endParaRPr lang="en-US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Robotic Process </a:t>
            </a:r>
            <a:r>
              <a:rPr lang="en-US" b="1" dirty="0" smtClean="0"/>
              <a:t>Automation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Text Analytics and </a:t>
            </a:r>
            <a:r>
              <a:rPr lang="en-US" b="1" dirty="0" smtClean="0"/>
              <a:t>NLP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Healthcare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Business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Autonomous vehicles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Robotics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Cyborg Technology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2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62251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Artificial Intelligence</a:t>
            </a:r>
            <a:endParaRPr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9480" y="1688226"/>
            <a:ext cx="5722706" cy="3189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3212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Examples </a:t>
            </a:r>
            <a:r>
              <a:rPr lang="en-US" b="1" dirty="0" smtClean="0"/>
              <a:t>of </a:t>
            </a:r>
            <a:r>
              <a:rPr lang="en-US" b="1" dirty="0" smtClean="0"/>
              <a:t>AI: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54805" y="1718381"/>
            <a:ext cx="736863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Google’s AI-Powered </a:t>
            </a:r>
            <a:r>
              <a:rPr lang="en-US" dirty="0" smtClean="0"/>
              <a:t>Predictions-Google </a:t>
            </a:r>
            <a:r>
              <a:rPr lang="en-US" dirty="0"/>
              <a:t>Maps (Maps</a:t>
            </a:r>
            <a:r>
              <a:rPr lang="en-US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Ridesharing Apps Like Uber and </a:t>
            </a:r>
            <a:r>
              <a:rPr lang="en-US" dirty="0" smtClean="0"/>
              <a:t>Lyft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Commercial Flights Use an AI </a:t>
            </a:r>
            <a:r>
              <a:rPr lang="en-US" dirty="0" smtClean="0"/>
              <a:t>Autopilot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Email Spam filtering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Smart Email </a:t>
            </a:r>
            <a:r>
              <a:rPr lang="en-US" dirty="0" smtClean="0"/>
              <a:t>Categorization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Plagiarism </a:t>
            </a:r>
            <a:r>
              <a:rPr lang="en-US" dirty="0" smtClean="0"/>
              <a:t>Checkers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Robo</a:t>
            </a:r>
            <a:r>
              <a:rPr lang="en-US" dirty="0" smtClean="0"/>
              <a:t>-readers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Banking </a:t>
            </a:r>
            <a:r>
              <a:rPr lang="en-US" dirty="0"/>
              <a:t>Fraud </a:t>
            </a:r>
            <a:r>
              <a:rPr lang="en-US" dirty="0" smtClean="0"/>
              <a:t>Prevention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Banking </a:t>
            </a:r>
            <a:r>
              <a:rPr lang="en-US" dirty="0"/>
              <a:t>Credit </a:t>
            </a:r>
            <a:r>
              <a:rPr lang="en-US" dirty="0" smtClean="0"/>
              <a:t>Decisions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Facebook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 </a:t>
            </a:r>
            <a:r>
              <a:rPr lang="en-US" dirty="0" smtClean="0"/>
              <a:t>Instagram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Snapchat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Alexa, Siri, Google Home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2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60202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210" y="533186"/>
            <a:ext cx="8086984" cy="4234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1719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 Language Used in AI development: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308" y="1995762"/>
            <a:ext cx="1322798" cy="132279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3401" y="1995762"/>
            <a:ext cx="1197863" cy="134591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4559" y="1523795"/>
            <a:ext cx="1942458" cy="194245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6996" y="2095936"/>
            <a:ext cx="2045525" cy="141141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2749" y="1993997"/>
            <a:ext cx="1513351" cy="151335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75353" y="1695463"/>
            <a:ext cx="11507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Python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07206" y="1695463"/>
            <a:ext cx="11507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C++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800435" y="1709170"/>
            <a:ext cx="11507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Java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640312" y="1743426"/>
            <a:ext cx="11507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Lisp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805394" y="1709196"/>
            <a:ext cx="11507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Prolog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230" y="3882368"/>
            <a:ext cx="1700171" cy="1055895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383354" y="3585092"/>
            <a:ext cx="11507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 Language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317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References: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builtin.com/artificial-intelligence</a:t>
            </a:r>
            <a:r>
              <a:rPr lang="en-US" dirty="0" smtClean="0"/>
              <a:t> - idea building on AI</a:t>
            </a:r>
          </a:p>
          <a:p>
            <a:r>
              <a:rPr lang="en-US" dirty="0">
                <a:hlinkClick r:id="rId3"/>
              </a:rPr>
              <a:t>https://www.geeksforgeeks.org/agents-artificial-intelligence</a:t>
            </a:r>
            <a:r>
              <a:rPr lang="en-US" dirty="0" smtClean="0">
                <a:hlinkClick r:id="rId3"/>
              </a:rPr>
              <a:t>/</a:t>
            </a:r>
            <a:r>
              <a:rPr lang="en-US" dirty="0" smtClean="0"/>
              <a:t> - Requirements of AI</a:t>
            </a:r>
          </a:p>
          <a:p>
            <a:r>
              <a:rPr lang="en-US" dirty="0">
                <a:hlinkClick r:id="rId4"/>
              </a:rPr>
              <a:t>https://www.geeksforgeeks.org/dangers-of-artificial-intelligence/?</a:t>
            </a:r>
            <a:r>
              <a:rPr lang="en-US" dirty="0" smtClean="0">
                <a:hlinkClick r:id="rId4"/>
              </a:rPr>
              <a:t>ref=rp</a:t>
            </a:r>
            <a:endParaRPr lang="en-US" dirty="0" smtClean="0"/>
          </a:p>
          <a:p>
            <a:r>
              <a:rPr lang="en-US" dirty="0">
                <a:hlinkClick r:id="rId5"/>
              </a:rPr>
              <a:t>https://www.valluriorg.com/blog/artificial-intelligence-and-its-applications</a:t>
            </a:r>
            <a:r>
              <a:rPr lang="en-US" dirty="0" smtClean="0">
                <a:hlinkClick r:id="rId5"/>
              </a:rPr>
              <a:t>/</a:t>
            </a:r>
            <a:endParaRPr lang="en-US" dirty="0" smtClean="0"/>
          </a:p>
          <a:p>
            <a:r>
              <a:rPr lang="en-US" dirty="0">
                <a:hlinkClick r:id="rId6"/>
              </a:rPr>
              <a:t>https://emerj.com/ai-sector-overviews/everyday-examples-of-ai</a:t>
            </a:r>
            <a:r>
              <a:rPr lang="en-US" dirty="0" smtClean="0">
                <a:hlinkClick r:id="rId6"/>
              </a:rPr>
              <a:t>/</a:t>
            </a:r>
            <a:r>
              <a:rPr lang="en-US" dirty="0" smtClean="0"/>
              <a:t>  </a:t>
            </a:r>
            <a:r>
              <a:rPr lang="en-US" dirty="0" err="1" smtClean="0"/>
              <a:t>eaxmples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9541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is </a:t>
            </a:r>
            <a:r>
              <a:rPr lang="en-US" b="1" dirty="0" smtClean="0"/>
              <a:t>AI ?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8886" y="2066187"/>
            <a:ext cx="8222100" cy="2536635"/>
          </a:xfrm>
        </p:spPr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I</a:t>
            </a:r>
            <a:r>
              <a:rPr lang="en-US" dirty="0" smtClean="0">
                <a:solidFill>
                  <a:schemeClr val="bg2"/>
                </a:solidFill>
              </a:rPr>
              <a:t>ntelligence </a:t>
            </a:r>
            <a:r>
              <a:rPr lang="en-US" dirty="0">
                <a:solidFill>
                  <a:schemeClr val="bg2"/>
                </a:solidFill>
              </a:rPr>
              <a:t>demonstrated by machines, in contrast to the natural intelligence displayed by humans and animals</a:t>
            </a:r>
            <a:r>
              <a:rPr lang="en-US" dirty="0" smtClean="0">
                <a:solidFill>
                  <a:schemeClr val="bg2"/>
                </a:solidFill>
              </a:rPr>
              <a:t>.</a:t>
            </a:r>
          </a:p>
          <a:p>
            <a:r>
              <a:rPr lang="en-US" dirty="0">
                <a:solidFill>
                  <a:schemeClr val="bg2"/>
                </a:solidFill>
              </a:rPr>
              <a:t>refers to the simulation of human intelligence in machines that are programmed to </a:t>
            </a:r>
            <a:r>
              <a:rPr lang="en-US" b="1" dirty="0">
                <a:solidFill>
                  <a:schemeClr val="bg2"/>
                </a:solidFill>
              </a:rPr>
              <a:t>think like humans and mimic their actions</a:t>
            </a:r>
            <a:r>
              <a:rPr lang="en-US" dirty="0">
                <a:solidFill>
                  <a:schemeClr val="bg2"/>
                </a:solidFill>
              </a:rPr>
              <a:t>. </a:t>
            </a:r>
            <a:endParaRPr lang="en-US" dirty="0" smtClean="0">
              <a:solidFill>
                <a:schemeClr val="bg2"/>
              </a:solidFill>
            </a:endParaRPr>
          </a:p>
          <a:p>
            <a:r>
              <a:rPr lang="en-US" dirty="0" smtClean="0">
                <a:solidFill>
                  <a:schemeClr val="bg2"/>
                </a:solidFill>
              </a:rPr>
              <a:t>The </a:t>
            </a:r>
            <a:r>
              <a:rPr lang="en-US" dirty="0">
                <a:solidFill>
                  <a:schemeClr val="bg2"/>
                </a:solidFill>
              </a:rPr>
              <a:t>term may also be applied to any machine that exhibits traits associated with a human mind such as learning and problem-solving.</a:t>
            </a:r>
            <a:endParaRPr lang="en-US" dirty="0" smtClean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7300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Idea of AI?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901" y="2230574"/>
            <a:ext cx="8222100" cy="1344833"/>
          </a:xfrm>
        </p:spPr>
        <p:txBody>
          <a:bodyPr/>
          <a:lstStyle/>
          <a:p>
            <a:pPr marL="114300" indent="0" algn="ctr">
              <a:buNone/>
            </a:pPr>
            <a:r>
              <a:rPr lang="en-US" sz="3600" b="1" dirty="0" smtClean="0">
                <a:solidFill>
                  <a:schemeClr val="bg2"/>
                </a:solidFill>
              </a:rPr>
              <a:t>"</a:t>
            </a:r>
            <a:r>
              <a:rPr lang="en-US" sz="3600" b="1" dirty="0">
                <a:solidFill>
                  <a:schemeClr val="bg2"/>
                </a:solidFill>
              </a:rPr>
              <a:t>Can machines think?" </a:t>
            </a:r>
            <a:endParaRPr lang="en-US" sz="3600" b="1" dirty="0" smtClean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5270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Approaches</a:t>
            </a:r>
            <a:r>
              <a:rPr lang="en-US" b="1" dirty="0" smtClean="0"/>
              <a:t> involved in AI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901" y="1756882"/>
            <a:ext cx="8222100" cy="2774022"/>
          </a:xfrm>
        </p:spPr>
        <p:txBody>
          <a:bodyPr/>
          <a:lstStyle/>
          <a:p>
            <a:r>
              <a:rPr lang="en-US" b="1" dirty="0"/>
              <a:t>Thinking </a:t>
            </a:r>
            <a:r>
              <a:rPr lang="en-US" b="1" dirty="0" smtClean="0"/>
              <a:t>humanly</a:t>
            </a:r>
          </a:p>
          <a:p>
            <a:r>
              <a:rPr lang="en-US" b="1" dirty="0"/>
              <a:t>Thinking </a:t>
            </a:r>
            <a:r>
              <a:rPr lang="en-US" b="1" dirty="0" smtClean="0"/>
              <a:t>logically/rationally </a:t>
            </a:r>
          </a:p>
          <a:p>
            <a:r>
              <a:rPr lang="en-US" b="1" dirty="0"/>
              <a:t>Acting humanly </a:t>
            </a:r>
            <a:endParaRPr lang="en-US" b="1" dirty="0" smtClean="0"/>
          </a:p>
          <a:p>
            <a:r>
              <a:rPr lang="en-US" b="1" dirty="0"/>
              <a:t>Acting </a:t>
            </a:r>
            <a:r>
              <a:rPr lang="en-US" b="1" dirty="0"/>
              <a:t>logically/rationally </a:t>
            </a:r>
            <a:endParaRPr lang="en-US" b="1" dirty="0" smtClean="0"/>
          </a:p>
          <a:p>
            <a:pPr marL="114300" indent="0">
              <a:buNone/>
            </a:pPr>
            <a:endParaRPr lang="en-US" b="1" dirty="0" smtClean="0"/>
          </a:p>
          <a:p>
            <a:pPr marL="114300" indent="0">
              <a:buNone/>
            </a:pPr>
            <a:r>
              <a:rPr lang="en-US" sz="1400" dirty="0" smtClean="0">
                <a:solidFill>
                  <a:schemeClr val="bg2"/>
                </a:solidFill>
                <a:latin typeface="+mj-lt"/>
              </a:rPr>
              <a:t>The </a:t>
            </a:r>
            <a:r>
              <a:rPr lang="en-US" sz="1400" dirty="0">
                <a:solidFill>
                  <a:schemeClr val="bg2"/>
                </a:solidFill>
                <a:latin typeface="+mj-lt"/>
              </a:rPr>
              <a:t>first two ideas concern thought </a:t>
            </a:r>
            <a:r>
              <a:rPr lang="en-US" sz="1400" b="1" dirty="0">
                <a:solidFill>
                  <a:schemeClr val="bg2"/>
                </a:solidFill>
                <a:latin typeface="+mj-lt"/>
              </a:rPr>
              <a:t>processes and reasoning</a:t>
            </a:r>
            <a:r>
              <a:rPr lang="en-US" sz="1400" dirty="0">
                <a:solidFill>
                  <a:schemeClr val="bg2"/>
                </a:solidFill>
                <a:latin typeface="+mj-lt"/>
              </a:rPr>
              <a:t>, while the others </a:t>
            </a:r>
            <a:r>
              <a:rPr lang="en-US" sz="1400" b="1" dirty="0">
                <a:solidFill>
                  <a:schemeClr val="bg2"/>
                </a:solidFill>
                <a:latin typeface="+mj-lt"/>
              </a:rPr>
              <a:t>deal with behavior</a:t>
            </a:r>
            <a:r>
              <a:rPr lang="en-US" sz="1400" dirty="0">
                <a:solidFill>
                  <a:schemeClr val="bg2"/>
                </a:solidFill>
                <a:latin typeface="+mj-lt"/>
              </a:rPr>
              <a:t>. </a:t>
            </a:r>
            <a:r>
              <a:rPr lang="en-US" sz="1400" b="1" dirty="0">
                <a:solidFill>
                  <a:schemeClr val="bg2"/>
                </a:solidFill>
                <a:latin typeface="+mj-lt"/>
              </a:rPr>
              <a:t> </a:t>
            </a:r>
            <a:endParaRPr lang="en-US" sz="2000" b="1" dirty="0" smtClean="0">
              <a:solidFill>
                <a:schemeClr val="bg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81129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Modified Definition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901" y="2230574"/>
            <a:ext cx="8222100" cy="1344833"/>
          </a:xfrm>
        </p:spPr>
        <p:txBody>
          <a:bodyPr/>
          <a:lstStyle/>
          <a:p>
            <a:pPr marL="114300" indent="0" algn="ctr">
              <a:buNone/>
            </a:pPr>
            <a:r>
              <a:rPr lang="en-US" dirty="0">
                <a:solidFill>
                  <a:schemeClr val="bg2"/>
                </a:solidFill>
              </a:rPr>
              <a:t>AI is "the study of agents that receive percepts from the environment and perform actions</a:t>
            </a:r>
            <a:r>
              <a:rPr lang="en-US" dirty="0" smtClean="0">
                <a:solidFill>
                  <a:schemeClr val="bg2"/>
                </a:solidFill>
              </a:rPr>
              <a:t>.“</a:t>
            </a:r>
          </a:p>
          <a:p>
            <a:pPr marL="114300" indent="0" algn="ctr">
              <a:buNone/>
            </a:pPr>
            <a:r>
              <a:rPr lang="en-US" sz="1400" dirty="0">
                <a:solidFill>
                  <a:schemeClr val="bg2"/>
                </a:solidFill>
              </a:rPr>
              <a:t>(Russel and </a:t>
            </a:r>
            <a:r>
              <a:rPr lang="en-US" sz="1400" dirty="0" err="1">
                <a:solidFill>
                  <a:schemeClr val="bg2"/>
                </a:solidFill>
              </a:rPr>
              <a:t>Norvig</a:t>
            </a:r>
            <a:r>
              <a:rPr lang="en-US" sz="1400" dirty="0">
                <a:solidFill>
                  <a:schemeClr val="bg2"/>
                </a:solidFill>
              </a:rPr>
              <a:t> viii</a:t>
            </a:r>
            <a:r>
              <a:rPr lang="en-US" sz="1400" dirty="0" smtClean="0">
                <a:solidFill>
                  <a:schemeClr val="bg2"/>
                </a:solidFill>
              </a:rPr>
              <a:t>)</a:t>
            </a:r>
            <a:endParaRPr lang="en-US" sz="28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7443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Agents in Artificial </a:t>
            </a:r>
            <a:r>
              <a:rPr lang="en-US" b="1" dirty="0" smtClean="0">
                <a:solidFill>
                  <a:schemeClr val="bg1"/>
                </a:solidFill>
              </a:rPr>
              <a:t>Intelligence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901" y="2230574"/>
            <a:ext cx="8222100" cy="1920186"/>
          </a:xfrm>
        </p:spPr>
        <p:txBody>
          <a:bodyPr/>
          <a:lstStyle/>
          <a:p>
            <a:r>
              <a:rPr lang="en-US" dirty="0">
                <a:solidFill>
                  <a:schemeClr val="bg2"/>
                </a:solidFill>
                <a:latin typeface="Garamond" panose="02020404030301010803" pitchFamily="18" charset="0"/>
              </a:rPr>
              <a:t>An </a:t>
            </a:r>
            <a:r>
              <a:rPr lang="en-US" b="1" dirty="0">
                <a:solidFill>
                  <a:schemeClr val="bg2"/>
                </a:solidFill>
                <a:latin typeface="Garamond" panose="02020404030301010803" pitchFamily="18" charset="0"/>
              </a:rPr>
              <a:t>agent</a:t>
            </a:r>
            <a:r>
              <a:rPr lang="en-US" dirty="0">
                <a:solidFill>
                  <a:schemeClr val="bg2"/>
                </a:solidFill>
                <a:latin typeface="Garamond" panose="02020404030301010803" pitchFamily="18" charset="0"/>
              </a:rPr>
              <a:t> is anything that can </a:t>
            </a:r>
            <a:r>
              <a:rPr lang="en-US" dirty="0" smtClean="0">
                <a:solidFill>
                  <a:schemeClr val="bg2"/>
                </a:solidFill>
                <a:latin typeface="Garamond" panose="02020404030301010803" pitchFamily="18" charset="0"/>
              </a:rPr>
              <a:t>observe </a:t>
            </a:r>
            <a:r>
              <a:rPr lang="en-US" dirty="0">
                <a:solidFill>
                  <a:schemeClr val="bg2"/>
                </a:solidFill>
                <a:latin typeface="Garamond" panose="02020404030301010803" pitchFamily="18" charset="0"/>
              </a:rPr>
              <a:t>its environment through sensors and acts upon that environment through effectors</a:t>
            </a:r>
            <a:r>
              <a:rPr lang="en-US" dirty="0" smtClean="0">
                <a:solidFill>
                  <a:schemeClr val="bg2"/>
                </a:solidFill>
                <a:latin typeface="Garamond" panose="02020404030301010803" pitchFamily="18" charset="0"/>
              </a:rPr>
              <a:t>.</a:t>
            </a:r>
          </a:p>
          <a:p>
            <a:r>
              <a:rPr lang="en-US" dirty="0" smtClean="0">
                <a:solidFill>
                  <a:schemeClr val="bg2"/>
                </a:solidFill>
                <a:latin typeface="Garamond" panose="02020404030301010803" pitchFamily="18" charset="0"/>
              </a:rPr>
              <a:t> </a:t>
            </a:r>
            <a:r>
              <a:rPr lang="en-US" dirty="0">
                <a:solidFill>
                  <a:schemeClr val="bg2"/>
                </a:solidFill>
                <a:latin typeface="Garamond" panose="02020404030301010803" pitchFamily="18" charset="0"/>
              </a:rPr>
              <a:t>A human </a:t>
            </a:r>
            <a:r>
              <a:rPr lang="en-US" b="1" dirty="0">
                <a:solidFill>
                  <a:schemeClr val="bg2"/>
                </a:solidFill>
                <a:latin typeface="Garamond" panose="02020404030301010803" pitchFamily="18" charset="0"/>
              </a:rPr>
              <a:t>agent</a:t>
            </a:r>
            <a:r>
              <a:rPr lang="en-US" dirty="0">
                <a:solidFill>
                  <a:schemeClr val="bg2"/>
                </a:solidFill>
                <a:latin typeface="Garamond" panose="02020404030301010803" pitchFamily="18" charset="0"/>
              </a:rPr>
              <a:t> has sensory organs such as eyes, ears, nose, tongue and skin parallel to the sensors, and other organs such as hands, legs, mouth, for effectors.</a:t>
            </a:r>
            <a:endParaRPr lang="en-US" sz="2800" b="1" dirty="0">
              <a:solidFill>
                <a:schemeClr val="bg2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6669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Agents in Artificial </a:t>
            </a:r>
            <a:r>
              <a:rPr lang="en-US" b="1" dirty="0" smtClean="0">
                <a:solidFill>
                  <a:schemeClr val="bg1"/>
                </a:solidFill>
              </a:rPr>
              <a:t>Intelligence-2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901" y="2230574"/>
            <a:ext cx="8222100" cy="1920186"/>
          </a:xfrm>
        </p:spPr>
        <p:txBody>
          <a:bodyPr/>
          <a:lstStyle/>
          <a:p>
            <a:r>
              <a:rPr lang="en-US" dirty="0" smtClean="0">
                <a:solidFill>
                  <a:schemeClr val="bg2"/>
                </a:solidFill>
                <a:latin typeface="Garamond" panose="02020404030301010803" pitchFamily="18" charset="0"/>
              </a:rPr>
              <a:t>An</a:t>
            </a:r>
            <a:r>
              <a:rPr lang="en-US" dirty="0">
                <a:solidFill>
                  <a:schemeClr val="bg2"/>
                </a:solidFill>
                <a:latin typeface="Garamond" panose="02020404030301010803" pitchFamily="18" charset="0"/>
              </a:rPr>
              <a:t> </a:t>
            </a:r>
            <a:r>
              <a:rPr lang="en-US" b="1" dirty="0">
                <a:solidFill>
                  <a:schemeClr val="bg2"/>
                </a:solidFill>
                <a:latin typeface="Garamond" panose="02020404030301010803" pitchFamily="18" charset="0"/>
              </a:rPr>
              <a:t>AI</a:t>
            </a:r>
            <a:r>
              <a:rPr lang="en-US" dirty="0">
                <a:solidFill>
                  <a:schemeClr val="bg2"/>
                </a:solidFill>
                <a:latin typeface="Garamond" panose="02020404030301010803" pitchFamily="18" charset="0"/>
              </a:rPr>
              <a:t> system can be defined as the study of the rational </a:t>
            </a:r>
            <a:r>
              <a:rPr lang="en-US" b="1" dirty="0">
                <a:solidFill>
                  <a:schemeClr val="bg2"/>
                </a:solidFill>
                <a:latin typeface="Garamond" panose="02020404030301010803" pitchFamily="18" charset="0"/>
              </a:rPr>
              <a:t>agent</a:t>
            </a:r>
            <a:r>
              <a:rPr lang="en-US" dirty="0">
                <a:solidFill>
                  <a:schemeClr val="bg2"/>
                </a:solidFill>
                <a:latin typeface="Garamond" panose="02020404030301010803" pitchFamily="18" charset="0"/>
              </a:rPr>
              <a:t> and its environment. </a:t>
            </a:r>
            <a:endParaRPr lang="en-US" dirty="0">
              <a:solidFill>
                <a:schemeClr val="bg2"/>
              </a:solidFill>
              <a:latin typeface="Garamond" panose="02020404030301010803" pitchFamily="18" charset="0"/>
            </a:endParaRPr>
          </a:p>
          <a:p>
            <a:r>
              <a:rPr lang="en-US" dirty="0" smtClean="0">
                <a:solidFill>
                  <a:schemeClr val="bg2"/>
                </a:solidFill>
                <a:latin typeface="Garamond" panose="02020404030301010803" pitchFamily="18" charset="0"/>
              </a:rPr>
              <a:t>The</a:t>
            </a:r>
            <a:r>
              <a:rPr lang="en-US" dirty="0">
                <a:solidFill>
                  <a:schemeClr val="bg2"/>
                </a:solidFill>
                <a:latin typeface="Garamond" panose="02020404030301010803" pitchFamily="18" charset="0"/>
              </a:rPr>
              <a:t> </a:t>
            </a:r>
            <a:r>
              <a:rPr lang="en-US" b="1" dirty="0" smtClean="0">
                <a:solidFill>
                  <a:schemeClr val="bg2"/>
                </a:solidFill>
                <a:latin typeface="Garamond" panose="02020404030301010803" pitchFamily="18" charset="0"/>
              </a:rPr>
              <a:t>AGENTS</a:t>
            </a:r>
            <a:r>
              <a:rPr lang="en-US" dirty="0">
                <a:solidFill>
                  <a:schemeClr val="bg2"/>
                </a:solidFill>
                <a:latin typeface="Garamond" panose="02020404030301010803" pitchFamily="18" charset="0"/>
              </a:rPr>
              <a:t> sense the environment through sensors and act on their environment through actuators</a:t>
            </a:r>
            <a:r>
              <a:rPr lang="en-US" dirty="0" smtClean="0">
                <a:solidFill>
                  <a:schemeClr val="bg2"/>
                </a:solidFill>
                <a:latin typeface="Garamond" panose="02020404030301010803" pitchFamily="18" charset="0"/>
              </a:rPr>
              <a:t>.</a:t>
            </a:r>
          </a:p>
          <a:p>
            <a:r>
              <a:rPr lang="en-US" dirty="0" smtClean="0">
                <a:solidFill>
                  <a:schemeClr val="bg2"/>
                </a:solidFill>
                <a:latin typeface="Garamond" panose="02020404030301010803" pitchFamily="18" charset="0"/>
              </a:rPr>
              <a:t> </a:t>
            </a:r>
            <a:r>
              <a:rPr lang="en-US" dirty="0">
                <a:solidFill>
                  <a:schemeClr val="bg2"/>
                </a:solidFill>
                <a:latin typeface="Garamond" panose="02020404030301010803" pitchFamily="18" charset="0"/>
              </a:rPr>
              <a:t>An </a:t>
            </a:r>
            <a:r>
              <a:rPr lang="en-US" b="1" dirty="0">
                <a:solidFill>
                  <a:schemeClr val="bg2"/>
                </a:solidFill>
                <a:latin typeface="Garamond" panose="02020404030301010803" pitchFamily="18" charset="0"/>
              </a:rPr>
              <a:t>AI agent</a:t>
            </a:r>
            <a:r>
              <a:rPr lang="en-US" dirty="0">
                <a:solidFill>
                  <a:schemeClr val="bg2"/>
                </a:solidFill>
                <a:latin typeface="Garamond" panose="02020404030301010803" pitchFamily="18" charset="0"/>
              </a:rPr>
              <a:t> can have mental properties such as knowledge, belief, intention, etc.</a:t>
            </a:r>
            <a:endParaRPr lang="en-US" sz="2800" b="1" dirty="0">
              <a:solidFill>
                <a:schemeClr val="bg2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2977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Features/Functionality of Agents in AI: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3495" y="1893308"/>
            <a:ext cx="4105202" cy="2836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0871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567</TotalTime>
  <Words>736</Words>
  <Application>Microsoft Office PowerPoint</Application>
  <PresentationFormat>On-screen Show (16:9)</PresentationFormat>
  <Paragraphs>104</Paragraphs>
  <Slides>23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Bree Serif</vt:lpstr>
      <vt:lpstr>Roboto</vt:lpstr>
      <vt:lpstr>Arial</vt:lpstr>
      <vt:lpstr>Garamond</vt:lpstr>
      <vt:lpstr>Material</vt:lpstr>
      <vt:lpstr>PROJECT DOMAIN</vt:lpstr>
      <vt:lpstr>Artificial Intelligence</vt:lpstr>
      <vt:lpstr>What is AI ?</vt:lpstr>
      <vt:lpstr>Idea of AI?</vt:lpstr>
      <vt:lpstr>Approaches involved in AI</vt:lpstr>
      <vt:lpstr>Modified Definition</vt:lpstr>
      <vt:lpstr>Agents in Artificial Intelligence</vt:lpstr>
      <vt:lpstr>Agents in Artificial Intelligence-2</vt:lpstr>
      <vt:lpstr>Features/Functionality of Agents in AI:</vt:lpstr>
      <vt:lpstr>Types of Agents in AI:</vt:lpstr>
      <vt:lpstr>Simple reflex agents</vt:lpstr>
      <vt:lpstr>Model-based reflex agents</vt:lpstr>
      <vt:lpstr>Utility-based agents:</vt:lpstr>
      <vt:lpstr>Learning Agent:</vt:lpstr>
      <vt:lpstr>Technical definition of Intelligence:</vt:lpstr>
      <vt:lpstr>Types of AI:</vt:lpstr>
      <vt:lpstr>Cause of danger in AI:</vt:lpstr>
      <vt:lpstr>Consideration aspects while designing AI algorithm:</vt:lpstr>
      <vt:lpstr>Apply Sectors of AI:</vt:lpstr>
      <vt:lpstr>Examples of AI:</vt:lpstr>
      <vt:lpstr>PowerPoint Presentation</vt:lpstr>
      <vt:lpstr>Programming Language Used in AI development: </vt:lpstr>
      <vt:lpstr>References: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DOMAIN</dc:title>
  <dc:creator>Md. Fahim Faysal</dc:creator>
  <cp:lastModifiedBy>Md. Fahim Faysal</cp:lastModifiedBy>
  <cp:revision>41</cp:revision>
  <dcterms:modified xsi:type="dcterms:W3CDTF">2020-04-03T17:11:40Z</dcterms:modified>
</cp:coreProperties>
</file>