
<file path=[Content_Types].xml><?xml version="1.0" encoding="utf-8"?>
<Types xmlns="http://schemas.openxmlformats.org/package/2006/content-types">
  <Default Extension="png" ContentType="image/png"/>
  <Default Extension="jfif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67" r:id="rId3"/>
    <p:sldId id="268" r:id="rId4"/>
    <p:sldId id="282" r:id="rId5"/>
    <p:sldId id="289" r:id="rId6"/>
    <p:sldId id="288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287" r:id="rId20"/>
    <p:sldId id="302" r:id="rId21"/>
    <p:sldId id="283" r:id="rId22"/>
    <p:sldId id="303" r:id="rId23"/>
    <p:sldId id="304" r:id="rId24"/>
  </p:sldIdLst>
  <p:sldSz cx="9144000" cy="5143500" type="screen16x9"/>
  <p:notesSz cx="6858000" cy="9144000"/>
  <p:embeddedFontLst>
    <p:embeddedFont>
      <p:font typeface="Bree Serif" panose="02000503040000020004" pitchFamily="2" charset="0"/>
      <p:regular r:id="rId26"/>
    </p:embeddedFont>
    <p:embeddedFont>
      <p:font typeface="Roboto" panose="020B0604020202020204" charset="0"/>
      <p:regular r:id="rId27"/>
      <p:bold r:id="rId28"/>
      <p:italic r:id="rId29"/>
      <p:boldItalic r:id="rId30"/>
    </p:embeddedFont>
    <p:embeddedFont>
      <p:font typeface="Garamond" panose="02020404030301010803" pitchFamily="18" charset="0"/>
      <p:regular r:id="rId31"/>
      <p:bold r:id="rId32"/>
      <p: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7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937376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826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6f73a04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6f73a04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1240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6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hatbots.org/virtual_agent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f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agents-artificial-intelligence/" TargetMode="External"/><Relationship Id="rId2" Type="http://schemas.openxmlformats.org/officeDocument/2006/relationships/hyperlink" Target="https://builtin.com/artificial-intelligence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emerj.com/ai-sector-overviews/everyday-examples-of-ai/" TargetMode="External"/><Relationship Id="rId5" Type="http://schemas.openxmlformats.org/officeDocument/2006/relationships/hyperlink" Target="https://www.valluriorg.com/blog/artificial-intelligence-and-its-applications/" TargetMode="External"/><Relationship Id="rId4" Type="http://schemas.openxmlformats.org/officeDocument/2006/relationships/hyperlink" Target="https://www.geeksforgeeks.org/dangers-of-artificial-intelligence/?ref=r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PROJECT DOMAIN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/>
              <a:t>Software Project II (CSE -216)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Types of Agents in AI: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112" y="1808252"/>
            <a:ext cx="8989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800" dirty="0">
                <a:latin typeface="Garamond" panose="02020404030301010803" pitchFamily="18" charset="0"/>
              </a:rPr>
              <a:t>Agents can be grouped into four classes based on their degree of perceived intelligence and capability </a:t>
            </a:r>
            <a:r>
              <a:rPr lang="en-US" sz="1800" dirty="0" smtClean="0">
                <a:latin typeface="Garamond" panose="02020404030301010803" pitchFamily="18" charset="0"/>
              </a:rPr>
              <a:t>:</a:t>
            </a:r>
          </a:p>
          <a:p>
            <a:pPr fontAlgn="base"/>
            <a:endParaRPr lang="en-US" sz="1800" dirty="0">
              <a:latin typeface="Garamond" panose="02020404030301010803" pitchFamily="18" charset="0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en-US" sz="1800" dirty="0">
                <a:latin typeface="Garamond" panose="02020404030301010803" pitchFamily="18" charset="0"/>
              </a:rPr>
              <a:t>Simple Reflex Agents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1800" dirty="0">
                <a:latin typeface="Garamond" panose="02020404030301010803" pitchFamily="18" charset="0"/>
              </a:rPr>
              <a:t>Model-Based Reflex Agents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1800" dirty="0">
                <a:latin typeface="Garamond" panose="02020404030301010803" pitchFamily="18" charset="0"/>
              </a:rPr>
              <a:t>Goal-Based Agents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1800" dirty="0">
                <a:latin typeface="Garamond" panose="02020404030301010803" pitchFamily="18" charset="0"/>
              </a:rPr>
              <a:t>Utility-Based Agents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1800" dirty="0">
                <a:latin typeface="Garamond" panose="02020404030301010803" pitchFamily="18" charset="0"/>
              </a:rPr>
              <a:t>Learning Agent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01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320" y="132550"/>
            <a:ext cx="8222100" cy="767700"/>
          </a:xfrm>
        </p:spPr>
        <p:txBody>
          <a:bodyPr/>
          <a:lstStyle/>
          <a:p>
            <a:r>
              <a:rPr lang="en-US" b="1" dirty="0"/>
              <a:t>Simple reflex </a:t>
            </a:r>
            <a:r>
              <a:rPr lang="en-US" b="1" dirty="0" smtClean="0"/>
              <a:t>agents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133" y="1875472"/>
            <a:ext cx="5436924" cy="27915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467" y="2363301"/>
            <a:ext cx="34726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Very limited intelligence.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No knowledge of non-perceptual parts of state.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Usually too big to generate and store.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If there occurs any change in the environment, then the collection of rules need to be updated.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2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320" y="132550"/>
            <a:ext cx="8222100" cy="767700"/>
          </a:xfrm>
        </p:spPr>
        <p:txBody>
          <a:bodyPr/>
          <a:lstStyle/>
          <a:p>
            <a:pPr fontAlgn="base"/>
            <a:r>
              <a:rPr lang="en-US" b="1" dirty="0"/>
              <a:t>Model-based reflex agents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859867"/>
            <a:ext cx="37603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how the world evolves </a:t>
            </a:r>
            <a:r>
              <a:rPr lang="en-US" b="1" dirty="0"/>
              <a:t>in-dependently from the </a:t>
            </a:r>
            <a:r>
              <a:rPr lang="en-US" b="1" dirty="0" smtClean="0"/>
              <a:t>agent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smtClean="0"/>
              <a:t>how </a:t>
            </a:r>
            <a:r>
              <a:rPr lang="en-US" dirty="0"/>
              <a:t>the </a:t>
            </a:r>
            <a:r>
              <a:rPr lang="en-US" b="1" dirty="0"/>
              <a:t>agent actions affects the world</a:t>
            </a:r>
            <a:r>
              <a:rPr lang="en-US" dirty="0"/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341" y="1743222"/>
            <a:ext cx="5259363" cy="330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67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320" y="132550"/>
            <a:ext cx="8222100" cy="767700"/>
          </a:xfrm>
        </p:spPr>
        <p:txBody>
          <a:bodyPr/>
          <a:lstStyle/>
          <a:p>
            <a:pPr fontAlgn="base"/>
            <a:r>
              <a:rPr lang="en-US" b="1" dirty="0"/>
              <a:t>Utility-based </a:t>
            </a:r>
            <a:r>
              <a:rPr lang="en-US" b="1" dirty="0" smtClean="0"/>
              <a:t>agents: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859867"/>
            <a:ext cx="37603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Sometimes achieving the desired goal is not enough. We may look for a quicker, safer, cheaper trip to reach a destination. Agent happiness should be taken into consideration. Utility describes how </a:t>
            </a:r>
            <a:r>
              <a:rPr lang="en-US" b="1" dirty="0"/>
              <a:t>“happy”</a:t>
            </a:r>
            <a:r>
              <a:rPr lang="en-US" dirty="0"/>
              <a:t> the agent is.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276" y="1202267"/>
            <a:ext cx="5125797" cy="394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15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320" y="132550"/>
            <a:ext cx="8222100" cy="767700"/>
          </a:xfrm>
        </p:spPr>
        <p:txBody>
          <a:bodyPr/>
          <a:lstStyle/>
          <a:p>
            <a:pPr fontAlgn="base"/>
            <a:r>
              <a:rPr lang="en-US" b="1" dirty="0"/>
              <a:t>Learning </a:t>
            </a:r>
            <a:r>
              <a:rPr lang="en-US" b="1" dirty="0" smtClean="0"/>
              <a:t>Agent: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859867"/>
            <a:ext cx="37603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A learning agent in AI is the type of agent which can learn from its past experiences or it has learning capabilities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731" y="1756121"/>
            <a:ext cx="4726576" cy="338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6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320" y="132550"/>
            <a:ext cx="8222100" cy="767700"/>
          </a:xfrm>
        </p:spPr>
        <p:txBody>
          <a:bodyPr/>
          <a:lstStyle/>
          <a:p>
            <a:pPr fontAlgn="base"/>
            <a:r>
              <a:rPr lang="en-US" dirty="0" smtClean="0"/>
              <a:t>Technical definition of Intelligence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3016" y="2928379"/>
            <a:ext cx="903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800" dirty="0" smtClean="0"/>
              <a:t> </a:t>
            </a:r>
            <a:r>
              <a:rPr lang="en-US" sz="1800" dirty="0"/>
              <a:t>Intelligence is defined as </a:t>
            </a:r>
            <a:r>
              <a:rPr lang="en-US" sz="1800" b="1" dirty="0"/>
              <a:t>“The ability to acquire and apply knowledge and skills”.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6173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320" y="132550"/>
            <a:ext cx="8222100" cy="767700"/>
          </a:xfrm>
        </p:spPr>
        <p:txBody>
          <a:bodyPr/>
          <a:lstStyle/>
          <a:p>
            <a:pPr fontAlgn="base"/>
            <a:r>
              <a:rPr lang="en-US" dirty="0" smtClean="0"/>
              <a:t>Types of AI: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7272" y="2322204"/>
            <a:ext cx="78926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Narrow Artificial </a:t>
            </a:r>
            <a:r>
              <a:rPr lang="en-US" sz="2000" dirty="0" smtClean="0">
                <a:latin typeface="Garamond" panose="02020404030301010803" pitchFamily="18" charset="0"/>
              </a:rPr>
              <a:t>Intelligence:</a:t>
            </a:r>
          </a:p>
          <a:p>
            <a:pPr fontAlgn="base"/>
            <a:r>
              <a:rPr lang="en-US" sz="2000" dirty="0" smtClean="0">
                <a:latin typeface="Garamond" panose="02020404030301010803" pitchFamily="18" charset="0"/>
              </a:rPr>
              <a:t>I.e. </a:t>
            </a:r>
            <a:r>
              <a:rPr lang="en-US" dirty="0"/>
              <a:t>Playing a chess </a:t>
            </a:r>
            <a:r>
              <a:rPr lang="en-US" dirty="0" smtClean="0"/>
              <a:t>game, Controlling </a:t>
            </a:r>
            <a:r>
              <a:rPr lang="en-US" dirty="0"/>
              <a:t>traffic </a:t>
            </a:r>
            <a:r>
              <a:rPr lang="en-US" dirty="0" smtClean="0"/>
              <a:t>signals, Driving </a:t>
            </a:r>
            <a:r>
              <a:rPr lang="en-US" dirty="0"/>
              <a:t>a car</a:t>
            </a:r>
          </a:p>
          <a:p>
            <a:pPr fontAlgn="base"/>
            <a:endParaRPr lang="en-US" sz="2000" dirty="0">
              <a:latin typeface="Garamond" panose="02020404030301010803" pitchFamily="18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General Artificial </a:t>
            </a:r>
            <a:r>
              <a:rPr lang="en-US" sz="2000" dirty="0" smtClean="0">
                <a:latin typeface="Garamond" panose="02020404030301010803" pitchFamily="18" charset="0"/>
              </a:rPr>
              <a:t>intelligence:</a:t>
            </a:r>
          </a:p>
          <a:p>
            <a:pPr fontAlgn="base"/>
            <a:r>
              <a:rPr lang="en-US" dirty="0"/>
              <a:t>provided with knowledge about many sorts of fields and it is also completely open to learning new things by </a:t>
            </a:r>
            <a:r>
              <a:rPr lang="en-US" dirty="0" smtClean="0"/>
              <a:t>itself. Which can go against Human in sever ways.</a:t>
            </a:r>
            <a:endParaRPr lang="en-US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70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320" y="471598"/>
            <a:ext cx="8222100" cy="767700"/>
          </a:xfrm>
        </p:spPr>
        <p:txBody>
          <a:bodyPr/>
          <a:lstStyle/>
          <a:p>
            <a:pPr fontAlgn="base"/>
            <a:r>
              <a:rPr lang="en-US" b="1" dirty="0" smtClean="0"/>
              <a:t>Cause of danger in AI: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3271" y="2928379"/>
            <a:ext cx="9030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/>
              <a:t>poor designing of Artificial Intelligence </a:t>
            </a:r>
            <a:r>
              <a:rPr lang="en-US" dirty="0"/>
              <a:t>could lead </a:t>
            </a:r>
            <a:r>
              <a:rPr lang="en-US" dirty="0" smtClean="0"/>
              <a:t>to machines/system go against human.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7845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320" y="471598"/>
            <a:ext cx="8222100" cy="767700"/>
          </a:xfrm>
        </p:spPr>
        <p:txBody>
          <a:bodyPr/>
          <a:lstStyle/>
          <a:p>
            <a:pPr fontAlgn="base"/>
            <a:r>
              <a:rPr lang="en-US" b="1" dirty="0" smtClean="0"/>
              <a:t>Consideration aspects while designing AI algorithm: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1078" y="1849593"/>
            <a:ext cx="9030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dirty="0"/>
              <a:t>Basically an AI algorithm should be made in such a way that</a:t>
            </a:r>
            <a:r>
              <a:rPr lang="en-US" dirty="0" smtClean="0"/>
              <a:t>:</a:t>
            </a:r>
          </a:p>
          <a:p>
            <a:pPr fontAlgn="base"/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It never goes out of control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It gets Knowledge related to only a specific domain</a:t>
            </a:r>
          </a:p>
        </p:txBody>
      </p:sp>
    </p:spTree>
    <p:extLst>
      <p:ext uri="{BB962C8B-B14F-4D97-AF65-F5344CB8AC3E}">
        <p14:creationId xmlns:p14="http://schemas.microsoft.com/office/powerpoint/2010/main" val="29618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Apply Sectors </a:t>
            </a:r>
            <a:r>
              <a:rPr lang="en-US" b="1" dirty="0" smtClean="0"/>
              <a:t>of </a:t>
            </a:r>
            <a:r>
              <a:rPr lang="en-US" b="1" dirty="0" smtClean="0"/>
              <a:t>AI: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54805" y="1718381"/>
            <a:ext cx="736863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Natural Language </a:t>
            </a:r>
            <a:r>
              <a:rPr lang="en-US" b="1" dirty="0" smtClean="0"/>
              <a:t>Generation</a:t>
            </a: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Speech </a:t>
            </a:r>
            <a:r>
              <a:rPr lang="en-US" b="1" dirty="0" smtClean="0"/>
              <a:t>Recognition</a:t>
            </a:r>
            <a:endParaRPr lang="en-US" sz="1800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Virtual Agent</a:t>
            </a:r>
            <a:r>
              <a:rPr lang="en-US" dirty="0"/>
              <a:t>: A </a:t>
            </a:r>
            <a:r>
              <a:rPr lang="en-US" u="sng" dirty="0">
                <a:solidFill>
                  <a:schemeClr val="bg2"/>
                </a:solidFill>
                <a:hlinkClick r:id="rId2"/>
              </a:rPr>
              <a:t>Virtual </a:t>
            </a:r>
            <a:r>
              <a:rPr lang="en-US" u="sng" dirty="0" smtClean="0">
                <a:solidFill>
                  <a:schemeClr val="bg2"/>
                </a:solidFill>
                <a:hlinkClick r:id="rId2"/>
              </a:rPr>
              <a:t>Agent</a:t>
            </a:r>
            <a:r>
              <a:rPr lang="en-US" u="sng" dirty="0" smtClean="0">
                <a:solidFill>
                  <a:schemeClr val="bg2"/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/>
              <a:t>a computer generated, animated, artificial intelligence virtual character (usually with anthropomorphic appearance) that serves as an online customer service representative.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Home </a:t>
            </a:r>
            <a:endParaRPr lang="en-US" sz="18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Machine Learning </a:t>
            </a: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Deep Learning Platforms </a:t>
            </a: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Biometrics </a:t>
            </a: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Robotic Process </a:t>
            </a:r>
            <a:r>
              <a:rPr lang="en-US" b="1" dirty="0" smtClean="0"/>
              <a:t>Automation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Text Analytics and </a:t>
            </a:r>
            <a:r>
              <a:rPr lang="en-US" b="1" dirty="0" smtClean="0"/>
              <a:t>NLP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Healthcare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Business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Autonomous vehicles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Robotics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Cyborg Technology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225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Artificial Intelligence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480" y="1688226"/>
            <a:ext cx="5722706" cy="318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21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 </a:t>
            </a:r>
            <a:r>
              <a:rPr lang="en-US" b="1" dirty="0" smtClean="0"/>
              <a:t>of </a:t>
            </a:r>
            <a:r>
              <a:rPr lang="en-US" b="1" dirty="0" smtClean="0"/>
              <a:t>AI: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4805" y="1718381"/>
            <a:ext cx="73686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Google’s AI-Powered </a:t>
            </a:r>
            <a:r>
              <a:rPr lang="en-US" dirty="0" smtClean="0"/>
              <a:t>Predictions-Google </a:t>
            </a:r>
            <a:r>
              <a:rPr lang="en-US" dirty="0"/>
              <a:t>Maps (Maps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Ridesharing Apps Like Uber and </a:t>
            </a:r>
            <a:r>
              <a:rPr lang="en-US" dirty="0" smtClean="0"/>
              <a:t>Lyft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Commercial Flights Use an AI </a:t>
            </a:r>
            <a:r>
              <a:rPr lang="en-US" dirty="0" smtClean="0"/>
              <a:t>Autopilot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Email Spam filtering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Smart Email </a:t>
            </a:r>
            <a:r>
              <a:rPr lang="en-US" dirty="0" smtClean="0"/>
              <a:t>Categorization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Plagiarism </a:t>
            </a:r>
            <a:r>
              <a:rPr lang="en-US" dirty="0" smtClean="0"/>
              <a:t>Checkers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Robo</a:t>
            </a:r>
            <a:r>
              <a:rPr lang="en-US" dirty="0" smtClean="0"/>
              <a:t>-readers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Banking </a:t>
            </a:r>
            <a:r>
              <a:rPr lang="en-US" dirty="0"/>
              <a:t>Fraud </a:t>
            </a:r>
            <a:r>
              <a:rPr lang="en-US" dirty="0" smtClean="0"/>
              <a:t>Prevention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Banking </a:t>
            </a:r>
            <a:r>
              <a:rPr lang="en-US" dirty="0"/>
              <a:t>Credit </a:t>
            </a:r>
            <a:r>
              <a:rPr lang="en-US" dirty="0" smtClean="0"/>
              <a:t>Decisions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Facebook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 </a:t>
            </a:r>
            <a:r>
              <a:rPr lang="en-US" dirty="0" smtClean="0"/>
              <a:t>Instagram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Snapchat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Alexa, Siri, Google Home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6020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10" y="533186"/>
            <a:ext cx="8086984" cy="423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71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Language Used in AI development: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08" y="1995762"/>
            <a:ext cx="1322798" cy="13227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01" y="1995762"/>
            <a:ext cx="1197863" cy="13459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559" y="1523795"/>
            <a:ext cx="1942458" cy="19424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996" y="2095936"/>
            <a:ext cx="2045525" cy="14114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749" y="1993997"/>
            <a:ext cx="1513351" cy="15133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5353" y="1695463"/>
            <a:ext cx="1150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07206" y="1695463"/>
            <a:ext cx="1150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C++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00435" y="1709170"/>
            <a:ext cx="1150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40312" y="1743426"/>
            <a:ext cx="1150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Lisp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805394" y="1709196"/>
            <a:ext cx="1150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Prolog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30" y="3882368"/>
            <a:ext cx="1700171" cy="105589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83354" y="3585092"/>
            <a:ext cx="1150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31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References: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builtin.com/artificial-intelligence</a:t>
            </a:r>
            <a:r>
              <a:rPr lang="en-US" dirty="0" smtClean="0"/>
              <a:t> - idea building on AI</a:t>
            </a:r>
          </a:p>
          <a:p>
            <a:r>
              <a:rPr lang="en-US" dirty="0">
                <a:hlinkClick r:id="rId3"/>
              </a:rPr>
              <a:t>https://www.geeksforgeeks.org/agents-artificial-intelligence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- Requirements of AI</a:t>
            </a:r>
          </a:p>
          <a:p>
            <a:r>
              <a:rPr lang="en-US" dirty="0">
                <a:hlinkClick r:id="rId4"/>
              </a:rPr>
              <a:t>https://www.geeksforgeeks.org/dangers-of-artificial-intelligence/?</a:t>
            </a:r>
            <a:r>
              <a:rPr lang="en-US" dirty="0" smtClean="0">
                <a:hlinkClick r:id="rId4"/>
              </a:rPr>
              <a:t>ref=rp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https://www.valluriorg.com/blog/artificial-intelligence-and-its-applications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>
                <a:hlinkClick r:id="rId6"/>
              </a:rPr>
              <a:t>https://emerj.com/ai-sector-overviews/everyday-examples-of-ai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 </a:t>
            </a:r>
            <a:r>
              <a:rPr lang="en-US" dirty="0" err="1" smtClean="0"/>
              <a:t>eaxmples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5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</a:t>
            </a:r>
            <a:r>
              <a:rPr lang="en-US" b="1" dirty="0" smtClean="0"/>
              <a:t>AI ?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886" y="2066187"/>
            <a:ext cx="8222100" cy="2536635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</a:t>
            </a:r>
            <a:r>
              <a:rPr lang="en-US" dirty="0" smtClean="0">
                <a:solidFill>
                  <a:schemeClr val="bg2"/>
                </a:solidFill>
              </a:rPr>
              <a:t>ntelligence </a:t>
            </a:r>
            <a:r>
              <a:rPr lang="en-US" dirty="0">
                <a:solidFill>
                  <a:schemeClr val="bg2"/>
                </a:solidFill>
              </a:rPr>
              <a:t>demonstrated by machines, in contrast to the natural intelligence displayed by humans and animals</a:t>
            </a:r>
            <a:r>
              <a:rPr lang="en-US" dirty="0" smtClean="0">
                <a:solidFill>
                  <a:schemeClr val="bg2"/>
                </a:solidFill>
              </a:rPr>
              <a:t>.</a:t>
            </a:r>
          </a:p>
          <a:p>
            <a:r>
              <a:rPr lang="en-US" dirty="0">
                <a:solidFill>
                  <a:schemeClr val="bg2"/>
                </a:solidFill>
              </a:rPr>
              <a:t>refers to the simulation of human intelligence in machines that are programmed to </a:t>
            </a:r>
            <a:r>
              <a:rPr lang="en-US" b="1" dirty="0">
                <a:solidFill>
                  <a:schemeClr val="bg2"/>
                </a:solidFill>
              </a:rPr>
              <a:t>think like humans and mimic their actions</a:t>
            </a:r>
            <a:r>
              <a:rPr lang="en-US" dirty="0">
                <a:solidFill>
                  <a:schemeClr val="bg2"/>
                </a:solidFill>
              </a:rPr>
              <a:t>. 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The </a:t>
            </a:r>
            <a:r>
              <a:rPr lang="en-US" dirty="0">
                <a:solidFill>
                  <a:schemeClr val="bg2"/>
                </a:solidFill>
              </a:rPr>
              <a:t>term may also be applied to any machine that exhibits traits associated with a human mind such as learning and problem-solving.</a:t>
            </a:r>
            <a:endParaRPr lang="en-U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30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Idea of AI?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901" y="2230574"/>
            <a:ext cx="8222100" cy="1344833"/>
          </a:xfrm>
        </p:spPr>
        <p:txBody>
          <a:bodyPr/>
          <a:lstStyle/>
          <a:p>
            <a:pPr marL="114300" indent="0" algn="ctr">
              <a:buNone/>
            </a:pPr>
            <a:r>
              <a:rPr lang="en-US" sz="3600" b="1" dirty="0" smtClean="0">
                <a:solidFill>
                  <a:schemeClr val="bg2"/>
                </a:solidFill>
              </a:rPr>
              <a:t>"</a:t>
            </a:r>
            <a:r>
              <a:rPr lang="en-US" sz="3600" b="1" dirty="0">
                <a:solidFill>
                  <a:schemeClr val="bg2"/>
                </a:solidFill>
              </a:rPr>
              <a:t>Can machines think?" </a:t>
            </a:r>
            <a:endParaRPr lang="en-US" sz="3600" b="1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27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Approaches</a:t>
            </a:r>
            <a:r>
              <a:rPr lang="en-US" b="1" dirty="0" smtClean="0"/>
              <a:t> involved in AI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901" y="1756882"/>
            <a:ext cx="8222100" cy="2774022"/>
          </a:xfrm>
        </p:spPr>
        <p:txBody>
          <a:bodyPr/>
          <a:lstStyle/>
          <a:p>
            <a:r>
              <a:rPr lang="en-US" b="1" dirty="0"/>
              <a:t>Thinking </a:t>
            </a:r>
            <a:r>
              <a:rPr lang="en-US" b="1" dirty="0" smtClean="0"/>
              <a:t>humanly</a:t>
            </a:r>
          </a:p>
          <a:p>
            <a:r>
              <a:rPr lang="en-US" b="1" dirty="0"/>
              <a:t>Thinking </a:t>
            </a:r>
            <a:r>
              <a:rPr lang="en-US" b="1" dirty="0" smtClean="0"/>
              <a:t>logically/rationally </a:t>
            </a:r>
          </a:p>
          <a:p>
            <a:r>
              <a:rPr lang="en-US" b="1" dirty="0"/>
              <a:t>Acting humanly </a:t>
            </a:r>
            <a:endParaRPr lang="en-US" b="1" dirty="0" smtClean="0"/>
          </a:p>
          <a:p>
            <a:r>
              <a:rPr lang="en-US" b="1" dirty="0"/>
              <a:t>Acting </a:t>
            </a:r>
            <a:r>
              <a:rPr lang="en-US" b="1" dirty="0"/>
              <a:t>logically/rationally </a:t>
            </a:r>
            <a:endParaRPr lang="en-US" b="1" dirty="0" smtClean="0"/>
          </a:p>
          <a:p>
            <a:pPr marL="114300" indent="0">
              <a:buNone/>
            </a:pPr>
            <a:endParaRPr lang="en-US" b="1" dirty="0" smtClean="0"/>
          </a:p>
          <a:p>
            <a:pPr marL="114300" indent="0">
              <a:buNone/>
            </a:pP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The </a:t>
            </a:r>
            <a:r>
              <a:rPr lang="en-US" sz="1400" dirty="0">
                <a:solidFill>
                  <a:schemeClr val="bg2"/>
                </a:solidFill>
                <a:latin typeface="+mj-lt"/>
              </a:rPr>
              <a:t>first two ideas concern thought </a:t>
            </a:r>
            <a:r>
              <a:rPr lang="en-US" sz="1400" b="1" dirty="0">
                <a:solidFill>
                  <a:schemeClr val="bg2"/>
                </a:solidFill>
                <a:latin typeface="+mj-lt"/>
              </a:rPr>
              <a:t>processes and reasoning</a:t>
            </a:r>
            <a:r>
              <a:rPr lang="en-US" sz="1400" dirty="0">
                <a:solidFill>
                  <a:schemeClr val="bg2"/>
                </a:solidFill>
                <a:latin typeface="+mj-lt"/>
              </a:rPr>
              <a:t>, while the others </a:t>
            </a:r>
            <a:r>
              <a:rPr lang="en-US" sz="1400" b="1" dirty="0">
                <a:solidFill>
                  <a:schemeClr val="bg2"/>
                </a:solidFill>
                <a:latin typeface="+mj-lt"/>
              </a:rPr>
              <a:t>deal with behavior</a:t>
            </a:r>
            <a:r>
              <a:rPr lang="en-US" sz="1400" dirty="0">
                <a:solidFill>
                  <a:schemeClr val="bg2"/>
                </a:solidFill>
                <a:latin typeface="+mj-lt"/>
              </a:rPr>
              <a:t>. </a:t>
            </a:r>
            <a:r>
              <a:rPr lang="en-US" sz="1400" b="1" dirty="0">
                <a:solidFill>
                  <a:schemeClr val="bg2"/>
                </a:solidFill>
                <a:latin typeface="+mj-lt"/>
              </a:rPr>
              <a:t> </a:t>
            </a:r>
            <a:endParaRPr lang="en-US" sz="2000" b="1" dirty="0" smtClean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112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Modified Definition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901" y="2230574"/>
            <a:ext cx="8222100" cy="1344833"/>
          </a:xfrm>
        </p:spPr>
        <p:txBody>
          <a:bodyPr/>
          <a:lstStyle/>
          <a:p>
            <a:pPr marL="114300" indent="0" algn="ctr">
              <a:buNone/>
            </a:pPr>
            <a:r>
              <a:rPr lang="en-US" dirty="0">
                <a:solidFill>
                  <a:schemeClr val="bg2"/>
                </a:solidFill>
              </a:rPr>
              <a:t>AI is "the study of agents that receive percepts from the environment and perform actions</a:t>
            </a:r>
            <a:r>
              <a:rPr lang="en-US" dirty="0" smtClean="0">
                <a:solidFill>
                  <a:schemeClr val="bg2"/>
                </a:solidFill>
              </a:rPr>
              <a:t>.“</a:t>
            </a:r>
          </a:p>
          <a:p>
            <a:pPr marL="114300" indent="0" algn="ctr">
              <a:buNone/>
            </a:pPr>
            <a:r>
              <a:rPr lang="en-US" sz="1400" dirty="0">
                <a:solidFill>
                  <a:schemeClr val="bg2"/>
                </a:solidFill>
              </a:rPr>
              <a:t>(Russel and </a:t>
            </a:r>
            <a:r>
              <a:rPr lang="en-US" sz="1400" dirty="0" err="1">
                <a:solidFill>
                  <a:schemeClr val="bg2"/>
                </a:solidFill>
              </a:rPr>
              <a:t>Norvig</a:t>
            </a:r>
            <a:r>
              <a:rPr lang="en-US" sz="1400" dirty="0">
                <a:solidFill>
                  <a:schemeClr val="bg2"/>
                </a:solidFill>
              </a:rPr>
              <a:t> viii</a:t>
            </a:r>
            <a:r>
              <a:rPr lang="en-US" sz="1400" dirty="0" smtClean="0">
                <a:solidFill>
                  <a:schemeClr val="bg2"/>
                </a:solidFill>
              </a:rPr>
              <a:t>)</a:t>
            </a:r>
            <a:endParaRPr lang="en-US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4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Agents in Artificial </a:t>
            </a:r>
            <a:r>
              <a:rPr lang="en-US" b="1" dirty="0" smtClean="0">
                <a:solidFill>
                  <a:schemeClr val="bg1"/>
                </a:solidFill>
              </a:rPr>
              <a:t>Intelligence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901" y="2230574"/>
            <a:ext cx="8222100" cy="1920186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  <a:latin typeface="Garamond" panose="02020404030301010803" pitchFamily="18" charset="0"/>
              </a:rPr>
              <a:t>An </a:t>
            </a:r>
            <a:r>
              <a:rPr lang="en-US" b="1" dirty="0">
                <a:solidFill>
                  <a:schemeClr val="bg2"/>
                </a:solidFill>
                <a:latin typeface="Garamond" panose="02020404030301010803" pitchFamily="18" charset="0"/>
              </a:rPr>
              <a:t>agent</a:t>
            </a:r>
            <a:r>
              <a:rPr lang="en-US" dirty="0">
                <a:solidFill>
                  <a:schemeClr val="bg2"/>
                </a:solidFill>
                <a:latin typeface="Garamond" panose="02020404030301010803" pitchFamily="18" charset="0"/>
              </a:rPr>
              <a:t> is anything that can </a:t>
            </a:r>
            <a:r>
              <a:rPr lang="en-US" dirty="0" smtClean="0">
                <a:solidFill>
                  <a:schemeClr val="bg2"/>
                </a:solidFill>
                <a:latin typeface="Garamond" panose="02020404030301010803" pitchFamily="18" charset="0"/>
              </a:rPr>
              <a:t>observe </a:t>
            </a:r>
            <a:r>
              <a:rPr lang="en-US" dirty="0">
                <a:solidFill>
                  <a:schemeClr val="bg2"/>
                </a:solidFill>
                <a:latin typeface="Garamond" panose="02020404030301010803" pitchFamily="18" charset="0"/>
              </a:rPr>
              <a:t>its environment through sensors and acts upon that environment through effectors</a:t>
            </a:r>
            <a:r>
              <a:rPr lang="en-US" dirty="0" smtClean="0">
                <a:solidFill>
                  <a:schemeClr val="bg2"/>
                </a:solidFill>
                <a:latin typeface="Garamond" panose="02020404030301010803" pitchFamily="18" charset="0"/>
              </a:rPr>
              <a:t>.</a:t>
            </a:r>
          </a:p>
          <a:p>
            <a:r>
              <a:rPr lang="en-US" dirty="0" smtClean="0">
                <a:solidFill>
                  <a:schemeClr val="bg2"/>
                </a:solidFill>
                <a:latin typeface="Garamond" panose="02020404030301010803" pitchFamily="18" charset="0"/>
              </a:rPr>
              <a:t> </a:t>
            </a:r>
            <a:r>
              <a:rPr lang="en-US" dirty="0">
                <a:solidFill>
                  <a:schemeClr val="bg2"/>
                </a:solidFill>
                <a:latin typeface="Garamond" panose="02020404030301010803" pitchFamily="18" charset="0"/>
              </a:rPr>
              <a:t>A human </a:t>
            </a:r>
            <a:r>
              <a:rPr lang="en-US" b="1" dirty="0">
                <a:solidFill>
                  <a:schemeClr val="bg2"/>
                </a:solidFill>
                <a:latin typeface="Garamond" panose="02020404030301010803" pitchFamily="18" charset="0"/>
              </a:rPr>
              <a:t>agent</a:t>
            </a:r>
            <a:r>
              <a:rPr lang="en-US" dirty="0">
                <a:solidFill>
                  <a:schemeClr val="bg2"/>
                </a:solidFill>
                <a:latin typeface="Garamond" panose="02020404030301010803" pitchFamily="18" charset="0"/>
              </a:rPr>
              <a:t> has sensory organs such as eyes, ears, nose, tongue and skin parallel to the sensors, and other organs such as hands, legs, mouth, for effectors.</a:t>
            </a:r>
            <a:endParaRPr lang="en-US" sz="2800" b="1" dirty="0">
              <a:solidFill>
                <a:schemeClr val="bg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66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Agents in Artificial </a:t>
            </a:r>
            <a:r>
              <a:rPr lang="en-US" b="1" dirty="0" smtClean="0">
                <a:solidFill>
                  <a:schemeClr val="bg1"/>
                </a:solidFill>
              </a:rPr>
              <a:t>Intelligence-2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901" y="2230574"/>
            <a:ext cx="8222100" cy="1920186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  <a:latin typeface="Garamond" panose="02020404030301010803" pitchFamily="18" charset="0"/>
              </a:rPr>
              <a:t>An</a:t>
            </a:r>
            <a:r>
              <a:rPr lang="en-US" dirty="0">
                <a:solidFill>
                  <a:schemeClr val="bg2"/>
                </a:solidFill>
                <a:latin typeface="Garamond" panose="02020404030301010803" pitchFamily="18" charset="0"/>
              </a:rPr>
              <a:t> </a:t>
            </a:r>
            <a:r>
              <a:rPr lang="en-US" b="1" dirty="0">
                <a:solidFill>
                  <a:schemeClr val="bg2"/>
                </a:solidFill>
                <a:latin typeface="Garamond" panose="02020404030301010803" pitchFamily="18" charset="0"/>
              </a:rPr>
              <a:t>AI</a:t>
            </a:r>
            <a:r>
              <a:rPr lang="en-US" dirty="0">
                <a:solidFill>
                  <a:schemeClr val="bg2"/>
                </a:solidFill>
                <a:latin typeface="Garamond" panose="02020404030301010803" pitchFamily="18" charset="0"/>
              </a:rPr>
              <a:t> system can be defined as the study of the rational </a:t>
            </a:r>
            <a:r>
              <a:rPr lang="en-US" b="1" dirty="0">
                <a:solidFill>
                  <a:schemeClr val="bg2"/>
                </a:solidFill>
                <a:latin typeface="Garamond" panose="02020404030301010803" pitchFamily="18" charset="0"/>
              </a:rPr>
              <a:t>agent</a:t>
            </a:r>
            <a:r>
              <a:rPr lang="en-US" dirty="0">
                <a:solidFill>
                  <a:schemeClr val="bg2"/>
                </a:solidFill>
                <a:latin typeface="Garamond" panose="02020404030301010803" pitchFamily="18" charset="0"/>
              </a:rPr>
              <a:t> and its environment. </a:t>
            </a:r>
            <a:endParaRPr lang="en-US" dirty="0">
              <a:solidFill>
                <a:schemeClr val="bg2"/>
              </a:solidFill>
              <a:latin typeface="Garamond" panose="02020404030301010803" pitchFamily="18" charset="0"/>
            </a:endParaRPr>
          </a:p>
          <a:p>
            <a:r>
              <a:rPr lang="en-US" dirty="0" smtClean="0">
                <a:solidFill>
                  <a:schemeClr val="bg2"/>
                </a:solidFill>
                <a:latin typeface="Garamond" panose="02020404030301010803" pitchFamily="18" charset="0"/>
              </a:rPr>
              <a:t>The</a:t>
            </a:r>
            <a:r>
              <a:rPr lang="en-US" dirty="0">
                <a:solidFill>
                  <a:schemeClr val="bg2"/>
                </a:solidFill>
                <a:latin typeface="Garamond" panose="02020404030301010803" pitchFamily="18" charset="0"/>
              </a:rPr>
              <a:t> </a:t>
            </a:r>
            <a:r>
              <a:rPr lang="en-US" b="1" dirty="0" smtClean="0">
                <a:solidFill>
                  <a:schemeClr val="bg2"/>
                </a:solidFill>
                <a:latin typeface="Garamond" panose="02020404030301010803" pitchFamily="18" charset="0"/>
              </a:rPr>
              <a:t>AGENTS</a:t>
            </a:r>
            <a:r>
              <a:rPr lang="en-US" dirty="0">
                <a:solidFill>
                  <a:schemeClr val="bg2"/>
                </a:solidFill>
                <a:latin typeface="Garamond" panose="02020404030301010803" pitchFamily="18" charset="0"/>
              </a:rPr>
              <a:t> sense the environment through sensors and act on their environment through actuators</a:t>
            </a:r>
            <a:r>
              <a:rPr lang="en-US" dirty="0" smtClean="0">
                <a:solidFill>
                  <a:schemeClr val="bg2"/>
                </a:solidFill>
                <a:latin typeface="Garamond" panose="02020404030301010803" pitchFamily="18" charset="0"/>
              </a:rPr>
              <a:t>.</a:t>
            </a:r>
          </a:p>
          <a:p>
            <a:r>
              <a:rPr lang="en-US" dirty="0" smtClean="0">
                <a:solidFill>
                  <a:schemeClr val="bg2"/>
                </a:solidFill>
                <a:latin typeface="Garamond" panose="02020404030301010803" pitchFamily="18" charset="0"/>
              </a:rPr>
              <a:t> </a:t>
            </a:r>
            <a:r>
              <a:rPr lang="en-US" dirty="0">
                <a:solidFill>
                  <a:schemeClr val="bg2"/>
                </a:solidFill>
                <a:latin typeface="Garamond" panose="02020404030301010803" pitchFamily="18" charset="0"/>
              </a:rPr>
              <a:t>An </a:t>
            </a:r>
            <a:r>
              <a:rPr lang="en-US" b="1" dirty="0">
                <a:solidFill>
                  <a:schemeClr val="bg2"/>
                </a:solidFill>
                <a:latin typeface="Garamond" panose="02020404030301010803" pitchFamily="18" charset="0"/>
              </a:rPr>
              <a:t>AI agent</a:t>
            </a:r>
            <a:r>
              <a:rPr lang="en-US" dirty="0">
                <a:solidFill>
                  <a:schemeClr val="bg2"/>
                </a:solidFill>
                <a:latin typeface="Garamond" panose="02020404030301010803" pitchFamily="18" charset="0"/>
              </a:rPr>
              <a:t> can have mental properties such as knowledge, belief, intention, etc.</a:t>
            </a:r>
            <a:endParaRPr lang="en-US" sz="2800" b="1" dirty="0">
              <a:solidFill>
                <a:schemeClr val="bg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7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Features/Functionality of Agents in AI: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495" y="1893308"/>
            <a:ext cx="4105202" cy="283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87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736</Words>
  <Application>Microsoft Office PowerPoint</Application>
  <PresentationFormat>On-screen Show (16:9)</PresentationFormat>
  <Paragraphs>104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Bree Serif</vt:lpstr>
      <vt:lpstr>Roboto</vt:lpstr>
      <vt:lpstr>Arial</vt:lpstr>
      <vt:lpstr>Garamond</vt:lpstr>
      <vt:lpstr>Material</vt:lpstr>
      <vt:lpstr>PROJECT DOMAIN</vt:lpstr>
      <vt:lpstr>Artificial Intelligence</vt:lpstr>
      <vt:lpstr>What is AI ?</vt:lpstr>
      <vt:lpstr>Idea of AI?</vt:lpstr>
      <vt:lpstr>Approaches involved in AI</vt:lpstr>
      <vt:lpstr>Modified Definition</vt:lpstr>
      <vt:lpstr>Agents in Artificial Intelligence</vt:lpstr>
      <vt:lpstr>Agents in Artificial Intelligence-2</vt:lpstr>
      <vt:lpstr>Features/Functionality of Agents in AI:</vt:lpstr>
      <vt:lpstr>Types of Agents in AI:</vt:lpstr>
      <vt:lpstr>Simple reflex agents</vt:lpstr>
      <vt:lpstr>Model-based reflex agents</vt:lpstr>
      <vt:lpstr>Utility-based agents:</vt:lpstr>
      <vt:lpstr>Learning Agent:</vt:lpstr>
      <vt:lpstr>Technical definition of Intelligence:</vt:lpstr>
      <vt:lpstr>Types of AI:</vt:lpstr>
      <vt:lpstr>Cause of danger in AI:</vt:lpstr>
      <vt:lpstr>Consideration aspects while designing AI algorithm:</vt:lpstr>
      <vt:lpstr>Apply Sectors of AI:</vt:lpstr>
      <vt:lpstr>Examples of AI:</vt:lpstr>
      <vt:lpstr>PowerPoint Presentation</vt:lpstr>
      <vt:lpstr>Programming Language Used in AI development: </vt:lpstr>
      <vt:lpstr>References: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DOMAIN</dc:title>
  <dc:creator>Md. Fahim Faysal</dc:creator>
  <cp:lastModifiedBy>Md. Fahim Faysal</cp:lastModifiedBy>
  <cp:revision>41</cp:revision>
  <dcterms:modified xsi:type="dcterms:W3CDTF">2020-04-03T17:11:40Z</dcterms:modified>
</cp:coreProperties>
</file>