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s/slide54.xml" ContentType="application/vnd.openxmlformats-officedocument.presentationml.slide+xml"/>
  <Override PartName="/ppt/slideLayouts/slideLayout6.xml" ContentType="application/vnd.openxmlformats-officedocument.presentationml.slideLayout+xml"/>
  <Override PartName="/ppt/notesSlides/notesSlide38.xml" ContentType="application/vnd.openxmlformats-officedocument.presentationml.notesSlide+xml"/>
  <Override PartName="/ppt/notesSlides/notesSlide49.xml" ContentType="application/vnd.openxmlformats-officedocument.presentationml.notesSlide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27.xml" ContentType="application/vnd.openxmlformats-officedocument.presentationml.notesSlide+xml"/>
  <Override PartName="/ppt/notesSlides/notesSlide45.xml" ContentType="application/vnd.openxmlformats-officedocument.presentationml.notesSlide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notesSlides/notesSlide16.xml" ContentType="application/vnd.openxmlformats-officedocument.presentationml.notesSlide+xml"/>
  <Override PartName="/ppt/notesSlides/notesSlide34.xml" ContentType="application/vnd.openxmlformats-officedocument.presentationml.notes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notesSlides/notesSlide23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7.xml" ContentType="application/vnd.openxmlformats-officedocument.presentationml.notes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viewProps.xml" ContentType="application/vnd.openxmlformats-officedocument.presentationml.viewProp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s/slide57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notesSlides/notesSlide1.xml" ContentType="application/vnd.openxmlformats-officedocument.presentationml.notesSlide+xml"/>
  <Default Extension="bin" ContentType="application/vnd.openxmlformats-officedocument.oleObject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slides/slide55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9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8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s/slide53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Override PartName="/ppt/notesSlides/notesSlide1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46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44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2.xml" ContentType="application/vnd.openxmlformats-officedocument.presentationml.slideLayout+xml"/>
  <Override PartName="/ppt/notesSlides/notesSlide13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42.xml" ContentType="application/vnd.openxmlformats-officedocument.presentationml.notesSlide+xml"/>
  <Override PartName="/ppt/slideLayouts/slideLayout10.xml" ContentType="application/vnd.openxmlformats-officedocument.presentationml.slideLayout+xml"/>
  <Default Extension="vml" ContentType="application/vnd.openxmlformats-officedocument.vmlDrawing"/>
  <Override PartName="/ppt/notesSlides/notesSlide8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Layouts/slideLayout4.xml" ContentType="application/vnd.openxmlformats-officedocument.presentationml.slideLayout+xml"/>
  <Override PartName="/ppt/notesSlides/notesSlide29.xml" ContentType="application/vnd.openxmlformats-officedocument.presentationml.notesSlide+xml"/>
  <Override PartName="/ppt/notesSlides/notesSlide47.xml" ContentType="application/vnd.openxmlformats-officedocument.presentationml.notesSlid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Default Extension="wmf" ContentType="image/x-wmf"/>
  <Override PartName="/ppt/notesSlides/notesSlide18.xml" ContentType="application/vnd.openxmlformats-officedocument.presentationml.notesSlide+xml"/>
  <Override PartName="/ppt/notesSlides/notesSlide36.xml" ContentType="application/vnd.openxmlformats-officedocument.presentationml.notes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notesSlides/notesSlide25.xml" ContentType="application/vnd.openxmlformats-officedocument.presentationml.notesSlide+xml"/>
  <Override PartName="/ppt/notesSlides/notesSlide43.xml" ContentType="application/vnd.openxmlformats-officedocument.presentationml.notes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63"/>
  </p:notesMasterIdLst>
  <p:sldIdLst>
    <p:sldId id="256" r:id="rId2"/>
    <p:sldId id="257" r:id="rId3"/>
    <p:sldId id="258" r:id="rId4"/>
    <p:sldId id="264" r:id="rId5"/>
    <p:sldId id="263" r:id="rId6"/>
    <p:sldId id="259" r:id="rId7"/>
    <p:sldId id="260" r:id="rId8"/>
    <p:sldId id="261" r:id="rId9"/>
    <p:sldId id="262" r:id="rId10"/>
    <p:sldId id="267" r:id="rId11"/>
    <p:sldId id="268" r:id="rId12"/>
    <p:sldId id="269" r:id="rId13"/>
    <p:sldId id="270" r:id="rId14"/>
    <p:sldId id="271" r:id="rId15"/>
    <p:sldId id="272" r:id="rId16"/>
    <p:sldId id="273" r:id="rId17"/>
    <p:sldId id="274" r:id="rId18"/>
    <p:sldId id="275" r:id="rId19"/>
    <p:sldId id="276" r:id="rId20"/>
    <p:sldId id="277" r:id="rId21"/>
    <p:sldId id="278" r:id="rId22"/>
    <p:sldId id="279" r:id="rId23"/>
    <p:sldId id="280" r:id="rId24"/>
    <p:sldId id="281" r:id="rId25"/>
    <p:sldId id="282" r:id="rId26"/>
    <p:sldId id="283" r:id="rId27"/>
    <p:sldId id="284" r:id="rId28"/>
    <p:sldId id="285" r:id="rId29"/>
    <p:sldId id="286" r:id="rId30"/>
    <p:sldId id="287" r:id="rId31"/>
    <p:sldId id="288" r:id="rId32"/>
    <p:sldId id="289" r:id="rId33"/>
    <p:sldId id="290" r:id="rId34"/>
    <p:sldId id="291" r:id="rId35"/>
    <p:sldId id="292" r:id="rId36"/>
    <p:sldId id="293" r:id="rId37"/>
    <p:sldId id="294" r:id="rId38"/>
    <p:sldId id="295" r:id="rId39"/>
    <p:sldId id="296" r:id="rId40"/>
    <p:sldId id="297" r:id="rId41"/>
    <p:sldId id="298" r:id="rId42"/>
    <p:sldId id="299" r:id="rId43"/>
    <p:sldId id="300" r:id="rId44"/>
    <p:sldId id="301" r:id="rId45"/>
    <p:sldId id="302" r:id="rId46"/>
    <p:sldId id="303" r:id="rId47"/>
    <p:sldId id="304" r:id="rId48"/>
    <p:sldId id="305" r:id="rId49"/>
    <p:sldId id="306" r:id="rId50"/>
    <p:sldId id="307" r:id="rId51"/>
    <p:sldId id="308" r:id="rId52"/>
    <p:sldId id="309" r:id="rId53"/>
    <p:sldId id="310" r:id="rId54"/>
    <p:sldId id="311" r:id="rId55"/>
    <p:sldId id="312" r:id="rId56"/>
    <p:sldId id="313" r:id="rId57"/>
    <p:sldId id="317" r:id="rId58"/>
    <p:sldId id="321" r:id="rId59"/>
    <p:sldId id="319" r:id="rId60"/>
    <p:sldId id="320" r:id="rId61"/>
    <p:sldId id="318" r:id="rId62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="" xmlns:p14="http://schemas.microsoft.com/office/powerpoint/2010/main" val="0"/>
    </p:ext>
    <p:ext uri="{D31A062A-798A-4329-ABDD-BBA856620510}">
      <p14:defaultImageDpi xmlns=""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5620"/>
    <p:restoredTop sz="94660"/>
  </p:normalViewPr>
  <p:slideViewPr>
    <p:cSldViewPr>
      <p:cViewPr varScale="1">
        <p:scale>
          <a:sx n="94" d="100"/>
          <a:sy n="94" d="100"/>
        </p:scale>
        <p:origin x="-474" y="-108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.wmf"/></Relationships>
</file>

<file path=ppt/drawings/_rels/vmlDrawing10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1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12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13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14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15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16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17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18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19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2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20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2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22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23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24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25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26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27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28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29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3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30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3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32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33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34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35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36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4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5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6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7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8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drawings/_rels/vmlDrawing9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.wmf"/><Relationship Id="rId1" Type="http://schemas.openxmlformats.org/officeDocument/2006/relationships/image" Target="../media/image14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7249007-2E7D-4389-BA16-209CABEADBCE}" type="datetimeFigureOut">
              <a:rPr lang="en-US" smtClean="0"/>
              <a:pPr/>
              <a:t>1/17/2015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BED1A0F-B26D-48AC-8E54-AFB36CEF7B9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6901824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ED1A0F-B26D-48AC-8E54-AFB36CEF7B91}" type="slidenum">
              <a:rPr lang="en-US" smtClean="0"/>
              <a:pPr/>
              <a:t>8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33641361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70412" cy="3429000"/>
          </a:xfrm>
          <a:ln/>
        </p:spPr>
      </p:sp>
      <p:sp>
        <p:nvSpPr>
          <p:cNvPr id="4608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047"/>
            <a:ext cx="5029200" cy="4115102"/>
          </a:xfrm>
        </p:spPr>
        <p:txBody>
          <a:bodyPr/>
          <a:lstStyle/>
          <a:p>
            <a:pPr defTabSz="914400"/>
            <a:endParaRPr 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173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275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377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0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582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70412" cy="3429000"/>
          </a:xfrm>
          <a:ln/>
        </p:spPr>
      </p:sp>
      <p:sp>
        <p:nvSpPr>
          <p:cNvPr id="552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047"/>
            <a:ext cx="5029200" cy="4115102"/>
          </a:xfrm>
        </p:spPr>
        <p:txBody>
          <a:bodyPr/>
          <a:lstStyle/>
          <a:p>
            <a:pPr defTabSz="914400"/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25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889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992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094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70412" cy="3429000"/>
          </a:xfrm>
          <a:ln/>
        </p:spPr>
      </p:sp>
      <p:sp>
        <p:nvSpPr>
          <p:cNvPr id="604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047"/>
            <a:ext cx="5029200" cy="4115102"/>
          </a:xfrm>
        </p:spPr>
        <p:txBody>
          <a:bodyPr/>
          <a:lstStyle/>
          <a:p>
            <a:pPr defTabSz="914400"/>
            <a:endParaRPr 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197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401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4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606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70412" cy="3429000"/>
          </a:xfrm>
          <a:ln/>
        </p:spPr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047"/>
            <a:ext cx="5029200" cy="4115102"/>
          </a:xfrm>
        </p:spPr>
        <p:txBody>
          <a:bodyPr/>
          <a:lstStyle/>
          <a:p>
            <a:pPr defTabSz="914400"/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353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709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81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3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01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11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70412" cy="3429000"/>
          </a:xfrm>
          <a:ln/>
        </p:spPr>
      </p:sp>
      <p:sp>
        <p:nvSpPr>
          <p:cNvPr id="747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047"/>
            <a:ext cx="5029200" cy="4115102"/>
          </a:xfrm>
        </p:spPr>
        <p:txBody>
          <a:bodyPr/>
          <a:lstStyle/>
          <a:p>
            <a:pPr defTabSz="914400"/>
            <a:endParaRPr 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70412" cy="3429000"/>
          </a:xfrm>
          <a:ln/>
        </p:spPr>
      </p:sp>
      <p:sp>
        <p:nvSpPr>
          <p:cNvPr id="778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047"/>
            <a:ext cx="5029200" cy="4115102"/>
          </a:xfrm>
        </p:spPr>
        <p:txBody>
          <a:bodyPr/>
          <a:lstStyle/>
          <a:p>
            <a:pPr defTabSz="914400"/>
            <a:endParaRPr 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70412" cy="3429000"/>
          </a:xfrm>
          <a:ln/>
        </p:spPr>
      </p:sp>
      <p:sp>
        <p:nvSpPr>
          <p:cNvPr id="79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047"/>
            <a:ext cx="5029200" cy="4115102"/>
          </a:xfrm>
        </p:spPr>
        <p:txBody>
          <a:bodyPr/>
          <a:lstStyle/>
          <a:p>
            <a:pPr defTabSz="914400"/>
            <a:endParaRPr 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70412" cy="3429000"/>
          </a:xfrm>
          <a:ln/>
        </p:spPr>
      </p:sp>
      <p:sp>
        <p:nvSpPr>
          <p:cNvPr id="819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047"/>
            <a:ext cx="5029200" cy="4115102"/>
          </a:xfrm>
        </p:spPr>
        <p:txBody>
          <a:bodyPr/>
          <a:lstStyle/>
          <a:p>
            <a:pPr defTabSz="914400"/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456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70412" cy="3429000"/>
          </a:xfrm>
          <a:ln/>
        </p:spPr>
      </p:sp>
      <p:sp>
        <p:nvSpPr>
          <p:cNvPr id="839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047"/>
            <a:ext cx="5029200" cy="4115102"/>
          </a:xfrm>
        </p:spPr>
        <p:txBody>
          <a:bodyPr/>
          <a:lstStyle/>
          <a:p>
            <a:pPr defTabSz="914400"/>
            <a:endParaRPr 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70412" cy="3429000"/>
          </a:xfrm>
          <a:ln/>
        </p:spPr>
      </p:sp>
      <p:sp>
        <p:nvSpPr>
          <p:cNvPr id="860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047"/>
            <a:ext cx="5029200" cy="4115102"/>
          </a:xfrm>
        </p:spPr>
        <p:txBody>
          <a:bodyPr/>
          <a:lstStyle/>
          <a:p>
            <a:pPr defTabSz="914400"/>
            <a:endParaRPr 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70412" cy="3429000"/>
          </a:xfrm>
          <a:ln/>
        </p:spPr>
      </p:sp>
      <p:sp>
        <p:nvSpPr>
          <p:cNvPr id="880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047"/>
            <a:ext cx="5029200" cy="4115102"/>
          </a:xfrm>
        </p:spPr>
        <p:txBody>
          <a:bodyPr/>
          <a:lstStyle/>
          <a:p>
            <a:pPr defTabSz="914400"/>
            <a:endParaRPr 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70412" cy="3429000"/>
          </a:xfrm>
          <a:ln/>
        </p:spPr>
      </p:sp>
      <p:sp>
        <p:nvSpPr>
          <p:cNvPr id="901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047"/>
            <a:ext cx="5029200" cy="4115102"/>
          </a:xfrm>
        </p:spPr>
        <p:txBody>
          <a:bodyPr/>
          <a:lstStyle/>
          <a:p>
            <a:pPr defTabSz="914400"/>
            <a:endParaRPr 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70412" cy="3429000"/>
          </a:xfrm>
          <a:ln/>
        </p:spPr>
      </p:sp>
      <p:sp>
        <p:nvSpPr>
          <p:cNvPr id="921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047"/>
            <a:ext cx="5029200" cy="4115102"/>
          </a:xfrm>
        </p:spPr>
        <p:txBody>
          <a:bodyPr/>
          <a:lstStyle/>
          <a:p>
            <a:pPr defTabSz="914400"/>
            <a:endParaRPr 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70412" cy="3429000"/>
          </a:xfrm>
          <a:ln/>
        </p:spPr>
      </p:sp>
      <p:sp>
        <p:nvSpPr>
          <p:cNvPr id="942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047"/>
            <a:ext cx="5029200" cy="4115102"/>
          </a:xfrm>
        </p:spPr>
        <p:txBody>
          <a:bodyPr/>
          <a:lstStyle/>
          <a:p>
            <a:pPr defTabSz="914400"/>
            <a:endParaRPr 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70412" cy="3429000"/>
          </a:xfrm>
          <a:ln/>
        </p:spPr>
      </p:sp>
      <p:sp>
        <p:nvSpPr>
          <p:cNvPr id="962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047"/>
            <a:ext cx="5029200" cy="4115102"/>
          </a:xfrm>
        </p:spPr>
        <p:txBody>
          <a:bodyPr/>
          <a:lstStyle/>
          <a:p>
            <a:pPr defTabSz="914400"/>
            <a:endParaRPr 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70412" cy="3429000"/>
          </a:xfrm>
          <a:ln/>
        </p:spPr>
      </p:sp>
      <p:sp>
        <p:nvSpPr>
          <p:cNvPr id="983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047"/>
            <a:ext cx="5029200" cy="4115102"/>
          </a:xfrm>
        </p:spPr>
        <p:txBody>
          <a:bodyPr/>
          <a:lstStyle/>
          <a:p>
            <a:pPr defTabSz="914400"/>
            <a:endParaRPr 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70412" cy="3429000"/>
          </a:xfrm>
          <a:ln/>
        </p:spPr>
      </p:sp>
      <p:sp>
        <p:nvSpPr>
          <p:cNvPr id="1003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047"/>
            <a:ext cx="5029200" cy="4115102"/>
          </a:xfrm>
        </p:spPr>
        <p:txBody>
          <a:bodyPr/>
          <a:lstStyle/>
          <a:p>
            <a:pPr defTabSz="914400"/>
            <a:endParaRPr 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70412" cy="3429000"/>
          </a:xfrm>
          <a:ln/>
        </p:spPr>
      </p:sp>
      <p:sp>
        <p:nvSpPr>
          <p:cNvPr id="1064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047"/>
            <a:ext cx="5029200" cy="4115102"/>
          </a:xfrm>
        </p:spPr>
        <p:txBody>
          <a:bodyPr/>
          <a:lstStyle/>
          <a:p>
            <a:pPr defTabSz="914400"/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55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66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763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9683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0A076E-C382-41EB-8725-063D3BDF94CF}" type="datetimeFigureOut">
              <a:rPr lang="en-US" smtClean="0"/>
              <a:pPr/>
              <a:t>1/17/2015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5C510D-5F3C-4DC3-A3F7-6C0F79935BF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54748011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0A076E-C382-41EB-8725-063D3BDF94CF}" type="datetimeFigureOut">
              <a:rPr lang="en-US" smtClean="0"/>
              <a:pPr/>
              <a:t>1/17/2015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5C510D-5F3C-4DC3-A3F7-6C0F79935BF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51037041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0A076E-C382-41EB-8725-063D3BDF94CF}" type="datetimeFigureOut">
              <a:rPr lang="en-US" smtClean="0"/>
              <a:pPr/>
              <a:t>1/17/2015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5C510D-5F3C-4DC3-A3F7-6C0F79935BF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5258575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457200" y="1600201"/>
            <a:ext cx="4044462" cy="45307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2338" y="1600201"/>
            <a:ext cx="4044462" cy="45307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81750"/>
            <a:ext cx="2133600" cy="228600"/>
          </a:xfrm>
        </p:spPr>
        <p:txBody>
          <a:bodyPr/>
          <a:lstStyle>
            <a:lvl1pPr>
              <a:defRPr/>
            </a:lvl1pPr>
          </a:lstStyle>
          <a:p>
            <a:fld id="{A38DE54D-C31E-4D11-884D-D5A8DA31607F}" type="datetime4">
              <a:rPr lang="en-US"/>
              <a:pPr/>
              <a:t>January 17, 2015</a:t>
            </a:fld>
            <a:r>
              <a:rPr lang="en-US"/>
              <a:t>, Slide No </a:t>
            </a:r>
            <a:fld id="{4A2243E9-6351-438A-A9C6-C8EDA780B3AA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1190431894"/>
      </p:ext>
    </p:extLst>
  </p:cSld>
  <p:clrMapOvr>
    <a:masterClrMapping/>
  </p:clrMapOvr>
  <p:transition>
    <p:random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0A076E-C382-41EB-8725-063D3BDF94CF}" type="datetimeFigureOut">
              <a:rPr lang="en-US" smtClean="0"/>
              <a:pPr/>
              <a:t>1/17/2015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5C510D-5F3C-4DC3-A3F7-6C0F79935BF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15372293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0A076E-C382-41EB-8725-063D3BDF94CF}" type="datetimeFigureOut">
              <a:rPr lang="en-US" smtClean="0"/>
              <a:pPr/>
              <a:t>1/17/2015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5C510D-5F3C-4DC3-A3F7-6C0F79935BF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0221102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0A076E-C382-41EB-8725-063D3BDF94CF}" type="datetimeFigureOut">
              <a:rPr lang="en-US" smtClean="0"/>
              <a:pPr/>
              <a:t>1/17/2015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5C510D-5F3C-4DC3-A3F7-6C0F79935BF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74952007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0A076E-C382-41EB-8725-063D3BDF94CF}" type="datetimeFigureOut">
              <a:rPr lang="en-US" smtClean="0"/>
              <a:pPr/>
              <a:t>1/17/2015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5C510D-5F3C-4DC3-A3F7-6C0F79935BF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19132446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0A076E-C382-41EB-8725-063D3BDF94CF}" type="datetimeFigureOut">
              <a:rPr lang="en-US" smtClean="0"/>
              <a:pPr/>
              <a:t>1/17/2015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5C510D-5F3C-4DC3-A3F7-6C0F79935BF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9320233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0A076E-C382-41EB-8725-063D3BDF94CF}" type="datetimeFigureOut">
              <a:rPr lang="en-US" smtClean="0"/>
              <a:pPr/>
              <a:t>1/17/2015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5C510D-5F3C-4DC3-A3F7-6C0F79935BF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91138307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0A076E-C382-41EB-8725-063D3BDF94CF}" type="datetimeFigureOut">
              <a:rPr lang="en-US" smtClean="0"/>
              <a:pPr/>
              <a:t>1/17/2015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5C510D-5F3C-4DC3-A3F7-6C0F79935BF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155734547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0A076E-C382-41EB-8725-063D3BDF94CF}" type="datetimeFigureOut">
              <a:rPr lang="en-US" smtClean="0"/>
              <a:pPr/>
              <a:t>1/17/2015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75C510D-5F3C-4DC3-A3F7-6C0F79935BF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66745925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20A076E-C382-41EB-8725-063D3BDF94CF}" type="datetimeFigureOut">
              <a:rPr lang="en-US" smtClean="0"/>
              <a:pPr/>
              <a:t>1/17/2015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75C510D-5F3C-4DC3-A3F7-6C0F79935BF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4896840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.vml"/><Relationship Id="rId4" Type="http://schemas.openxmlformats.org/officeDocument/2006/relationships/oleObject" Target="../embeddings/oleObject1.bin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5" Type="http://schemas.openxmlformats.org/officeDocument/2006/relationships/oleObject" Target="../embeddings/oleObject3.bin"/><Relationship Id="rId4" Type="http://schemas.openxmlformats.org/officeDocument/2006/relationships/oleObject" Target="../embeddings/oleObject2.bin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5" Type="http://schemas.openxmlformats.org/officeDocument/2006/relationships/oleObject" Target="../embeddings/oleObject5.bin"/><Relationship Id="rId4" Type="http://schemas.openxmlformats.org/officeDocument/2006/relationships/oleObject" Target="../embeddings/oleObject4.bin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.vml"/><Relationship Id="rId5" Type="http://schemas.openxmlformats.org/officeDocument/2006/relationships/oleObject" Target="../embeddings/oleObject7.bin"/><Relationship Id="rId4" Type="http://schemas.openxmlformats.org/officeDocument/2006/relationships/oleObject" Target="../embeddings/oleObject6.bin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.vml"/><Relationship Id="rId5" Type="http://schemas.openxmlformats.org/officeDocument/2006/relationships/oleObject" Target="../embeddings/oleObject9.bin"/><Relationship Id="rId4" Type="http://schemas.openxmlformats.org/officeDocument/2006/relationships/oleObject" Target="../embeddings/oleObject8.bin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.vml"/><Relationship Id="rId5" Type="http://schemas.openxmlformats.org/officeDocument/2006/relationships/oleObject" Target="../embeddings/oleObject11.bin"/><Relationship Id="rId4" Type="http://schemas.openxmlformats.org/officeDocument/2006/relationships/oleObject" Target="../embeddings/oleObject10.bin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.vml"/><Relationship Id="rId5" Type="http://schemas.openxmlformats.org/officeDocument/2006/relationships/oleObject" Target="../embeddings/oleObject13.bin"/><Relationship Id="rId4" Type="http://schemas.openxmlformats.org/officeDocument/2006/relationships/oleObject" Target="../embeddings/oleObject12.bin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.vml"/><Relationship Id="rId5" Type="http://schemas.openxmlformats.org/officeDocument/2006/relationships/oleObject" Target="../embeddings/oleObject15.bin"/><Relationship Id="rId4" Type="http://schemas.openxmlformats.org/officeDocument/2006/relationships/oleObject" Target="../embeddings/oleObject14.bin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.vml"/><Relationship Id="rId5" Type="http://schemas.openxmlformats.org/officeDocument/2006/relationships/oleObject" Target="../embeddings/oleObject17.bin"/><Relationship Id="rId4" Type="http://schemas.openxmlformats.org/officeDocument/2006/relationships/oleObject" Target="../embeddings/oleObject16.bin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.vml"/><Relationship Id="rId5" Type="http://schemas.openxmlformats.org/officeDocument/2006/relationships/oleObject" Target="../embeddings/oleObject19.bin"/><Relationship Id="rId4" Type="http://schemas.openxmlformats.org/officeDocument/2006/relationships/oleObject" Target="../embeddings/oleObject18.bin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.vml"/><Relationship Id="rId5" Type="http://schemas.openxmlformats.org/officeDocument/2006/relationships/oleObject" Target="../embeddings/oleObject21.bin"/><Relationship Id="rId4" Type="http://schemas.openxmlformats.org/officeDocument/2006/relationships/oleObject" Target="../embeddings/oleObject20.bin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.vml"/><Relationship Id="rId5" Type="http://schemas.openxmlformats.org/officeDocument/2006/relationships/oleObject" Target="../embeddings/oleObject23.bin"/><Relationship Id="rId4" Type="http://schemas.openxmlformats.org/officeDocument/2006/relationships/oleObject" Target="../embeddings/oleObject22.bin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3.vml"/><Relationship Id="rId5" Type="http://schemas.openxmlformats.org/officeDocument/2006/relationships/oleObject" Target="../embeddings/oleObject25.bin"/><Relationship Id="rId4" Type="http://schemas.openxmlformats.org/officeDocument/2006/relationships/oleObject" Target="../embeddings/oleObject24.bin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4.vml"/><Relationship Id="rId5" Type="http://schemas.openxmlformats.org/officeDocument/2006/relationships/oleObject" Target="../embeddings/oleObject27.bin"/><Relationship Id="rId4" Type="http://schemas.openxmlformats.org/officeDocument/2006/relationships/oleObject" Target="../embeddings/oleObject26.bin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5.vml"/><Relationship Id="rId5" Type="http://schemas.openxmlformats.org/officeDocument/2006/relationships/oleObject" Target="../embeddings/oleObject29.bin"/><Relationship Id="rId4" Type="http://schemas.openxmlformats.org/officeDocument/2006/relationships/oleObject" Target="../embeddings/oleObject28.bin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6.vml"/><Relationship Id="rId5" Type="http://schemas.openxmlformats.org/officeDocument/2006/relationships/oleObject" Target="../embeddings/oleObject31.bin"/><Relationship Id="rId4" Type="http://schemas.openxmlformats.org/officeDocument/2006/relationships/oleObject" Target="../embeddings/oleObject30.bin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7.vml"/><Relationship Id="rId5" Type="http://schemas.openxmlformats.org/officeDocument/2006/relationships/oleObject" Target="../embeddings/oleObject33.bin"/><Relationship Id="rId4" Type="http://schemas.openxmlformats.org/officeDocument/2006/relationships/oleObject" Target="../embeddings/oleObject32.bin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8.vml"/><Relationship Id="rId5" Type="http://schemas.openxmlformats.org/officeDocument/2006/relationships/oleObject" Target="../embeddings/oleObject35.bin"/><Relationship Id="rId4" Type="http://schemas.openxmlformats.org/officeDocument/2006/relationships/oleObject" Target="../embeddings/oleObject34.bin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9.vml"/><Relationship Id="rId5" Type="http://schemas.openxmlformats.org/officeDocument/2006/relationships/oleObject" Target="../embeddings/oleObject37.bin"/><Relationship Id="rId4" Type="http://schemas.openxmlformats.org/officeDocument/2006/relationships/oleObject" Target="../embeddings/oleObject36.bin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0.vml"/><Relationship Id="rId5" Type="http://schemas.openxmlformats.org/officeDocument/2006/relationships/oleObject" Target="../embeddings/oleObject39.bin"/><Relationship Id="rId4" Type="http://schemas.openxmlformats.org/officeDocument/2006/relationships/oleObject" Target="../embeddings/oleObject38.bin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1.vml"/><Relationship Id="rId5" Type="http://schemas.openxmlformats.org/officeDocument/2006/relationships/oleObject" Target="../embeddings/oleObject41.bin"/><Relationship Id="rId4" Type="http://schemas.openxmlformats.org/officeDocument/2006/relationships/oleObject" Target="../embeddings/oleObject40.bin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2.vml"/><Relationship Id="rId5" Type="http://schemas.openxmlformats.org/officeDocument/2006/relationships/oleObject" Target="../embeddings/oleObject43.bin"/><Relationship Id="rId4" Type="http://schemas.openxmlformats.org/officeDocument/2006/relationships/oleObject" Target="../embeddings/oleObject42.bin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3.vml"/><Relationship Id="rId5" Type="http://schemas.openxmlformats.org/officeDocument/2006/relationships/oleObject" Target="../embeddings/oleObject45.bin"/><Relationship Id="rId4" Type="http://schemas.openxmlformats.org/officeDocument/2006/relationships/oleObject" Target="../embeddings/oleObject44.bin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4.vml"/><Relationship Id="rId5" Type="http://schemas.openxmlformats.org/officeDocument/2006/relationships/oleObject" Target="../embeddings/oleObject47.bin"/><Relationship Id="rId4" Type="http://schemas.openxmlformats.org/officeDocument/2006/relationships/oleObject" Target="../embeddings/oleObject46.bin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2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5.vml"/><Relationship Id="rId5" Type="http://schemas.openxmlformats.org/officeDocument/2006/relationships/oleObject" Target="../embeddings/oleObject49.bin"/><Relationship Id="rId4" Type="http://schemas.openxmlformats.org/officeDocument/2006/relationships/oleObject" Target="../embeddings/oleObject48.bin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3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6.vml"/><Relationship Id="rId5" Type="http://schemas.openxmlformats.org/officeDocument/2006/relationships/oleObject" Target="../embeddings/oleObject51.bin"/><Relationship Id="rId4" Type="http://schemas.openxmlformats.org/officeDocument/2006/relationships/oleObject" Target="../embeddings/oleObject50.bin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4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7.vml"/><Relationship Id="rId5" Type="http://schemas.openxmlformats.org/officeDocument/2006/relationships/oleObject" Target="../embeddings/oleObject53.bin"/><Relationship Id="rId4" Type="http://schemas.openxmlformats.org/officeDocument/2006/relationships/oleObject" Target="../embeddings/oleObject52.bin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6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8.vml"/><Relationship Id="rId5" Type="http://schemas.openxmlformats.org/officeDocument/2006/relationships/oleObject" Target="../embeddings/oleObject55.bin"/><Relationship Id="rId4" Type="http://schemas.openxmlformats.org/officeDocument/2006/relationships/oleObject" Target="../embeddings/oleObject54.bin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9.vml"/><Relationship Id="rId5" Type="http://schemas.openxmlformats.org/officeDocument/2006/relationships/oleObject" Target="../embeddings/oleObject57.bin"/><Relationship Id="rId4" Type="http://schemas.openxmlformats.org/officeDocument/2006/relationships/oleObject" Target="../embeddings/oleObject56.bin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8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0.vml"/><Relationship Id="rId5" Type="http://schemas.openxmlformats.org/officeDocument/2006/relationships/oleObject" Target="../embeddings/oleObject59.bin"/><Relationship Id="rId4" Type="http://schemas.openxmlformats.org/officeDocument/2006/relationships/oleObject" Target="../embeddings/oleObject58.bin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0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1.vml"/><Relationship Id="rId5" Type="http://schemas.openxmlformats.org/officeDocument/2006/relationships/oleObject" Target="../embeddings/oleObject61.bin"/><Relationship Id="rId4" Type="http://schemas.openxmlformats.org/officeDocument/2006/relationships/oleObject" Target="../embeddings/oleObject60.bin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1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2.vml"/><Relationship Id="rId5" Type="http://schemas.openxmlformats.org/officeDocument/2006/relationships/oleObject" Target="../embeddings/oleObject63.bin"/><Relationship Id="rId4" Type="http://schemas.openxmlformats.org/officeDocument/2006/relationships/oleObject" Target="../embeddings/oleObject62.bin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jpe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2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3.vml"/><Relationship Id="rId5" Type="http://schemas.openxmlformats.org/officeDocument/2006/relationships/oleObject" Target="../embeddings/oleObject65.bin"/><Relationship Id="rId4" Type="http://schemas.openxmlformats.org/officeDocument/2006/relationships/oleObject" Target="../embeddings/oleObject64.bin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4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4.vml"/><Relationship Id="rId5" Type="http://schemas.openxmlformats.org/officeDocument/2006/relationships/oleObject" Target="../embeddings/oleObject67.bin"/><Relationship Id="rId4" Type="http://schemas.openxmlformats.org/officeDocument/2006/relationships/oleObject" Target="../embeddings/oleObject66.bin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5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5.vml"/><Relationship Id="rId5" Type="http://schemas.openxmlformats.org/officeDocument/2006/relationships/oleObject" Target="../embeddings/oleObject69.bin"/><Relationship Id="rId4" Type="http://schemas.openxmlformats.org/officeDocument/2006/relationships/oleObject" Target="../embeddings/oleObject68.bin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6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6.vml"/><Relationship Id="rId5" Type="http://schemas.openxmlformats.org/officeDocument/2006/relationships/oleObject" Target="../embeddings/oleObject71.bin"/><Relationship Id="rId4" Type="http://schemas.openxmlformats.org/officeDocument/2006/relationships/oleObject" Target="../embeddings/oleObject70.bin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hyperlink" Target="../Callflow.exe" TargetMode="External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jpeg"/><Relationship Id="rId5" Type="http://schemas.openxmlformats.org/officeDocument/2006/relationships/image" Target="../media/image10.jpeg"/><Relationship Id="rId4" Type="http://schemas.openxmlformats.org/officeDocument/2006/relationships/image" Target="../media/image9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b="1" dirty="0" smtClean="0"/>
              <a:t>Overview of Cellular Network</a:t>
            </a:r>
            <a:endParaRPr lang="en-US" b="1" dirty="0"/>
          </a:p>
        </p:txBody>
      </p:sp>
    </p:spTree>
    <p:extLst>
      <p:ext uri="{BB962C8B-B14F-4D97-AF65-F5344CB8AC3E}">
        <p14:creationId xmlns="" xmlns:p14="http://schemas.microsoft.com/office/powerpoint/2010/main" val="13039337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2"/>
          <p:cNvSpPr>
            <a:spLocks noGrp="1" noChangeArrowheads="1"/>
          </p:cNvSpPr>
          <p:nvPr>
            <p:ph type="body" sz="half" idx="2"/>
          </p:nvPr>
        </p:nvSpPr>
        <p:spPr>
          <a:xfrm>
            <a:off x="4853354" y="1219200"/>
            <a:ext cx="3798277" cy="3962400"/>
          </a:xfrm>
          <a:gradFill rotWithShape="1">
            <a:gsLst>
              <a:gs pos="0">
                <a:srgbClr val="EAEAEA"/>
              </a:gs>
              <a:gs pos="100000">
                <a:srgbClr val="008000"/>
              </a:gs>
            </a:gsLst>
            <a:lin ang="2700000" scaled="1"/>
          </a:gradFill>
        </p:spPr>
        <p:txBody>
          <a:bodyPr/>
          <a:lstStyle/>
          <a:p>
            <a:pPr>
              <a:lnSpc>
                <a:spcPct val="80000"/>
              </a:lnSpc>
            </a:pPr>
            <a:r>
              <a:rPr lang="nb-NO" sz="1300" b="1">
                <a:latin typeface="Trebuchet MS" pitchFamily="34" charset="0"/>
              </a:rPr>
              <a:t>MS</a:t>
            </a:r>
            <a:r>
              <a:rPr lang="nb-NO" sz="1300">
                <a:latin typeface="Trebuchet MS" pitchFamily="34" charset="0"/>
              </a:rPr>
              <a:t>	Mobile Station = phone + SIM card</a:t>
            </a:r>
            <a:r>
              <a:rPr lang="nb-NO" sz="1300" b="1">
                <a:latin typeface="Trebuchet MS" pitchFamily="34" charset="0"/>
              </a:rPr>
              <a:t> </a:t>
            </a:r>
          </a:p>
          <a:p>
            <a:pPr>
              <a:lnSpc>
                <a:spcPct val="80000"/>
              </a:lnSpc>
            </a:pPr>
            <a:r>
              <a:rPr lang="nb-NO" sz="1300" b="1">
                <a:latin typeface="Trebuchet MS" pitchFamily="34" charset="0"/>
              </a:rPr>
              <a:t>BTS</a:t>
            </a:r>
            <a:r>
              <a:rPr lang="nb-NO" sz="1300">
                <a:latin typeface="Trebuchet MS" pitchFamily="34" charset="0"/>
              </a:rPr>
              <a:t>	Base Transceiver Station</a:t>
            </a:r>
          </a:p>
          <a:p>
            <a:pPr>
              <a:lnSpc>
                <a:spcPct val="80000"/>
              </a:lnSpc>
            </a:pPr>
            <a:r>
              <a:rPr lang="nb-NO" sz="1300" b="1">
                <a:latin typeface="Trebuchet MS" pitchFamily="34" charset="0"/>
              </a:rPr>
              <a:t>BSC</a:t>
            </a:r>
            <a:r>
              <a:rPr lang="nb-NO" sz="1300">
                <a:latin typeface="Trebuchet MS" pitchFamily="34" charset="0"/>
              </a:rPr>
              <a:t>	Base Station Controller</a:t>
            </a:r>
          </a:p>
          <a:p>
            <a:pPr>
              <a:lnSpc>
                <a:spcPct val="80000"/>
              </a:lnSpc>
            </a:pPr>
            <a:r>
              <a:rPr lang="nb-NO" sz="1300" b="1">
                <a:latin typeface="Trebuchet MS" pitchFamily="34" charset="0"/>
              </a:rPr>
              <a:t>HLR</a:t>
            </a:r>
            <a:r>
              <a:rPr lang="nb-NO" sz="1300">
                <a:latin typeface="Trebuchet MS" pitchFamily="34" charset="0"/>
              </a:rPr>
              <a:t>	Home Location Register</a:t>
            </a:r>
          </a:p>
          <a:p>
            <a:pPr>
              <a:lnSpc>
                <a:spcPct val="80000"/>
              </a:lnSpc>
            </a:pPr>
            <a:r>
              <a:rPr lang="nb-NO" sz="1300" b="1">
                <a:latin typeface="Trebuchet MS" pitchFamily="34" charset="0"/>
              </a:rPr>
              <a:t>MSC</a:t>
            </a:r>
            <a:r>
              <a:rPr lang="nb-NO" sz="1300">
                <a:latin typeface="Trebuchet MS" pitchFamily="34" charset="0"/>
              </a:rPr>
              <a:t>	Mobile services Switching Centre</a:t>
            </a:r>
          </a:p>
          <a:p>
            <a:pPr>
              <a:lnSpc>
                <a:spcPct val="80000"/>
              </a:lnSpc>
            </a:pPr>
            <a:r>
              <a:rPr lang="nb-NO" sz="1300" b="1">
                <a:latin typeface="Trebuchet MS" pitchFamily="34" charset="0"/>
              </a:rPr>
              <a:t>VLR</a:t>
            </a:r>
            <a:r>
              <a:rPr lang="nb-NO" sz="1300">
                <a:latin typeface="Trebuchet MS" pitchFamily="34" charset="0"/>
              </a:rPr>
              <a:t>	Visitor Location Register</a:t>
            </a:r>
          </a:p>
          <a:p>
            <a:pPr>
              <a:lnSpc>
                <a:spcPct val="80000"/>
              </a:lnSpc>
            </a:pPr>
            <a:r>
              <a:rPr lang="nb-NO" sz="1300" b="1">
                <a:latin typeface="Trebuchet MS" pitchFamily="34" charset="0"/>
              </a:rPr>
              <a:t>AUC</a:t>
            </a:r>
            <a:r>
              <a:rPr lang="nb-NO" sz="1300">
                <a:latin typeface="Trebuchet MS" pitchFamily="34" charset="0"/>
              </a:rPr>
              <a:t>	Authentication Centre</a:t>
            </a:r>
            <a:br>
              <a:rPr lang="nb-NO" sz="1300">
                <a:latin typeface="Trebuchet MS" pitchFamily="34" charset="0"/>
              </a:rPr>
            </a:br>
            <a:r>
              <a:rPr lang="nb-NO" sz="1300">
                <a:latin typeface="Trebuchet MS" pitchFamily="34" charset="0"/>
              </a:rPr>
              <a:t>	Stand-alone or integrated in HLR</a:t>
            </a:r>
          </a:p>
          <a:p>
            <a:pPr>
              <a:lnSpc>
                <a:spcPct val="80000"/>
              </a:lnSpc>
            </a:pPr>
            <a:r>
              <a:rPr lang="nb-NO" sz="1300" b="1">
                <a:latin typeface="Trebuchet MS" pitchFamily="34" charset="0"/>
              </a:rPr>
              <a:t>EIR</a:t>
            </a:r>
            <a:r>
              <a:rPr lang="nb-NO" sz="1300">
                <a:latin typeface="Trebuchet MS" pitchFamily="34" charset="0"/>
              </a:rPr>
              <a:t>	Equipment Identity Register</a:t>
            </a:r>
            <a:br>
              <a:rPr lang="nb-NO" sz="1300">
                <a:latin typeface="Trebuchet MS" pitchFamily="34" charset="0"/>
              </a:rPr>
            </a:br>
            <a:r>
              <a:rPr lang="nb-NO" sz="1300">
                <a:latin typeface="Trebuchet MS" pitchFamily="34" charset="0"/>
              </a:rPr>
              <a:t>	For blacklisting stolen and unwanted 	equipment</a:t>
            </a:r>
          </a:p>
          <a:p>
            <a:pPr>
              <a:lnSpc>
                <a:spcPct val="80000"/>
              </a:lnSpc>
            </a:pPr>
            <a:r>
              <a:rPr lang="nb-NO" sz="1300" b="1">
                <a:latin typeface="Trebuchet MS" pitchFamily="34" charset="0"/>
              </a:rPr>
              <a:t>SMSC</a:t>
            </a:r>
            <a:r>
              <a:rPr lang="nb-NO" sz="1300">
                <a:latin typeface="Trebuchet MS" pitchFamily="34" charset="0"/>
              </a:rPr>
              <a:t>	Short Message Service ”Support” Centre</a:t>
            </a:r>
          </a:p>
          <a:p>
            <a:pPr>
              <a:lnSpc>
                <a:spcPct val="80000"/>
              </a:lnSpc>
            </a:pPr>
            <a:r>
              <a:rPr lang="nb-NO" sz="1300" b="1">
                <a:latin typeface="Trebuchet MS" pitchFamily="34" charset="0"/>
              </a:rPr>
              <a:t>VMS</a:t>
            </a:r>
            <a:r>
              <a:rPr lang="nb-NO" sz="1300">
                <a:latin typeface="Trebuchet MS" pitchFamily="34" charset="0"/>
              </a:rPr>
              <a:t>	Voice Messaging System</a:t>
            </a:r>
          </a:p>
          <a:p>
            <a:pPr>
              <a:lnSpc>
                <a:spcPct val="80000"/>
              </a:lnSpc>
            </a:pPr>
            <a:r>
              <a:rPr lang="nb-NO" sz="1300" b="1">
                <a:latin typeface="Trebuchet MS" pitchFamily="34" charset="0"/>
              </a:rPr>
              <a:t>PrePaid Node</a:t>
            </a:r>
            <a:r>
              <a:rPr lang="nb-NO" sz="1300">
                <a:latin typeface="Trebuchet MS" pitchFamily="34" charset="0"/>
              </a:rPr>
              <a:t> Hosting prepaid service system</a:t>
            </a:r>
          </a:p>
          <a:p>
            <a:pPr>
              <a:lnSpc>
                <a:spcPct val="80000"/>
              </a:lnSpc>
            </a:pPr>
            <a:r>
              <a:rPr lang="nb-NO" sz="1300" b="1">
                <a:latin typeface="Trebuchet MS" pitchFamily="34" charset="0"/>
              </a:rPr>
              <a:t>IN</a:t>
            </a:r>
            <a:r>
              <a:rPr lang="nb-NO" sz="1300">
                <a:latin typeface="Trebuchet MS" pitchFamily="34" charset="0"/>
              </a:rPr>
              <a:t> 	Intelligent Network services</a:t>
            </a:r>
          </a:p>
          <a:p>
            <a:pPr>
              <a:lnSpc>
                <a:spcPct val="80000"/>
              </a:lnSpc>
            </a:pPr>
            <a:r>
              <a:rPr lang="nb-NO" sz="1300" b="1">
                <a:latin typeface="Trebuchet MS" pitchFamily="34" charset="0"/>
              </a:rPr>
              <a:t>PSTN</a:t>
            </a:r>
            <a:r>
              <a:rPr lang="nb-NO" sz="1300">
                <a:latin typeface="Trebuchet MS" pitchFamily="34" charset="0"/>
              </a:rPr>
              <a:t>	Public Switched Telephone Network</a:t>
            </a:r>
          </a:p>
          <a:p>
            <a:pPr>
              <a:lnSpc>
                <a:spcPct val="80000"/>
              </a:lnSpc>
            </a:pPr>
            <a:r>
              <a:rPr lang="nb-NO" sz="1300" b="1">
                <a:latin typeface="Trebuchet MS" pitchFamily="34" charset="0"/>
              </a:rPr>
              <a:t>PABX</a:t>
            </a:r>
            <a:r>
              <a:rPr lang="nb-NO" sz="1300">
                <a:latin typeface="Trebuchet MS" pitchFamily="34" charset="0"/>
              </a:rPr>
              <a:t>	Private Automatic Branch Exchange</a:t>
            </a:r>
          </a:p>
          <a:p>
            <a:pPr>
              <a:lnSpc>
                <a:spcPct val="80000"/>
              </a:lnSpc>
            </a:pPr>
            <a:endParaRPr lang="nb-NO" sz="1300">
              <a:latin typeface="Trebuchet MS" pitchFamily="34" charset="0"/>
            </a:endParaRPr>
          </a:p>
        </p:txBody>
      </p:sp>
      <p:sp>
        <p:nvSpPr>
          <p:cNvPr id="123907" name="Rectangle 3"/>
          <p:cNvSpPr>
            <a:spLocks noChangeArrowheads="1"/>
          </p:cNvSpPr>
          <p:nvPr/>
        </p:nvSpPr>
        <p:spPr bwMode="auto">
          <a:xfrm>
            <a:off x="1718897" y="2308225"/>
            <a:ext cx="1702777" cy="2008188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123909" name="Rectangle 5"/>
          <p:cNvSpPr>
            <a:spLocks noChangeArrowheads="1"/>
          </p:cNvSpPr>
          <p:nvPr/>
        </p:nvSpPr>
        <p:spPr bwMode="auto">
          <a:xfrm>
            <a:off x="228600" y="5334001"/>
            <a:ext cx="1191358" cy="612775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400" b="1">
                <a:latin typeface="Times New Roman" pitchFamily="18" charset="0"/>
              </a:rPr>
              <a:t>PSTN</a:t>
            </a:r>
            <a:r>
              <a:rPr lang="nb-NO" sz="2400">
                <a:latin typeface="Times New Roman" pitchFamily="18" charset="0"/>
              </a:rPr>
              <a:t/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123910" name="Rectangle 6"/>
          <p:cNvSpPr>
            <a:spLocks noChangeArrowheads="1"/>
          </p:cNvSpPr>
          <p:nvPr/>
        </p:nvSpPr>
        <p:spPr bwMode="auto">
          <a:xfrm>
            <a:off x="4724400" y="5329239"/>
            <a:ext cx="659423" cy="617537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400" b="1">
                <a:latin typeface="Times New Roman" pitchFamily="18" charset="0"/>
              </a:rPr>
              <a:t>BSC</a:t>
            </a:r>
            <a:endParaRPr lang="nb-NO" sz="2400">
              <a:latin typeface="Times New Roman" pitchFamily="18" charset="0"/>
            </a:endParaRPr>
          </a:p>
        </p:txBody>
      </p:sp>
      <p:graphicFrame>
        <p:nvGraphicFramePr>
          <p:cNvPr id="123911" name="Object 7"/>
          <p:cNvGraphicFramePr>
            <a:graphicFrameLocks noChangeAspect="1"/>
          </p:cNvGraphicFramePr>
          <p:nvPr/>
        </p:nvGraphicFramePr>
        <p:xfrm>
          <a:off x="6477000" y="5557839"/>
          <a:ext cx="432289" cy="619125"/>
        </p:xfrm>
        <a:graphic>
          <a:graphicData uri="http://schemas.openxmlformats.org/presentationml/2006/ole">
            <p:oleObj spid="_x0000_s3089" name="Clip" r:id="rId4" imgW="1113739" imgH="1132027" progId="">
              <p:embed/>
            </p:oleObj>
          </a:graphicData>
        </a:graphic>
      </p:graphicFrame>
      <p:grpSp>
        <p:nvGrpSpPr>
          <p:cNvPr id="123912" name="Group 8"/>
          <p:cNvGrpSpPr>
            <a:grpSpLocks/>
          </p:cNvGrpSpPr>
          <p:nvPr/>
        </p:nvGrpSpPr>
        <p:grpSpPr bwMode="auto">
          <a:xfrm>
            <a:off x="5717931" y="5561013"/>
            <a:ext cx="345831" cy="157162"/>
            <a:chOff x="3602" y="3506"/>
            <a:chExt cx="218" cy="99"/>
          </a:xfrm>
        </p:grpSpPr>
        <p:sp>
          <p:nvSpPr>
            <p:cNvPr id="123913" name="Freeform 9"/>
            <p:cNvSpPr>
              <a:spLocks/>
            </p:cNvSpPr>
            <p:nvPr/>
          </p:nvSpPr>
          <p:spPr bwMode="auto">
            <a:xfrm>
              <a:off x="3752" y="3548"/>
              <a:ext cx="68" cy="57"/>
            </a:xfrm>
            <a:custGeom>
              <a:avLst/>
              <a:gdLst>
                <a:gd name="T0" fmla="*/ 0 w 543"/>
                <a:gd name="T1" fmla="*/ 341 h 341"/>
                <a:gd name="T2" fmla="*/ 144 w 543"/>
                <a:gd name="T3" fmla="*/ 224 h 341"/>
                <a:gd name="T4" fmla="*/ 153 w 543"/>
                <a:gd name="T5" fmla="*/ 280 h 341"/>
                <a:gd name="T6" fmla="*/ 374 w 543"/>
                <a:gd name="T7" fmla="*/ 92 h 341"/>
                <a:gd name="T8" fmla="*/ 383 w 543"/>
                <a:gd name="T9" fmla="*/ 124 h 341"/>
                <a:gd name="T10" fmla="*/ 543 w 543"/>
                <a:gd name="T11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3" h="341">
                  <a:moveTo>
                    <a:pt x="0" y="341"/>
                  </a:moveTo>
                  <a:lnTo>
                    <a:pt x="144" y="224"/>
                  </a:lnTo>
                  <a:lnTo>
                    <a:pt x="153" y="280"/>
                  </a:lnTo>
                  <a:lnTo>
                    <a:pt x="374" y="92"/>
                  </a:lnTo>
                  <a:lnTo>
                    <a:pt x="383" y="124"/>
                  </a:lnTo>
                  <a:lnTo>
                    <a:pt x="543" y="0"/>
                  </a:lnTo>
                </a:path>
              </a:pathLst>
            </a:custGeom>
            <a:noFill/>
            <a:ln w="1270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4" name="Freeform 10"/>
            <p:cNvSpPr>
              <a:spLocks/>
            </p:cNvSpPr>
            <p:nvPr/>
          </p:nvSpPr>
          <p:spPr bwMode="auto">
            <a:xfrm>
              <a:off x="3722" y="3506"/>
              <a:ext cx="47" cy="87"/>
            </a:xfrm>
            <a:custGeom>
              <a:avLst/>
              <a:gdLst>
                <a:gd name="T0" fmla="*/ 0 w 378"/>
                <a:gd name="T1" fmla="*/ 519 h 519"/>
                <a:gd name="T2" fmla="*/ 53 w 378"/>
                <a:gd name="T3" fmla="*/ 369 h 519"/>
                <a:gd name="T4" fmla="*/ 117 w 378"/>
                <a:gd name="T5" fmla="*/ 416 h 519"/>
                <a:gd name="T6" fmla="*/ 238 w 378"/>
                <a:gd name="T7" fmla="*/ 146 h 519"/>
                <a:gd name="T8" fmla="*/ 289 w 378"/>
                <a:gd name="T9" fmla="*/ 183 h 519"/>
                <a:gd name="T10" fmla="*/ 378 w 378"/>
                <a:gd name="T11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519">
                  <a:moveTo>
                    <a:pt x="0" y="519"/>
                  </a:moveTo>
                  <a:lnTo>
                    <a:pt x="53" y="369"/>
                  </a:lnTo>
                  <a:lnTo>
                    <a:pt x="117" y="416"/>
                  </a:lnTo>
                  <a:lnTo>
                    <a:pt x="238" y="146"/>
                  </a:lnTo>
                  <a:lnTo>
                    <a:pt x="289" y="183"/>
                  </a:ln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5" name="Freeform 11"/>
            <p:cNvSpPr>
              <a:spLocks/>
            </p:cNvSpPr>
            <p:nvPr/>
          </p:nvSpPr>
          <p:spPr bwMode="auto">
            <a:xfrm>
              <a:off x="3652" y="3506"/>
              <a:ext cx="47" cy="87"/>
            </a:xfrm>
            <a:custGeom>
              <a:avLst/>
              <a:gdLst>
                <a:gd name="T0" fmla="*/ 381 w 381"/>
                <a:gd name="T1" fmla="*/ 519 h 519"/>
                <a:gd name="T2" fmla="*/ 323 w 381"/>
                <a:gd name="T3" fmla="*/ 375 h 519"/>
                <a:gd name="T4" fmla="*/ 256 w 381"/>
                <a:gd name="T5" fmla="*/ 418 h 519"/>
                <a:gd name="T6" fmla="*/ 131 w 381"/>
                <a:gd name="T7" fmla="*/ 146 h 519"/>
                <a:gd name="T8" fmla="*/ 84 w 381"/>
                <a:gd name="T9" fmla="*/ 188 h 519"/>
                <a:gd name="T10" fmla="*/ 0 w 381"/>
                <a:gd name="T11" fmla="*/ 0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1" h="519">
                  <a:moveTo>
                    <a:pt x="381" y="519"/>
                  </a:moveTo>
                  <a:lnTo>
                    <a:pt x="323" y="375"/>
                  </a:lnTo>
                  <a:lnTo>
                    <a:pt x="256" y="418"/>
                  </a:lnTo>
                  <a:lnTo>
                    <a:pt x="131" y="146"/>
                  </a:lnTo>
                  <a:lnTo>
                    <a:pt x="84" y="188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6" name="Freeform 12"/>
            <p:cNvSpPr>
              <a:spLocks/>
            </p:cNvSpPr>
            <p:nvPr/>
          </p:nvSpPr>
          <p:spPr bwMode="auto">
            <a:xfrm>
              <a:off x="3602" y="3548"/>
              <a:ext cx="66" cy="57"/>
            </a:xfrm>
            <a:custGeom>
              <a:avLst/>
              <a:gdLst>
                <a:gd name="T0" fmla="*/ 535 w 535"/>
                <a:gd name="T1" fmla="*/ 340 h 340"/>
                <a:gd name="T2" fmla="*/ 390 w 535"/>
                <a:gd name="T3" fmla="*/ 216 h 340"/>
                <a:gd name="T4" fmla="*/ 387 w 535"/>
                <a:gd name="T5" fmla="*/ 272 h 340"/>
                <a:gd name="T6" fmla="*/ 169 w 535"/>
                <a:gd name="T7" fmla="*/ 80 h 340"/>
                <a:gd name="T8" fmla="*/ 155 w 535"/>
                <a:gd name="T9" fmla="*/ 126 h 340"/>
                <a:gd name="T10" fmla="*/ 0 w 535"/>
                <a:gd name="T11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5" h="340">
                  <a:moveTo>
                    <a:pt x="535" y="340"/>
                  </a:moveTo>
                  <a:lnTo>
                    <a:pt x="390" y="216"/>
                  </a:lnTo>
                  <a:lnTo>
                    <a:pt x="387" y="272"/>
                  </a:lnTo>
                  <a:lnTo>
                    <a:pt x="169" y="80"/>
                  </a:lnTo>
                  <a:lnTo>
                    <a:pt x="155" y="126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3917" name="Group 13"/>
          <p:cNvGrpSpPr>
            <a:grpSpLocks/>
          </p:cNvGrpSpPr>
          <p:nvPr/>
        </p:nvGrpSpPr>
        <p:grpSpPr bwMode="auto">
          <a:xfrm>
            <a:off x="5858608" y="5734051"/>
            <a:ext cx="67408" cy="739775"/>
            <a:chOff x="3690" y="3615"/>
            <a:chExt cx="43" cy="466"/>
          </a:xfrm>
        </p:grpSpPr>
        <p:sp>
          <p:nvSpPr>
            <p:cNvPr id="123918" name="Line 14"/>
            <p:cNvSpPr>
              <a:spLocks noChangeShapeType="1"/>
            </p:cNvSpPr>
            <p:nvPr/>
          </p:nvSpPr>
          <p:spPr bwMode="auto">
            <a:xfrm>
              <a:off x="3706" y="3782"/>
              <a:ext cx="13" cy="1"/>
            </a:xfrm>
            <a:prstGeom prst="line">
              <a:avLst/>
            </a:prstGeom>
            <a:noFill/>
            <a:ln w="6350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3919" name="Group 15"/>
            <p:cNvGrpSpPr>
              <a:grpSpLocks/>
            </p:cNvGrpSpPr>
            <p:nvPr/>
          </p:nvGrpSpPr>
          <p:grpSpPr bwMode="auto">
            <a:xfrm>
              <a:off x="3690" y="3615"/>
              <a:ext cx="43" cy="466"/>
              <a:chOff x="3690" y="3615"/>
              <a:chExt cx="43" cy="466"/>
            </a:xfrm>
          </p:grpSpPr>
          <p:sp>
            <p:nvSpPr>
              <p:cNvPr id="123920" name="Line 16"/>
              <p:cNvSpPr>
                <a:spLocks noChangeShapeType="1"/>
              </p:cNvSpPr>
              <p:nvPr/>
            </p:nvSpPr>
            <p:spPr bwMode="auto">
              <a:xfrm flipV="1">
                <a:off x="3712" y="3622"/>
                <a:ext cx="1" cy="93"/>
              </a:xfrm>
              <a:prstGeom prst="line">
                <a:avLst/>
              </a:prstGeom>
              <a:noFill/>
              <a:ln w="6350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21" name="Line 17"/>
              <p:cNvSpPr>
                <a:spLocks noChangeShapeType="1"/>
              </p:cNvSpPr>
              <p:nvPr/>
            </p:nvSpPr>
            <p:spPr bwMode="auto">
              <a:xfrm flipV="1">
                <a:off x="3690" y="3713"/>
                <a:ext cx="17" cy="368"/>
              </a:xfrm>
              <a:prstGeom prst="line">
                <a:avLst/>
              </a:prstGeom>
              <a:noFill/>
              <a:ln w="6350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22" name="Line 18"/>
              <p:cNvSpPr>
                <a:spLocks noChangeShapeType="1"/>
              </p:cNvSpPr>
              <p:nvPr/>
            </p:nvSpPr>
            <p:spPr bwMode="auto">
              <a:xfrm>
                <a:off x="3716" y="3713"/>
                <a:ext cx="17" cy="368"/>
              </a:xfrm>
              <a:prstGeom prst="line">
                <a:avLst/>
              </a:prstGeom>
              <a:noFill/>
              <a:ln w="6350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23" name="Line 19"/>
              <p:cNvSpPr>
                <a:spLocks noChangeShapeType="1"/>
              </p:cNvSpPr>
              <p:nvPr/>
            </p:nvSpPr>
            <p:spPr bwMode="auto">
              <a:xfrm>
                <a:off x="3691" y="4071"/>
                <a:ext cx="42" cy="1"/>
              </a:xfrm>
              <a:prstGeom prst="line">
                <a:avLst/>
              </a:prstGeom>
              <a:noFill/>
              <a:ln w="6350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24" name="Line 20"/>
              <p:cNvSpPr>
                <a:spLocks noChangeShapeType="1"/>
              </p:cNvSpPr>
              <p:nvPr/>
            </p:nvSpPr>
            <p:spPr bwMode="auto">
              <a:xfrm>
                <a:off x="3696" y="3971"/>
                <a:ext cx="33" cy="1"/>
              </a:xfrm>
              <a:prstGeom prst="line">
                <a:avLst/>
              </a:prstGeom>
              <a:noFill/>
              <a:ln w="6350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25" name="Line 21"/>
              <p:cNvSpPr>
                <a:spLocks noChangeShapeType="1"/>
              </p:cNvSpPr>
              <p:nvPr/>
            </p:nvSpPr>
            <p:spPr bwMode="auto">
              <a:xfrm>
                <a:off x="3696" y="3972"/>
                <a:ext cx="36" cy="101"/>
              </a:xfrm>
              <a:prstGeom prst="line">
                <a:avLst/>
              </a:prstGeom>
              <a:noFill/>
              <a:ln w="317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26" name="Line 22"/>
              <p:cNvSpPr>
                <a:spLocks noChangeShapeType="1"/>
              </p:cNvSpPr>
              <p:nvPr/>
            </p:nvSpPr>
            <p:spPr bwMode="auto">
              <a:xfrm flipH="1">
                <a:off x="3692" y="3971"/>
                <a:ext cx="36" cy="100"/>
              </a:xfrm>
              <a:prstGeom prst="line">
                <a:avLst/>
              </a:prstGeom>
              <a:noFill/>
              <a:ln w="317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27" name="Line 23"/>
              <p:cNvSpPr>
                <a:spLocks noChangeShapeType="1"/>
              </p:cNvSpPr>
              <p:nvPr/>
            </p:nvSpPr>
            <p:spPr bwMode="auto">
              <a:xfrm>
                <a:off x="3701" y="3873"/>
                <a:ext cx="23" cy="1"/>
              </a:xfrm>
              <a:prstGeom prst="line">
                <a:avLst/>
              </a:prstGeom>
              <a:noFill/>
              <a:ln w="6350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28" name="Line 24"/>
              <p:cNvSpPr>
                <a:spLocks noChangeShapeType="1"/>
              </p:cNvSpPr>
              <p:nvPr/>
            </p:nvSpPr>
            <p:spPr bwMode="auto">
              <a:xfrm>
                <a:off x="3700" y="3873"/>
                <a:ext cx="26" cy="98"/>
              </a:xfrm>
              <a:prstGeom prst="line">
                <a:avLst/>
              </a:prstGeom>
              <a:noFill/>
              <a:ln w="317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29" name="Line 25"/>
              <p:cNvSpPr>
                <a:spLocks noChangeShapeType="1"/>
              </p:cNvSpPr>
              <p:nvPr/>
            </p:nvSpPr>
            <p:spPr bwMode="auto">
              <a:xfrm flipV="1">
                <a:off x="3695" y="3873"/>
                <a:ext cx="27" cy="97"/>
              </a:xfrm>
              <a:prstGeom prst="line">
                <a:avLst/>
              </a:prstGeom>
              <a:noFill/>
              <a:ln w="317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30" name="Line 26"/>
              <p:cNvSpPr>
                <a:spLocks noChangeShapeType="1"/>
              </p:cNvSpPr>
              <p:nvPr/>
            </p:nvSpPr>
            <p:spPr bwMode="auto">
              <a:xfrm>
                <a:off x="3703" y="3782"/>
                <a:ext cx="20" cy="92"/>
              </a:xfrm>
              <a:prstGeom prst="line">
                <a:avLst/>
              </a:prstGeom>
              <a:noFill/>
              <a:ln w="317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31" name="Line 27"/>
              <p:cNvSpPr>
                <a:spLocks noChangeShapeType="1"/>
              </p:cNvSpPr>
              <p:nvPr/>
            </p:nvSpPr>
            <p:spPr bwMode="auto">
              <a:xfrm flipV="1">
                <a:off x="3700" y="3782"/>
                <a:ext cx="19" cy="92"/>
              </a:xfrm>
              <a:prstGeom prst="line">
                <a:avLst/>
              </a:prstGeom>
              <a:noFill/>
              <a:ln w="317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32" name="Line 28"/>
              <p:cNvSpPr>
                <a:spLocks noChangeShapeType="1"/>
              </p:cNvSpPr>
              <p:nvPr/>
            </p:nvSpPr>
            <p:spPr bwMode="auto">
              <a:xfrm flipV="1">
                <a:off x="3703" y="3714"/>
                <a:ext cx="13" cy="71"/>
              </a:xfrm>
              <a:prstGeom prst="line">
                <a:avLst/>
              </a:prstGeom>
              <a:noFill/>
              <a:ln w="317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33" name="Oval 29"/>
              <p:cNvSpPr>
                <a:spLocks noChangeArrowheads="1"/>
              </p:cNvSpPr>
              <p:nvPr/>
            </p:nvSpPr>
            <p:spPr bwMode="auto">
              <a:xfrm>
                <a:off x="3707" y="3615"/>
                <a:ext cx="11" cy="11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23934" name="Line 30"/>
          <p:cNvSpPr>
            <a:spLocks noChangeShapeType="1"/>
          </p:cNvSpPr>
          <p:nvPr/>
        </p:nvSpPr>
        <p:spPr bwMode="auto">
          <a:xfrm>
            <a:off x="4876800" y="6396038"/>
            <a:ext cx="990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5" name="WordArt 31"/>
          <p:cNvSpPr>
            <a:spLocks noChangeArrowheads="1" noChangeShapeType="1" noTextEdit="1"/>
          </p:cNvSpPr>
          <p:nvPr/>
        </p:nvSpPr>
        <p:spPr bwMode="auto">
          <a:xfrm>
            <a:off x="6096000" y="6167438"/>
            <a:ext cx="1219200" cy="347662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123936" name="Line 32"/>
          <p:cNvSpPr>
            <a:spLocks noChangeShapeType="1"/>
          </p:cNvSpPr>
          <p:nvPr/>
        </p:nvSpPr>
        <p:spPr bwMode="auto">
          <a:xfrm flipV="1">
            <a:off x="4876800" y="5938838"/>
            <a:ext cx="0" cy="4572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7" name="Rectangle 33"/>
          <p:cNvSpPr>
            <a:spLocks noChangeArrowheads="1"/>
          </p:cNvSpPr>
          <p:nvPr/>
        </p:nvSpPr>
        <p:spPr bwMode="auto">
          <a:xfrm>
            <a:off x="3861289" y="3003551"/>
            <a:ext cx="786911" cy="619125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400" b="1">
                <a:latin typeface="Times New Roman" pitchFamily="18" charset="0"/>
              </a:rPr>
              <a:t>SMSC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123938" name="Rectangle 34"/>
          <p:cNvSpPr>
            <a:spLocks noChangeArrowheads="1"/>
          </p:cNvSpPr>
          <p:nvPr/>
        </p:nvSpPr>
        <p:spPr bwMode="auto">
          <a:xfrm>
            <a:off x="3861289" y="2308226"/>
            <a:ext cx="786911" cy="619125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400" b="1">
                <a:latin typeface="Times New Roman" pitchFamily="18" charset="0"/>
              </a:rPr>
              <a:t>EIR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123939" name="Rectangle 35"/>
          <p:cNvSpPr>
            <a:spLocks noChangeArrowheads="1"/>
          </p:cNvSpPr>
          <p:nvPr/>
        </p:nvSpPr>
        <p:spPr bwMode="auto">
          <a:xfrm>
            <a:off x="3861289" y="3698875"/>
            <a:ext cx="767862" cy="617538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0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123940" name="Rectangle 36"/>
          <p:cNvSpPr>
            <a:spLocks noChangeArrowheads="1"/>
          </p:cNvSpPr>
          <p:nvPr/>
        </p:nvSpPr>
        <p:spPr bwMode="auto">
          <a:xfrm>
            <a:off x="2590800" y="5334000"/>
            <a:ext cx="838200" cy="617538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400" b="1">
                <a:latin typeface="Times New Roman" pitchFamily="18" charset="0"/>
              </a:rPr>
              <a:t>PABX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123941" name="Rectangle 37"/>
          <p:cNvSpPr>
            <a:spLocks noChangeArrowheads="1"/>
          </p:cNvSpPr>
          <p:nvPr/>
        </p:nvSpPr>
        <p:spPr bwMode="auto">
          <a:xfrm>
            <a:off x="1524000" y="5334001"/>
            <a:ext cx="990600" cy="620713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400" b="1">
                <a:latin typeface="Times New Roman" pitchFamily="18" charset="0"/>
              </a:rPr>
              <a:t>PSTN</a:t>
            </a:r>
            <a:r>
              <a:rPr lang="nb-NO" sz="2400">
                <a:latin typeface="Times New Roman" pitchFamily="18" charset="0"/>
              </a:rPr>
              <a:t/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123942" name="Rectangle 38"/>
          <p:cNvSpPr>
            <a:spLocks noChangeArrowheads="1"/>
          </p:cNvSpPr>
          <p:nvPr/>
        </p:nvSpPr>
        <p:spPr bwMode="auto">
          <a:xfrm>
            <a:off x="1752601" y="1214439"/>
            <a:ext cx="659423" cy="617537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400" b="1">
                <a:latin typeface="Times New Roman" pitchFamily="18" charset="0"/>
              </a:rPr>
              <a:t>BSC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123943" name="Rectangle 39"/>
          <p:cNvSpPr>
            <a:spLocks noChangeArrowheads="1"/>
          </p:cNvSpPr>
          <p:nvPr/>
        </p:nvSpPr>
        <p:spPr bwMode="auto">
          <a:xfrm>
            <a:off x="457200" y="4414839"/>
            <a:ext cx="838200" cy="619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CC00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nb-NO" sz="2400">
              <a:latin typeface="Times New Roman" pitchFamily="18" charset="0"/>
            </a:endParaRPr>
          </a:p>
          <a:p>
            <a:pPr algn="ctr"/>
            <a:endParaRPr lang="nb-NO" sz="2400">
              <a:latin typeface="Times New Roman" pitchFamily="18" charset="0"/>
            </a:endParaRPr>
          </a:p>
        </p:txBody>
      </p:sp>
      <p:sp>
        <p:nvSpPr>
          <p:cNvPr id="123944" name="Rectangle 40"/>
          <p:cNvSpPr>
            <a:spLocks noChangeArrowheads="1"/>
          </p:cNvSpPr>
          <p:nvPr/>
        </p:nvSpPr>
        <p:spPr bwMode="auto">
          <a:xfrm>
            <a:off x="457200" y="3698875"/>
            <a:ext cx="659423" cy="617538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400" b="1">
                <a:latin typeface="Times New Roman" pitchFamily="18" charset="0"/>
              </a:rPr>
              <a:t>IN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123945" name="Rectangle 41"/>
          <p:cNvSpPr>
            <a:spLocks noChangeArrowheads="1"/>
          </p:cNvSpPr>
          <p:nvPr/>
        </p:nvSpPr>
        <p:spPr bwMode="auto">
          <a:xfrm>
            <a:off x="457200" y="3003551"/>
            <a:ext cx="659423" cy="619125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400" b="1">
                <a:latin typeface="Times New Roman" pitchFamily="18" charset="0"/>
              </a:rPr>
              <a:t>PrePaid</a:t>
            </a:r>
            <a:br>
              <a:rPr lang="nb-NO" sz="1400" b="1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Node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123946" name="Rectangle 42"/>
          <p:cNvSpPr>
            <a:spLocks noChangeArrowheads="1"/>
          </p:cNvSpPr>
          <p:nvPr/>
        </p:nvSpPr>
        <p:spPr bwMode="auto">
          <a:xfrm>
            <a:off x="457200" y="2308226"/>
            <a:ext cx="659423" cy="619125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400" b="1">
                <a:latin typeface="Times New Roman" pitchFamily="18" charset="0"/>
              </a:rPr>
              <a:t>VMS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123947" name="AutoShape 43"/>
          <p:cNvSpPr>
            <a:spLocks noChangeArrowheads="1"/>
          </p:cNvSpPr>
          <p:nvPr/>
        </p:nvSpPr>
        <p:spPr bwMode="auto">
          <a:xfrm>
            <a:off x="533401" y="604838"/>
            <a:ext cx="823546" cy="1236662"/>
          </a:xfrm>
          <a:prstGeom prst="can">
            <a:avLst>
              <a:gd name="adj" fmla="val 34653"/>
            </a:avLst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400" b="1">
                <a:latin typeface="Times New Roman" pitchFamily="18" charset="0"/>
              </a:rPr>
              <a:t>HLR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123948" name="Rectangle 44"/>
          <p:cNvSpPr>
            <a:spLocks noChangeArrowheads="1"/>
          </p:cNvSpPr>
          <p:nvPr/>
        </p:nvSpPr>
        <p:spPr bwMode="auto">
          <a:xfrm>
            <a:off x="3581401" y="5329239"/>
            <a:ext cx="659423" cy="617537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400" b="1">
                <a:latin typeface="Times New Roman" pitchFamily="18" charset="0"/>
              </a:rPr>
              <a:t>MSC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123949" name="Line 45"/>
          <p:cNvSpPr>
            <a:spLocks noChangeShapeType="1"/>
          </p:cNvSpPr>
          <p:nvPr/>
        </p:nvSpPr>
        <p:spPr bwMode="auto">
          <a:xfrm flipH="1">
            <a:off x="1116623" y="3313113"/>
            <a:ext cx="60227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50" name="Line 46"/>
          <p:cNvSpPr>
            <a:spLocks noChangeShapeType="1"/>
          </p:cNvSpPr>
          <p:nvPr/>
        </p:nvSpPr>
        <p:spPr bwMode="auto">
          <a:xfrm flipH="1">
            <a:off x="1116623" y="4008438"/>
            <a:ext cx="60227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51" name="Line 47"/>
          <p:cNvSpPr>
            <a:spLocks noChangeShapeType="1"/>
          </p:cNvSpPr>
          <p:nvPr/>
        </p:nvSpPr>
        <p:spPr bwMode="auto">
          <a:xfrm flipH="1">
            <a:off x="1219200" y="4316414"/>
            <a:ext cx="665285" cy="1012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52" name="Line 48"/>
          <p:cNvSpPr>
            <a:spLocks noChangeShapeType="1"/>
          </p:cNvSpPr>
          <p:nvPr/>
        </p:nvSpPr>
        <p:spPr bwMode="auto">
          <a:xfrm flipH="1">
            <a:off x="2133600" y="4267200"/>
            <a:ext cx="0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53" name="Line 49"/>
          <p:cNvSpPr>
            <a:spLocks noChangeShapeType="1"/>
          </p:cNvSpPr>
          <p:nvPr/>
        </p:nvSpPr>
        <p:spPr bwMode="auto">
          <a:xfrm>
            <a:off x="3311769" y="4316414"/>
            <a:ext cx="422031" cy="1012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54" name="Line 50"/>
          <p:cNvSpPr>
            <a:spLocks noChangeShapeType="1"/>
          </p:cNvSpPr>
          <p:nvPr/>
        </p:nvSpPr>
        <p:spPr bwMode="auto">
          <a:xfrm flipV="1">
            <a:off x="4267200" y="5710238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55" name="Line 51"/>
          <p:cNvSpPr>
            <a:spLocks noChangeShapeType="1"/>
          </p:cNvSpPr>
          <p:nvPr/>
        </p:nvSpPr>
        <p:spPr bwMode="auto">
          <a:xfrm>
            <a:off x="3421674" y="3930650"/>
            <a:ext cx="43961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56" name="Line 52"/>
          <p:cNvSpPr>
            <a:spLocks noChangeShapeType="1"/>
          </p:cNvSpPr>
          <p:nvPr/>
        </p:nvSpPr>
        <p:spPr bwMode="auto">
          <a:xfrm>
            <a:off x="3421674" y="3313113"/>
            <a:ext cx="439615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57" name="Line 53"/>
          <p:cNvSpPr>
            <a:spLocks noChangeShapeType="1"/>
          </p:cNvSpPr>
          <p:nvPr/>
        </p:nvSpPr>
        <p:spPr bwMode="auto">
          <a:xfrm flipH="1" flipV="1">
            <a:off x="1371600" y="1595438"/>
            <a:ext cx="457200" cy="6858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58" name="Line 54"/>
          <p:cNvSpPr>
            <a:spLocks noChangeShapeType="1"/>
          </p:cNvSpPr>
          <p:nvPr/>
        </p:nvSpPr>
        <p:spPr bwMode="auto">
          <a:xfrm flipV="1">
            <a:off x="2362200" y="1595438"/>
            <a:ext cx="609600" cy="152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59" name="WordArt 55"/>
          <p:cNvSpPr>
            <a:spLocks noChangeArrowheads="1" noChangeShapeType="1" noTextEdit="1"/>
          </p:cNvSpPr>
          <p:nvPr/>
        </p:nvSpPr>
        <p:spPr bwMode="auto">
          <a:xfrm>
            <a:off x="3352800" y="1066800"/>
            <a:ext cx="1143000" cy="3048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123960" name="Line 56"/>
          <p:cNvSpPr>
            <a:spLocks noChangeShapeType="1"/>
          </p:cNvSpPr>
          <p:nvPr/>
        </p:nvSpPr>
        <p:spPr bwMode="auto">
          <a:xfrm flipH="1">
            <a:off x="1143000" y="2662238"/>
            <a:ext cx="6037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61" name="Line 57"/>
          <p:cNvSpPr>
            <a:spLocks noChangeShapeType="1"/>
          </p:cNvSpPr>
          <p:nvPr/>
        </p:nvSpPr>
        <p:spPr bwMode="auto">
          <a:xfrm>
            <a:off x="2057400" y="1824038"/>
            <a:ext cx="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62" name="Line 58"/>
          <p:cNvSpPr>
            <a:spLocks noChangeShapeType="1"/>
          </p:cNvSpPr>
          <p:nvPr/>
        </p:nvSpPr>
        <p:spPr bwMode="auto">
          <a:xfrm>
            <a:off x="3429000" y="2662238"/>
            <a:ext cx="439615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63" name="Line 59"/>
          <p:cNvSpPr>
            <a:spLocks noChangeShapeType="1"/>
          </p:cNvSpPr>
          <p:nvPr/>
        </p:nvSpPr>
        <p:spPr bwMode="auto">
          <a:xfrm>
            <a:off x="2971800" y="4267200"/>
            <a:ext cx="0" cy="1066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3964" name="Group 60"/>
          <p:cNvGrpSpPr>
            <a:grpSpLocks/>
          </p:cNvGrpSpPr>
          <p:nvPr/>
        </p:nvGrpSpPr>
        <p:grpSpPr bwMode="auto">
          <a:xfrm>
            <a:off x="3657600" y="452439"/>
            <a:ext cx="520212" cy="515937"/>
            <a:chOff x="2069" y="717"/>
            <a:chExt cx="2433" cy="3315"/>
          </a:xfrm>
        </p:grpSpPr>
        <p:sp>
          <p:nvSpPr>
            <p:cNvPr id="123965" name="Freeform 61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66" name="Freeform 62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67" name="Freeform 63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68" name="Freeform 64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69" name="Freeform 65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70" name="Freeform 66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71" name="Freeform 67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72" name="Freeform 68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73" name="Freeform 69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74" name="Freeform 70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75" name="Freeform 71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76" name="Freeform 72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77" name="Freeform 73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78" name="Freeform 74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79" name="Freeform 75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0" name="Freeform 76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1" name="Freeform 77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2" name="Freeform 78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3983" name="Group 79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123984" name="Freeform 80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85" name="Freeform 81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86" name="Freeform 82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87" name="Freeform 83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3988" name="Freeform 84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9" name="Freeform 85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0" name="Freeform 86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1" name="Freeform 87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2" name="Freeform 88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3" name="Freeform 89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4" name="Freeform 90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5" name="Freeform 91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6" name="Freeform 92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7" name="Freeform 93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8" name="Freeform 94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9" name="Freeform 95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00" name="Freeform 96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01" name="Freeform 97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02" name="Freeform 98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03" name="Freeform 99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04" name="Freeform 100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05" name="Freeform 101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06" name="Freeform 102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07" name="Freeform 103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08" name="Freeform 104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09" name="Freeform 105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10" name="Freeform 106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11" name="Freeform 107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12" name="Freeform 108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13" name="Freeform 109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14" name="Freeform 110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15" name="Freeform 111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4033" name="WordArt 129"/>
          <p:cNvSpPr>
            <a:spLocks noChangeArrowheads="1" noChangeShapeType="1" noTextEdit="1"/>
          </p:cNvSpPr>
          <p:nvPr/>
        </p:nvSpPr>
        <p:spPr bwMode="auto">
          <a:xfrm>
            <a:off x="2895601" y="1747838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grpSp>
        <p:nvGrpSpPr>
          <p:cNvPr id="124034" name="Group 130"/>
          <p:cNvGrpSpPr>
            <a:grpSpLocks/>
          </p:cNvGrpSpPr>
          <p:nvPr/>
        </p:nvGrpSpPr>
        <p:grpSpPr bwMode="auto">
          <a:xfrm>
            <a:off x="3429001" y="376239"/>
            <a:ext cx="608135" cy="174625"/>
            <a:chOff x="831" y="324"/>
            <a:chExt cx="2842" cy="1119"/>
          </a:xfrm>
        </p:grpSpPr>
        <p:sp>
          <p:nvSpPr>
            <p:cNvPr id="124035" name="Freeform 131"/>
            <p:cNvSpPr>
              <a:spLocks/>
            </p:cNvSpPr>
            <p:nvPr/>
          </p:nvSpPr>
          <p:spPr bwMode="auto">
            <a:xfrm>
              <a:off x="1588" y="524"/>
              <a:ext cx="514" cy="611"/>
            </a:xfrm>
            <a:custGeom>
              <a:avLst/>
              <a:gdLst>
                <a:gd name="T0" fmla="*/ 181 w 514"/>
                <a:gd name="T1" fmla="*/ 79 h 611"/>
                <a:gd name="T2" fmla="*/ 142 w 514"/>
                <a:gd name="T3" fmla="*/ 103 h 611"/>
                <a:gd name="T4" fmla="*/ 109 w 514"/>
                <a:gd name="T5" fmla="*/ 133 h 611"/>
                <a:gd name="T6" fmla="*/ 78 w 514"/>
                <a:gd name="T7" fmla="*/ 166 h 611"/>
                <a:gd name="T8" fmla="*/ 51 w 514"/>
                <a:gd name="T9" fmla="*/ 203 h 611"/>
                <a:gd name="T10" fmla="*/ 30 w 514"/>
                <a:gd name="T11" fmla="*/ 242 h 611"/>
                <a:gd name="T12" fmla="*/ 15 w 514"/>
                <a:gd name="T13" fmla="*/ 284 h 611"/>
                <a:gd name="T14" fmla="*/ 6 w 514"/>
                <a:gd name="T15" fmla="*/ 330 h 611"/>
                <a:gd name="T16" fmla="*/ 0 w 514"/>
                <a:gd name="T17" fmla="*/ 375 h 611"/>
                <a:gd name="T18" fmla="*/ 6 w 514"/>
                <a:gd name="T19" fmla="*/ 438 h 611"/>
                <a:gd name="T20" fmla="*/ 30 w 514"/>
                <a:gd name="T21" fmla="*/ 490 h 611"/>
                <a:gd name="T22" fmla="*/ 66 w 514"/>
                <a:gd name="T23" fmla="*/ 535 h 611"/>
                <a:gd name="T24" fmla="*/ 115 w 514"/>
                <a:gd name="T25" fmla="*/ 568 h 611"/>
                <a:gd name="T26" fmla="*/ 169 w 514"/>
                <a:gd name="T27" fmla="*/ 596 h 611"/>
                <a:gd name="T28" fmla="*/ 227 w 514"/>
                <a:gd name="T29" fmla="*/ 608 h 611"/>
                <a:gd name="T30" fmla="*/ 287 w 514"/>
                <a:gd name="T31" fmla="*/ 611 h 611"/>
                <a:gd name="T32" fmla="*/ 345 w 514"/>
                <a:gd name="T33" fmla="*/ 602 h 611"/>
                <a:gd name="T34" fmla="*/ 357 w 514"/>
                <a:gd name="T35" fmla="*/ 602 h 611"/>
                <a:gd name="T36" fmla="*/ 369 w 514"/>
                <a:gd name="T37" fmla="*/ 596 h 611"/>
                <a:gd name="T38" fmla="*/ 378 w 514"/>
                <a:gd name="T39" fmla="*/ 587 h 611"/>
                <a:gd name="T40" fmla="*/ 381 w 514"/>
                <a:gd name="T41" fmla="*/ 574 h 611"/>
                <a:gd name="T42" fmla="*/ 375 w 514"/>
                <a:gd name="T43" fmla="*/ 559 h 611"/>
                <a:gd name="T44" fmla="*/ 363 w 514"/>
                <a:gd name="T45" fmla="*/ 547 h 611"/>
                <a:gd name="T46" fmla="*/ 348 w 514"/>
                <a:gd name="T47" fmla="*/ 535 h 611"/>
                <a:gd name="T48" fmla="*/ 333 w 514"/>
                <a:gd name="T49" fmla="*/ 529 h 611"/>
                <a:gd name="T50" fmla="*/ 302 w 514"/>
                <a:gd name="T51" fmla="*/ 520 h 611"/>
                <a:gd name="T52" fmla="*/ 272 w 514"/>
                <a:gd name="T53" fmla="*/ 514 h 611"/>
                <a:gd name="T54" fmla="*/ 242 w 514"/>
                <a:gd name="T55" fmla="*/ 508 h 611"/>
                <a:gd name="T56" fmla="*/ 215 w 514"/>
                <a:gd name="T57" fmla="*/ 502 h 611"/>
                <a:gd name="T58" fmla="*/ 187 w 514"/>
                <a:gd name="T59" fmla="*/ 493 h 611"/>
                <a:gd name="T60" fmla="*/ 160 w 514"/>
                <a:gd name="T61" fmla="*/ 481 h 611"/>
                <a:gd name="T62" fmla="*/ 136 w 514"/>
                <a:gd name="T63" fmla="*/ 466 h 611"/>
                <a:gd name="T64" fmla="*/ 112 w 514"/>
                <a:gd name="T65" fmla="*/ 441 h 611"/>
                <a:gd name="T66" fmla="*/ 103 w 514"/>
                <a:gd name="T67" fmla="*/ 339 h 611"/>
                <a:gd name="T68" fmla="*/ 127 w 514"/>
                <a:gd name="T69" fmla="*/ 254 h 611"/>
                <a:gd name="T70" fmla="*/ 175 w 514"/>
                <a:gd name="T71" fmla="*/ 187 h 611"/>
                <a:gd name="T72" fmla="*/ 242 w 514"/>
                <a:gd name="T73" fmla="*/ 133 h 611"/>
                <a:gd name="T74" fmla="*/ 314 w 514"/>
                <a:gd name="T75" fmla="*/ 91 h 611"/>
                <a:gd name="T76" fmla="*/ 390 w 514"/>
                <a:gd name="T77" fmla="*/ 57 h 611"/>
                <a:gd name="T78" fmla="*/ 460 w 514"/>
                <a:gd name="T79" fmla="*/ 33 h 611"/>
                <a:gd name="T80" fmla="*/ 514 w 514"/>
                <a:gd name="T81" fmla="*/ 12 h 611"/>
                <a:gd name="T82" fmla="*/ 481 w 514"/>
                <a:gd name="T83" fmla="*/ 3 h 611"/>
                <a:gd name="T84" fmla="*/ 445 w 514"/>
                <a:gd name="T85" fmla="*/ 0 h 611"/>
                <a:gd name="T86" fmla="*/ 402 w 514"/>
                <a:gd name="T87" fmla="*/ 6 h 611"/>
                <a:gd name="T88" fmla="*/ 357 w 514"/>
                <a:gd name="T89" fmla="*/ 12 h 611"/>
                <a:gd name="T90" fmla="*/ 311 w 514"/>
                <a:gd name="T91" fmla="*/ 27 h 611"/>
                <a:gd name="T92" fmla="*/ 266 w 514"/>
                <a:gd name="T93" fmla="*/ 42 h 611"/>
                <a:gd name="T94" fmla="*/ 221 w 514"/>
                <a:gd name="T95" fmla="*/ 60 h 611"/>
                <a:gd name="T96" fmla="*/ 181 w 514"/>
                <a:gd name="T97" fmla="*/ 79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14" h="611">
                  <a:moveTo>
                    <a:pt x="181" y="79"/>
                  </a:moveTo>
                  <a:lnTo>
                    <a:pt x="142" y="103"/>
                  </a:lnTo>
                  <a:lnTo>
                    <a:pt x="109" y="133"/>
                  </a:lnTo>
                  <a:lnTo>
                    <a:pt x="78" y="166"/>
                  </a:lnTo>
                  <a:lnTo>
                    <a:pt x="51" y="203"/>
                  </a:lnTo>
                  <a:lnTo>
                    <a:pt x="30" y="242"/>
                  </a:lnTo>
                  <a:lnTo>
                    <a:pt x="15" y="284"/>
                  </a:lnTo>
                  <a:lnTo>
                    <a:pt x="6" y="330"/>
                  </a:lnTo>
                  <a:lnTo>
                    <a:pt x="0" y="375"/>
                  </a:lnTo>
                  <a:lnTo>
                    <a:pt x="6" y="438"/>
                  </a:lnTo>
                  <a:lnTo>
                    <a:pt x="30" y="490"/>
                  </a:lnTo>
                  <a:lnTo>
                    <a:pt x="66" y="535"/>
                  </a:lnTo>
                  <a:lnTo>
                    <a:pt x="115" y="568"/>
                  </a:lnTo>
                  <a:lnTo>
                    <a:pt x="169" y="596"/>
                  </a:lnTo>
                  <a:lnTo>
                    <a:pt x="227" y="608"/>
                  </a:lnTo>
                  <a:lnTo>
                    <a:pt x="287" y="611"/>
                  </a:lnTo>
                  <a:lnTo>
                    <a:pt x="345" y="602"/>
                  </a:lnTo>
                  <a:lnTo>
                    <a:pt x="357" y="602"/>
                  </a:lnTo>
                  <a:lnTo>
                    <a:pt x="369" y="596"/>
                  </a:lnTo>
                  <a:lnTo>
                    <a:pt x="378" y="587"/>
                  </a:lnTo>
                  <a:lnTo>
                    <a:pt x="381" y="574"/>
                  </a:lnTo>
                  <a:lnTo>
                    <a:pt x="375" y="559"/>
                  </a:lnTo>
                  <a:lnTo>
                    <a:pt x="363" y="547"/>
                  </a:lnTo>
                  <a:lnTo>
                    <a:pt x="348" y="535"/>
                  </a:lnTo>
                  <a:lnTo>
                    <a:pt x="333" y="529"/>
                  </a:lnTo>
                  <a:lnTo>
                    <a:pt x="302" y="520"/>
                  </a:lnTo>
                  <a:lnTo>
                    <a:pt x="272" y="514"/>
                  </a:lnTo>
                  <a:lnTo>
                    <a:pt x="242" y="508"/>
                  </a:lnTo>
                  <a:lnTo>
                    <a:pt x="215" y="502"/>
                  </a:lnTo>
                  <a:lnTo>
                    <a:pt x="187" y="493"/>
                  </a:lnTo>
                  <a:lnTo>
                    <a:pt x="160" y="481"/>
                  </a:lnTo>
                  <a:lnTo>
                    <a:pt x="136" y="466"/>
                  </a:lnTo>
                  <a:lnTo>
                    <a:pt x="112" y="441"/>
                  </a:lnTo>
                  <a:lnTo>
                    <a:pt x="103" y="339"/>
                  </a:lnTo>
                  <a:lnTo>
                    <a:pt x="127" y="254"/>
                  </a:lnTo>
                  <a:lnTo>
                    <a:pt x="175" y="187"/>
                  </a:lnTo>
                  <a:lnTo>
                    <a:pt x="242" y="133"/>
                  </a:lnTo>
                  <a:lnTo>
                    <a:pt x="314" y="91"/>
                  </a:lnTo>
                  <a:lnTo>
                    <a:pt x="390" y="57"/>
                  </a:lnTo>
                  <a:lnTo>
                    <a:pt x="460" y="33"/>
                  </a:lnTo>
                  <a:lnTo>
                    <a:pt x="514" y="12"/>
                  </a:lnTo>
                  <a:lnTo>
                    <a:pt x="481" y="3"/>
                  </a:lnTo>
                  <a:lnTo>
                    <a:pt x="445" y="0"/>
                  </a:lnTo>
                  <a:lnTo>
                    <a:pt x="402" y="6"/>
                  </a:lnTo>
                  <a:lnTo>
                    <a:pt x="357" y="12"/>
                  </a:lnTo>
                  <a:lnTo>
                    <a:pt x="311" y="27"/>
                  </a:lnTo>
                  <a:lnTo>
                    <a:pt x="266" y="42"/>
                  </a:lnTo>
                  <a:lnTo>
                    <a:pt x="221" y="60"/>
                  </a:lnTo>
                  <a:lnTo>
                    <a:pt x="181" y="79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36" name="Freeform 132"/>
            <p:cNvSpPr>
              <a:spLocks/>
            </p:cNvSpPr>
            <p:nvPr/>
          </p:nvSpPr>
          <p:spPr bwMode="auto">
            <a:xfrm>
              <a:off x="2465" y="515"/>
              <a:ext cx="330" cy="475"/>
            </a:xfrm>
            <a:custGeom>
              <a:avLst/>
              <a:gdLst>
                <a:gd name="T0" fmla="*/ 279 w 330"/>
                <a:gd name="T1" fmla="*/ 154 h 475"/>
                <a:gd name="T2" fmla="*/ 291 w 330"/>
                <a:gd name="T3" fmla="*/ 202 h 475"/>
                <a:gd name="T4" fmla="*/ 288 w 330"/>
                <a:gd name="T5" fmla="*/ 248 h 475"/>
                <a:gd name="T6" fmla="*/ 267 w 330"/>
                <a:gd name="T7" fmla="*/ 284 h 475"/>
                <a:gd name="T8" fmla="*/ 236 w 330"/>
                <a:gd name="T9" fmla="*/ 317 h 475"/>
                <a:gd name="T10" fmla="*/ 200 w 330"/>
                <a:gd name="T11" fmla="*/ 348 h 475"/>
                <a:gd name="T12" fmla="*/ 158 w 330"/>
                <a:gd name="T13" fmla="*/ 378 h 475"/>
                <a:gd name="T14" fmla="*/ 115 w 330"/>
                <a:gd name="T15" fmla="*/ 405 h 475"/>
                <a:gd name="T16" fmla="*/ 79 w 330"/>
                <a:gd name="T17" fmla="*/ 432 h 475"/>
                <a:gd name="T18" fmla="*/ 73 w 330"/>
                <a:gd name="T19" fmla="*/ 441 h 475"/>
                <a:gd name="T20" fmla="*/ 70 w 330"/>
                <a:gd name="T21" fmla="*/ 447 h 475"/>
                <a:gd name="T22" fmla="*/ 70 w 330"/>
                <a:gd name="T23" fmla="*/ 456 h 475"/>
                <a:gd name="T24" fmla="*/ 73 w 330"/>
                <a:gd name="T25" fmla="*/ 466 h 475"/>
                <a:gd name="T26" fmla="*/ 82 w 330"/>
                <a:gd name="T27" fmla="*/ 472 h 475"/>
                <a:gd name="T28" fmla="*/ 91 w 330"/>
                <a:gd name="T29" fmla="*/ 475 h 475"/>
                <a:gd name="T30" fmla="*/ 97 w 330"/>
                <a:gd name="T31" fmla="*/ 475 h 475"/>
                <a:gd name="T32" fmla="*/ 106 w 330"/>
                <a:gd name="T33" fmla="*/ 472 h 475"/>
                <a:gd name="T34" fmla="*/ 155 w 330"/>
                <a:gd name="T35" fmla="*/ 444 h 475"/>
                <a:gd name="T36" fmla="*/ 200 w 330"/>
                <a:gd name="T37" fmla="*/ 414 h 475"/>
                <a:gd name="T38" fmla="*/ 242 w 330"/>
                <a:gd name="T39" fmla="*/ 381 h 475"/>
                <a:gd name="T40" fmla="*/ 282 w 330"/>
                <a:gd name="T41" fmla="*/ 342 h 475"/>
                <a:gd name="T42" fmla="*/ 309 w 330"/>
                <a:gd name="T43" fmla="*/ 299 h 475"/>
                <a:gd name="T44" fmla="*/ 327 w 330"/>
                <a:gd name="T45" fmla="*/ 251 h 475"/>
                <a:gd name="T46" fmla="*/ 330 w 330"/>
                <a:gd name="T47" fmla="*/ 199 h 475"/>
                <a:gd name="T48" fmla="*/ 318 w 330"/>
                <a:gd name="T49" fmla="*/ 145 h 475"/>
                <a:gd name="T50" fmla="*/ 291 w 330"/>
                <a:gd name="T51" fmla="*/ 103 h 475"/>
                <a:gd name="T52" fmla="*/ 251 w 330"/>
                <a:gd name="T53" fmla="*/ 66 h 475"/>
                <a:gd name="T54" fmla="*/ 203 w 330"/>
                <a:gd name="T55" fmla="*/ 39 h 475"/>
                <a:gd name="T56" fmla="*/ 149 w 330"/>
                <a:gd name="T57" fmla="*/ 18 h 475"/>
                <a:gd name="T58" fmla="*/ 94 w 330"/>
                <a:gd name="T59" fmla="*/ 6 h 475"/>
                <a:gd name="T60" fmla="*/ 49 w 330"/>
                <a:gd name="T61" fmla="*/ 0 h 475"/>
                <a:gd name="T62" fmla="*/ 15 w 330"/>
                <a:gd name="T63" fmla="*/ 0 h 475"/>
                <a:gd name="T64" fmla="*/ 0 w 330"/>
                <a:gd name="T65" fmla="*/ 9 h 475"/>
                <a:gd name="T66" fmla="*/ 37 w 330"/>
                <a:gd name="T67" fmla="*/ 24 h 475"/>
                <a:gd name="T68" fmla="*/ 76 w 330"/>
                <a:gd name="T69" fmla="*/ 36 h 475"/>
                <a:gd name="T70" fmla="*/ 118 w 330"/>
                <a:gd name="T71" fmla="*/ 48 h 475"/>
                <a:gd name="T72" fmla="*/ 158 w 330"/>
                <a:gd name="T73" fmla="*/ 60 h 475"/>
                <a:gd name="T74" fmla="*/ 197 w 330"/>
                <a:gd name="T75" fmla="*/ 75 h 475"/>
                <a:gd name="T76" fmla="*/ 230 w 330"/>
                <a:gd name="T77" fmla="*/ 97 h 475"/>
                <a:gd name="T78" fmla="*/ 258 w 330"/>
                <a:gd name="T79" fmla="*/ 121 h 475"/>
                <a:gd name="T80" fmla="*/ 279 w 330"/>
                <a:gd name="T81" fmla="*/ 154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0" h="475">
                  <a:moveTo>
                    <a:pt x="279" y="154"/>
                  </a:moveTo>
                  <a:lnTo>
                    <a:pt x="291" y="202"/>
                  </a:lnTo>
                  <a:lnTo>
                    <a:pt x="288" y="248"/>
                  </a:lnTo>
                  <a:lnTo>
                    <a:pt x="267" y="284"/>
                  </a:lnTo>
                  <a:lnTo>
                    <a:pt x="236" y="317"/>
                  </a:lnTo>
                  <a:lnTo>
                    <a:pt x="200" y="348"/>
                  </a:lnTo>
                  <a:lnTo>
                    <a:pt x="158" y="378"/>
                  </a:lnTo>
                  <a:lnTo>
                    <a:pt x="115" y="405"/>
                  </a:lnTo>
                  <a:lnTo>
                    <a:pt x="79" y="432"/>
                  </a:lnTo>
                  <a:lnTo>
                    <a:pt x="73" y="441"/>
                  </a:lnTo>
                  <a:lnTo>
                    <a:pt x="70" y="447"/>
                  </a:lnTo>
                  <a:lnTo>
                    <a:pt x="70" y="456"/>
                  </a:lnTo>
                  <a:lnTo>
                    <a:pt x="73" y="466"/>
                  </a:lnTo>
                  <a:lnTo>
                    <a:pt x="82" y="472"/>
                  </a:lnTo>
                  <a:lnTo>
                    <a:pt x="91" y="475"/>
                  </a:lnTo>
                  <a:lnTo>
                    <a:pt x="97" y="475"/>
                  </a:lnTo>
                  <a:lnTo>
                    <a:pt x="106" y="472"/>
                  </a:lnTo>
                  <a:lnTo>
                    <a:pt x="155" y="444"/>
                  </a:lnTo>
                  <a:lnTo>
                    <a:pt x="200" y="414"/>
                  </a:lnTo>
                  <a:lnTo>
                    <a:pt x="242" y="381"/>
                  </a:lnTo>
                  <a:lnTo>
                    <a:pt x="282" y="342"/>
                  </a:lnTo>
                  <a:lnTo>
                    <a:pt x="309" y="299"/>
                  </a:lnTo>
                  <a:lnTo>
                    <a:pt x="327" y="251"/>
                  </a:lnTo>
                  <a:lnTo>
                    <a:pt x="330" y="199"/>
                  </a:lnTo>
                  <a:lnTo>
                    <a:pt x="318" y="145"/>
                  </a:lnTo>
                  <a:lnTo>
                    <a:pt x="291" y="103"/>
                  </a:lnTo>
                  <a:lnTo>
                    <a:pt x="251" y="66"/>
                  </a:lnTo>
                  <a:lnTo>
                    <a:pt x="203" y="39"/>
                  </a:lnTo>
                  <a:lnTo>
                    <a:pt x="149" y="18"/>
                  </a:lnTo>
                  <a:lnTo>
                    <a:pt x="94" y="6"/>
                  </a:lnTo>
                  <a:lnTo>
                    <a:pt x="49" y="0"/>
                  </a:lnTo>
                  <a:lnTo>
                    <a:pt x="15" y="0"/>
                  </a:lnTo>
                  <a:lnTo>
                    <a:pt x="0" y="9"/>
                  </a:lnTo>
                  <a:lnTo>
                    <a:pt x="37" y="24"/>
                  </a:lnTo>
                  <a:lnTo>
                    <a:pt x="76" y="36"/>
                  </a:lnTo>
                  <a:lnTo>
                    <a:pt x="118" y="48"/>
                  </a:lnTo>
                  <a:lnTo>
                    <a:pt x="158" y="60"/>
                  </a:lnTo>
                  <a:lnTo>
                    <a:pt x="197" y="75"/>
                  </a:lnTo>
                  <a:lnTo>
                    <a:pt x="230" y="97"/>
                  </a:lnTo>
                  <a:lnTo>
                    <a:pt x="258" y="121"/>
                  </a:lnTo>
                  <a:lnTo>
                    <a:pt x="279" y="154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37" name="Freeform 133"/>
            <p:cNvSpPr>
              <a:spLocks/>
            </p:cNvSpPr>
            <p:nvPr/>
          </p:nvSpPr>
          <p:spPr bwMode="auto">
            <a:xfrm>
              <a:off x="1264" y="403"/>
              <a:ext cx="832" cy="995"/>
            </a:xfrm>
            <a:custGeom>
              <a:avLst/>
              <a:gdLst>
                <a:gd name="T0" fmla="*/ 260 w 832"/>
                <a:gd name="T1" fmla="*/ 184 h 995"/>
                <a:gd name="T2" fmla="*/ 139 w 832"/>
                <a:gd name="T3" fmla="*/ 302 h 995"/>
                <a:gd name="T4" fmla="*/ 45 w 832"/>
                <a:gd name="T5" fmla="*/ 438 h 995"/>
                <a:gd name="T6" fmla="*/ 0 w 832"/>
                <a:gd name="T7" fmla="*/ 596 h 995"/>
                <a:gd name="T8" fmla="*/ 9 w 832"/>
                <a:gd name="T9" fmla="*/ 702 h 995"/>
                <a:gd name="T10" fmla="*/ 24 w 832"/>
                <a:gd name="T11" fmla="*/ 744 h 995"/>
                <a:gd name="T12" fmla="*/ 51 w 832"/>
                <a:gd name="T13" fmla="*/ 783 h 995"/>
                <a:gd name="T14" fmla="*/ 85 w 832"/>
                <a:gd name="T15" fmla="*/ 816 h 995"/>
                <a:gd name="T16" fmla="*/ 145 w 832"/>
                <a:gd name="T17" fmla="*/ 853 h 995"/>
                <a:gd name="T18" fmla="*/ 224 w 832"/>
                <a:gd name="T19" fmla="*/ 892 h 995"/>
                <a:gd name="T20" fmla="*/ 309 w 832"/>
                <a:gd name="T21" fmla="*/ 922 h 995"/>
                <a:gd name="T22" fmla="*/ 393 w 832"/>
                <a:gd name="T23" fmla="*/ 947 h 995"/>
                <a:gd name="T24" fmla="*/ 481 w 832"/>
                <a:gd name="T25" fmla="*/ 965 h 995"/>
                <a:gd name="T26" fmla="*/ 569 w 832"/>
                <a:gd name="T27" fmla="*/ 977 h 995"/>
                <a:gd name="T28" fmla="*/ 657 w 832"/>
                <a:gd name="T29" fmla="*/ 986 h 995"/>
                <a:gd name="T30" fmla="*/ 747 w 832"/>
                <a:gd name="T31" fmla="*/ 992 h 995"/>
                <a:gd name="T32" fmla="*/ 805 w 832"/>
                <a:gd name="T33" fmla="*/ 995 h 995"/>
                <a:gd name="T34" fmla="*/ 826 w 832"/>
                <a:gd name="T35" fmla="*/ 977 h 995"/>
                <a:gd name="T36" fmla="*/ 832 w 832"/>
                <a:gd name="T37" fmla="*/ 950 h 995"/>
                <a:gd name="T38" fmla="*/ 814 w 832"/>
                <a:gd name="T39" fmla="*/ 928 h 995"/>
                <a:gd name="T40" fmla="*/ 759 w 832"/>
                <a:gd name="T41" fmla="*/ 913 h 995"/>
                <a:gd name="T42" fmla="*/ 681 w 832"/>
                <a:gd name="T43" fmla="*/ 898 h 995"/>
                <a:gd name="T44" fmla="*/ 599 w 832"/>
                <a:gd name="T45" fmla="*/ 886 h 995"/>
                <a:gd name="T46" fmla="*/ 517 w 832"/>
                <a:gd name="T47" fmla="*/ 874 h 995"/>
                <a:gd name="T48" fmla="*/ 439 w 832"/>
                <a:gd name="T49" fmla="*/ 859 h 995"/>
                <a:gd name="T50" fmla="*/ 360 w 832"/>
                <a:gd name="T51" fmla="*/ 838 h 995"/>
                <a:gd name="T52" fmla="*/ 284 w 832"/>
                <a:gd name="T53" fmla="*/ 813 h 995"/>
                <a:gd name="T54" fmla="*/ 209 w 832"/>
                <a:gd name="T55" fmla="*/ 783 h 995"/>
                <a:gd name="T56" fmla="*/ 142 w 832"/>
                <a:gd name="T57" fmla="*/ 741 h 995"/>
                <a:gd name="T58" fmla="*/ 100 w 832"/>
                <a:gd name="T59" fmla="*/ 683 h 995"/>
                <a:gd name="T60" fmla="*/ 88 w 832"/>
                <a:gd name="T61" fmla="*/ 611 h 995"/>
                <a:gd name="T62" fmla="*/ 100 w 832"/>
                <a:gd name="T63" fmla="*/ 526 h 995"/>
                <a:gd name="T64" fmla="*/ 133 w 832"/>
                <a:gd name="T65" fmla="*/ 448 h 995"/>
                <a:gd name="T66" fmla="*/ 184 w 832"/>
                <a:gd name="T67" fmla="*/ 363 h 995"/>
                <a:gd name="T68" fmla="*/ 245 w 832"/>
                <a:gd name="T69" fmla="*/ 290 h 995"/>
                <a:gd name="T70" fmla="*/ 318 w 832"/>
                <a:gd name="T71" fmla="*/ 218 h 995"/>
                <a:gd name="T72" fmla="*/ 396 w 832"/>
                <a:gd name="T73" fmla="*/ 151 h 995"/>
                <a:gd name="T74" fmla="*/ 505 w 832"/>
                <a:gd name="T75" fmla="*/ 100 h 995"/>
                <a:gd name="T76" fmla="*/ 614 w 832"/>
                <a:gd name="T77" fmla="*/ 54 h 995"/>
                <a:gd name="T78" fmla="*/ 684 w 832"/>
                <a:gd name="T79" fmla="*/ 18 h 995"/>
                <a:gd name="T80" fmla="*/ 663 w 832"/>
                <a:gd name="T81" fmla="*/ 0 h 995"/>
                <a:gd name="T82" fmla="*/ 572 w 832"/>
                <a:gd name="T83" fmla="*/ 12 h 995"/>
                <a:gd name="T84" fmla="*/ 466 w 832"/>
                <a:gd name="T85" fmla="*/ 48 h 995"/>
                <a:gd name="T86" fmla="*/ 366 w 832"/>
                <a:gd name="T87" fmla="*/ 100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32" h="995">
                  <a:moveTo>
                    <a:pt x="324" y="130"/>
                  </a:moveTo>
                  <a:lnTo>
                    <a:pt x="260" y="184"/>
                  </a:lnTo>
                  <a:lnTo>
                    <a:pt x="197" y="239"/>
                  </a:lnTo>
                  <a:lnTo>
                    <a:pt x="139" y="302"/>
                  </a:lnTo>
                  <a:lnTo>
                    <a:pt x="88" y="369"/>
                  </a:lnTo>
                  <a:lnTo>
                    <a:pt x="45" y="438"/>
                  </a:lnTo>
                  <a:lnTo>
                    <a:pt x="15" y="514"/>
                  </a:lnTo>
                  <a:lnTo>
                    <a:pt x="0" y="596"/>
                  </a:lnTo>
                  <a:lnTo>
                    <a:pt x="3" y="680"/>
                  </a:lnTo>
                  <a:lnTo>
                    <a:pt x="9" y="702"/>
                  </a:lnTo>
                  <a:lnTo>
                    <a:pt x="15" y="726"/>
                  </a:lnTo>
                  <a:lnTo>
                    <a:pt x="24" y="744"/>
                  </a:lnTo>
                  <a:lnTo>
                    <a:pt x="36" y="765"/>
                  </a:lnTo>
                  <a:lnTo>
                    <a:pt x="51" y="783"/>
                  </a:lnTo>
                  <a:lnTo>
                    <a:pt x="69" y="801"/>
                  </a:lnTo>
                  <a:lnTo>
                    <a:pt x="85" y="816"/>
                  </a:lnTo>
                  <a:lnTo>
                    <a:pt x="106" y="829"/>
                  </a:lnTo>
                  <a:lnTo>
                    <a:pt x="145" y="853"/>
                  </a:lnTo>
                  <a:lnTo>
                    <a:pt x="184" y="874"/>
                  </a:lnTo>
                  <a:lnTo>
                    <a:pt x="224" y="892"/>
                  </a:lnTo>
                  <a:lnTo>
                    <a:pt x="266" y="907"/>
                  </a:lnTo>
                  <a:lnTo>
                    <a:pt x="309" y="922"/>
                  </a:lnTo>
                  <a:lnTo>
                    <a:pt x="351" y="934"/>
                  </a:lnTo>
                  <a:lnTo>
                    <a:pt x="393" y="947"/>
                  </a:lnTo>
                  <a:lnTo>
                    <a:pt x="436" y="956"/>
                  </a:lnTo>
                  <a:lnTo>
                    <a:pt x="481" y="965"/>
                  </a:lnTo>
                  <a:lnTo>
                    <a:pt x="523" y="971"/>
                  </a:lnTo>
                  <a:lnTo>
                    <a:pt x="569" y="977"/>
                  </a:lnTo>
                  <a:lnTo>
                    <a:pt x="614" y="983"/>
                  </a:lnTo>
                  <a:lnTo>
                    <a:pt x="657" y="986"/>
                  </a:lnTo>
                  <a:lnTo>
                    <a:pt x="702" y="989"/>
                  </a:lnTo>
                  <a:lnTo>
                    <a:pt x="747" y="992"/>
                  </a:lnTo>
                  <a:lnTo>
                    <a:pt x="790" y="995"/>
                  </a:lnTo>
                  <a:lnTo>
                    <a:pt x="805" y="995"/>
                  </a:lnTo>
                  <a:lnTo>
                    <a:pt x="817" y="989"/>
                  </a:lnTo>
                  <a:lnTo>
                    <a:pt x="826" y="977"/>
                  </a:lnTo>
                  <a:lnTo>
                    <a:pt x="832" y="965"/>
                  </a:lnTo>
                  <a:lnTo>
                    <a:pt x="832" y="950"/>
                  </a:lnTo>
                  <a:lnTo>
                    <a:pt x="826" y="937"/>
                  </a:lnTo>
                  <a:lnTo>
                    <a:pt x="814" y="928"/>
                  </a:lnTo>
                  <a:lnTo>
                    <a:pt x="799" y="922"/>
                  </a:lnTo>
                  <a:lnTo>
                    <a:pt x="759" y="913"/>
                  </a:lnTo>
                  <a:lnTo>
                    <a:pt x="720" y="907"/>
                  </a:lnTo>
                  <a:lnTo>
                    <a:pt x="681" y="898"/>
                  </a:lnTo>
                  <a:lnTo>
                    <a:pt x="638" y="892"/>
                  </a:lnTo>
                  <a:lnTo>
                    <a:pt x="599" y="886"/>
                  </a:lnTo>
                  <a:lnTo>
                    <a:pt x="560" y="880"/>
                  </a:lnTo>
                  <a:lnTo>
                    <a:pt x="517" y="874"/>
                  </a:lnTo>
                  <a:lnTo>
                    <a:pt x="478" y="865"/>
                  </a:lnTo>
                  <a:lnTo>
                    <a:pt x="439" y="859"/>
                  </a:lnTo>
                  <a:lnTo>
                    <a:pt x="399" y="850"/>
                  </a:lnTo>
                  <a:lnTo>
                    <a:pt x="360" y="838"/>
                  </a:lnTo>
                  <a:lnTo>
                    <a:pt x="321" y="829"/>
                  </a:lnTo>
                  <a:lnTo>
                    <a:pt x="284" y="813"/>
                  </a:lnTo>
                  <a:lnTo>
                    <a:pt x="245" y="798"/>
                  </a:lnTo>
                  <a:lnTo>
                    <a:pt x="209" y="783"/>
                  </a:lnTo>
                  <a:lnTo>
                    <a:pt x="172" y="762"/>
                  </a:lnTo>
                  <a:lnTo>
                    <a:pt x="142" y="741"/>
                  </a:lnTo>
                  <a:lnTo>
                    <a:pt x="118" y="714"/>
                  </a:lnTo>
                  <a:lnTo>
                    <a:pt x="100" y="683"/>
                  </a:lnTo>
                  <a:lnTo>
                    <a:pt x="91" y="647"/>
                  </a:lnTo>
                  <a:lnTo>
                    <a:pt x="88" y="611"/>
                  </a:lnTo>
                  <a:lnTo>
                    <a:pt x="91" y="568"/>
                  </a:lnTo>
                  <a:lnTo>
                    <a:pt x="100" y="526"/>
                  </a:lnTo>
                  <a:lnTo>
                    <a:pt x="112" y="493"/>
                  </a:lnTo>
                  <a:lnTo>
                    <a:pt x="133" y="448"/>
                  </a:lnTo>
                  <a:lnTo>
                    <a:pt x="157" y="402"/>
                  </a:lnTo>
                  <a:lnTo>
                    <a:pt x="184" y="363"/>
                  </a:lnTo>
                  <a:lnTo>
                    <a:pt x="215" y="327"/>
                  </a:lnTo>
                  <a:lnTo>
                    <a:pt x="245" y="290"/>
                  </a:lnTo>
                  <a:lnTo>
                    <a:pt x="278" y="254"/>
                  </a:lnTo>
                  <a:lnTo>
                    <a:pt x="318" y="218"/>
                  </a:lnTo>
                  <a:lnTo>
                    <a:pt x="357" y="181"/>
                  </a:lnTo>
                  <a:lnTo>
                    <a:pt x="396" y="151"/>
                  </a:lnTo>
                  <a:lnTo>
                    <a:pt x="448" y="124"/>
                  </a:lnTo>
                  <a:lnTo>
                    <a:pt x="505" y="100"/>
                  </a:lnTo>
                  <a:lnTo>
                    <a:pt x="563" y="76"/>
                  </a:lnTo>
                  <a:lnTo>
                    <a:pt x="614" y="54"/>
                  </a:lnTo>
                  <a:lnTo>
                    <a:pt x="657" y="36"/>
                  </a:lnTo>
                  <a:lnTo>
                    <a:pt x="684" y="18"/>
                  </a:lnTo>
                  <a:lnTo>
                    <a:pt x="693" y="6"/>
                  </a:lnTo>
                  <a:lnTo>
                    <a:pt x="663" y="0"/>
                  </a:lnTo>
                  <a:lnTo>
                    <a:pt x="620" y="3"/>
                  </a:lnTo>
                  <a:lnTo>
                    <a:pt x="572" y="12"/>
                  </a:lnTo>
                  <a:lnTo>
                    <a:pt x="520" y="27"/>
                  </a:lnTo>
                  <a:lnTo>
                    <a:pt x="466" y="48"/>
                  </a:lnTo>
                  <a:lnTo>
                    <a:pt x="414" y="73"/>
                  </a:lnTo>
                  <a:lnTo>
                    <a:pt x="366" y="100"/>
                  </a:lnTo>
                  <a:lnTo>
                    <a:pt x="324" y="130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38" name="Freeform 134"/>
            <p:cNvSpPr>
              <a:spLocks/>
            </p:cNvSpPr>
            <p:nvPr/>
          </p:nvSpPr>
          <p:spPr bwMode="auto">
            <a:xfrm>
              <a:off x="2435" y="370"/>
              <a:ext cx="729" cy="662"/>
            </a:xfrm>
            <a:custGeom>
              <a:avLst/>
              <a:gdLst>
                <a:gd name="T0" fmla="*/ 605 w 729"/>
                <a:gd name="T1" fmla="*/ 202 h 662"/>
                <a:gd name="T2" fmla="*/ 639 w 729"/>
                <a:gd name="T3" fmla="*/ 239 h 662"/>
                <a:gd name="T4" fmla="*/ 660 w 729"/>
                <a:gd name="T5" fmla="*/ 281 h 662"/>
                <a:gd name="T6" fmla="*/ 669 w 729"/>
                <a:gd name="T7" fmla="*/ 326 h 662"/>
                <a:gd name="T8" fmla="*/ 669 w 729"/>
                <a:gd name="T9" fmla="*/ 375 h 662"/>
                <a:gd name="T10" fmla="*/ 663 w 729"/>
                <a:gd name="T11" fmla="*/ 414 h 662"/>
                <a:gd name="T12" fmla="*/ 651 w 729"/>
                <a:gd name="T13" fmla="*/ 447 h 662"/>
                <a:gd name="T14" fmla="*/ 630 w 729"/>
                <a:gd name="T15" fmla="*/ 481 h 662"/>
                <a:gd name="T16" fmla="*/ 608 w 729"/>
                <a:gd name="T17" fmla="*/ 508 h 662"/>
                <a:gd name="T18" fmla="*/ 581 w 729"/>
                <a:gd name="T19" fmla="*/ 538 h 662"/>
                <a:gd name="T20" fmla="*/ 554 w 729"/>
                <a:gd name="T21" fmla="*/ 562 h 662"/>
                <a:gd name="T22" fmla="*/ 527 w 729"/>
                <a:gd name="T23" fmla="*/ 589 h 662"/>
                <a:gd name="T24" fmla="*/ 499 w 729"/>
                <a:gd name="T25" fmla="*/ 617 h 662"/>
                <a:gd name="T26" fmla="*/ 493 w 729"/>
                <a:gd name="T27" fmla="*/ 626 h 662"/>
                <a:gd name="T28" fmla="*/ 493 w 729"/>
                <a:gd name="T29" fmla="*/ 635 h 662"/>
                <a:gd name="T30" fmla="*/ 493 w 729"/>
                <a:gd name="T31" fmla="*/ 644 h 662"/>
                <a:gd name="T32" fmla="*/ 499 w 729"/>
                <a:gd name="T33" fmla="*/ 653 h 662"/>
                <a:gd name="T34" fmla="*/ 508 w 729"/>
                <a:gd name="T35" fmla="*/ 659 h 662"/>
                <a:gd name="T36" fmla="*/ 521 w 729"/>
                <a:gd name="T37" fmla="*/ 662 h 662"/>
                <a:gd name="T38" fmla="*/ 530 w 729"/>
                <a:gd name="T39" fmla="*/ 659 h 662"/>
                <a:gd name="T40" fmla="*/ 539 w 729"/>
                <a:gd name="T41" fmla="*/ 653 h 662"/>
                <a:gd name="T42" fmla="*/ 599 w 729"/>
                <a:gd name="T43" fmla="*/ 614 h 662"/>
                <a:gd name="T44" fmla="*/ 651 w 729"/>
                <a:gd name="T45" fmla="*/ 562 h 662"/>
                <a:gd name="T46" fmla="*/ 690 w 729"/>
                <a:gd name="T47" fmla="*/ 505 h 662"/>
                <a:gd name="T48" fmla="*/ 717 w 729"/>
                <a:gd name="T49" fmla="*/ 438 h 662"/>
                <a:gd name="T50" fmla="*/ 729 w 729"/>
                <a:gd name="T51" fmla="*/ 372 h 662"/>
                <a:gd name="T52" fmla="*/ 723 w 729"/>
                <a:gd name="T53" fmla="*/ 302 h 662"/>
                <a:gd name="T54" fmla="*/ 699 w 729"/>
                <a:gd name="T55" fmla="*/ 239 h 662"/>
                <a:gd name="T56" fmla="*/ 651 w 729"/>
                <a:gd name="T57" fmla="*/ 181 h 662"/>
                <a:gd name="T58" fmla="*/ 614 w 729"/>
                <a:gd name="T59" fmla="*/ 151 h 662"/>
                <a:gd name="T60" fmla="*/ 572 w 729"/>
                <a:gd name="T61" fmla="*/ 127 h 662"/>
                <a:gd name="T62" fmla="*/ 527 w 729"/>
                <a:gd name="T63" fmla="*/ 102 h 662"/>
                <a:gd name="T64" fmla="*/ 475 w 729"/>
                <a:gd name="T65" fmla="*/ 81 h 662"/>
                <a:gd name="T66" fmla="*/ 424 w 729"/>
                <a:gd name="T67" fmla="*/ 60 h 662"/>
                <a:gd name="T68" fmla="*/ 372 w 729"/>
                <a:gd name="T69" fmla="*/ 45 h 662"/>
                <a:gd name="T70" fmla="*/ 318 w 729"/>
                <a:gd name="T71" fmla="*/ 33 h 662"/>
                <a:gd name="T72" fmla="*/ 266 w 729"/>
                <a:gd name="T73" fmla="*/ 21 h 662"/>
                <a:gd name="T74" fmla="*/ 215 w 729"/>
                <a:gd name="T75" fmla="*/ 12 h 662"/>
                <a:gd name="T76" fmla="*/ 170 w 729"/>
                <a:gd name="T77" fmla="*/ 6 h 662"/>
                <a:gd name="T78" fmla="*/ 124 w 729"/>
                <a:gd name="T79" fmla="*/ 0 h 662"/>
                <a:gd name="T80" fmla="*/ 88 w 729"/>
                <a:gd name="T81" fmla="*/ 0 h 662"/>
                <a:gd name="T82" fmla="*/ 55 w 729"/>
                <a:gd name="T83" fmla="*/ 0 h 662"/>
                <a:gd name="T84" fmla="*/ 27 w 729"/>
                <a:gd name="T85" fmla="*/ 0 h 662"/>
                <a:gd name="T86" fmla="*/ 9 w 729"/>
                <a:gd name="T87" fmla="*/ 6 h 662"/>
                <a:gd name="T88" fmla="*/ 0 w 729"/>
                <a:gd name="T89" fmla="*/ 12 h 662"/>
                <a:gd name="T90" fmla="*/ 30 w 729"/>
                <a:gd name="T91" fmla="*/ 18 h 662"/>
                <a:gd name="T92" fmla="*/ 61 w 729"/>
                <a:gd name="T93" fmla="*/ 21 h 662"/>
                <a:gd name="T94" fmla="*/ 97 w 729"/>
                <a:gd name="T95" fmla="*/ 27 h 662"/>
                <a:gd name="T96" fmla="*/ 133 w 729"/>
                <a:gd name="T97" fmla="*/ 33 h 662"/>
                <a:gd name="T98" fmla="*/ 170 w 729"/>
                <a:gd name="T99" fmla="*/ 42 h 662"/>
                <a:gd name="T100" fmla="*/ 212 w 729"/>
                <a:gd name="T101" fmla="*/ 48 h 662"/>
                <a:gd name="T102" fmla="*/ 251 w 729"/>
                <a:gd name="T103" fmla="*/ 57 h 662"/>
                <a:gd name="T104" fmla="*/ 294 w 729"/>
                <a:gd name="T105" fmla="*/ 66 h 662"/>
                <a:gd name="T106" fmla="*/ 333 w 729"/>
                <a:gd name="T107" fmla="*/ 78 h 662"/>
                <a:gd name="T108" fmla="*/ 375 w 729"/>
                <a:gd name="T109" fmla="*/ 90 h 662"/>
                <a:gd name="T110" fmla="*/ 418 w 729"/>
                <a:gd name="T111" fmla="*/ 102 h 662"/>
                <a:gd name="T112" fmla="*/ 457 w 729"/>
                <a:gd name="T113" fmla="*/ 118 h 662"/>
                <a:gd name="T114" fmla="*/ 496 w 729"/>
                <a:gd name="T115" fmla="*/ 136 h 662"/>
                <a:gd name="T116" fmla="*/ 536 w 729"/>
                <a:gd name="T117" fmla="*/ 157 h 662"/>
                <a:gd name="T118" fmla="*/ 572 w 729"/>
                <a:gd name="T119" fmla="*/ 178 h 662"/>
                <a:gd name="T120" fmla="*/ 605 w 729"/>
                <a:gd name="T121" fmla="*/ 202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9" h="662">
                  <a:moveTo>
                    <a:pt x="605" y="202"/>
                  </a:moveTo>
                  <a:lnTo>
                    <a:pt x="639" y="239"/>
                  </a:lnTo>
                  <a:lnTo>
                    <a:pt x="660" y="281"/>
                  </a:lnTo>
                  <a:lnTo>
                    <a:pt x="669" y="326"/>
                  </a:lnTo>
                  <a:lnTo>
                    <a:pt x="669" y="375"/>
                  </a:lnTo>
                  <a:lnTo>
                    <a:pt x="663" y="414"/>
                  </a:lnTo>
                  <a:lnTo>
                    <a:pt x="651" y="447"/>
                  </a:lnTo>
                  <a:lnTo>
                    <a:pt x="630" y="481"/>
                  </a:lnTo>
                  <a:lnTo>
                    <a:pt x="608" y="508"/>
                  </a:lnTo>
                  <a:lnTo>
                    <a:pt x="581" y="538"/>
                  </a:lnTo>
                  <a:lnTo>
                    <a:pt x="554" y="562"/>
                  </a:lnTo>
                  <a:lnTo>
                    <a:pt x="527" y="589"/>
                  </a:lnTo>
                  <a:lnTo>
                    <a:pt x="499" y="617"/>
                  </a:lnTo>
                  <a:lnTo>
                    <a:pt x="493" y="626"/>
                  </a:lnTo>
                  <a:lnTo>
                    <a:pt x="493" y="635"/>
                  </a:lnTo>
                  <a:lnTo>
                    <a:pt x="493" y="644"/>
                  </a:lnTo>
                  <a:lnTo>
                    <a:pt x="499" y="653"/>
                  </a:lnTo>
                  <a:lnTo>
                    <a:pt x="508" y="659"/>
                  </a:lnTo>
                  <a:lnTo>
                    <a:pt x="521" y="662"/>
                  </a:lnTo>
                  <a:lnTo>
                    <a:pt x="530" y="659"/>
                  </a:lnTo>
                  <a:lnTo>
                    <a:pt x="539" y="653"/>
                  </a:lnTo>
                  <a:lnTo>
                    <a:pt x="599" y="614"/>
                  </a:lnTo>
                  <a:lnTo>
                    <a:pt x="651" y="562"/>
                  </a:lnTo>
                  <a:lnTo>
                    <a:pt x="690" y="505"/>
                  </a:lnTo>
                  <a:lnTo>
                    <a:pt x="717" y="438"/>
                  </a:lnTo>
                  <a:lnTo>
                    <a:pt x="729" y="372"/>
                  </a:lnTo>
                  <a:lnTo>
                    <a:pt x="723" y="302"/>
                  </a:lnTo>
                  <a:lnTo>
                    <a:pt x="699" y="239"/>
                  </a:lnTo>
                  <a:lnTo>
                    <a:pt x="651" y="181"/>
                  </a:lnTo>
                  <a:lnTo>
                    <a:pt x="614" y="151"/>
                  </a:lnTo>
                  <a:lnTo>
                    <a:pt x="572" y="127"/>
                  </a:lnTo>
                  <a:lnTo>
                    <a:pt x="527" y="102"/>
                  </a:lnTo>
                  <a:lnTo>
                    <a:pt x="475" y="81"/>
                  </a:lnTo>
                  <a:lnTo>
                    <a:pt x="424" y="60"/>
                  </a:lnTo>
                  <a:lnTo>
                    <a:pt x="372" y="45"/>
                  </a:lnTo>
                  <a:lnTo>
                    <a:pt x="318" y="33"/>
                  </a:lnTo>
                  <a:lnTo>
                    <a:pt x="266" y="21"/>
                  </a:lnTo>
                  <a:lnTo>
                    <a:pt x="215" y="12"/>
                  </a:lnTo>
                  <a:lnTo>
                    <a:pt x="170" y="6"/>
                  </a:lnTo>
                  <a:lnTo>
                    <a:pt x="124" y="0"/>
                  </a:lnTo>
                  <a:lnTo>
                    <a:pt x="88" y="0"/>
                  </a:lnTo>
                  <a:lnTo>
                    <a:pt x="55" y="0"/>
                  </a:lnTo>
                  <a:lnTo>
                    <a:pt x="27" y="0"/>
                  </a:lnTo>
                  <a:lnTo>
                    <a:pt x="9" y="6"/>
                  </a:lnTo>
                  <a:lnTo>
                    <a:pt x="0" y="12"/>
                  </a:lnTo>
                  <a:lnTo>
                    <a:pt x="30" y="18"/>
                  </a:lnTo>
                  <a:lnTo>
                    <a:pt x="61" y="21"/>
                  </a:lnTo>
                  <a:lnTo>
                    <a:pt x="97" y="27"/>
                  </a:lnTo>
                  <a:lnTo>
                    <a:pt x="133" y="33"/>
                  </a:lnTo>
                  <a:lnTo>
                    <a:pt x="170" y="42"/>
                  </a:lnTo>
                  <a:lnTo>
                    <a:pt x="212" y="48"/>
                  </a:lnTo>
                  <a:lnTo>
                    <a:pt x="251" y="57"/>
                  </a:lnTo>
                  <a:lnTo>
                    <a:pt x="294" y="66"/>
                  </a:lnTo>
                  <a:lnTo>
                    <a:pt x="333" y="78"/>
                  </a:lnTo>
                  <a:lnTo>
                    <a:pt x="375" y="90"/>
                  </a:lnTo>
                  <a:lnTo>
                    <a:pt x="418" y="102"/>
                  </a:lnTo>
                  <a:lnTo>
                    <a:pt x="457" y="118"/>
                  </a:lnTo>
                  <a:lnTo>
                    <a:pt x="496" y="136"/>
                  </a:lnTo>
                  <a:lnTo>
                    <a:pt x="536" y="157"/>
                  </a:lnTo>
                  <a:lnTo>
                    <a:pt x="572" y="178"/>
                  </a:lnTo>
                  <a:lnTo>
                    <a:pt x="605" y="202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39" name="Freeform 135"/>
            <p:cNvSpPr>
              <a:spLocks/>
            </p:cNvSpPr>
            <p:nvPr/>
          </p:nvSpPr>
          <p:spPr bwMode="auto">
            <a:xfrm>
              <a:off x="949" y="675"/>
              <a:ext cx="297" cy="626"/>
            </a:xfrm>
            <a:custGeom>
              <a:avLst/>
              <a:gdLst>
                <a:gd name="T0" fmla="*/ 0 w 297"/>
                <a:gd name="T1" fmla="*/ 342 h 626"/>
                <a:gd name="T2" fmla="*/ 0 w 297"/>
                <a:gd name="T3" fmla="*/ 393 h 626"/>
                <a:gd name="T4" fmla="*/ 12 w 297"/>
                <a:gd name="T5" fmla="*/ 442 h 626"/>
                <a:gd name="T6" fmla="*/ 33 w 297"/>
                <a:gd name="T7" fmla="*/ 487 h 626"/>
                <a:gd name="T8" fmla="*/ 64 w 297"/>
                <a:gd name="T9" fmla="*/ 526 h 626"/>
                <a:gd name="T10" fmla="*/ 100 w 297"/>
                <a:gd name="T11" fmla="*/ 560 h 626"/>
                <a:gd name="T12" fmla="*/ 142 w 297"/>
                <a:gd name="T13" fmla="*/ 590 h 626"/>
                <a:gd name="T14" fmla="*/ 191 w 297"/>
                <a:gd name="T15" fmla="*/ 611 h 626"/>
                <a:gd name="T16" fmla="*/ 239 w 297"/>
                <a:gd name="T17" fmla="*/ 623 h 626"/>
                <a:gd name="T18" fmla="*/ 254 w 297"/>
                <a:gd name="T19" fmla="*/ 626 h 626"/>
                <a:gd name="T20" fmla="*/ 269 w 297"/>
                <a:gd name="T21" fmla="*/ 620 h 626"/>
                <a:gd name="T22" fmla="*/ 282 w 297"/>
                <a:gd name="T23" fmla="*/ 611 h 626"/>
                <a:gd name="T24" fmla="*/ 288 w 297"/>
                <a:gd name="T25" fmla="*/ 599 h 626"/>
                <a:gd name="T26" fmla="*/ 288 w 297"/>
                <a:gd name="T27" fmla="*/ 584 h 626"/>
                <a:gd name="T28" fmla="*/ 285 w 297"/>
                <a:gd name="T29" fmla="*/ 569 h 626"/>
                <a:gd name="T30" fmla="*/ 276 w 297"/>
                <a:gd name="T31" fmla="*/ 557 h 626"/>
                <a:gd name="T32" fmla="*/ 260 w 297"/>
                <a:gd name="T33" fmla="*/ 551 h 626"/>
                <a:gd name="T34" fmla="*/ 212 w 297"/>
                <a:gd name="T35" fmla="*/ 532 h 626"/>
                <a:gd name="T36" fmla="*/ 167 w 297"/>
                <a:gd name="T37" fmla="*/ 508 h 626"/>
                <a:gd name="T38" fmla="*/ 130 w 297"/>
                <a:gd name="T39" fmla="*/ 475 h 626"/>
                <a:gd name="T40" fmla="*/ 103 w 297"/>
                <a:gd name="T41" fmla="*/ 439 h 626"/>
                <a:gd name="T42" fmla="*/ 85 w 297"/>
                <a:gd name="T43" fmla="*/ 393 h 626"/>
                <a:gd name="T44" fmla="*/ 76 w 297"/>
                <a:gd name="T45" fmla="*/ 345 h 626"/>
                <a:gd name="T46" fmla="*/ 76 w 297"/>
                <a:gd name="T47" fmla="*/ 293 h 626"/>
                <a:gd name="T48" fmla="*/ 91 w 297"/>
                <a:gd name="T49" fmla="*/ 239 h 626"/>
                <a:gd name="T50" fmla="*/ 109 w 297"/>
                <a:gd name="T51" fmla="*/ 200 h 626"/>
                <a:gd name="T52" fmla="*/ 133 w 297"/>
                <a:gd name="T53" fmla="*/ 163 h 626"/>
                <a:gd name="T54" fmla="*/ 161 w 297"/>
                <a:gd name="T55" fmla="*/ 130 h 626"/>
                <a:gd name="T56" fmla="*/ 191 w 297"/>
                <a:gd name="T57" fmla="*/ 100 h 626"/>
                <a:gd name="T58" fmla="*/ 218 w 297"/>
                <a:gd name="T59" fmla="*/ 73 h 626"/>
                <a:gd name="T60" fmla="*/ 248 w 297"/>
                <a:gd name="T61" fmla="*/ 48 h 626"/>
                <a:gd name="T62" fmla="*/ 276 w 297"/>
                <a:gd name="T63" fmla="*/ 24 h 626"/>
                <a:gd name="T64" fmla="*/ 297 w 297"/>
                <a:gd name="T65" fmla="*/ 3 h 626"/>
                <a:gd name="T66" fmla="*/ 276 w 297"/>
                <a:gd name="T67" fmla="*/ 0 h 626"/>
                <a:gd name="T68" fmla="*/ 242 w 297"/>
                <a:gd name="T69" fmla="*/ 15 h 626"/>
                <a:gd name="T70" fmla="*/ 197 w 297"/>
                <a:gd name="T71" fmla="*/ 48 h 626"/>
                <a:gd name="T72" fmla="*/ 145 w 297"/>
                <a:gd name="T73" fmla="*/ 94 h 626"/>
                <a:gd name="T74" fmla="*/ 97 w 297"/>
                <a:gd name="T75" fmla="*/ 151 h 626"/>
                <a:gd name="T76" fmla="*/ 52 w 297"/>
                <a:gd name="T77" fmla="*/ 212 h 626"/>
                <a:gd name="T78" fmla="*/ 18 w 297"/>
                <a:gd name="T79" fmla="*/ 278 h 626"/>
                <a:gd name="T80" fmla="*/ 0 w 297"/>
                <a:gd name="T81" fmla="*/ 342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7" h="626">
                  <a:moveTo>
                    <a:pt x="0" y="342"/>
                  </a:moveTo>
                  <a:lnTo>
                    <a:pt x="0" y="393"/>
                  </a:lnTo>
                  <a:lnTo>
                    <a:pt x="12" y="442"/>
                  </a:lnTo>
                  <a:lnTo>
                    <a:pt x="33" y="487"/>
                  </a:lnTo>
                  <a:lnTo>
                    <a:pt x="64" y="526"/>
                  </a:lnTo>
                  <a:lnTo>
                    <a:pt x="100" y="560"/>
                  </a:lnTo>
                  <a:lnTo>
                    <a:pt x="142" y="590"/>
                  </a:lnTo>
                  <a:lnTo>
                    <a:pt x="191" y="611"/>
                  </a:lnTo>
                  <a:lnTo>
                    <a:pt x="239" y="623"/>
                  </a:lnTo>
                  <a:lnTo>
                    <a:pt x="254" y="626"/>
                  </a:lnTo>
                  <a:lnTo>
                    <a:pt x="269" y="620"/>
                  </a:lnTo>
                  <a:lnTo>
                    <a:pt x="282" y="611"/>
                  </a:lnTo>
                  <a:lnTo>
                    <a:pt x="288" y="599"/>
                  </a:lnTo>
                  <a:lnTo>
                    <a:pt x="288" y="584"/>
                  </a:lnTo>
                  <a:lnTo>
                    <a:pt x="285" y="569"/>
                  </a:lnTo>
                  <a:lnTo>
                    <a:pt x="276" y="557"/>
                  </a:lnTo>
                  <a:lnTo>
                    <a:pt x="260" y="551"/>
                  </a:lnTo>
                  <a:lnTo>
                    <a:pt x="212" y="532"/>
                  </a:lnTo>
                  <a:lnTo>
                    <a:pt x="167" y="508"/>
                  </a:lnTo>
                  <a:lnTo>
                    <a:pt x="130" y="475"/>
                  </a:lnTo>
                  <a:lnTo>
                    <a:pt x="103" y="439"/>
                  </a:lnTo>
                  <a:lnTo>
                    <a:pt x="85" y="393"/>
                  </a:lnTo>
                  <a:lnTo>
                    <a:pt x="76" y="345"/>
                  </a:lnTo>
                  <a:lnTo>
                    <a:pt x="76" y="293"/>
                  </a:lnTo>
                  <a:lnTo>
                    <a:pt x="91" y="239"/>
                  </a:lnTo>
                  <a:lnTo>
                    <a:pt x="109" y="200"/>
                  </a:lnTo>
                  <a:lnTo>
                    <a:pt x="133" y="163"/>
                  </a:lnTo>
                  <a:lnTo>
                    <a:pt x="161" y="130"/>
                  </a:lnTo>
                  <a:lnTo>
                    <a:pt x="191" y="100"/>
                  </a:lnTo>
                  <a:lnTo>
                    <a:pt x="218" y="73"/>
                  </a:lnTo>
                  <a:lnTo>
                    <a:pt x="248" y="48"/>
                  </a:lnTo>
                  <a:lnTo>
                    <a:pt x="276" y="24"/>
                  </a:lnTo>
                  <a:lnTo>
                    <a:pt x="297" y="3"/>
                  </a:lnTo>
                  <a:lnTo>
                    <a:pt x="276" y="0"/>
                  </a:lnTo>
                  <a:lnTo>
                    <a:pt x="242" y="15"/>
                  </a:lnTo>
                  <a:lnTo>
                    <a:pt x="197" y="48"/>
                  </a:lnTo>
                  <a:lnTo>
                    <a:pt x="145" y="94"/>
                  </a:lnTo>
                  <a:lnTo>
                    <a:pt x="97" y="151"/>
                  </a:lnTo>
                  <a:lnTo>
                    <a:pt x="52" y="212"/>
                  </a:lnTo>
                  <a:lnTo>
                    <a:pt x="18" y="278"/>
                  </a:lnTo>
                  <a:lnTo>
                    <a:pt x="0" y="342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40" name="Freeform 136"/>
            <p:cNvSpPr>
              <a:spLocks/>
            </p:cNvSpPr>
            <p:nvPr/>
          </p:nvSpPr>
          <p:spPr bwMode="auto">
            <a:xfrm>
              <a:off x="3037" y="324"/>
              <a:ext cx="636" cy="817"/>
            </a:xfrm>
            <a:custGeom>
              <a:avLst/>
              <a:gdLst>
                <a:gd name="T0" fmla="*/ 536 w 636"/>
                <a:gd name="T1" fmla="*/ 327 h 817"/>
                <a:gd name="T2" fmla="*/ 566 w 636"/>
                <a:gd name="T3" fmla="*/ 378 h 817"/>
                <a:gd name="T4" fmla="*/ 581 w 636"/>
                <a:gd name="T5" fmla="*/ 433 h 817"/>
                <a:gd name="T6" fmla="*/ 572 w 636"/>
                <a:gd name="T7" fmla="*/ 493 h 817"/>
                <a:gd name="T8" fmla="*/ 539 w 636"/>
                <a:gd name="T9" fmla="*/ 551 h 817"/>
                <a:gd name="T10" fmla="*/ 488 w 636"/>
                <a:gd name="T11" fmla="*/ 602 h 817"/>
                <a:gd name="T12" fmla="*/ 430 w 636"/>
                <a:gd name="T13" fmla="*/ 647 h 817"/>
                <a:gd name="T14" fmla="*/ 369 w 636"/>
                <a:gd name="T15" fmla="*/ 696 h 817"/>
                <a:gd name="T16" fmla="*/ 333 w 636"/>
                <a:gd name="T17" fmla="*/ 732 h 817"/>
                <a:gd name="T18" fmla="*/ 321 w 636"/>
                <a:gd name="T19" fmla="*/ 756 h 817"/>
                <a:gd name="T20" fmla="*/ 312 w 636"/>
                <a:gd name="T21" fmla="*/ 781 h 817"/>
                <a:gd name="T22" fmla="*/ 315 w 636"/>
                <a:gd name="T23" fmla="*/ 805 h 817"/>
                <a:gd name="T24" fmla="*/ 336 w 636"/>
                <a:gd name="T25" fmla="*/ 817 h 817"/>
                <a:gd name="T26" fmla="*/ 360 w 636"/>
                <a:gd name="T27" fmla="*/ 814 h 817"/>
                <a:gd name="T28" fmla="*/ 400 w 636"/>
                <a:gd name="T29" fmla="*/ 771 h 817"/>
                <a:gd name="T30" fmla="*/ 466 w 636"/>
                <a:gd name="T31" fmla="*/ 708 h 817"/>
                <a:gd name="T32" fmla="*/ 536 w 636"/>
                <a:gd name="T33" fmla="*/ 647 h 817"/>
                <a:gd name="T34" fmla="*/ 596 w 636"/>
                <a:gd name="T35" fmla="*/ 578 h 817"/>
                <a:gd name="T36" fmla="*/ 633 w 636"/>
                <a:gd name="T37" fmla="*/ 493 h 817"/>
                <a:gd name="T38" fmla="*/ 627 w 636"/>
                <a:gd name="T39" fmla="*/ 403 h 817"/>
                <a:gd name="T40" fmla="*/ 587 w 636"/>
                <a:gd name="T41" fmla="*/ 318 h 817"/>
                <a:gd name="T42" fmla="*/ 521 w 636"/>
                <a:gd name="T43" fmla="*/ 248 h 817"/>
                <a:gd name="T44" fmla="*/ 457 w 636"/>
                <a:gd name="T45" fmla="*/ 197 h 817"/>
                <a:gd name="T46" fmla="*/ 394 w 636"/>
                <a:gd name="T47" fmla="*/ 158 h 817"/>
                <a:gd name="T48" fmla="*/ 327 w 636"/>
                <a:gd name="T49" fmla="*/ 115 h 817"/>
                <a:gd name="T50" fmla="*/ 254 w 636"/>
                <a:gd name="T51" fmla="*/ 76 h 817"/>
                <a:gd name="T52" fmla="*/ 188 w 636"/>
                <a:gd name="T53" fmla="*/ 43 h 817"/>
                <a:gd name="T54" fmla="*/ 121 w 636"/>
                <a:gd name="T55" fmla="*/ 18 h 817"/>
                <a:gd name="T56" fmla="*/ 64 w 636"/>
                <a:gd name="T57" fmla="*/ 3 h 817"/>
                <a:gd name="T58" fmla="*/ 18 w 636"/>
                <a:gd name="T59" fmla="*/ 3 h 817"/>
                <a:gd name="T60" fmla="*/ 21 w 636"/>
                <a:gd name="T61" fmla="*/ 15 h 817"/>
                <a:gd name="T62" fmla="*/ 73 w 636"/>
                <a:gd name="T63" fmla="*/ 37 h 817"/>
                <a:gd name="T64" fmla="*/ 133 w 636"/>
                <a:gd name="T65" fmla="*/ 64 h 817"/>
                <a:gd name="T66" fmla="*/ 203 w 636"/>
                <a:gd name="T67" fmla="*/ 97 h 817"/>
                <a:gd name="T68" fmla="*/ 276 w 636"/>
                <a:gd name="T69" fmla="*/ 136 h 817"/>
                <a:gd name="T70" fmla="*/ 348 w 636"/>
                <a:gd name="T71" fmla="*/ 182 h 817"/>
                <a:gd name="T72" fmla="*/ 421 w 636"/>
                <a:gd name="T73" fmla="*/ 230 h 817"/>
                <a:gd name="T74" fmla="*/ 484 w 636"/>
                <a:gd name="T75" fmla="*/ 279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6" h="817">
                  <a:moveTo>
                    <a:pt x="515" y="306"/>
                  </a:moveTo>
                  <a:lnTo>
                    <a:pt x="536" y="327"/>
                  </a:lnTo>
                  <a:lnTo>
                    <a:pt x="554" y="351"/>
                  </a:lnTo>
                  <a:lnTo>
                    <a:pt x="566" y="378"/>
                  </a:lnTo>
                  <a:lnTo>
                    <a:pt x="578" y="406"/>
                  </a:lnTo>
                  <a:lnTo>
                    <a:pt x="581" y="433"/>
                  </a:lnTo>
                  <a:lnTo>
                    <a:pt x="581" y="463"/>
                  </a:lnTo>
                  <a:lnTo>
                    <a:pt x="572" y="493"/>
                  </a:lnTo>
                  <a:lnTo>
                    <a:pt x="560" y="520"/>
                  </a:lnTo>
                  <a:lnTo>
                    <a:pt x="539" y="551"/>
                  </a:lnTo>
                  <a:lnTo>
                    <a:pt x="515" y="578"/>
                  </a:lnTo>
                  <a:lnTo>
                    <a:pt x="488" y="602"/>
                  </a:lnTo>
                  <a:lnTo>
                    <a:pt x="457" y="626"/>
                  </a:lnTo>
                  <a:lnTo>
                    <a:pt x="430" y="647"/>
                  </a:lnTo>
                  <a:lnTo>
                    <a:pt x="400" y="672"/>
                  </a:lnTo>
                  <a:lnTo>
                    <a:pt x="369" y="696"/>
                  </a:lnTo>
                  <a:lnTo>
                    <a:pt x="342" y="723"/>
                  </a:lnTo>
                  <a:lnTo>
                    <a:pt x="333" y="732"/>
                  </a:lnTo>
                  <a:lnTo>
                    <a:pt x="327" y="744"/>
                  </a:lnTo>
                  <a:lnTo>
                    <a:pt x="321" y="756"/>
                  </a:lnTo>
                  <a:lnTo>
                    <a:pt x="315" y="768"/>
                  </a:lnTo>
                  <a:lnTo>
                    <a:pt x="312" y="781"/>
                  </a:lnTo>
                  <a:lnTo>
                    <a:pt x="312" y="793"/>
                  </a:lnTo>
                  <a:lnTo>
                    <a:pt x="315" y="805"/>
                  </a:lnTo>
                  <a:lnTo>
                    <a:pt x="324" y="814"/>
                  </a:lnTo>
                  <a:lnTo>
                    <a:pt x="336" y="817"/>
                  </a:lnTo>
                  <a:lnTo>
                    <a:pt x="348" y="817"/>
                  </a:lnTo>
                  <a:lnTo>
                    <a:pt x="360" y="814"/>
                  </a:lnTo>
                  <a:lnTo>
                    <a:pt x="369" y="805"/>
                  </a:lnTo>
                  <a:lnTo>
                    <a:pt x="400" y="771"/>
                  </a:lnTo>
                  <a:lnTo>
                    <a:pt x="433" y="738"/>
                  </a:lnTo>
                  <a:lnTo>
                    <a:pt x="466" y="708"/>
                  </a:lnTo>
                  <a:lnTo>
                    <a:pt x="503" y="678"/>
                  </a:lnTo>
                  <a:lnTo>
                    <a:pt x="536" y="647"/>
                  </a:lnTo>
                  <a:lnTo>
                    <a:pt x="566" y="614"/>
                  </a:lnTo>
                  <a:lnTo>
                    <a:pt x="596" y="578"/>
                  </a:lnTo>
                  <a:lnTo>
                    <a:pt x="618" y="539"/>
                  </a:lnTo>
                  <a:lnTo>
                    <a:pt x="633" y="493"/>
                  </a:lnTo>
                  <a:lnTo>
                    <a:pt x="636" y="448"/>
                  </a:lnTo>
                  <a:lnTo>
                    <a:pt x="627" y="403"/>
                  </a:lnTo>
                  <a:lnTo>
                    <a:pt x="612" y="360"/>
                  </a:lnTo>
                  <a:lnTo>
                    <a:pt x="587" y="318"/>
                  </a:lnTo>
                  <a:lnTo>
                    <a:pt x="557" y="282"/>
                  </a:lnTo>
                  <a:lnTo>
                    <a:pt x="521" y="248"/>
                  </a:lnTo>
                  <a:lnTo>
                    <a:pt x="484" y="218"/>
                  </a:lnTo>
                  <a:lnTo>
                    <a:pt x="457" y="197"/>
                  </a:lnTo>
                  <a:lnTo>
                    <a:pt x="427" y="179"/>
                  </a:lnTo>
                  <a:lnTo>
                    <a:pt x="394" y="158"/>
                  </a:lnTo>
                  <a:lnTo>
                    <a:pt x="360" y="136"/>
                  </a:lnTo>
                  <a:lnTo>
                    <a:pt x="327" y="115"/>
                  </a:lnTo>
                  <a:lnTo>
                    <a:pt x="291" y="94"/>
                  </a:lnTo>
                  <a:lnTo>
                    <a:pt x="254" y="76"/>
                  </a:lnTo>
                  <a:lnTo>
                    <a:pt x="221" y="58"/>
                  </a:lnTo>
                  <a:lnTo>
                    <a:pt x="188" y="43"/>
                  </a:lnTo>
                  <a:lnTo>
                    <a:pt x="155" y="28"/>
                  </a:lnTo>
                  <a:lnTo>
                    <a:pt x="121" y="18"/>
                  </a:lnTo>
                  <a:lnTo>
                    <a:pt x="91" y="9"/>
                  </a:lnTo>
                  <a:lnTo>
                    <a:pt x="64" y="3"/>
                  </a:lnTo>
                  <a:lnTo>
                    <a:pt x="40" y="0"/>
                  </a:lnTo>
                  <a:lnTo>
                    <a:pt x="18" y="3"/>
                  </a:lnTo>
                  <a:lnTo>
                    <a:pt x="0" y="9"/>
                  </a:lnTo>
                  <a:lnTo>
                    <a:pt x="21" y="15"/>
                  </a:lnTo>
                  <a:lnTo>
                    <a:pt x="46" y="24"/>
                  </a:lnTo>
                  <a:lnTo>
                    <a:pt x="73" y="37"/>
                  </a:lnTo>
                  <a:lnTo>
                    <a:pt x="100" y="49"/>
                  </a:lnTo>
                  <a:lnTo>
                    <a:pt x="133" y="64"/>
                  </a:lnTo>
                  <a:lnTo>
                    <a:pt x="167" y="79"/>
                  </a:lnTo>
                  <a:lnTo>
                    <a:pt x="203" y="97"/>
                  </a:lnTo>
                  <a:lnTo>
                    <a:pt x="239" y="115"/>
                  </a:lnTo>
                  <a:lnTo>
                    <a:pt x="276" y="136"/>
                  </a:lnTo>
                  <a:lnTo>
                    <a:pt x="312" y="158"/>
                  </a:lnTo>
                  <a:lnTo>
                    <a:pt x="348" y="182"/>
                  </a:lnTo>
                  <a:lnTo>
                    <a:pt x="385" y="206"/>
                  </a:lnTo>
                  <a:lnTo>
                    <a:pt x="421" y="230"/>
                  </a:lnTo>
                  <a:lnTo>
                    <a:pt x="454" y="254"/>
                  </a:lnTo>
                  <a:lnTo>
                    <a:pt x="484" y="279"/>
                  </a:lnTo>
                  <a:lnTo>
                    <a:pt x="515" y="306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41" name="Freeform 137"/>
            <p:cNvSpPr>
              <a:spLocks/>
            </p:cNvSpPr>
            <p:nvPr/>
          </p:nvSpPr>
          <p:spPr bwMode="auto">
            <a:xfrm>
              <a:off x="1445" y="560"/>
              <a:ext cx="512" cy="620"/>
            </a:xfrm>
            <a:custGeom>
              <a:avLst/>
              <a:gdLst>
                <a:gd name="T0" fmla="*/ 188 w 512"/>
                <a:gd name="T1" fmla="*/ 94 h 620"/>
                <a:gd name="T2" fmla="*/ 152 w 512"/>
                <a:gd name="T3" fmla="*/ 121 h 620"/>
                <a:gd name="T4" fmla="*/ 118 w 512"/>
                <a:gd name="T5" fmla="*/ 151 h 620"/>
                <a:gd name="T6" fmla="*/ 85 w 512"/>
                <a:gd name="T7" fmla="*/ 188 h 620"/>
                <a:gd name="T8" fmla="*/ 58 w 512"/>
                <a:gd name="T9" fmla="*/ 224 h 620"/>
                <a:gd name="T10" fmla="*/ 37 w 512"/>
                <a:gd name="T11" fmla="*/ 263 h 620"/>
                <a:gd name="T12" fmla="*/ 19 w 512"/>
                <a:gd name="T13" fmla="*/ 303 h 620"/>
                <a:gd name="T14" fmla="*/ 7 w 512"/>
                <a:gd name="T15" fmla="*/ 342 h 620"/>
                <a:gd name="T16" fmla="*/ 0 w 512"/>
                <a:gd name="T17" fmla="*/ 384 h 620"/>
                <a:gd name="T18" fmla="*/ 7 w 512"/>
                <a:gd name="T19" fmla="*/ 448 h 620"/>
                <a:gd name="T20" fmla="*/ 31 w 512"/>
                <a:gd name="T21" fmla="*/ 499 h 620"/>
                <a:gd name="T22" fmla="*/ 67 w 512"/>
                <a:gd name="T23" fmla="*/ 545 h 620"/>
                <a:gd name="T24" fmla="*/ 112 w 512"/>
                <a:gd name="T25" fmla="*/ 578 h 620"/>
                <a:gd name="T26" fmla="*/ 167 w 512"/>
                <a:gd name="T27" fmla="*/ 602 h 620"/>
                <a:gd name="T28" fmla="*/ 227 w 512"/>
                <a:gd name="T29" fmla="*/ 617 h 620"/>
                <a:gd name="T30" fmla="*/ 285 w 512"/>
                <a:gd name="T31" fmla="*/ 620 h 620"/>
                <a:gd name="T32" fmla="*/ 342 w 512"/>
                <a:gd name="T33" fmla="*/ 611 h 620"/>
                <a:gd name="T34" fmla="*/ 355 w 512"/>
                <a:gd name="T35" fmla="*/ 611 h 620"/>
                <a:gd name="T36" fmla="*/ 367 w 512"/>
                <a:gd name="T37" fmla="*/ 605 h 620"/>
                <a:gd name="T38" fmla="*/ 376 w 512"/>
                <a:gd name="T39" fmla="*/ 593 h 620"/>
                <a:gd name="T40" fmla="*/ 379 w 512"/>
                <a:gd name="T41" fmla="*/ 581 h 620"/>
                <a:gd name="T42" fmla="*/ 376 w 512"/>
                <a:gd name="T43" fmla="*/ 575 h 620"/>
                <a:gd name="T44" fmla="*/ 367 w 512"/>
                <a:gd name="T45" fmla="*/ 575 h 620"/>
                <a:gd name="T46" fmla="*/ 355 w 512"/>
                <a:gd name="T47" fmla="*/ 572 h 620"/>
                <a:gd name="T48" fmla="*/ 339 w 512"/>
                <a:gd name="T49" fmla="*/ 572 h 620"/>
                <a:gd name="T50" fmla="*/ 321 w 512"/>
                <a:gd name="T51" fmla="*/ 572 h 620"/>
                <a:gd name="T52" fmla="*/ 306 w 512"/>
                <a:gd name="T53" fmla="*/ 572 h 620"/>
                <a:gd name="T54" fmla="*/ 291 w 512"/>
                <a:gd name="T55" fmla="*/ 572 h 620"/>
                <a:gd name="T56" fmla="*/ 282 w 512"/>
                <a:gd name="T57" fmla="*/ 572 h 620"/>
                <a:gd name="T58" fmla="*/ 252 w 512"/>
                <a:gd name="T59" fmla="*/ 569 h 620"/>
                <a:gd name="T60" fmla="*/ 224 w 512"/>
                <a:gd name="T61" fmla="*/ 566 h 620"/>
                <a:gd name="T62" fmla="*/ 194 w 512"/>
                <a:gd name="T63" fmla="*/ 563 h 620"/>
                <a:gd name="T64" fmla="*/ 164 w 512"/>
                <a:gd name="T65" fmla="*/ 554 h 620"/>
                <a:gd name="T66" fmla="*/ 134 w 512"/>
                <a:gd name="T67" fmla="*/ 545 h 620"/>
                <a:gd name="T68" fmla="*/ 103 w 512"/>
                <a:gd name="T69" fmla="*/ 523 h 620"/>
                <a:gd name="T70" fmla="*/ 76 w 512"/>
                <a:gd name="T71" fmla="*/ 496 h 620"/>
                <a:gd name="T72" fmla="*/ 46 w 512"/>
                <a:gd name="T73" fmla="*/ 457 h 620"/>
                <a:gd name="T74" fmla="*/ 40 w 512"/>
                <a:gd name="T75" fmla="*/ 411 h 620"/>
                <a:gd name="T76" fmla="*/ 43 w 512"/>
                <a:gd name="T77" fmla="*/ 369 h 620"/>
                <a:gd name="T78" fmla="*/ 55 w 512"/>
                <a:gd name="T79" fmla="*/ 327 h 620"/>
                <a:gd name="T80" fmla="*/ 73 w 512"/>
                <a:gd name="T81" fmla="*/ 287 h 620"/>
                <a:gd name="T82" fmla="*/ 100 w 512"/>
                <a:gd name="T83" fmla="*/ 251 h 620"/>
                <a:gd name="T84" fmla="*/ 131 w 512"/>
                <a:gd name="T85" fmla="*/ 215 h 620"/>
                <a:gd name="T86" fmla="*/ 164 w 512"/>
                <a:gd name="T87" fmla="*/ 185 h 620"/>
                <a:gd name="T88" fmla="*/ 203 w 512"/>
                <a:gd name="T89" fmla="*/ 154 h 620"/>
                <a:gd name="T90" fmla="*/ 243 w 512"/>
                <a:gd name="T91" fmla="*/ 127 h 620"/>
                <a:gd name="T92" fmla="*/ 285 w 512"/>
                <a:gd name="T93" fmla="*/ 103 h 620"/>
                <a:gd name="T94" fmla="*/ 327 w 512"/>
                <a:gd name="T95" fmla="*/ 82 h 620"/>
                <a:gd name="T96" fmla="*/ 367 w 512"/>
                <a:gd name="T97" fmla="*/ 64 h 620"/>
                <a:gd name="T98" fmla="*/ 409 w 512"/>
                <a:gd name="T99" fmla="*/ 49 h 620"/>
                <a:gd name="T100" fmla="*/ 445 w 512"/>
                <a:gd name="T101" fmla="*/ 33 h 620"/>
                <a:gd name="T102" fmla="*/ 482 w 512"/>
                <a:gd name="T103" fmla="*/ 24 h 620"/>
                <a:gd name="T104" fmla="*/ 512 w 512"/>
                <a:gd name="T105" fmla="*/ 18 h 620"/>
                <a:gd name="T106" fmla="*/ 491 w 512"/>
                <a:gd name="T107" fmla="*/ 6 h 620"/>
                <a:gd name="T108" fmla="*/ 457 w 512"/>
                <a:gd name="T109" fmla="*/ 0 h 620"/>
                <a:gd name="T110" fmla="*/ 418 w 512"/>
                <a:gd name="T111" fmla="*/ 6 h 620"/>
                <a:gd name="T112" fmla="*/ 373 w 512"/>
                <a:gd name="T113" fmla="*/ 15 h 620"/>
                <a:gd name="T114" fmla="*/ 321 w 512"/>
                <a:gd name="T115" fmla="*/ 30 h 620"/>
                <a:gd name="T116" fmla="*/ 273 w 512"/>
                <a:gd name="T117" fmla="*/ 49 h 620"/>
                <a:gd name="T118" fmla="*/ 227 w 512"/>
                <a:gd name="T119" fmla="*/ 73 h 620"/>
                <a:gd name="T120" fmla="*/ 188 w 512"/>
                <a:gd name="T121" fmla="*/ 94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2" h="620">
                  <a:moveTo>
                    <a:pt x="188" y="94"/>
                  </a:moveTo>
                  <a:lnTo>
                    <a:pt x="152" y="121"/>
                  </a:lnTo>
                  <a:lnTo>
                    <a:pt x="118" y="151"/>
                  </a:lnTo>
                  <a:lnTo>
                    <a:pt x="85" y="188"/>
                  </a:lnTo>
                  <a:lnTo>
                    <a:pt x="58" y="224"/>
                  </a:lnTo>
                  <a:lnTo>
                    <a:pt x="37" y="263"/>
                  </a:lnTo>
                  <a:lnTo>
                    <a:pt x="19" y="303"/>
                  </a:lnTo>
                  <a:lnTo>
                    <a:pt x="7" y="342"/>
                  </a:lnTo>
                  <a:lnTo>
                    <a:pt x="0" y="384"/>
                  </a:lnTo>
                  <a:lnTo>
                    <a:pt x="7" y="448"/>
                  </a:lnTo>
                  <a:lnTo>
                    <a:pt x="31" y="499"/>
                  </a:lnTo>
                  <a:lnTo>
                    <a:pt x="67" y="545"/>
                  </a:lnTo>
                  <a:lnTo>
                    <a:pt x="112" y="578"/>
                  </a:lnTo>
                  <a:lnTo>
                    <a:pt x="167" y="602"/>
                  </a:lnTo>
                  <a:lnTo>
                    <a:pt x="227" y="617"/>
                  </a:lnTo>
                  <a:lnTo>
                    <a:pt x="285" y="620"/>
                  </a:lnTo>
                  <a:lnTo>
                    <a:pt x="342" y="611"/>
                  </a:lnTo>
                  <a:lnTo>
                    <a:pt x="355" y="611"/>
                  </a:lnTo>
                  <a:lnTo>
                    <a:pt x="367" y="605"/>
                  </a:lnTo>
                  <a:lnTo>
                    <a:pt x="376" y="593"/>
                  </a:lnTo>
                  <a:lnTo>
                    <a:pt x="379" y="581"/>
                  </a:lnTo>
                  <a:lnTo>
                    <a:pt x="376" y="575"/>
                  </a:lnTo>
                  <a:lnTo>
                    <a:pt x="367" y="575"/>
                  </a:lnTo>
                  <a:lnTo>
                    <a:pt x="355" y="572"/>
                  </a:lnTo>
                  <a:lnTo>
                    <a:pt x="339" y="572"/>
                  </a:lnTo>
                  <a:lnTo>
                    <a:pt x="321" y="572"/>
                  </a:lnTo>
                  <a:lnTo>
                    <a:pt x="306" y="572"/>
                  </a:lnTo>
                  <a:lnTo>
                    <a:pt x="291" y="572"/>
                  </a:lnTo>
                  <a:lnTo>
                    <a:pt x="282" y="572"/>
                  </a:lnTo>
                  <a:lnTo>
                    <a:pt x="252" y="569"/>
                  </a:lnTo>
                  <a:lnTo>
                    <a:pt x="224" y="566"/>
                  </a:lnTo>
                  <a:lnTo>
                    <a:pt x="194" y="563"/>
                  </a:lnTo>
                  <a:lnTo>
                    <a:pt x="164" y="554"/>
                  </a:lnTo>
                  <a:lnTo>
                    <a:pt x="134" y="545"/>
                  </a:lnTo>
                  <a:lnTo>
                    <a:pt x="103" y="523"/>
                  </a:lnTo>
                  <a:lnTo>
                    <a:pt x="76" y="496"/>
                  </a:lnTo>
                  <a:lnTo>
                    <a:pt x="46" y="457"/>
                  </a:lnTo>
                  <a:lnTo>
                    <a:pt x="40" y="411"/>
                  </a:lnTo>
                  <a:lnTo>
                    <a:pt x="43" y="369"/>
                  </a:lnTo>
                  <a:lnTo>
                    <a:pt x="55" y="327"/>
                  </a:lnTo>
                  <a:lnTo>
                    <a:pt x="73" y="287"/>
                  </a:lnTo>
                  <a:lnTo>
                    <a:pt x="100" y="251"/>
                  </a:lnTo>
                  <a:lnTo>
                    <a:pt x="131" y="215"/>
                  </a:lnTo>
                  <a:lnTo>
                    <a:pt x="164" y="185"/>
                  </a:lnTo>
                  <a:lnTo>
                    <a:pt x="203" y="154"/>
                  </a:lnTo>
                  <a:lnTo>
                    <a:pt x="243" y="127"/>
                  </a:lnTo>
                  <a:lnTo>
                    <a:pt x="285" y="103"/>
                  </a:lnTo>
                  <a:lnTo>
                    <a:pt x="327" y="82"/>
                  </a:lnTo>
                  <a:lnTo>
                    <a:pt x="367" y="64"/>
                  </a:lnTo>
                  <a:lnTo>
                    <a:pt x="409" y="49"/>
                  </a:lnTo>
                  <a:lnTo>
                    <a:pt x="445" y="33"/>
                  </a:lnTo>
                  <a:lnTo>
                    <a:pt x="482" y="24"/>
                  </a:lnTo>
                  <a:lnTo>
                    <a:pt x="512" y="18"/>
                  </a:lnTo>
                  <a:lnTo>
                    <a:pt x="491" y="6"/>
                  </a:lnTo>
                  <a:lnTo>
                    <a:pt x="457" y="0"/>
                  </a:lnTo>
                  <a:lnTo>
                    <a:pt x="418" y="6"/>
                  </a:lnTo>
                  <a:lnTo>
                    <a:pt x="373" y="15"/>
                  </a:lnTo>
                  <a:lnTo>
                    <a:pt x="321" y="30"/>
                  </a:lnTo>
                  <a:lnTo>
                    <a:pt x="273" y="49"/>
                  </a:lnTo>
                  <a:lnTo>
                    <a:pt x="227" y="73"/>
                  </a:lnTo>
                  <a:lnTo>
                    <a:pt x="188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42" name="Freeform 138"/>
            <p:cNvSpPr>
              <a:spLocks/>
            </p:cNvSpPr>
            <p:nvPr/>
          </p:nvSpPr>
          <p:spPr bwMode="auto">
            <a:xfrm>
              <a:off x="2323" y="554"/>
              <a:ext cx="330" cy="481"/>
            </a:xfrm>
            <a:custGeom>
              <a:avLst/>
              <a:gdLst>
                <a:gd name="T0" fmla="*/ 279 w 330"/>
                <a:gd name="T1" fmla="*/ 160 h 481"/>
                <a:gd name="T2" fmla="*/ 288 w 330"/>
                <a:gd name="T3" fmla="*/ 212 h 481"/>
                <a:gd name="T4" fmla="*/ 282 w 330"/>
                <a:gd name="T5" fmla="*/ 254 h 481"/>
                <a:gd name="T6" fmla="*/ 260 w 330"/>
                <a:gd name="T7" fmla="*/ 290 h 481"/>
                <a:gd name="T8" fmla="*/ 230 w 330"/>
                <a:gd name="T9" fmla="*/ 324 h 481"/>
                <a:gd name="T10" fmla="*/ 194 w 330"/>
                <a:gd name="T11" fmla="*/ 354 h 481"/>
                <a:gd name="T12" fmla="*/ 154 w 330"/>
                <a:gd name="T13" fmla="*/ 381 h 481"/>
                <a:gd name="T14" fmla="*/ 112 w 330"/>
                <a:gd name="T15" fmla="*/ 411 h 481"/>
                <a:gd name="T16" fmla="*/ 76 w 330"/>
                <a:gd name="T17" fmla="*/ 439 h 481"/>
                <a:gd name="T18" fmla="*/ 70 w 330"/>
                <a:gd name="T19" fmla="*/ 448 h 481"/>
                <a:gd name="T20" fmla="*/ 67 w 330"/>
                <a:gd name="T21" fmla="*/ 454 h 481"/>
                <a:gd name="T22" fmla="*/ 67 w 330"/>
                <a:gd name="T23" fmla="*/ 463 h 481"/>
                <a:gd name="T24" fmla="*/ 73 w 330"/>
                <a:gd name="T25" fmla="*/ 472 h 481"/>
                <a:gd name="T26" fmla="*/ 79 w 330"/>
                <a:gd name="T27" fmla="*/ 478 h 481"/>
                <a:gd name="T28" fmla="*/ 88 w 330"/>
                <a:gd name="T29" fmla="*/ 481 h 481"/>
                <a:gd name="T30" fmla="*/ 97 w 330"/>
                <a:gd name="T31" fmla="*/ 481 h 481"/>
                <a:gd name="T32" fmla="*/ 106 w 330"/>
                <a:gd name="T33" fmla="*/ 478 h 481"/>
                <a:gd name="T34" fmla="*/ 151 w 330"/>
                <a:gd name="T35" fmla="*/ 451 h 481"/>
                <a:gd name="T36" fmla="*/ 197 w 330"/>
                <a:gd name="T37" fmla="*/ 421 h 481"/>
                <a:gd name="T38" fmla="*/ 239 w 330"/>
                <a:gd name="T39" fmla="*/ 387 h 481"/>
                <a:gd name="T40" fmla="*/ 279 w 330"/>
                <a:gd name="T41" fmla="*/ 348 h 481"/>
                <a:gd name="T42" fmla="*/ 306 w 330"/>
                <a:gd name="T43" fmla="*/ 306 h 481"/>
                <a:gd name="T44" fmla="*/ 324 w 330"/>
                <a:gd name="T45" fmla="*/ 257 h 481"/>
                <a:gd name="T46" fmla="*/ 330 w 330"/>
                <a:gd name="T47" fmla="*/ 206 h 481"/>
                <a:gd name="T48" fmla="*/ 318 w 330"/>
                <a:gd name="T49" fmla="*/ 151 h 481"/>
                <a:gd name="T50" fmla="*/ 291 w 330"/>
                <a:gd name="T51" fmla="*/ 109 h 481"/>
                <a:gd name="T52" fmla="*/ 254 w 330"/>
                <a:gd name="T53" fmla="*/ 73 h 481"/>
                <a:gd name="T54" fmla="*/ 206 w 330"/>
                <a:gd name="T55" fmla="*/ 42 h 481"/>
                <a:gd name="T56" fmla="*/ 157 w 330"/>
                <a:gd name="T57" fmla="*/ 21 h 481"/>
                <a:gd name="T58" fmla="*/ 106 w 330"/>
                <a:gd name="T59" fmla="*/ 6 h 481"/>
                <a:gd name="T60" fmla="*/ 61 w 330"/>
                <a:gd name="T61" fmla="*/ 0 h 481"/>
                <a:gd name="T62" fmla="*/ 24 w 330"/>
                <a:gd name="T63" fmla="*/ 3 h 481"/>
                <a:gd name="T64" fmla="*/ 0 w 330"/>
                <a:gd name="T65" fmla="*/ 15 h 481"/>
                <a:gd name="T66" fmla="*/ 42 w 330"/>
                <a:gd name="T67" fmla="*/ 27 h 481"/>
                <a:gd name="T68" fmla="*/ 85 w 330"/>
                <a:gd name="T69" fmla="*/ 36 h 481"/>
                <a:gd name="T70" fmla="*/ 124 w 330"/>
                <a:gd name="T71" fmla="*/ 45 h 481"/>
                <a:gd name="T72" fmla="*/ 164 w 330"/>
                <a:gd name="T73" fmla="*/ 58 h 481"/>
                <a:gd name="T74" fmla="*/ 200 w 330"/>
                <a:gd name="T75" fmla="*/ 73 h 481"/>
                <a:gd name="T76" fmla="*/ 233 w 330"/>
                <a:gd name="T77" fmla="*/ 94 h 481"/>
                <a:gd name="T78" fmla="*/ 260 w 330"/>
                <a:gd name="T79" fmla="*/ 121 h 481"/>
                <a:gd name="T80" fmla="*/ 279 w 330"/>
                <a:gd name="T81" fmla="*/ 16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0" h="481">
                  <a:moveTo>
                    <a:pt x="279" y="160"/>
                  </a:moveTo>
                  <a:lnTo>
                    <a:pt x="288" y="212"/>
                  </a:lnTo>
                  <a:lnTo>
                    <a:pt x="282" y="254"/>
                  </a:lnTo>
                  <a:lnTo>
                    <a:pt x="260" y="290"/>
                  </a:lnTo>
                  <a:lnTo>
                    <a:pt x="230" y="324"/>
                  </a:lnTo>
                  <a:lnTo>
                    <a:pt x="194" y="354"/>
                  </a:lnTo>
                  <a:lnTo>
                    <a:pt x="154" y="381"/>
                  </a:lnTo>
                  <a:lnTo>
                    <a:pt x="112" y="411"/>
                  </a:lnTo>
                  <a:lnTo>
                    <a:pt x="76" y="439"/>
                  </a:lnTo>
                  <a:lnTo>
                    <a:pt x="70" y="448"/>
                  </a:lnTo>
                  <a:lnTo>
                    <a:pt x="67" y="454"/>
                  </a:lnTo>
                  <a:lnTo>
                    <a:pt x="67" y="463"/>
                  </a:lnTo>
                  <a:lnTo>
                    <a:pt x="73" y="472"/>
                  </a:lnTo>
                  <a:lnTo>
                    <a:pt x="79" y="478"/>
                  </a:lnTo>
                  <a:lnTo>
                    <a:pt x="88" y="481"/>
                  </a:lnTo>
                  <a:lnTo>
                    <a:pt x="97" y="481"/>
                  </a:lnTo>
                  <a:lnTo>
                    <a:pt x="106" y="478"/>
                  </a:lnTo>
                  <a:lnTo>
                    <a:pt x="151" y="451"/>
                  </a:lnTo>
                  <a:lnTo>
                    <a:pt x="197" y="421"/>
                  </a:lnTo>
                  <a:lnTo>
                    <a:pt x="239" y="387"/>
                  </a:lnTo>
                  <a:lnTo>
                    <a:pt x="279" y="348"/>
                  </a:lnTo>
                  <a:lnTo>
                    <a:pt x="306" y="306"/>
                  </a:lnTo>
                  <a:lnTo>
                    <a:pt x="324" y="257"/>
                  </a:lnTo>
                  <a:lnTo>
                    <a:pt x="330" y="206"/>
                  </a:lnTo>
                  <a:lnTo>
                    <a:pt x="318" y="151"/>
                  </a:lnTo>
                  <a:lnTo>
                    <a:pt x="291" y="109"/>
                  </a:lnTo>
                  <a:lnTo>
                    <a:pt x="254" y="73"/>
                  </a:lnTo>
                  <a:lnTo>
                    <a:pt x="206" y="42"/>
                  </a:lnTo>
                  <a:lnTo>
                    <a:pt x="157" y="21"/>
                  </a:lnTo>
                  <a:lnTo>
                    <a:pt x="106" y="6"/>
                  </a:lnTo>
                  <a:lnTo>
                    <a:pt x="61" y="0"/>
                  </a:lnTo>
                  <a:lnTo>
                    <a:pt x="24" y="3"/>
                  </a:lnTo>
                  <a:lnTo>
                    <a:pt x="0" y="15"/>
                  </a:lnTo>
                  <a:lnTo>
                    <a:pt x="42" y="27"/>
                  </a:lnTo>
                  <a:lnTo>
                    <a:pt x="85" y="36"/>
                  </a:lnTo>
                  <a:lnTo>
                    <a:pt x="124" y="45"/>
                  </a:lnTo>
                  <a:lnTo>
                    <a:pt x="164" y="58"/>
                  </a:lnTo>
                  <a:lnTo>
                    <a:pt x="200" y="73"/>
                  </a:lnTo>
                  <a:lnTo>
                    <a:pt x="233" y="94"/>
                  </a:lnTo>
                  <a:lnTo>
                    <a:pt x="260" y="121"/>
                  </a:lnTo>
                  <a:lnTo>
                    <a:pt x="279" y="1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43" name="Freeform 139"/>
            <p:cNvSpPr>
              <a:spLocks/>
            </p:cNvSpPr>
            <p:nvPr/>
          </p:nvSpPr>
          <p:spPr bwMode="auto">
            <a:xfrm>
              <a:off x="1119" y="445"/>
              <a:ext cx="832" cy="998"/>
            </a:xfrm>
            <a:custGeom>
              <a:avLst/>
              <a:gdLst>
                <a:gd name="T0" fmla="*/ 260 w 832"/>
                <a:gd name="T1" fmla="*/ 185 h 998"/>
                <a:gd name="T2" fmla="*/ 139 w 832"/>
                <a:gd name="T3" fmla="*/ 303 h 998"/>
                <a:gd name="T4" fmla="*/ 45 w 832"/>
                <a:gd name="T5" fmla="*/ 442 h 998"/>
                <a:gd name="T6" fmla="*/ 0 w 832"/>
                <a:gd name="T7" fmla="*/ 599 h 998"/>
                <a:gd name="T8" fmla="*/ 9 w 832"/>
                <a:gd name="T9" fmla="*/ 705 h 998"/>
                <a:gd name="T10" fmla="*/ 27 w 832"/>
                <a:gd name="T11" fmla="*/ 747 h 998"/>
                <a:gd name="T12" fmla="*/ 54 w 832"/>
                <a:gd name="T13" fmla="*/ 787 h 998"/>
                <a:gd name="T14" fmla="*/ 87 w 832"/>
                <a:gd name="T15" fmla="*/ 820 h 998"/>
                <a:gd name="T16" fmla="*/ 145 w 832"/>
                <a:gd name="T17" fmla="*/ 856 h 998"/>
                <a:gd name="T18" fmla="*/ 224 w 832"/>
                <a:gd name="T19" fmla="*/ 895 h 998"/>
                <a:gd name="T20" fmla="*/ 308 w 832"/>
                <a:gd name="T21" fmla="*/ 926 h 998"/>
                <a:gd name="T22" fmla="*/ 393 w 832"/>
                <a:gd name="T23" fmla="*/ 950 h 998"/>
                <a:gd name="T24" fmla="*/ 481 w 832"/>
                <a:gd name="T25" fmla="*/ 968 h 998"/>
                <a:gd name="T26" fmla="*/ 569 w 832"/>
                <a:gd name="T27" fmla="*/ 980 h 998"/>
                <a:gd name="T28" fmla="*/ 659 w 832"/>
                <a:gd name="T29" fmla="*/ 989 h 998"/>
                <a:gd name="T30" fmla="*/ 747 w 832"/>
                <a:gd name="T31" fmla="*/ 995 h 998"/>
                <a:gd name="T32" fmla="*/ 805 w 832"/>
                <a:gd name="T33" fmla="*/ 998 h 998"/>
                <a:gd name="T34" fmla="*/ 826 w 832"/>
                <a:gd name="T35" fmla="*/ 980 h 998"/>
                <a:gd name="T36" fmla="*/ 832 w 832"/>
                <a:gd name="T37" fmla="*/ 950 h 998"/>
                <a:gd name="T38" fmla="*/ 814 w 832"/>
                <a:gd name="T39" fmla="*/ 929 h 998"/>
                <a:gd name="T40" fmla="*/ 759 w 832"/>
                <a:gd name="T41" fmla="*/ 926 h 998"/>
                <a:gd name="T42" fmla="*/ 678 w 832"/>
                <a:gd name="T43" fmla="*/ 923 h 998"/>
                <a:gd name="T44" fmla="*/ 596 w 832"/>
                <a:gd name="T45" fmla="*/ 917 h 998"/>
                <a:gd name="T46" fmla="*/ 514 w 832"/>
                <a:gd name="T47" fmla="*/ 905 h 998"/>
                <a:gd name="T48" fmla="*/ 432 w 832"/>
                <a:gd name="T49" fmla="*/ 889 h 998"/>
                <a:gd name="T50" fmla="*/ 351 w 832"/>
                <a:gd name="T51" fmla="*/ 868 h 998"/>
                <a:gd name="T52" fmla="*/ 272 w 832"/>
                <a:gd name="T53" fmla="*/ 844 h 998"/>
                <a:gd name="T54" fmla="*/ 196 w 832"/>
                <a:gd name="T55" fmla="*/ 808 h 998"/>
                <a:gd name="T56" fmla="*/ 130 w 832"/>
                <a:gd name="T57" fmla="*/ 768 h 998"/>
                <a:gd name="T58" fmla="*/ 90 w 832"/>
                <a:gd name="T59" fmla="*/ 708 h 998"/>
                <a:gd name="T60" fmla="*/ 78 w 832"/>
                <a:gd name="T61" fmla="*/ 629 h 998"/>
                <a:gd name="T62" fmla="*/ 96 w 832"/>
                <a:gd name="T63" fmla="*/ 520 h 998"/>
                <a:gd name="T64" fmla="*/ 130 w 832"/>
                <a:gd name="T65" fmla="*/ 436 h 998"/>
                <a:gd name="T66" fmla="*/ 175 w 832"/>
                <a:gd name="T67" fmla="*/ 360 h 998"/>
                <a:gd name="T68" fmla="*/ 230 w 832"/>
                <a:gd name="T69" fmla="*/ 294 h 998"/>
                <a:gd name="T70" fmla="*/ 293 w 832"/>
                <a:gd name="T71" fmla="*/ 233 h 998"/>
                <a:gd name="T72" fmla="*/ 372 w 832"/>
                <a:gd name="T73" fmla="*/ 170 h 998"/>
                <a:gd name="T74" fmla="*/ 466 w 832"/>
                <a:gd name="T75" fmla="*/ 109 h 998"/>
                <a:gd name="T76" fmla="*/ 566 w 832"/>
                <a:gd name="T77" fmla="*/ 58 h 998"/>
                <a:gd name="T78" fmla="*/ 653 w 832"/>
                <a:gd name="T79" fmla="*/ 18 h 998"/>
                <a:gd name="T80" fmla="*/ 656 w 832"/>
                <a:gd name="T81" fmla="*/ 0 h 998"/>
                <a:gd name="T82" fmla="*/ 569 w 832"/>
                <a:gd name="T83" fmla="*/ 15 h 998"/>
                <a:gd name="T84" fmla="*/ 466 w 832"/>
                <a:gd name="T85" fmla="*/ 52 h 998"/>
                <a:gd name="T86" fmla="*/ 366 w 832"/>
                <a:gd name="T87" fmla="*/ 103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32" h="998">
                  <a:moveTo>
                    <a:pt x="323" y="133"/>
                  </a:moveTo>
                  <a:lnTo>
                    <a:pt x="260" y="185"/>
                  </a:lnTo>
                  <a:lnTo>
                    <a:pt x="196" y="242"/>
                  </a:lnTo>
                  <a:lnTo>
                    <a:pt x="139" y="303"/>
                  </a:lnTo>
                  <a:lnTo>
                    <a:pt x="87" y="369"/>
                  </a:lnTo>
                  <a:lnTo>
                    <a:pt x="45" y="442"/>
                  </a:lnTo>
                  <a:lnTo>
                    <a:pt x="15" y="517"/>
                  </a:lnTo>
                  <a:lnTo>
                    <a:pt x="0" y="599"/>
                  </a:lnTo>
                  <a:lnTo>
                    <a:pt x="3" y="684"/>
                  </a:lnTo>
                  <a:lnTo>
                    <a:pt x="9" y="705"/>
                  </a:lnTo>
                  <a:lnTo>
                    <a:pt x="18" y="729"/>
                  </a:lnTo>
                  <a:lnTo>
                    <a:pt x="27" y="747"/>
                  </a:lnTo>
                  <a:lnTo>
                    <a:pt x="39" y="768"/>
                  </a:lnTo>
                  <a:lnTo>
                    <a:pt x="54" y="787"/>
                  </a:lnTo>
                  <a:lnTo>
                    <a:pt x="69" y="805"/>
                  </a:lnTo>
                  <a:lnTo>
                    <a:pt x="87" y="820"/>
                  </a:lnTo>
                  <a:lnTo>
                    <a:pt x="106" y="832"/>
                  </a:lnTo>
                  <a:lnTo>
                    <a:pt x="145" y="856"/>
                  </a:lnTo>
                  <a:lnTo>
                    <a:pt x="184" y="877"/>
                  </a:lnTo>
                  <a:lnTo>
                    <a:pt x="224" y="895"/>
                  </a:lnTo>
                  <a:lnTo>
                    <a:pt x="266" y="911"/>
                  </a:lnTo>
                  <a:lnTo>
                    <a:pt x="308" y="926"/>
                  </a:lnTo>
                  <a:lnTo>
                    <a:pt x="351" y="938"/>
                  </a:lnTo>
                  <a:lnTo>
                    <a:pt x="393" y="950"/>
                  </a:lnTo>
                  <a:lnTo>
                    <a:pt x="435" y="959"/>
                  </a:lnTo>
                  <a:lnTo>
                    <a:pt x="481" y="968"/>
                  </a:lnTo>
                  <a:lnTo>
                    <a:pt x="526" y="974"/>
                  </a:lnTo>
                  <a:lnTo>
                    <a:pt x="569" y="980"/>
                  </a:lnTo>
                  <a:lnTo>
                    <a:pt x="614" y="986"/>
                  </a:lnTo>
                  <a:lnTo>
                    <a:pt x="659" y="989"/>
                  </a:lnTo>
                  <a:lnTo>
                    <a:pt x="705" y="992"/>
                  </a:lnTo>
                  <a:lnTo>
                    <a:pt x="747" y="995"/>
                  </a:lnTo>
                  <a:lnTo>
                    <a:pt x="793" y="998"/>
                  </a:lnTo>
                  <a:lnTo>
                    <a:pt x="805" y="998"/>
                  </a:lnTo>
                  <a:lnTo>
                    <a:pt x="817" y="989"/>
                  </a:lnTo>
                  <a:lnTo>
                    <a:pt x="826" y="980"/>
                  </a:lnTo>
                  <a:lnTo>
                    <a:pt x="832" y="965"/>
                  </a:lnTo>
                  <a:lnTo>
                    <a:pt x="832" y="950"/>
                  </a:lnTo>
                  <a:lnTo>
                    <a:pt x="826" y="938"/>
                  </a:lnTo>
                  <a:lnTo>
                    <a:pt x="814" y="929"/>
                  </a:lnTo>
                  <a:lnTo>
                    <a:pt x="802" y="926"/>
                  </a:lnTo>
                  <a:lnTo>
                    <a:pt x="759" y="926"/>
                  </a:lnTo>
                  <a:lnTo>
                    <a:pt x="720" y="926"/>
                  </a:lnTo>
                  <a:lnTo>
                    <a:pt x="678" y="923"/>
                  </a:lnTo>
                  <a:lnTo>
                    <a:pt x="638" y="920"/>
                  </a:lnTo>
                  <a:lnTo>
                    <a:pt x="596" y="917"/>
                  </a:lnTo>
                  <a:lnTo>
                    <a:pt x="553" y="911"/>
                  </a:lnTo>
                  <a:lnTo>
                    <a:pt x="514" y="905"/>
                  </a:lnTo>
                  <a:lnTo>
                    <a:pt x="472" y="898"/>
                  </a:lnTo>
                  <a:lnTo>
                    <a:pt x="432" y="889"/>
                  </a:lnTo>
                  <a:lnTo>
                    <a:pt x="390" y="880"/>
                  </a:lnTo>
                  <a:lnTo>
                    <a:pt x="351" y="868"/>
                  </a:lnTo>
                  <a:lnTo>
                    <a:pt x="311" y="856"/>
                  </a:lnTo>
                  <a:lnTo>
                    <a:pt x="272" y="844"/>
                  </a:lnTo>
                  <a:lnTo>
                    <a:pt x="236" y="826"/>
                  </a:lnTo>
                  <a:lnTo>
                    <a:pt x="196" y="808"/>
                  </a:lnTo>
                  <a:lnTo>
                    <a:pt x="160" y="790"/>
                  </a:lnTo>
                  <a:lnTo>
                    <a:pt x="130" y="768"/>
                  </a:lnTo>
                  <a:lnTo>
                    <a:pt x="106" y="738"/>
                  </a:lnTo>
                  <a:lnTo>
                    <a:pt x="90" y="708"/>
                  </a:lnTo>
                  <a:lnTo>
                    <a:pt x="78" y="672"/>
                  </a:lnTo>
                  <a:lnTo>
                    <a:pt x="78" y="629"/>
                  </a:lnTo>
                  <a:lnTo>
                    <a:pt x="84" y="575"/>
                  </a:lnTo>
                  <a:lnTo>
                    <a:pt x="96" y="520"/>
                  </a:lnTo>
                  <a:lnTo>
                    <a:pt x="109" y="481"/>
                  </a:lnTo>
                  <a:lnTo>
                    <a:pt x="130" y="436"/>
                  </a:lnTo>
                  <a:lnTo>
                    <a:pt x="154" y="396"/>
                  </a:lnTo>
                  <a:lnTo>
                    <a:pt x="175" y="360"/>
                  </a:lnTo>
                  <a:lnTo>
                    <a:pt x="202" y="327"/>
                  </a:lnTo>
                  <a:lnTo>
                    <a:pt x="230" y="294"/>
                  </a:lnTo>
                  <a:lnTo>
                    <a:pt x="260" y="263"/>
                  </a:lnTo>
                  <a:lnTo>
                    <a:pt x="293" y="233"/>
                  </a:lnTo>
                  <a:lnTo>
                    <a:pt x="333" y="200"/>
                  </a:lnTo>
                  <a:lnTo>
                    <a:pt x="372" y="170"/>
                  </a:lnTo>
                  <a:lnTo>
                    <a:pt x="417" y="139"/>
                  </a:lnTo>
                  <a:lnTo>
                    <a:pt x="466" y="109"/>
                  </a:lnTo>
                  <a:lnTo>
                    <a:pt x="517" y="82"/>
                  </a:lnTo>
                  <a:lnTo>
                    <a:pt x="566" y="58"/>
                  </a:lnTo>
                  <a:lnTo>
                    <a:pt x="611" y="37"/>
                  </a:lnTo>
                  <a:lnTo>
                    <a:pt x="653" y="18"/>
                  </a:lnTo>
                  <a:lnTo>
                    <a:pt x="690" y="3"/>
                  </a:lnTo>
                  <a:lnTo>
                    <a:pt x="656" y="0"/>
                  </a:lnTo>
                  <a:lnTo>
                    <a:pt x="614" y="3"/>
                  </a:lnTo>
                  <a:lnTo>
                    <a:pt x="569" y="15"/>
                  </a:lnTo>
                  <a:lnTo>
                    <a:pt x="517" y="31"/>
                  </a:lnTo>
                  <a:lnTo>
                    <a:pt x="466" y="52"/>
                  </a:lnTo>
                  <a:lnTo>
                    <a:pt x="414" y="76"/>
                  </a:lnTo>
                  <a:lnTo>
                    <a:pt x="366" y="103"/>
                  </a:lnTo>
                  <a:lnTo>
                    <a:pt x="323" y="1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44" name="Freeform 140"/>
            <p:cNvSpPr>
              <a:spLocks/>
            </p:cNvSpPr>
            <p:nvPr/>
          </p:nvSpPr>
          <p:spPr bwMode="auto">
            <a:xfrm>
              <a:off x="2293" y="412"/>
              <a:ext cx="726" cy="665"/>
            </a:xfrm>
            <a:custGeom>
              <a:avLst/>
              <a:gdLst>
                <a:gd name="T0" fmla="*/ 605 w 726"/>
                <a:gd name="T1" fmla="*/ 206 h 665"/>
                <a:gd name="T2" fmla="*/ 638 w 726"/>
                <a:gd name="T3" fmla="*/ 242 h 665"/>
                <a:gd name="T4" fmla="*/ 657 w 726"/>
                <a:gd name="T5" fmla="*/ 284 h 665"/>
                <a:gd name="T6" fmla="*/ 669 w 726"/>
                <a:gd name="T7" fmla="*/ 330 h 665"/>
                <a:gd name="T8" fmla="*/ 669 w 726"/>
                <a:gd name="T9" fmla="*/ 378 h 665"/>
                <a:gd name="T10" fmla="*/ 663 w 726"/>
                <a:gd name="T11" fmla="*/ 417 h 665"/>
                <a:gd name="T12" fmla="*/ 650 w 726"/>
                <a:gd name="T13" fmla="*/ 451 h 665"/>
                <a:gd name="T14" fmla="*/ 629 w 726"/>
                <a:gd name="T15" fmla="*/ 484 h 665"/>
                <a:gd name="T16" fmla="*/ 608 w 726"/>
                <a:gd name="T17" fmla="*/ 511 h 665"/>
                <a:gd name="T18" fmla="*/ 581 w 726"/>
                <a:gd name="T19" fmla="*/ 541 h 665"/>
                <a:gd name="T20" fmla="*/ 554 w 726"/>
                <a:gd name="T21" fmla="*/ 566 h 665"/>
                <a:gd name="T22" fmla="*/ 526 w 726"/>
                <a:gd name="T23" fmla="*/ 593 h 665"/>
                <a:gd name="T24" fmla="*/ 499 w 726"/>
                <a:gd name="T25" fmla="*/ 620 h 665"/>
                <a:gd name="T26" fmla="*/ 493 w 726"/>
                <a:gd name="T27" fmla="*/ 629 h 665"/>
                <a:gd name="T28" fmla="*/ 490 w 726"/>
                <a:gd name="T29" fmla="*/ 638 h 665"/>
                <a:gd name="T30" fmla="*/ 493 w 726"/>
                <a:gd name="T31" fmla="*/ 647 h 665"/>
                <a:gd name="T32" fmla="*/ 499 w 726"/>
                <a:gd name="T33" fmla="*/ 656 h 665"/>
                <a:gd name="T34" fmla="*/ 508 w 726"/>
                <a:gd name="T35" fmla="*/ 662 h 665"/>
                <a:gd name="T36" fmla="*/ 517 w 726"/>
                <a:gd name="T37" fmla="*/ 665 h 665"/>
                <a:gd name="T38" fmla="*/ 529 w 726"/>
                <a:gd name="T39" fmla="*/ 662 h 665"/>
                <a:gd name="T40" fmla="*/ 538 w 726"/>
                <a:gd name="T41" fmla="*/ 656 h 665"/>
                <a:gd name="T42" fmla="*/ 599 w 726"/>
                <a:gd name="T43" fmla="*/ 617 h 665"/>
                <a:gd name="T44" fmla="*/ 647 w 726"/>
                <a:gd name="T45" fmla="*/ 566 h 665"/>
                <a:gd name="T46" fmla="*/ 690 w 726"/>
                <a:gd name="T47" fmla="*/ 505 h 665"/>
                <a:gd name="T48" fmla="*/ 717 w 726"/>
                <a:gd name="T49" fmla="*/ 442 h 665"/>
                <a:gd name="T50" fmla="*/ 726 w 726"/>
                <a:gd name="T51" fmla="*/ 372 h 665"/>
                <a:gd name="T52" fmla="*/ 720 w 726"/>
                <a:gd name="T53" fmla="*/ 305 h 665"/>
                <a:gd name="T54" fmla="*/ 696 w 726"/>
                <a:gd name="T55" fmla="*/ 242 h 665"/>
                <a:gd name="T56" fmla="*/ 647 w 726"/>
                <a:gd name="T57" fmla="*/ 184 h 665"/>
                <a:gd name="T58" fmla="*/ 611 w 726"/>
                <a:gd name="T59" fmla="*/ 154 h 665"/>
                <a:gd name="T60" fmla="*/ 569 w 726"/>
                <a:gd name="T61" fmla="*/ 127 h 665"/>
                <a:gd name="T62" fmla="*/ 520 w 726"/>
                <a:gd name="T63" fmla="*/ 103 h 665"/>
                <a:gd name="T64" fmla="*/ 472 w 726"/>
                <a:gd name="T65" fmla="*/ 82 h 665"/>
                <a:gd name="T66" fmla="*/ 420 w 726"/>
                <a:gd name="T67" fmla="*/ 64 h 665"/>
                <a:gd name="T68" fmla="*/ 366 w 726"/>
                <a:gd name="T69" fmla="*/ 48 h 665"/>
                <a:gd name="T70" fmla="*/ 315 w 726"/>
                <a:gd name="T71" fmla="*/ 33 h 665"/>
                <a:gd name="T72" fmla="*/ 260 w 726"/>
                <a:gd name="T73" fmla="*/ 21 h 665"/>
                <a:gd name="T74" fmla="*/ 212 w 726"/>
                <a:gd name="T75" fmla="*/ 12 h 665"/>
                <a:gd name="T76" fmla="*/ 163 w 726"/>
                <a:gd name="T77" fmla="*/ 6 h 665"/>
                <a:gd name="T78" fmla="*/ 121 w 726"/>
                <a:gd name="T79" fmla="*/ 0 h 665"/>
                <a:gd name="T80" fmla="*/ 82 w 726"/>
                <a:gd name="T81" fmla="*/ 0 h 665"/>
                <a:gd name="T82" fmla="*/ 48 w 726"/>
                <a:gd name="T83" fmla="*/ 0 h 665"/>
                <a:gd name="T84" fmla="*/ 24 w 726"/>
                <a:gd name="T85" fmla="*/ 3 h 665"/>
                <a:gd name="T86" fmla="*/ 9 w 726"/>
                <a:gd name="T87" fmla="*/ 9 h 665"/>
                <a:gd name="T88" fmla="*/ 0 w 726"/>
                <a:gd name="T89" fmla="*/ 15 h 665"/>
                <a:gd name="T90" fmla="*/ 30 w 726"/>
                <a:gd name="T91" fmla="*/ 21 h 665"/>
                <a:gd name="T92" fmla="*/ 63 w 726"/>
                <a:gd name="T93" fmla="*/ 24 h 665"/>
                <a:gd name="T94" fmla="*/ 97 w 726"/>
                <a:gd name="T95" fmla="*/ 30 h 665"/>
                <a:gd name="T96" fmla="*/ 133 w 726"/>
                <a:gd name="T97" fmla="*/ 36 h 665"/>
                <a:gd name="T98" fmla="*/ 172 w 726"/>
                <a:gd name="T99" fmla="*/ 42 h 665"/>
                <a:gd name="T100" fmla="*/ 212 w 726"/>
                <a:gd name="T101" fmla="*/ 48 h 665"/>
                <a:gd name="T102" fmla="*/ 251 w 726"/>
                <a:gd name="T103" fmla="*/ 57 h 665"/>
                <a:gd name="T104" fmla="*/ 293 w 726"/>
                <a:gd name="T105" fmla="*/ 67 h 665"/>
                <a:gd name="T106" fmla="*/ 333 w 726"/>
                <a:gd name="T107" fmla="*/ 79 h 665"/>
                <a:gd name="T108" fmla="*/ 375 w 726"/>
                <a:gd name="T109" fmla="*/ 91 h 665"/>
                <a:gd name="T110" fmla="*/ 417 w 726"/>
                <a:gd name="T111" fmla="*/ 106 h 665"/>
                <a:gd name="T112" fmla="*/ 457 w 726"/>
                <a:gd name="T113" fmla="*/ 121 h 665"/>
                <a:gd name="T114" fmla="*/ 496 w 726"/>
                <a:gd name="T115" fmla="*/ 139 h 665"/>
                <a:gd name="T116" fmla="*/ 535 w 726"/>
                <a:gd name="T117" fmla="*/ 157 h 665"/>
                <a:gd name="T118" fmla="*/ 572 w 726"/>
                <a:gd name="T119" fmla="*/ 181 h 665"/>
                <a:gd name="T120" fmla="*/ 605 w 726"/>
                <a:gd name="T121" fmla="*/ 206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6" h="665">
                  <a:moveTo>
                    <a:pt x="605" y="206"/>
                  </a:moveTo>
                  <a:lnTo>
                    <a:pt x="638" y="242"/>
                  </a:lnTo>
                  <a:lnTo>
                    <a:pt x="657" y="284"/>
                  </a:lnTo>
                  <a:lnTo>
                    <a:pt x="669" y="330"/>
                  </a:lnTo>
                  <a:lnTo>
                    <a:pt x="669" y="378"/>
                  </a:lnTo>
                  <a:lnTo>
                    <a:pt x="663" y="417"/>
                  </a:lnTo>
                  <a:lnTo>
                    <a:pt x="650" y="451"/>
                  </a:lnTo>
                  <a:lnTo>
                    <a:pt x="629" y="484"/>
                  </a:lnTo>
                  <a:lnTo>
                    <a:pt x="608" y="511"/>
                  </a:lnTo>
                  <a:lnTo>
                    <a:pt x="581" y="541"/>
                  </a:lnTo>
                  <a:lnTo>
                    <a:pt x="554" y="566"/>
                  </a:lnTo>
                  <a:lnTo>
                    <a:pt x="526" y="593"/>
                  </a:lnTo>
                  <a:lnTo>
                    <a:pt x="499" y="620"/>
                  </a:lnTo>
                  <a:lnTo>
                    <a:pt x="493" y="629"/>
                  </a:lnTo>
                  <a:lnTo>
                    <a:pt x="490" y="638"/>
                  </a:lnTo>
                  <a:lnTo>
                    <a:pt x="493" y="647"/>
                  </a:lnTo>
                  <a:lnTo>
                    <a:pt x="499" y="656"/>
                  </a:lnTo>
                  <a:lnTo>
                    <a:pt x="508" y="662"/>
                  </a:lnTo>
                  <a:lnTo>
                    <a:pt x="517" y="665"/>
                  </a:lnTo>
                  <a:lnTo>
                    <a:pt x="529" y="662"/>
                  </a:lnTo>
                  <a:lnTo>
                    <a:pt x="538" y="656"/>
                  </a:lnTo>
                  <a:lnTo>
                    <a:pt x="599" y="617"/>
                  </a:lnTo>
                  <a:lnTo>
                    <a:pt x="647" y="566"/>
                  </a:lnTo>
                  <a:lnTo>
                    <a:pt x="690" y="505"/>
                  </a:lnTo>
                  <a:lnTo>
                    <a:pt x="717" y="442"/>
                  </a:lnTo>
                  <a:lnTo>
                    <a:pt x="726" y="372"/>
                  </a:lnTo>
                  <a:lnTo>
                    <a:pt x="720" y="305"/>
                  </a:lnTo>
                  <a:lnTo>
                    <a:pt x="696" y="242"/>
                  </a:lnTo>
                  <a:lnTo>
                    <a:pt x="647" y="184"/>
                  </a:lnTo>
                  <a:lnTo>
                    <a:pt x="611" y="154"/>
                  </a:lnTo>
                  <a:lnTo>
                    <a:pt x="569" y="127"/>
                  </a:lnTo>
                  <a:lnTo>
                    <a:pt x="520" y="103"/>
                  </a:lnTo>
                  <a:lnTo>
                    <a:pt x="472" y="82"/>
                  </a:lnTo>
                  <a:lnTo>
                    <a:pt x="420" y="64"/>
                  </a:lnTo>
                  <a:lnTo>
                    <a:pt x="366" y="48"/>
                  </a:lnTo>
                  <a:lnTo>
                    <a:pt x="315" y="33"/>
                  </a:lnTo>
                  <a:lnTo>
                    <a:pt x="260" y="21"/>
                  </a:lnTo>
                  <a:lnTo>
                    <a:pt x="212" y="12"/>
                  </a:lnTo>
                  <a:lnTo>
                    <a:pt x="163" y="6"/>
                  </a:lnTo>
                  <a:lnTo>
                    <a:pt x="121" y="0"/>
                  </a:lnTo>
                  <a:lnTo>
                    <a:pt x="82" y="0"/>
                  </a:lnTo>
                  <a:lnTo>
                    <a:pt x="48" y="0"/>
                  </a:lnTo>
                  <a:lnTo>
                    <a:pt x="24" y="3"/>
                  </a:lnTo>
                  <a:lnTo>
                    <a:pt x="9" y="9"/>
                  </a:lnTo>
                  <a:lnTo>
                    <a:pt x="0" y="15"/>
                  </a:lnTo>
                  <a:lnTo>
                    <a:pt x="30" y="21"/>
                  </a:lnTo>
                  <a:lnTo>
                    <a:pt x="63" y="24"/>
                  </a:lnTo>
                  <a:lnTo>
                    <a:pt x="97" y="30"/>
                  </a:lnTo>
                  <a:lnTo>
                    <a:pt x="133" y="36"/>
                  </a:lnTo>
                  <a:lnTo>
                    <a:pt x="172" y="42"/>
                  </a:lnTo>
                  <a:lnTo>
                    <a:pt x="212" y="48"/>
                  </a:lnTo>
                  <a:lnTo>
                    <a:pt x="251" y="57"/>
                  </a:lnTo>
                  <a:lnTo>
                    <a:pt x="293" y="67"/>
                  </a:lnTo>
                  <a:lnTo>
                    <a:pt x="333" y="79"/>
                  </a:lnTo>
                  <a:lnTo>
                    <a:pt x="375" y="91"/>
                  </a:lnTo>
                  <a:lnTo>
                    <a:pt x="417" y="106"/>
                  </a:lnTo>
                  <a:lnTo>
                    <a:pt x="457" y="121"/>
                  </a:lnTo>
                  <a:lnTo>
                    <a:pt x="496" y="139"/>
                  </a:lnTo>
                  <a:lnTo>
                    <a:pt x="535" y="157"/>
                  </a:lnTo>
                  <a:lnTo>
                    <a:pt x="572" y="181"/>
                  </a:lnTo>
                  <a:lnTo>
                    <a:pt x="605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45" name="Freeform 141"/>
            <p:cNvSpPr>
              <a:spLocks/>
            </p:cNvSpPr>
            <p:nvPr/>
          </p:nvSpPr>
          <p:spPr bwMode="auto">
            <a:xfrm>
              <a:off x="831" y="772"/>
              <a:ext cx="297" cy="623"/>
            </a:xfrm>
            <a:custGeom>
              <a:avLst/>
              <a:gdLst>
                <a:gd name="T0" fmla="*/ 0 w 297"/>
                <a:gd name="T1" fmla="*/ 339 h 623"/>
                <a:gd name="T2" fmla="*/ 0 w 297"/>
                <a:gd name="T3" fmla="*/ 390 h 623"/>
                <a:gd name="T4" fmla="*/ 12 w 297"/>
                <a:gd name="T5" fmla="*/ 438 h 623"/>
                <a:gd name="T6" fmla="*/ 33 w 297"/>
                <a:gd name="T7" fmla="*/ 484 h 623"/>
                <a:gd name="T8" fmla="*/ 64 w 297"/>
                <a:gd name="T9" fmla="*/ 523 h 623"/>
                <a:gd name="T10" fmla="*/ 100 w 297"/>
                <a:gd name="T11" fmla="*/ 556 h 623"/>
                <a:gd name="T12" fmla="*/ 142 w 297"/>
                <a:gd name="T13" fmla="*/ 587 h 623"/>
                <a:gd name="T14" fmla="*/ 191 w 297"/>
                <a:gd name="T15" fmla="*/ 608 h 623"/>
                <a:gd name="T16" fmla="*/ 239 w 297"/>
                <a:gd name="T17" fmla="*/ 620 h 623"/>
                <a:gd name="T18" fmla="*/ 254 w 297"/>
                <a:gd name="T19" fmla="*/ 623 h 623"/>
                <a:gd name="T20" fmla="*/ 269 w 297"/>
                <a:gd name="T21" fmla="*/ 617 h 623"/>
                <a:gd name="T22" fmla="*/ 282 w 297"/>
                <a:gd name="T23" fmla="*/ 608 h 623"/>
                <a:gd name="T24" fmla="*/ 288 w 297"/>
                <a:gd name="T25" fmla="*/ 596 h 623"/>
                <a:gd name="T26" fmla="*/ 288 w 297"/>
                <a:gd name="T27" fmla="*/ 581 h 623"/>
                <a:gd name="T28" fmla="*/ 285 w 297"/>
                <a:gd name="T29" fmla="*/ 565 h 623"/>
                <a:gd name="T30" fmla="*/ 276 w 297"/>
                <a:gd name="T31" fmla="*/ 553 h 623"/>
                <a:gd name="T32" fmla="*/ 260 w 297"/>
                <a:gd name="T33" fmla="*/ 547 h 623"/>
                <a:gd name="T34" fmla="*/ 212 w 297"/>
                <a:gd name="T35" fmla="*/ 529 h 623"/>
                <a:gd name="T36" fmla="*/ 167 w 297"/>
                <a:gd name="T37" fmla="*/ 505 h 623"/>
                <a:gd name="T38" fmla="*/ 130 w 297"/>
                <a:gd name="T39" fmla="*/ 472 h 623"/>
                <a:gd name="T40" fmla="*/ 103 w 297"/>
                <a:gd name="T41" fmla="*/ 435 h 623"/>
                <a:gd name="T42" fmla="*/ 85 w 297"/>
                <a:gd name="T43" fmla="*/ 390 h 623"/>
                <a:gd name="T44" fmla="*/ 76 w 297"/>
                <a:gd name="T45" fmla="*/ 342 h 623"/>
                <a:gd name="T46" fmla="*/ 76 w 297"/>
                <a:gd name="T47" fmla="*/ 290 h 623"/>
                <a:gd name="T48" fmla="*/ 91 w 297"/>
                <a:gd name="T49" fmla="*/ 236 h 623"/>
                <a:gd name="T50" fmla="*/ 112 w 297"/>
                <a:gd name="T51" fmla="*/ 196 h 623"/>
                <a:gd name="T52" fmla="*/ 145 w 297"/>
                <a:gd name="T53" fmla="*/ 157 h 623"/>
                <a:gd name="T54" fmla="*/ 182 w 297"/>
                <a:gd name="T55" fmla="*/ 121 h 623"/>
                <a:gd name="T56" fmla="*/ 221 w 297"/>
                <a:gd name="T57" fmla="*/ 88 h 623"/>
                <a:gd name="T58" fmla="*/ 254 w 297"/>
                <a:gd name="T59" fmla="*/ 60 h 623"/>
                <a:gd name="T60" fmla="*/ 282 w 297"/>
                <a:gd name="T61" fmla="*/ 33 h 623"/>
                <a:gd name="T62" fmla="*/ 297 w 297"/>
                <a:gd name="T63" fmla="*/ 15 h 623"/>
                <a:gd name="T64" fmla="*/ 297 w 297"/>
                <a:gd name="T65" fmla="*/ 0 h 623"/>
                <a:gd name="T66" fmla="*/ 263 w 297"/>
                <a:gd name="T67" fmla="*/ 12 h 623"/>
                <a:gd name="T68" fmla="*/ 221 w 297"/>
                <a:gd name="T69" fmla="*/ 33 h 623"/>
                <a:gd name="T70" fmla="*/ 176 w 297"/>
                <a:gd name="T71" fmla="*/ 69 h 623"/>
                <a:gd name="T72" fmla="*/ 127 w 297"/>
                <a:gd name="T73" fmla="*/ 112 h 623"/>
                <a:gd name="T74" fmla="*/ 82 w 297"/>
                <a:gd name="T75" fmla="*/ 160 h 623"/>
                <a:gd name="T76" fmla="*/ 46 w 297"/>
                <a:gd name="T77" fmla="*/ 218 h 623"/>
                <a:gd name="T78" fmla="*/ 15 w 297"/>
                <a:gd name="T79" fmla="*/ 278 h 623"/>
                <a:gd name="T80" fmla="*/ 0 w 297"/>
                <a:gd name="T81" fmla="*/ 339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7" h="623">
                  <a:moveTo>
                    <a:pt x="0" y="339"/>
                  </a:moveTo>
                  <a:lnTo>
                    <a:pt x="0" y="390"/>
                  </a:lnTo>
                  <a:lnTo>
                    <a:pt x="12" y="438"/>
                  </a:lnTo>
                  <a:lnTo>
                    <a:pt x="33" y="484"/>
                  </a:lnTo>
                  <a:lnTo>
                    <a:pt x="64" y="523"/>
                  </a:lnTo>
                  <a:lnTo>
                    <a:pt x="100" y="556"/>
                  </a:lnTo>
                  <a:lnTo>
                    <a:pt x="142" y="587"/>
                  </a:lnTo>
                  <a:lnTo>
                    <a:pt x="191" y="608"/>
                  </a:lnTo>
                  <a:lnTo>
                    <a:pt x="239" y="620"/>
                  </a:lnTo>
                  <a:lnTo>
                    <a:pt x="254" y="623"/>
                  </a:lnTo>
                  <a:lnTo>
                    <a:pt x="269" y="617"/>
                  </a:lnTo>
                  <a:lnTo>
                    <a:pt x="282" y="608"/>
                  </a:lnTo>
                  <a:lnTo>
                    <a:pt x="288" y="596"/>
                  </a:lnTo>
                  <a:lnTo>
                    <a:pt x="288" y="581"/>
                  </a:lnTo>
                  <a:lnTo>
                    <a:pt x="285" y="565"/>
                  </a:lnTo>
                  <a:lnTo>
                    <a:pt x="276" y="553"/>
                  </a:lnTo>
                  <a:lnTo>
                    <a:pt x="260" y="547"/>
                  </a:lnTo>
                  <a:lnTo>
                    <a:pt x="212" y="529"/>
                  </a:lnTo>
                  <a:lnTo>
                    <a:pt x="167" y="505"/>
                  </a:lnTo>
                  <a:lnTo>
                    <a:pt x="130" y="472"/>
                  </a:lnTo>
                  <a:lnTo>
                    <a:pt x="103" y="435"/>
                  </a:lnTo>
                  <a:lnTo>
                    <a:pt x="85" y="390"/>
                  </a:lnTo>
                  <a:lnTo>
                    <a:pt x="76" y="342"/>
                  </a:lnTo>
                  <a:lnTo>
                    <a:pt x="76" y="290"/>
                  </a:lnTo>
                  <a:lnTo>
                    <a:pt x="91" y="236"/>
                  </a:lnTo>
                  <a:lnTo>
                    <a:pt x="112" y="196"/>
                  </a:lnTo>
                  <a:lnTo>
                    <a:pt x="145" y="157"/>
                  </a:lnTo>
                  <a:lnTo>
                    <a:pt x="182" y="121"/>
                  </a:lnTo>
                  <a:lnTo>
                    <a:pt x="221" y="88"/>
                  </a:lnTo>
                  <a:lnTo>
                    <a:pt x="254" y="60"/>
                  </a:lnTo>
                  <a:lnTo>
                    <a:pt x="282" y="33"/>
                  </a:lnTo>
                  <a:lnTo>
                    <a:pt x="297" y="15"/>
                  </a:lnTo>
                  <a:lnTo>
                    <a:pt x="297" y="0"/>
                  </a:lnTo>
                  <a:lnTo>
                    <a:pt x="263" y="12"/>
                  </a:lnTo>
                  <a:lnTo>
                    <a:pt x="221" y="33"/>
                  </a:lnTo>
                  <a:lnTo>
                    <a:pt x="176" y="69"/>
                  </a:lnTo>
                  <a:lnTo>
                    <a:pt x="127" y="112"/>
                  </a:lnTo>
                  <a:lnTo>
                    <a:pt x="82" y="160"/>
                  </a:lnTo>
                  <a:lnTo>
                    <a:pt x="46" y="218"/>
                  </a:lnTo>
                  <a:lnTo>
                    <a:pt x="15" y="278"/>
                  </a:lnTo>
                  <a:lnTo>
                    <a:pt x="0" y="3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46" name="Freeform 142"/>
            <p:cNvSpPr>
              <a:spLocks/>
            </p:cNvSpPr>
            <p:nvPr/>
          </p:nvSpPr>
          <p:spPr bwMode="auto">
            <a:xfrm>
              <a:off x="2895" y="370"/>
              <a:ext cx="633" cy="816"/>
            </a:xfrm>
            <a:custGeom>
              <a:avLst/>
              <a:gdLst>
                <a:gd name="T0" fmla="*/ 536 w 633"/>
                <a:gd name="T1" fmla="*/ 326 h 816"/>
                <a:gd name="T2" fmla="*/ 566 w 633"/>
                <a:gd name="T3" fmla="*/ 378 h 816"/>
                <a:gd name="T4" fmla="*/ 581 w 633"/>
                <a:gd name="T5" fmla="*/ 432 h 816"/>
                <a:gd name="T6" fmla="*/ 572 w 633"/>
                <a:gd name="T7" fmla="*/ 493 h 816"/>
                <a:gd name="T8" fmla="*/ 536 w 633"/>
                <a:gd name="T9" fmla="*/ 550 h 816"/>
                <a:gd name="T10" fmla="*/ 484 w 633"/>
                <a:gd name="T11" fmla="*/ 601 h 816"/>
                <a:gd name="T12" fmla="*/ 427 w 633"/>
                <a:gd name="T13" fmla="*/ 647 h 816"/>
                <a:gd name="T14" fmla="*/ 366 w 633"/>
                <a:gd name="T15" fmla="*/ 695 h 816"/>
                <a:gd name="T16" fmla="*/ 330 w 633"/>
                <a:gd name="T17" fmla="*/ 732 h 816"/>
                <a:gd name="T18" fmla="*/ 318 w 633"/>
                <a:gd name="T19" fmla="*/ 756 h 816"/>
                <a:gd name="T20" fmla="*/ 309 w 633"/>
                <a:gd name="T21" fmla="*/ 780 h 816"/>
                <a:gd name="T22" fmla="*/ 315 w 633"/>
                <a:gd name="T23" fmla="*/ 804 h 816"/>
                <a:gd name="T24" fmla="*/ 336 w 633"/>
                <a:gd name="T25" fmla="*/ 816 h 816"/>
                <a:gd name="T26" fmla="*/ 357 w 633"/>
                <a:gd name="T27" fmla="*/ 813 h 816"/>
                <a:gd name="T28" fmla="*/ 396 w 633"/>
                <a:gd name="T29" fmla="*/ 768 h 816"/>
                <a:gd name="T30" fmla="*/ 463 w 633"/>
                <a:gd name="T31" fmla="*/ 707 h 816"/>
                <a:gd name="T32" fmla="*/ 533 w 633"/>
                <a:gd name="T33" fmla="*/ 647 h 816"/>
                <a:gd name="T34" fmla="*/ 593 w 633"/>
                <a:gd name="T35" fmla="*/ 577 h 816"/>
                <a:gd name="T36" fmla="*/ 630 w 633"/>
                <a:gd name="T37" fmla="*/ 490 h 816"/>
                <a:gd name="T38" fmla="*/ 626 w 633"/>
                <a:gd name="T39" fmla="*/ 399 h 816"/>
                <a:gd name="T40" fmla="*/ 587 w 633"/>
                <a:gd name="T41" fmla="*/ 314 h 816"/>
                <a:gd name="T42" fmla="*/ 524 w 633"/>
                <a:gd name="T43" fmla="*/ 245 h 816"/>
                <a:gd name="T44" fmla="*/ 454 w 633"/>
                <a:gd name="T45" fmla="*/ 199 h 816"/>
                <a:gd name="T46" fmla="*/ 387 w 633"/>
                <a:gd name="T47" fmla="*/ 160 h 816"/>
                <a:gd name="T48" fmla="*/ 315 w 633"/>
                <a:gd name="T49" fmla="*/ 121 h 816"/>
                <a:gd name="T50" fmla="*/ 239 w 633"/>
                <a:gd name="T51" fmla="*/ 81 h 816"/>
                <a:gd name="T52" fmla="*/ 170 w 633"/>
                <a:gd name="T53" fmla="*/ 48 h 816"/>
                <a:gd name="T54" fmla="*/ 103 w 633"/>
                <a:gd name="T55" fmla="*/ 21 h 816"/>
                <a:gd name="T56" fmla="*/ 51 w 633"/>
                <a:gd name="T57" fmla="*/ 3 h 816"/>
                <a:gd name="T58" fmla="*/ 12 w 633"/>
                <a:gd name="T59" fmla="*/ 0 h 816"/>
                <a:gd name="T60" fmla="*/ 27 w 633"/>
                <a:gd name="T61" fmla="*/ 21 h 816"/>
                <a:gd name="T62" fmla="*/ 91 w 633"/>
                <a:gd name="T63" fmla="*/ 51 h 816"/>
                <a:gd name="T64" fmla="*/ 154 w 633"/>
                <a:gd name="T65" fmla="*/ 81 h 816"/>
                <a:gd name="T66" fmla="*/ 221 w 633"/>
                <a:gd name="T67" fmla="*/ 115 h 816"/>
                <a:gd name="T68" fmla="*/ 291 w 633"/>
                <a:gd name="T69" fmla="*/ 151 h 816"/>
                <a:gd name="T70" fmla="*/ 357 w 633"/>
                <a:gd name="T71" fmla="*/ 187 h 816"/>
                <a:gd name="T72" fmla="*/ 424 w 633"/>
                <a:gd name="T73" fmla="*/ 233 h 816"/>
                <a:gd name="T74" fmla="*/ 484 w 633"/>
                <a:gd name="T75" fmla="*/ 278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3" h="816">
                  <a:moveTo>
                    <a:pt x="515" y="305"/>
                  </a:moveTo>
                  <a:lnTo>
                    <a:pt x="536" y="326"/>
                  </a:lnTo>
                  <a:lnTo>
                    <a:pt x="551" y="350"/>
                  </a:lnTo>
                  <a:lnTo>
                    <a:pt x="566" y="378"/>
                  </a:lnTo>
                  <a:lnTo>
                    <a:pt x="575" y="405"/>
                  </a:lnTo>
                  <a:lnTo>
                    <a:pt x="581" y="432"/>
                  </a:lnTo>
                  <a:lnTo>
                    <a:pt x="578" y="462"/>
                  </a:lnTo>
                  <a:lnTo>
                    <a:pt x="572" y="493"/>
                  </a:lnTo>
                  <a:lnTo>
                    <a:pt x="557" y="520"/>
                  </a:lnTo>
                  <a:lnTo>
                    <a:pt x="536" y="550"/>
                  </a:lnTo>
                  <a:lnTo>
                    <a:pt x="511" y="577"/>
                  </a:lnTo>
                  <a:lnTo>
                    <a:pt x="484" y="601"/>
                  </a:lnTo>
                  <a:lnTo>
                    <a:pt x="457" y="626"/>
                  </a:lnTo>
                  <a:lnTo>
                    <a:pt x="427" y="647"/>
                  </a:lnTo>
                  <a:lnTo>
                    <a:pt x="396" y="671"/>
                  </a:lnTo>
                  <a:lnTo>
                    <a:pt x="366" y="695"/>
                  </a:lnTo>
                  <a:lnTo>
                    <a:pt x="339" y="722"/>
                  </a:lnTo>
                  <a:lnTo>
                    <a:pt x="330" y="732"/>
                  </a:lnTo>
                  <a:lnTo>
                    <a:pt x="324" y="744"/>
                  </a:lnTo>
                  <a:lnTo>
                    <a:pt x="318" y="756"/>
                  </a:lnTo>
                  <a:lnTo>
                    <a:pt x="312" y="768"/>
                  </a:lnTo>
                  <a:lnTo>
                    <a:pt x="309" y="780"/>
                  </a:lnTo>
                  <a:lnTo>
                    <a:pt x="309" y="792"/>
                  </a:lnTo>
                  <a:lnTo>
                    <a:pt x="315" y="804"/>
                  </a:lnTo>
                  <a:lnTo>
                    <a:pt x="324" y="813"/>
                  </a:lnTo>
                  <a:lnTo>
                    <a:pt x="336" y="816"/>
                  </a:lnTo>
                  <a:lnTo>
                    <a:pt x="348" y="816"/>
                  </a:lnTo>
                  <a:lnTo>
                    <a:pt x="357" y="813"/>
                  </a:lnTo>
                  <a:lnTo>
                    <a:pt x="366" y="804"/>
                  </a:lnTo>
                  <a:lnTo>
                    <a:pt x="396" y="768"/>
                  </a:lnTo>
                  <a:lnTo>
                    <a:pt x="430" y="738"/>
                  </a:lnTo>
                  <a:lnTo>
                    <a:pt x="463" y="707"/>
                  </a:lnTo>
                  <a:lnTo>
                    <a:pt x="499" y="677"/>
                  </a:lnTo>
                  <a:lnTo>
                    <a:pt x="533" y="647"/>
                  </a:lnTo>
                  <a:lnTo>
                    <a:pt x="566" y="614"/>
                  </a:lnTo>
                  <a:lnTo>
                    <a:pt x="593" y="577"/>
                  </a:lnTo>
                  <a:lnTo>
                    <a:pt x="614" y="538"/>
                  </a:lnTo>
                  <a:lnTo>
                    <a:pt x="630" y="490"/>
                  </a:lnTo>
                  <a:lnTo>
                    <a:pt x="633" y="444"/>
                  </a:lnTo>
                  <a:lnTo>
                    <a:pt x="626" y="399"/>
                  </a:lnTo>
                  <a:lnTo>
                    <a:pt x="611" y="353"/>
                  </a:lnTo>
                  <a:lnTo>
                    <a:pt x="587" y="314"/>
                  </a:lnTo>
                  <a:lnTo>
                    <a:pt x="560" y="275"/>
                  </a:lnTo>
                  <a:lnTo>
                    <a:pt x="524" y="245"/>
                  </a:lnTo>
                  <a:lnTo>
                    <a:pt x="484" y="217"/>
                  </a:lnTo>
                  <a:lnTo>
                    <a:pt x="454" y="199"/>
                  </a:lnTo>
                  <a:lnTo>
                    <a:pt x="421" y="181"/>
                  </a:lnTo>
                  <a:lnTo>
                    <a:pt x="387" y="160"/>
                  </a:lnTo>
                  <a:lnTo>
                    <a:pt x="351" y="142"/>
                  </a:lnTo>
                  <a:lnTo>
                    <a:pt x="315" y="121"/>
                  </a:lnTo>
                  <a:lnTo>
                    <a:pt x="275" y="102"/>
                  </a:lnTo>
                  <a:lnTo>
                    <a:pt x="239" y="81"/>
                  </a:lnTo>
                  <a:lnTo>
                    <a:pt x="203" y="63"/>
                  </a:lnTo>
                  <a:lnTo>
                    <a:pt x="170" y="48"/>
                  </a:lnTo>
                  <a:lnTo>
                    <a:pt x="136" y="33"/>
                  </a:lnTo>
                  <a:lnTo>
                    <a:pt x="103" y="21"/>
                  </a:lnTo>
                  <a:lnTo>
                    <a:pt x="76" y="12"/>
                  </a:lnTo>
                  <a:lnTo>
                    <a:pt x="51" y="3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27" y="21"/>
                  </a:lnTo>
                  <a:lnTo>
                    <a:pt x="58" y="36"/>
                  </a:lnTo>
                  <a:lnTo>
                    <a:pt x="91" y="51"/>
                  </a:lnTo>
                  <a:lnTo>
                    <a:pt x="121" y="66"/>
                  </a:lnTo>
                  <a:lnTo>
                    <a:pt x="154" y="81"/>
                  </a:lnTo>
                  <a:lnTo>
                    <a:pt x="188" y="96"/>
                  </a:lnTo>
                  <a:lnTo>
                    <a:pt x="221" y="115"/>
                  </a:lnTo>
                  <a:lnTo>
                    <a:pt x="254" y="133"/>
                  </a:lnTo>
                  <a:lnTo>
                    <a:pt x="291" y="151"/>
                  </a:lnTo>
                  <a:lnTo>
                    <a:pt x="324" y="169"/>
                  </a:lnTo>
                  <a:lnTo>
                    <a:pt x="357" y="187"/>
                  </a:lnTo>
                  <a:lnTo>
                    <a:pt x="390" y="208"/>
                  </a:lnTo>
                  <a:lnTo>
                    <a:pt x="424" y="233"/>
                  </a:lnTo>
                  <a:lnTo>
                    <a:pt x="454" y="254"/>
                  </a:lnTo>
                  <a:lnTo>
                    <a:pt x="484" y="278"/>
                  </a:lnTo>
                  <a:lnTo>
                    <a:pt x="515" y="30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4047" name="Group 143"/>
          <p:cNvGrpSpPr>
            <a:grpSpLocks/>
          </p:cNvGrpSpPr>
          <p:nvPr/>
        </p:nvGrpSpPr>
        <p:grpSpPr bwMode="auto">
          <a:xfrm>
            <a:off x="2819400" y="304800"/>
            <a:ext cx="423497" cy="234950"/>
            <a:chOff x="3084" y="541"/>
            <a:chExt cx="1633" cy="524"/>
          </a:xfrm>
        </p:grpSpPr>
        <p:sp>
          <p:nvSpPr>
            <p:cNvPr id="124048" name="Freeform 144"/>
            <p:cNvSpPr>
              <a:spLocks/>
            </p:cNvSpPr>
            <p:nvPr/>
          </p:nvSpPr>
          <p:spPr bwMode="auto">
            <a:xfrm>
              <a:off x="4210" y="761"/>
              <a:ext cx="507" cy="302"/>
            </a:xfrm>
            <a:custGeom>
              <a:avLst/>
              <a:gdLst>
                <a:gd name="T0" fmla="*/ 0 w 1015"/>
                <a:gd name="T1" fmla="*/ 605 h 605"/>
                <a:gd name="T2" fmla="*/ 269 w 1015"/>
                <a:gd name="T3" fmla="*/ 397 h 605"/>
                <a:gd name="T4" fmla="*/ 286 w 1015"/>
                <a:gd name="T5" fmla="*/ 497 h 605"/>
                <a:gd name="T6" fmla="*/ 699 w 1015"/>
                <a:gd name="T7" fmla="*/ 163 h 605"/>
                <a:gd name="T8" fmla="*/ 716 w 1015"/>
                <a:gd name="T9" fmla="*/ 219 h 605"/>
                <a:gd name="T10" fmla="*/ 1015 w 1015"/>
                <a:gd name="T11" fmla="*/ 0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5" h="605">
                  <a:moveTo>
                    <a:pt x="0" y="605"/>
                  </a:moveTo>
                  <a:lnTo>
                    <a:pt x="269" y="397"/>
                  </a:lnTo>
                  <a:lnTo>
                    <a:pt x="286" y="497"/>
                  </a:lnTo>
                  <a:lnTo>
                    <a:pt x="699" y="163"/>
                  </a:lnTo>
                  <a:lnTo>
                    <a:pt x="716" y="219"/>
                  </a:lnTo>
                  <a:lnTo>
                    <a:pt x="1015" y="0"/>
                  </a:lnTo>
                </a:path>
              </a:pathLst>
            </a:custGeom>
            <a:noFill/>
            <a:ln w="23876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49" name="Freeform 145"/>
            <p:cNvSpPr>
              <a:spLocks/>
            </p:cNvSpPr>
            <p:nvPr/>
          </p:nvSpPr>
          <p:spPr bwMode="auto">
            <a:xfrm>
              <a:off x="3984" y="541"/>
              <a:ext cx="354" cy="459"/>
            </a:xfrm>
            <a:custGeom>
              <a:avLst/>
              <a:gdLst>
                <a:gd name="T0" fmla="*/ 0 w 706"/>
                <a:gd name="T1" fmla="*/ 918 h 918"/>
                <a:gd name="T2" fmla="*/ 100 w 706"/>
                <a:gd name="T3" fmla="*/ 654 h 918"/>
                <a:gd name="T4" fmla="*/ 219 w 706"/>
                <a:gd name="T5" fmla="*/ 737 h 918"/>
                <a:gd name="T6" fmla="*/ 446 w 706"/>
                <a:gd name="T7" fmla="*/ 259 h 918"/>
                <a:gd name="T8" fmla="*/ 540 w 706"/>
                <a:gd name="T9" fmla="*/ 323 h 918"/>
                <a:gd name="T10" fmla="*/ 706 w 706"/>
                <a:gd name="T11" fmla="*/ 0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6" h="918">
                  <a:moveTo>
                    <a:pt x="0" y="918"/>
                  </a:moveTo>
                  <a:lnTo>
                    <a:pt x="100" y="654"/>
                  </a:lnTo>
                  <a:lnTo>
                    <a:pt x="219" y="737"/>
                  </a:lnTo>
                  <a:lnTo>
                    <a:pt x="446" y="259"/>
                  </a:lnTo>
                  <a:lnTo>
                    <a:pt x="540" y="323"/>
                  </a:lnTo>
                  <a:lnTo>
                    <a:pt x="706" y="0"/>
                  </a:lnTo>
                </a:path>
              </a:pathLst>
            </a:custGeom>
            <a:noFill/>
            <a:ln w="23876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50" name="Freeform 146"/>
            <p:cNvSpPr>
              <a:spLocks/>
            </p:cNvSpPr>
            <p:nvPr/>
          </p:nvSpPr>
          <p:spPr bwMode="auto">
            <a:xfrm>
              <a:off x="3457" y="541"/>
              <a:ext cx="356" cy="459"/>
            </a:xfrm>
            <a:custGeom>
              <a:avLst/>
              <a:gdLst>
                <a:gd name="T0" fmla="*/ 712 w 712"/>
                <a:gd name="T1" fmla="*/ 918 h 918"/>
                <a:gd name="T2" fmla="*/ 604 w 712"/>
                <a:gd name="T3" fmla="*/ 663 h 918"/>
                <a:gd name="T4" fmla="*/ 478 w 712"/>
                <a:gd name="T5" fmla="*/ 741 h 918"/>
                <a:gd name="T6" fmla="*/ 245 w 712"/>
                <a:gd name="T7" fmla="*/ 259 h 918"/>
                <a:gd name="T8" fmla="*/ 157 w 712"/>
                <a:gd name="T9" fmla="*/ 333 h 918"/>
                <a:gd name="T10" fmla="*/ 0 w 712"/>
                <a:gd name="T11" fmla="*/ 0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2" h="918">
                  <a:moveTo>
                    <a:pt x="712" y="918"/>
                  </a:moveTo>
                  <a:lnTo>
                    <a:pt x="604" y="663"/>
                  </a:lnTo>
                  <a:lnTo>
                    <a:pt x="478" y="741"/>
                  </a:lnTo>
                  <a:lnTo>
                    <a:pt x="245" y="259"/>
                  </a:lnTo>
                  <a:lnTo>
                    <a:pt x="157" y="333"/>
                  </a:lnTo>
                  <a:lnTo>
                    <a:pt x="0" y="0"/>
                  </a:lnTo>
                </a:path>
              </a:pathLst>
            </a:custGeom>
            <a:noFill/>
            <a:ln w="23876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51" name="Freeform 147"/>
            <p:cNvSpPr>
              <a:spLocks/>
            </p:cNvSpPr>
            <p:nvPr/>
          </p:nvSpPr>
          <p:spPr bwMode="auto">
            <a:xfrm>
              <a:off x="3084" y="764"/>
              <a:ext cx="500" cy="301"/>
            </a:xfrm>
            <a:custGeom>
              <a:avLst/>
              <a:gdLst>
                <a:gd name="T0" fmla="*/ 999 w 999"/>
                <a:gd name="T1" fmla="*/ 602 h 602"/>
                <a:gd name="T2" fmla="*/ 729 w 999"/>
                <a:gd name="T3" fmla="*/ 381 h 602"/>
                <a:gd name="T4" fmla="*/ 723 w 999"/>
                <a:gd name="T5" fmla="*/ 482 h 602"/>
                <a:gd name="T6" fmla="*/ 315 w 999"/>
                <a:gd name="T7" fmla="*/ 142 h 602"/>
                <a:gd name="T8" fmla="*/ 289 w 999"/>
                <a:gd name="T9" fmla="*/ 223 h 602"/>
                <a:gd name="T10" fmla="*/ 0 w 999"/>
                <a:gd name="T11" fmla="*/ 0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9" h="602">
                  <a:moveTo>
                    <a:pt x="999" y="602"/>
                  </a:moveTo>
                  <a:lnTo>
                    <a:pt x="729" y="381"/>
                  </a:lnTo>
                  <a:lnTo>
                    <a:pt x="723" y="482"/>
                  </a:lnTo>
                  <a:lnTo>
                    <a:pt x="315" y="142"/>
                  </a:lnTo>
                  <a:lnTo>
                    <a:pt x="289" y="223"/>
                  </a:lnTo>
                  <a:lnTo>
                    <a:pt x="0" y="0"/>
                  </a:lnTo>
                </a:path>
              </a:pathLst>
            </a:custGeom>
            <a:noFill/>
            <a:ln w="23876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4052" name="Line 148"/>
          <p:cNvSpPr>
            <a:spLocks noChangeShapeType="1"/>
          </p:cNvSpPr>
          <p:nvPr/>
        </p:nvSpPr>
        <p:spPr bwMode="auto">
          <a:xfrm flipV="1">
            <a:off x="1371600" y="604838"/>
            <a:ext cx="381000" cy="381000"/>
          </a:xfrm>
          <a:prstGeom prst="line">
            <a:avLst/>
          </a:prstGeom>
          <a:noFill/>
          <a:ln w="12700" cap="rnd">
            <a:solidFill>
              <a:schemeClr val="tx1"/>
            </a:solidFill>
            <a:prstDash val="sysDot"/>
            <a:round/>
            <a:headEnd type="stealth" w="sm" len="med"/>
            <a:tailEnd type="stealth" w="sm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053" name="Rectangle 149"/>
          <p:cNvSpPr>
            <a:spLocks noChangeArrowheads="1"/>
          </p:cNvSpPr>
          <p:nvPr/>
        </p:nvSpPr>
        <p:spPr bwMode="auto">
          <a:xfrm>
            <a:off x="1752601" y="376239"/>
            <a:ext cx="659423" cy="617537"/>
          </a:xfrm>
          <a:prstGeom prst="rect">
            <a:avLst/>
          </a:prstGeom>
          <a:solidFill>
            <a:srgbClr val="FF99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400" b="1">
                <a:latin typeface="Times New Roman" pitchFamily="18" charset="0"/>
              </a:rPr>
              <a:t>AUC</a:t>
            </a:r>
            <a:endParaRPr lang="nb-NO" sz="2400">
              <a:latin typeface="Times New Roman" pitchFamily="18" charset="0"/>
            </a:endParaRPr>
          </a:p>
        </p:txBody>
      </p:sp>
      <p:grpSp>
        <p:nvGrpSpPr>
          <p:cNvPr id="124054" name="Group 150"/>
          <p:cNvGrpSpPr>
            <a:grpSpLocks/>
          </p:cNvGrpSpPr>
          <p:nvPr/>
        </p:nvGrpSpPr>
        <p:grpSpPr bwMode="auto">
          <a:xfrm>
            <a:off x="2971801" y="604839"/>
            <a:ext cx="86458" cy="1108075"/>
            <a:chOff x="3746" y="1119"/>
            <a:chExt cx="328" cy="2472"/>
          </a:xfrm>
        </p:grpSpPr>
        <p:sp>
          <p:nvSpPr>
            <p:cNvPr id="124055" name="Line 151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4056" name="Group 152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124057" name="Line 153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058" name="Line 154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059" name="Line 155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060" name="Line 156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061" name="Line 157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062" name="Line 158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063" name="Line 159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064" name="Line 160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065" name="Line 161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066" name="Line 162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067" name="Line 163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068" name="Line 164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069" name="Line 165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070" name="Oval 166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="" xmlns:p14="http://schemas.microsoft.com/office/powerpoint/2010/main" val="378708117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7" name="Rectangle 3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36868" name="Rectangle 4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36869" name="Rectangle 5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36870" name="Rectangle 6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36872" name="Rectangle 8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36873" name="Rectangle 9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36874" name="Rectangle 10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36875" name="Rectangle 11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36877" name="Rectangle 13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36878" name="Rectangle 14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36879" name="Rectangle 15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36880" name="AutoShape 16"/>
          <p:cNvSpPr>
            <a:spLocks noChangeArrowheads="1"/>
          </p:cNvSpPr>
          <p:nvPr/>
        </p:nvSpPr>
        <p:spPr bwMode="auto">
          <a:xfrm>
            <a:off x="6893169" y="838200"/>
            <a:ext cx="1143000" cy="1219200"/>
          </a:xfrm>
          <a:prstGeom prst="can">
            <a:avLst>
              <a:gd name="adj" fmla="val 25000"/>
            </a:avLst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HLR</a:t>
            </a:r>
          </a:p>
        </p:txBody>
      </p:sp>
      <p:sp>
        <p:nvSpPr>
          <p:cNvPr id="36881" name="Rectangle 17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36882" name="Rectangle 18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36883" name="Object 19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4128" name="Clip" r:id="rId4" imgW="1113739" imgH="1132027" progId="">
              <p:embed/>
            </p:oleObj>
          </a:graphicData>
        </a:graphic>
      </p:graphicFrame>
      <p:graphicFrame>
        <p:nvGraphicFramePr>
          <p:cNvPr id="36884" name="Object 20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4129" name="Clip" r:id="rId5" imgW="2803525" imgH="5165725" progId="">
              <p:embed/>
            </p:oleObj>
          </a:graphicData>
        </a:graphic>
      </p:graphicFrame>
      <p:sp>
        <p:nvSpPr>
          <p:cNvPr id="36885" name="Line 21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6" name="Line 22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7" name="Line 23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9" name="Line 25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0" name="Line 26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1" name="Line 27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3" name="Line 29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4" name="Line 30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5" name="Line 31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6" name="Line 32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7" name="Line 33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8" name="Line 34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9" name="Line 35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0" name="Line 36"/>
          <p:cNvSpPr>
            <a:spLocks noChangeShapeType="1"/>
          </p:cNvSpPr>
          <p:nvPr/>
        </p:nvSpPr>
        <p:spPr bwMode="auto">
          <a:xfrm flipV="1">
            <a:off x="4642339" y="2057400"/>
            <a:ext cx="2602523" cy="381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1" name="Line 37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2" name="Line 38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3" name="WordArt 39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36904" name="WordArt 40"/>
          <p:cNvSpPr>
            <a:spLocks noChangeArrowheads="1" noChangeShapeType="1" noTextEdit="1"/>
          </p:cNvSpPr>
          <p:nvPr/>
        </p:nvSpPr>
        <p:spPr bwMode="auto">
          <a:xfrm>
            <a:off x="7848600" y="5943600"/>
            <a:ext cx="952500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grpSp>
        <p:nvGrpSpPr>
          <p:cNvPr id="36957" name="Group 93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36958" name="Group 94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36959" name="Freeform 95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0" name="Freeform 96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1" name="Freeform 97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2" name="Freeform 98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3" name="Freeform 99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4" name="Freeform 100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5" name="Freeform 101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6" name="Freeform 102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7" name="Freeform 103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8" name="Freeform 104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9" name="Freeform 105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70" name="Freeform 106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971" name="Group 107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36972" name="Freeform 108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73" name="Freeform 109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74" name="Freeform 110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75" name="Freeform 111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6976" name="Group 112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36977" name="Line 113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6978" name="Group 114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36979" name="Line 115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0" name="Line 116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1" name="Line 117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2" name="Line 118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3" name="Line 119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4" name="Line 120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5" name="Line 121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6" name="Line 122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7" name="Line 123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8" name="Line 124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9" name="Line 125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90" name="Line 126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91" name="Line 127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92" name="Oval 128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6993" name="Group 129"/>
          <p:cNvGrpSpPr>
            <a:grpSpLocks/>
          </p:cNvGrpSpPr>
          <p:nvPr/>
        </p:nvGrpSpPr>
        <p:grpSpPr bwMode="auto">
          <a:xfrm>
            <a:off x="6400800" y="2057400"/>
            <a:ext cx="1125415" cy="2743200"/>
            <a:chOff x="4032" y="1056"/>
            <a:chExt cx="720" cy="1968"/>
          </a:xfrm>
        </p:grpSpPr>
        <p:sp>
          <p:nvSpPr>
            <p:cNvPr id="36994" name="Line 130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6995" name="Line 131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6996" name="WordArt 132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36997" name="WordArt 133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grpSp>
        <p:nvGrpSpPr>
          <p:cNvPr id="36998" name="Group 134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36999" name="Freeform 135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0" name="Freeform 136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1" name="Freeform 137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2" name="Freeform 138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3" name="Freeform 139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4" name="Freeform 140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5" name="Freeform 141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6" name="Freeform 142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7" name="Freeform 143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8" name="Freeform 144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9" name="Freeform 145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0" name="Freeform 146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1" name="Freeform 147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2" name="Freeform 148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3" name="Freeform 149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4" name="Freeform 150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5" name="Freeform 151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6" name="Freeform 152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017" name="Group 153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37018" name="Freeform 154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19" name="Freeform 155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20" name="Freeform 156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21" name="Freeform 157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022" name="Freeform 158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3" name="Freeform 159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4" name="Freeform 160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5" name="Freeform 161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6" name="Freeform 162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7" name="Freeform 163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8" name="Freeform 164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9" name="Freeform 165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0" name="Freeform 166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1" name="Freeform 167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2" name="Freeform 168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3" name="Freeform 169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4" name="Freeform 170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5" name="Freeform 171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6" name="Freeform 172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7" name="Freeform 173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8" name="Freeform 174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9" name="Freeform 175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0" name="Freeform 176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1" name="Freeform 177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2" name="Freeform 178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3" name="Freeform 179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4" name="Freeform 180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5" name="Freeform 181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6" name="Freeform 182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7" name="Freeform 183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8" name="Freeform 184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9" name="Freeform 185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="" xmlns:p14="http://schemas.microsoft.com/office/powerpoint/2010/main" val="17292446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1" name="Rectangle 3"/>
          <p:cNvSpPr>
            <a:spLocks noChangeArrowheads="1"/>
          </p:cNvSpPr>
          <p:nvPr/>
        </p:nvSpPr>
        <p:spPr bwMode="auto">
          <a:xfrm>
            <a:off x="2526323" y="2438400"/>
            <a:ext cx="2362200" cy="1981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37892" name="Rectangle 4"/>
          <p:cNvSpPr>
            <a:spLocks noChangeArrowheads="1"/>
          </p:cNvSpPr>
          <p:nvPr/>
        </p:nvSpPr>
        <p:spPr bwMode="auto">
          <a:xfrm>
            <a:off x="5498123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37893" name="Rectangle 5"/>
          <p:cNvSpPr>
            <a:spLocks noChangeArrowheads="1"/>
          </p:cNvSpPr>
          <p:nvPr/>
        </p:nvSpPr>
        <p:spPr bwMode="auto">
          <a:xfrm>
            <a:off x="5498123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37894" name="Rectangle 6"/>
          <p:cNvSpPr>
            <a:spLocks noChangeArrowheads="1"/>
          </p:cNvSpPr>
          <p:nvPr/>
        </p:nvSpPr>
        <p:spPr bwMode="auto">
          <a:xfrm>
            <a:off x="5498123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37899" name="Rectangle 11"/>
          <p:cNvSpPr>
            <a:spLocks noChangeArrowheads="1"/>
          </p:cNvSpPr>
          <p:nvPr/>
        </p:nvSpPr>
        <p:spPr bwMode="auto">
          <a:xfrm>
            <a:off x="3593123" y="1143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37901" name="Rectangle 13"/>
          <p:cNvSpPr>
            <a:spLocks noChangeArrowheads="1"/>
          </p:cNvSpPr>
          <p:nvPr/>
        </p:nvSpPr>
        <p:spPr bwMode="auto">
          <a:xfrm>
            <a:off x="773723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37902" name="Rectangle 14"/>
          <p:cNvSpPr>
            <a:spLocks noChangeArrowheads="1"/>
          </p:cNvSpPr>
          <p:nvPr/>
        </p:nvSpPr>
        <p:spPr bwMode="auto">
          <a:xfrm>
            <a:off x="773723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37903" name="Rectangle 15"/>
          <p:cNvSpPr>
            <a:spLocks noChangeArrowheads="1"/>
          </p:cNvSpPr>
          <p:nvPr/>
        </p:nvSpPr>
        <p:spPr bwMode="auto">
          <a:xfrm>
            <a:off x="773723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37904" name="AutoShape 16"/>
          <p:cNvSpPr>
            <a:spLocks noChangeArrowheads="1"/>
          </p:cNvSpPr>
          <p:nvPr/>
        </p:nvSpPr>
        <p:spPr bwMode="auto">
          <a:xfrm>
            <a:off x="6893169" y="838200"/>
            <a:ext cx="1143000" cy="1219200"/>
          </a:xfrm>
          <a:prstGeom prst="can">
            <a:avLst>
              <a:gd name="adj" fmla="val 25000"/>
            </a:avLst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HLR</a:t>
            </a:r>
          </a:p>
        </p:txBody>
      </p:sp>
      <p:sp>
        <p:nvSpPr>
          <p:cNvPr id="37905" name="Rectangle 17"/>
          <p:cNvSpPr>
            <a:spLocks noChangeArrowheads="1"/>
          </p:cNvSpPr>
          <p:nvPr/>
        </p:nvSpPr>
        <p:spPr bwMode="auto">
          <a:xfrm>
            <a:off x="5498123" y="4724400"/>
            <a:ext cx="914400" cy="609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37906" name="Rectangle 18"/>
          <p:cNvSpPr>
            <a:spLocks noChangeArrowheads="1"/>
          </p:cNvSpPr>
          <p:nvPr/>
        </p:nvSpPr>
        <p:spPr bwMode="auto">
          <a:xfrm>
            <a:off x="6793523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37907" name="Object 19"/>
          <p:cNvGraphicFramePr>
            <a:graphicFrameLocks noChangeAspect="1"/>
          </p:cNvGraphicFramePr>
          <p:nvPr/>
        </p:nvGraphicFramePr>
        <p:xfrm>
          <a:off x="8112370" y="5334000"/>
          <a:ext cx="553915" cy="609600"/>
        </p:xfrm>
        <a:graphic>
          <a:graphicData uri="http://schemas.openxmlformats.org/presentationml/2006/ole">
            <p:oleObj spid="_x0000_s5152" name="Clip" r:id="rId4" imgW="1113739" imgH="1132027" progId="">
              <p:embed/>
            </p:oleObj>
          </a:graphicData>
        </a:graphic>
      </p:graphicFrame>
      <p:graphicFrame>
        <p:nvGraphicFramePr>
          <p:cNvPr id="37908" name="Object 20"/>
          <p:cNvGraphicFramePr>
            <a:graphicFrameLocks noChangeAspect="1"/>
          </p:cNvGraphicFramePr>
          <p:nvPr/>
        </p:nvGraphicFramePr>
        <p:xfrm>
          <a:off x="7193574" y="5638801"/>
          <a:ext cx="454269" cy="906463"/>
        </p:xfrm>
        <a:graphic>
          <a:graphicData uri="http://schemas.openxmlformats.org/presentationml/2006/ole">
            <p:oleObj spid="_x0000_s5153" name="Clip" r:id="rId5" imgW="2803525" imgH="5165725" progId="">
              <p:embed/>
            </p:oleObj>
          </a:graphicData>
        </a:graphic>
      </p:graphicFrame>
      <p:sp>
        <p:nvSpPr>
          <p:cNvPr id="37909" name="Line 21"/>
          <p:cNvSpPr>
            <a:spLocks noChangeShapeType="1"/>
          </p:cNvSpPr>
          <p:nvPr/>
        </p:nvSpPr>
        <p:spPr bwMode="auto">
          <a:xfrm flipH="1">
            <a:off x="1688123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0" name="Line 22"/>
          <p:cNvSpPr>
            <a:spLocks noChangeShapeType="1"/>
          </p:cNvSpPr>
          <p:nvPr/>
        </p:nvSpPr>
        <p:spPr bwMode="auto">
          <a:xfrm flipH="1">
            <a:off x="1688123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1" name="Line 23"/>
          <p:cNvSpPr>
            <a:spLocks noChangeShapeType="1"/>
          </p:cNvSpPr>
          <p:nvPr/>
        </p:nvSpPr>
        <p:spPr bwMode="auto">
          <a:xfrm flipH="1">
            <a:off x="1688123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7" name="Line 29"/>
          <p:cNvSpPr>
            <a:spLocks noChangeShapeType="1"/>
          </p:cNvSpPr>
          <p:nvPr/>
        </p:nvSpPr>
        <p:spPr bwMode="auto">
          <a:xfrm>
            <a:off x="4736123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8" name="Line 30"/>
          <p:cNvSpPr>
            <a:spLocks noChangeShapeType="1"/>
          </p:cNvSpPr>
          <p:nvPr/>
        </p:nvSpPr>
        <p:spPr bwMode="auto">
          <a:xfrm>
            <a:off x="6412523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9" name="Line 31"/>
          <p:cNvSpPr>
            <a:spLocks noChangeShapeType="1"/>
          </p:cNvSpPr>
          <p:nvPr/>
        </p:nvSpPr>
        <p:spPr bwMode="auto">
          <a:xfrm>
            <a:off x="6945923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0" name="Line 32"/>
          <p:cNvSpPr>
            <a:spLocks noChangeShapeType="1"/>
          </p:cNvSpPr>
          <p:nvPr/>
        </p:nvSpPr>
        <p:spPr bwMode="auto">
          <a:xfrm>
            <a:off x="6945923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1" name="Line 33"/>
          <p:cNvSpPr>
            <a:spLocks noChangeShapeType="1"/>
          </p:cNvSpPr>
          <p:nvPr/>
        </p:nvSpPr>
        <p:spPr bwMode="auto">
          <a:xfrm>
            <a:off x="4888523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2" name="Line 34"/>
          <p:cNvSpPr>
            <a:spLocks noChangeShapeType="1"/>
          </p:cNvSpPr>
          <p:nvPr/>
        </p:nvSpPr>
        <p:spPr bwMode="auto">
          <a:xfrm>
            <a:off x="4888523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3" name="Line 35"/>
          <p:cNvSpPr>
            <a:spLocks noChangeShapeType="1"/>
          </p:cNvSpPr>
          <p:nvPr/>
        </p:nvSpPr>
        <p:spPr bwMode="auto">
          <a:xfrm>
            <a:off x="4888523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4" name="Line 36"/>
          <p:cNvSpPr>
            <a:spLocks noChangeShapeType="1"/>
          </p:cNvSpPr>
          <p:nvPr/>
        </p:nvSpPr>
        <p:spPr bwMode="auto">
          <a:xfrm flipV="1">
            <a:off x="4659923" y="2057400"/>
            <a:ext cx="2584938" cy="381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5" name="Line 37"/>
          <p:cNvSpPr>
            <a:spLocks noChangeShapeType="1"/>
          </p:cNvSpPr>
          <p:nvPr/>
        </p:nvSpPr>
        <p:spPr bwMode="auto">
          <a:xfrm flipV="1">
            <a:off x="3974123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6" name="Line 38"/>
          <p:cNvSpPr>
            <a:spLocks noChangeShapeType="1"/>
          </p:cNvSpPr>
          <p:nvPr/>
        </p:nvSpPr>
        <p:spPr bwMode="auto">
          <a:xfrm flipV="1">
            <a:off x="4507523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8" name="WordArt 40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grpSp>
        <p:nvGrpSpPr>
          <p:cNvPr id="37929" name="Group 41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37930" name="Freeform 42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1" name="Freeform 43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Freeform 44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3" name="Freeform 45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4" name="Freeform 46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5" name="Freeform 47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6" name="Freeform 48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Freeform 49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8" name="Freeform 50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9" name="Freeform 51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0" name="Freeform 52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1" name="Freeform 53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2" name="Freeform 54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3" name="Freeform 55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4" name="Freeform 56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5" name="Freeform 57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6" name="Freeform 58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7" name="Freeform 59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48" name="Group 60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37949" name="Freeform 61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50" name="Freeform 62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51" name="Freeform 63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52" name="Freeform 64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53" name="Freeform 65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4" name="Freeform 66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5" name="Freeform 67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6" name="Freeform 68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7" name="Freeform 69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8" name="Freeform 70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9" name="Freeform 71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0" name="Freeform 72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1" name="Freeform 73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2" name="Freeform 74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3" name="Freeform 75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4" name="Freeform 76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5" name="Freeform 77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6" name="Freeform 78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7" name="Freeform 79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8" name="Freeform 80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9" name="Freeform 81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0" name="Freeform 82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1" name="Freeform 83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2" name="Freeform 84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3" name="Freeform 85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4" name="Freeform 86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5" name="Freeform 87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6" name="Freeform 88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7" name="Freeform 89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8" name="Freeform 90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9" name="Freeform 91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0" name="Freeform 92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981" name="Group 93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37982" name="Group 94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37983" name="Freeform 95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4" name="Freeform 96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5" name="Freeform 97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6" name="Freeform 98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7" name="Freeform 99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8" name="Freeform 100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9" name="Freeform 101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0" name="Freeform 102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1" name="Freeform 103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2" name="Freeform 104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3" name="Freeform 105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4" name="Freeform 106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95" name="Group 107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37996" name="Freeform 108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7" name="Freeform 109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8" name="Freeform 110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9" name="Freeform 111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8000" name="Group 112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38001" name="Line 113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8002" name="Group 114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38003" name="Line 115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4" name="Line 116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5" name="Line 117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6" name="Line 118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7" name="Line 119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8" name="Line 120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9" name="Line 121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0" name="Line 122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1" name="Line 123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2" name="Line 124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3" name="Line 125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4" name="Line 126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5" name="Line 127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6" name="Oval 128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8017" name="Group 129"/>
          <p:cNvGrpSpPr>
            <a:grpSpLocks/>
          </p:cNvGrpSpPr>
          <p:nvPr/>
        </p:nvGrpSpPr>
        <p:grpSpPr bwMode="auto">
          <a:xfrm>
            <a:off x="6400800" y="2057400"/>
            <a:ext cx="1125415" cy="2743200"/>
            <a:chOff x="4032" y="1056"/>
            <a:chExt cx="720" cy="1968"/>
          </a:xfrm>
        </p:grpSpPr>
        <p:sp>
          <p:nvSpPr>
            <p:cNvPr id="38018" name="Line 130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8019" name="Line 131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8020" name="AutoShape 132"/>
          <p:cNvSpPr>
            <a:spLocks noChangeArrowheads="1"/>
          </p:cNvSpPr>
          <p:nvPr/>
        </p:nvSpPr>
        <p:spPr bwMode="auto">
          <a:xfrm rot="-433459">
            <a:off x="4800600" y="1371600"/>
            <a:ext cx="228600" cy="228600"/>
          </a:xfrm>
          <a:prstGeom prst="leftArrow">
            <a:avLst>
              <a:gd name="adj1" fmla="val 50000"/>
              <a:gd name="adj2" fmla="val 27083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021" name="WordArt 133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38022" name="WordArt 134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38024" name="WordArt 136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38028" name="Rectangle 140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38029" name="Rectangle 141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38030" name="Rectangle 142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38031" name="Line 143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032" name="Line 144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033" name="Line 145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753462392"/>
      </p:ext>
    </p:extLst>
  </p:cSld>
  <p:clrMapOvr>
    <a:masterClrMapping/>
  </p:clrMapOvr>
  <p:transition advTm="2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9" presetClass="entr" presetSubtype="1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379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379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10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80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80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02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38915" name="Rectangle 3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38916" name="Rectangle 4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38917" name="Rectangle 5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38922" name="Rectangle 10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38924" name="Rectangle 12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38925" name="Rectangle 13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38926" name="Rectangle 14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38927" name="AutoShape 15"/>
          <p:cNvSpPr>
            <a:spLocks noChangeArrowheads="1"/>
          </p:cNvSpPr>
          <p:nvPr/>
        </p:nvSpPr>
        <p:spPr bwMode="auto">
          <a:xfrm>
            <a:off x="6893169" y="838200"/>
            <a:ext cx="1143000" cy="1219200"/>
          </a:xfrm>
          <a:prstGeom prst="can">
            <a:avLst>
              <a:gd name="adj" fmla="val 25000"/>
            </a:avLst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HLR</a:t>
            </a:r>
          </a:p>
        </p:txBody>
      </p:sp>
      <p:sp>
        <p:nvSpPr>
          <p:cNvPr id="38928" name="Rectangle 16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38929" name="Rectangle 17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38930" name="Object 18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6176" name="Clip" r:id="rId4" imgW="1113739" imgH="1132027" progId="">
              <p:embed/>
            </p:oleObj>
          </a:graphicData>
        </a:graphic>
      </p:graphicFrame>
      <p:graphicFrame>
        <p:nvGraphicFramePr>
          <p:cNvPr id="38931" name="Object 19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6177" name="Clip" r:id="rId5" imgW="2803525" imgH="5165725" progId="">
              <p:embed/>
            </p:oleObj>
          </a:graphicData>
        </a:graphic>
      </p:graphicFrame>
      <p:sp>
        <p:nvSpPr>
          <p:cNvPr id="38932" name="Line 20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33" name="Line 21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34" name="Line 22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0" name="Line 28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1" name="Line 29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2" name="Line 30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3" name="Line 31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4" name="Line 32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5" name="Line 33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6" name="Line 34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7" name="Line 35"/>
          <p:cNvSpPr>
            <a:spLocks noChangeShapeType="1"/>
          </p:cNvSpPr>
          <p:nvPr/>
        </p:nvSpPr>
        <p:spPr bwMode="auto">
          <a:xfrm flipV="1">
            <a:off x="4642339" y="2057400"/>
            <a:ext cx="2602523" cy="381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8" name="Line 36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9" name="Line 37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8952" name="Group 40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38953" name="Freeform 41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4" name="Freeform 42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5" name="Freeform 43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6" name="Freeform 44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7" name="Freeform 45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8" name="Freeform 46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9" name="Freeform 47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0" name="Freeform 48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1" name="Freeform 49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2" name="Freeform 50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3" name="Freeform 51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4" name="Freeform 52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5" name="Freeform 53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6" name="Freeform 54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7" name="Freeform 55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8" name="Freeform 56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9" name="Freeform 57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0" name="Freeform 58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8971" name="Group 59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38972" name="Freeform 60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3" name="Freeform 61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4" name="Freeform 62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75" name="Freeform 63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976" name="Freeform 64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7" name="Freeform 65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8" name="Freeform 66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9" name="Freeform 67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0" name="Freeform 68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1" name="Freeform 69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2" name="Freeform 70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3" name="Freeform 71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4" name="Freeform 72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5" name="Freeform 73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6" name="Freeform 74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7" name="Freeform 75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8" name="Freeform 76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9" name="Freeform 77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0" name="Freeform 78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1" name="Freeform 79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2" name="Freeform 80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3" name="Freeform 81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4" name="Freeform 82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5" name="Freeform 83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6" name="Freeform 84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7" name="Freeform 85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8" name="Freeform 86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9" name="Freeform 87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0" name="Freeform 88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1" name="Freeform 89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2" name="Freeform 90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3" name="Freeform 91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004" name="Group 92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39005" name="Group 93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39006" name="Freeform 94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7" name="Freeform 95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8" name="Freeform 96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09" name="Freeform 97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0" name="Freeform 98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1" name="Freeform 99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2" name="Freeform 100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3" name="Freeform 101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4" name="Freeform 102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5" name="Freeform 103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6" name="Freeform 104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17" name="Freeform 105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9018" name="Group 106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39019" name="Freeform 107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0" name="Freeform 108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1" name="Freeform 109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2" name="Freeform 110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9023" name="Group 111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39024" name="Line 112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025" name="Group 113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39026" name="Line 114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7" name="Line 115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8" name="Line 116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29" name="Line 117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0" name="Line 118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1" name="Line 119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2" name="Line 120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3" name="Line 121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4" name="Line 122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5" name="Line 123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6" name="Line 124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7" name="Line 125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8" name="Line 126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39" name="Oval 127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9040" name="Group 128"/>
          <p:cNvGrpSpPr>
            <a:grpSpLocks/>
          </p:cNvGrpSpPr>
          <p:nvPr/>
        </p:nvGrpSpPr>
        <p:grpSpPr bwMode="auto">
          <a:xfrm>
            <a:off x="6400800" y="2057400"/>
            <a:ext cx="1125415" cy="2743200"/>
            <a:chOff x="4032" y="1056"/>
            <a:chExt cx="720" cy="1968"/>
          </a:xfrm>
        </p:grpSpPr>
        <p:sp>
          <p:nvSpPr>
            <p:cNvPr id="39041" name="Line 129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042" name="Line 130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9043" name="AutoShape 131"/>
          <p:cNvSpPr>
            <a:spLocks noChangeArrowheads="1"/>
          </p:cNvSpPr>
          <p:nvPr/>
        </p:nvSpPr>
        <p:spPr bwMode="auto">
          <a:xfrm rot="-191764">
            <a:off x="4495800" y="1447800"/>
            <a:ext cx="228600" cy="228600"/>
          </a:xfrm>
          <a:prstGeom prst="leftArrow">
            <a:avLst>
              <a:gd name="adj1" fmla="val 50000"/>
              <a:gd name="adj2" fmla="val 27083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044" name="WordArt 132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39045" name="WordArt 133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39049" name="WordArt 137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39050" name="WordArt 138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39051" name="Rectangle 139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39052" name="Rectangle 140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39053" name="Rectangle 141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39054" name="Line 142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055" name="Line 143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056" name="Line 144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275025586"/>
      </p:ext>
    </p:extLst>
  </p:cSld>
  <p:clrMapOvr>
    <a:masterClrMapping/>
  </p:clrMapOvr>
  <p:transition advTm="2000"/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39939" name="Rectangle 3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39940" name="Rectangle 4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39941" name="Rectangle 5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39946" name="Rectangle 10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39948" name="Rectangle 12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39949" name="Rectangle 13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39950" name="Rectangle 14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39951" name="AutoShape 15"/>
          <p:cNvSpPr>
            <a:spLocks noChangeArrowheads="1"/>
          </p:cNvSpPr>
          <p:nvPr/>
        </p:nvSpPr>
        <p:spPr bwMode="auto">
          <a:xfrm>
            <a:off x="6893169" y="838200"/>
            <a:ext cx="1143000" cy="1219200"/>
          </a:xfrm>
          <a:prstGeom prst="can">
            <a:avLst>
              <a:gd name="adj" fmla="val 25000"/>
            </a:avLst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HLR</a:t>
            </a:r>
          </a:p>
        </p:txBody>
      </p:sp>
      <p:sp>
        <p:nvSpPr>
          <p:cNvPr id="39952" name="Rectangle 16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39953" name="Rectangle 17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39954" name="Object 18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7200" name="Clip" r:id="rId4" imgW="1113739" imgH="1132027" progId="">
              <p:embed/>
            </p:oleObj>
          </a:graphicData>
        </a:graphic>
      </p:graphicFrame>
      <p:graphicFrame>
        <p:nvGraphicFramePr>
          <p:cNvPr id="39955" name="Object 19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7201" name="Clip" r:id="rId5" imgW="2803525" imgH="5165725" progId="">
              <p:embed/>
            </p:oleObj>
          </a:graphicData>
        </a:graphic>
      </p:graphicFrame>
      <p:sp>
        <p:nvSpPr>
          <p:cNvPr id="39956" name="Line 20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57" name="Line 21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58" name="Line 22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4" name="Line 28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5" name="Line 29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6" name="Line 30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7" name="Line 31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8" name="Line 32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9" name="Line 33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0" name="Line 34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1" name="Line 35"/>
          <p:cNvSpPr>
            <a:spLocks noChangeShapeType="1"/>
          </p:cNvSpPr>
          <p:nvPr/>
        </p:nvSpPr>
        <p:spPr bwMode="auto">
          <a:xfrm flipV="1">
            <a:off x="4642339" y="2057400"/>
            <a:ext cx="2602523" cy="381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2" name="Line 36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3" name="Line 37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9976" name="Group 40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39977" name="Freeform 41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8" name="Freeform 42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Freeform 43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0" name="Freeform 44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1" name="Freeform 45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2" name="Freeform 46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3" name="Freeform 47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4" name="Freeform 48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5" name="Freeform 49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6" name="Freeform 50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7" name="Freeform 51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Freeform 52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Freeform 53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Freeform 54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Freeform 55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2" name="Freeform 56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3" name="Freeform 57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4" name="Freeform 58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995" name="Group 59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39996" name="Freeform 60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7" name="Freeform 61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8" name="Freeform 62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99" name="Freeform 63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000" name="Freeform 64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1" name="Freeform 65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2" name="Freeform 66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3" name="Freeform 67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4" name="Freeform 68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Freeform 69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6" name="Freeform 70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7" name="Freeform 71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8" name="Freeform 72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9" name="Freeform 73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0" name="Freeform 74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1" name="Freeform 75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2" name="Freeform 76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3" name="Freeform 77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4" name="Freeform 78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5" name="Freeform 79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6" name="Freeform 80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7" name="Freeform 81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8" name="Freeform 82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9" name="Freeform 83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0" name="Freeform 84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1" name="Freeform 85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2" name="Freeform 86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3" name="Freeform 87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4" name="Freeform 88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5" name="Freeform 89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6" name="Freeform 90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7" name="Freeform 91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028" name="Group 92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40029" name="Group 93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40030" name="Freeform 94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1" name="Freeform 95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2" name="Freeform 96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3" name="Freeform 97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4" name="Freeform 98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5" name="Freeform 99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6" name="Freeform 100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7" name="Freeform 101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8" name="Freeform 102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9" name="Freeform 103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0" name="Freeform 104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1" name="Freeform 105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42" name="Group 106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40043" name="Freeform 107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4" name="Freeform 108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5" name="Freeform 109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6" name="Freeform 110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0047" name="Group 111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40048" name="Line 112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049" name="Group 113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40050" name="Line 114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1" name="Line 115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2" name="Line 116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3" name="Line 117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4" name="Line 118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5" name="Line 119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6" name="Line 120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7" name="Line 121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8" name="Line 122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9" name="Line 123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0" name="Line 124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1" name="Line 125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2" name="Line 126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3" name="Oval 127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0064" name="Group 128"/>
          <p:cNvGrpSpPr>
            <a:grpSpLocks/>
          </p:cNvGrpSpPr>
          <p:nvPr/>
        </p:nvGrpSpPr>
        <p:grpSpPr bwMode="auto">
          <a:xfrm>
            <a:off x="6400800" y="2057400"/>
            <a:ext cx="1125415" cy="2743200"/>
            <a:chOff x="4032" y="1056"/>
            <a:chExt cx="720" cy="1968"/>
          </a:xfrm>
        </p:grpSpPr>
        <p:sp>
          <p:nvSpPr>
            <p:cNvPr id="40065" name="Line 129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066" name="Line 130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0067" name="WordArt 131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40068" name="WordArt 132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40069" name="WordArt 133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40070" name="WordArt 134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40071" name="Rectangle 135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40072" name="Rectangle 136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40073" name="Rectangle 137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40074" name="Line 138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075" name="Line 139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076" name="Line 140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1210961934"/>
      </p:ext>
    </p:extLst>
  </p:cSld>
  <p:clrMapOvr>
    <a:masterClrMapping/>
  </p:clrMapOvr>
  <p:transition advTm="2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99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946" grpId="0" animBg="1" autoUpdateAnimBg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Line 2"/>
          <p:cNvSpPr>
            <a:spLocks noChangeShapeType="1"/>
          </p:cNvSpPr>
          <p:nvPr/>
        </p:nvSpPr>
        <p:spPr bwMode="auto">
          <a:xfrm>
            <a:off x="5029200" y="2438400"/>
            <a:ext cx="14478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63" name="WordArt 3"/>
          <p:cNvSpPr>
            <a:spLocks noChangeArrowheads="1" noChangeShapeType="1" noTextEdit="1"/>
          </p:cNvSpPr>
          <p:nvPr/>
        </p:nvSpPr>
        <p:spPr bwMode="auto">
          <a:xfrm>
            <a:off x="7162800" y="1828800"/>
            <a:ext cx="926123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grpSp>
        <p:nvGrpSpPr>
          <p:cNvPr id="40964" name="Group 4"/>
          <p:cNvGrpSpPr>
            <a:grpSpLocks/>
          </p:cNvGrpSpPr>
          <p:nvPr/>
        </p:nvGrpSpPr>
        <p:grpSpPr bwMode="auto">
          <a:xfrm>
            <a:off x="7315200" y="1219200"/>
            <a:ext cx="520212" cy="515938"/>
            <a:chOff x="2069" y="717"/>
            <a:chExt cx="2433" cy="3315"/>
          </a:xfrm>
        </p:grpSpPr>
        <p:sp>
          <p:nvSpPr>
            <p:cNvPr id="40965" name="Freeform 5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Freeform 6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Freeform 7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Freeform 8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Freeform 9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Freeform 10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Freeform 11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Freeform 16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Freeform 19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Freeform 22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983" name="Group 23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40984" name="Freeform 24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5" name="Freeform 25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6" name="Freeform 26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7" name="Freeform 27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988" name="Freeform 28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9" name="Freeform 29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0" name="Freeform 30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1" name="Freeform 31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2" name="Freeform 32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Freeform 33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4" name="Freeform 34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Freeform 35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Freeform 36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7" name="Freeform 37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Freeform 38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Freeform 42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Freeform 44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5" name="Freeform 45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Freeform 46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Freeform 52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3" name="Freeform 53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Freeform 54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5" name="Freeform 55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016" name="Group 56"/>
          <p:cNvGrpSpPr>
            <a:grpSpLocks/>
          </p:cNvGrpSpPr>
          <p:nvPr/>
        </p:nvGrpSpPr>
        <p:grpSpPr bwMode="auto">
          <a:xfrm>
            <a:off x="7073412" y="1143001"/>
            <a:ext cx="608134" cy="174625"/>
            <a:chOff x="831" y="324"/>
            <a:chExt cx="2842" cy="1119"/>
          </a:xfrm>
        </p:grpSpPr>
        <p:sp>
          <p:nvSpPr>
            <p:cNvPr id="41017" name="Freeform 57"/>
            <p:cNvSpPr>
              <a:spLocks/>
            </p:cNvSpPr>
            <p:nvPr/>
          </p:nvSpPr>
          <p:spPr bwMode="auto">
            <a:xfrm>
              <a:off x="1588" y="524"/>
              <a:ext cx="514" cy="611"/>
            </a:xfrm>
            <a:custGeom>
              <a:avLst/>
              <a:gdLst>
                <a:gd name="T0" fmla="*/ 181 w 514"/>
                <a:gd name="T1" fmla="*/ 79 h 611"/>
                <a:gd name="T2" fmla="*/ 142 w 514"/>
                <a:gd name="T3" fmla="*/ 103 h 611"/>
                <a:gd name="T4" fmla="*/ 109 w 514"/>
                <a:gd name="T5" fmla="*/ 133 h 611"/>
                <a:gd name="T6" fmla="*/ 78 w 514"/>
                <a:gd name="T7" fmla="*/ 166 h 611"/>
                <a:gd name="T8" fmla="*/ 51 w 514"/>
                <a:gd name="T9" fmla="*/ 203 h 611"/>
                <a:gd name="T10" fmla="*/ 30 w 514"/>
                <a:gd name="T11" fmla="*/ 242 h 611"/>
                <a:gd name="T12" fmla="*/ 15 w 514"/>
                <a:gd name="T13" fmla="*/ 284 h 611"/>
                <a:gd name="T14" fmla="*/ 6 w 514"/>
                <a:gd name="T15" fmla="*/ 330 h 611"/>
                <a:gd name="T16" fmla="*/ 0 w 514"/>
                <a:gd name="T17" fmla="*/ 375 h 611"/>
                <a:gd name="T18" fmla="*/ 6 w 514"/>
                <a:gd name="T19" fmla="*/ 438 h 611"/>
                <a:gd name="T20" fmla="*/ 30 w 514"/>
                <a:gd name="T21" fmla="*/ 490 h 611"/>
                <a:gd name="T22" fmla="*/ 66 w 514"/>
                <a:gd name="T23" fmla="*/ 535 h 611"/>
                <a:gd name="T24" fmla="*/ 115 w 514"/>
                <a:gd name="T25" fmla="*/ 568 h 611"/>
                <a:gd name="T26" fmla="*/ 169 w 514"/>
                <a:gd name="T27" fmla="*/ 596 h 611"/>
                <a:gd name="T28" fmla="*/ 227 w 514"/>
                <a:gd name="T29" fmla="*/ 608 h 611"/>
                <a:gd name="T30" fmla="*/ 287 w 514"/>
                <a:gd name="T31" fmla="*/ 611 h 611"/>
                <a:gd name="T32" fmla="*/ 345 w 514"/>
                <a:gd name="T33" fmla="*/ 602 h 611"/>
                <a:gd name="T34" fmla="*/ 357 w 514"/>
                <a:gd name="T35" fmla="*/ 602 h 611"/>
                <a:gd name="T36" fmla="*/ 369 w 514"/>
                <a:gd name="T37" fmla="*/ 596 h 611"/>
                <a:gd name="T38" fmla="*/ 378 w 514"/>
                <a:gd name="T39" fmla="*/ 587 h 611"/>
                <a:gd name="T40" fmla="*/ 381 w 514"/>
                <a:gd name="T41" fmla="*/ 574 h 611"/>
                <a:gd name="T42" fmla="*/ 375 w 514"/>
                <a:gd name="T43" fmla="*/ 559 h 611"/>
                <a:gd name="T44" fmla="*/ 363 w 514"/>
                <a:gd name="T45" fmla="*/ 547 h 611"/>
                <a:gd name="T46" fmla="*/ 348 w 514"/>
                <a:gd name="T47" fmla="*/ 535 h 611"/>
                <a:gd name="T48" fmla="*/ 333 w 514"/>
                <a:gd name="T49" fmla="*/ 529 h 611"/>
                <a:gd name="T50" fmla="*/ 302 w 514"/>
                <a:gd name="T51" fmla="*/ 520 h 611"/>
                <a:gd name="T52" fmla="*/ 272 w 514"/>
                <a:gd name="T53" fmla="*/ 514 h 611"/>
                <a:gd name="T54" fmla="*/ 242 w 514"/>
                <a:gd name="T55" fmla="*/ 508 h 611"/>
                <a:gd name="T56" fmla="*/ 215 w 514"/>
                <a:gd name="T57" fmla="*/ 502 h 611"/>
                <a:gd name="T58" fmla="*/ 187 w 514"/>
                <a:gd name="T59" fmla="*/ 493 h 611"/>
                <a:gd name="T60" fmla="*/ 160 w 514"/>
                <a:gd name="T61" fmla="*/ 481 h 611"/>
                <a:gd name="T62" fmla="*/ 136 w 514"/>
                <a:gd name="T63" fmla="*/ 466 h 611"/>
                <a:gd name="T64" fmla="*/ 112 w 514"/>
                <a:gd name="T65" fmla="*/ 441 h 611"/>
                <a:gd name="T66" fmla="*/ 103 w 514"/>
                <a:gd name="T67" fmla="*/ 339 h 611"/>
                <a:gd name="T68" fmla="*/ 127 w 514"/>
                <a:gd name="T69" fmla="*/ 254 h 611"/>
                <a:gd name="T70" fmla="*/ 175 w 514"/>
                <a:gd name="T71" fmla="*/ 187 h 611"/>
                <a:gd name="T72" fmla="*/ 242 w 514"/>
                <a:gd name="T73" fmla="*/ 133 h 611"/>
                <a:gd name="T74" fmla="*/ 314 w 514"/>
                <a:gd name="T75" fmla="*/ 91 h 611"/>
                <a:gd name="T76" fmla="*/ 390 w 514"/>
                <a:gd name="T77" fmla="*/ 57 h 611"/>
                <a:gd name="T78" fmla="*/ 460 w 514"/>
                <a:gd name="T79" fmla="*/ 33 h 611"/>
                <a:gd name="T80" fmla="*/ 514 w 514"/>
                <a:gd name="T81" fmla="*/ 12 h 611"/>
                <a:gd name="T82" fmla="*/ 481 w 514"/>
                <a:gd name="T83" fmla="*/ 3 h 611"/>
                <a:gd name="T84" fmla="*/ 445 w 514"/>
                <a:gd name="T85" fmla="*/ 0 h 611"/>
                <a:gd name="T86" fmla="*/ 402 w 514"/>
                <a:gd name="T87" fmla="*/ 6 h 611"/>
                <a:gd name="T88" fmla="*/ 357 w 514"/>
                <a:gd name="T89" fmla="*/ 12 h 611"/>
                <a:gd name="T90" fmla="*/ 311 w 514"/>
                <a:gd name="T91" fmla="*/ 27 h 611"/>
                <a:gd name="T92" fmla="*/ 266 w 514"/>
                <a:gd name="T93" fmla="*/ 42 h 611"/>
                <a:gd name="T94" fmla="*/ 221 w 514"/>
                <a:gd name="T95" fmla="*/ 60 h 611"/>
                <a:gd name="T96" fmla="*/ 181 w 514"/>
                <a:gd name="T97" fmla="*/ 79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14" h="611">
                  <a:moveTo>
                    <a:pt x="181" y="79"/>
                  </a:moveTo>
                  <a:lnTo>
                    <a:pt x="142" y="103"/>
                  </a:lnTo>
                  <a:lnTo>
                    <a:pt x="109" y="133"/>
                  </a:lnTo>
                  <a:lnTo>
                    <a:pt x="78" y="166"/>
                  </a:lnTo>
                  <a:lnTo>
                    <a:pt x="51" y="203"/>
                  </a:lnTo>
                  <a:lnTo>
                    <a:pt x="30" y="242"/>
                  </a:lnTo>
                  <a:lnTo>
                    <a:pt x="15" y="284"/>
                  </a:lnTo>
                  <a:lnTo>
                    <a:pt x="6" y="330"/>
                  </a:lnTo>
                  <a:lnTo>
                    <a:pt x="0" y="375"/>
                  </a:lnTo>
                  <a:lnTo>
                    <a:pt x="6" y="438"/>
                  </a:lnTo>
                  <a:lnTo>
                    <a:pt x="30" y="490"/>
                  </a:lnTo>
                  <a:lnTo>
                    <a:pt x="66" y="535"/>
                  </a:lnTo>
                  <a:lnTo>
                    <a:pt x="115" y="568"/>
                  </a:lnTo>
                  <a:lnTo>
                    <a:pt x="169" y="596"/>
                  </a:lnTo>
                  <a:lnTo>
                    <a:pt x="227" y="608"/>
                  </a:lnTo>
                  <a:lnTo>
                    <a:pt x="287" y="611"/>
                  </a:lnTo>
                  <a:lnTo>
                    <a:pt x="345" y="602"/>
                  </a:lnTo>
                  <a:lnTo>
                    <a:pt x="357" y="602"/>
                  </a:lnTo>
                  <a:lnTo>
                    <a:pt x="369" y="596"/>
                  </a:lnTo>
                  <a:lnTo>
                    <a:pt x="378" y="587"/>
                  </a:lnTo>
                  <a:lnTo>
                    <a:pt x="381" y="574"/>
                  </a:lnTo>
                  <a:lnTo>
                    <a:pt x="375" y="559"/>
                  </a:lnTo>
                  <a:lnTo>
                    <a:pt x="363" y="547"/>
                  </a:lnTo>
                  <a:lnTo>
                    <a:pt x="348" y="535"/>
                  </a:lnTo>
                  <a:lnTo>
                    <a:pt x="333" y="529"/>
                  </a:lnTo>
                  <a:lnTo>
                    <a:pt x="302" y="520"/>
                  </a:lnTo>
                  <a:lnTo>
                    <a:pt x="272" y="514"/>
                  </a:lnTo>
                  <a:lnTo>
                    <a:pt x="242" y="508"/>
                  </a:lnTo>
                  <a:lnTo>
                    <a:pt x="215" y="502"/>
                  </a:lnTo>
                  <a:lnTo>
                    <a:pt x="187" y="493"/>
                  </a:lnTo>
                  <a:lnTo>
                    <a:pt x="160" y="481"/>
                  </a:lnTo>
                  <a:lnTo>
                    <a:pt x="136" y="466"/>
                  </a:lnTo>
                  <a:lnTo>
                    <a:pt x="112" y="441"/>
                  </a:lnTo>
                  <a:lnTo>
                    <a:pt x="103" y="339"/>
                  </a:lnTo>
                  <a:lnTo>
                    <a:pt x="127" y="254"/>
                  </a:lnTo>
                  <a:lnTo>
                    <a:pt x="175" y="187"/>
                  </a:lnTo>
                  <a:lnTo>
                    <a:pt x="242" y="133"/>
                  </a:lnTo>
                  <a:lnTo>
                    <a:pt x="314" y="91"/>
                  </a:lnTo>
                  <a:lnTo>
                    <a:pt x="390" y="57"/>
                  </a:lnTo>
                  <a:lnTo>
                    <a:pt x="460" y="33"/>
                  </a:lnTo>
                  <a:lnTo>
                    <a:pt x="514" y="12"/>
                  </a:lnTo>
                  <a:lnTo>
                    <a:pt x="481" y="3"/>
                  </a:lnTo>
                  <a:lnTo>
                    <a:pt x="445" y="0"/>
                  </a:lnTo>
                  <a:lnTo>
                    <a:pt x="402" y="6"/>
                  </a:lnTo>
                  <a:lnTo>
                    <a:pt x="357" y="12"/>
                  </a:lnTo>
                  <a:lnTo>
                    <a:pt x="311" y="27"/>
                  </a:lnTo>
                  <a:lnTo>
                    <a:pt x="266" y="42"/>
                  </a:lnTo>
                  <a:lnTo>
                    <a:pt x="221" y="60"/>
                  </a:lnTo>
                  <a:lnTo>
                    <a:pt x="181" y="79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8" name="Freeform 58"/>
            <p:cNvSpPr>
              <a:spLocks/>
            </p:cNvSpPr>
            <p:nvPr/>
          </p:nvSpPr>
          <p:spPr bwMode="auto">
            <a:xfrm>
              <a:off x="2465" y="515"/>
              <a:ext cx="330" cy="475"/>
            </a:xfrm>
            <a:custGeom>
              <a:avLst/>
              <a:gdLst>
                <a:gd name="T0" fmla="*/ 279 w 330"/>
                <a:gd name="T1" fmla="*/ 154 h 475"/>
                <a:gd name="T2" fmla="*/ 291 w 330"/>
                <a:gd name="T3" fmla="*/ 202 h 475"/>
                <a:gd name="T4" fmla="*/ 288 w 330"/>
                <a:gd name="T5" fmla="*/ 248 h 475"/>
                <a:gd name="T6" fmla="*/ 267 w 330"/>
                <a:gd name="T7" fmla="*/ 284 h 475"/>
                <a:gd name="T8" fmla="*/ 236 w 330"/>
                <a:gd name="T9" fmla="*/ 317 h 475"/>
                <a:gd name="T10" fmla="*/ 200 w 330"/>
                <a:gd name="T11" fmla="*/ 348 h 475"/>
                <a:gd name="T12" fmla="*/ 158 w 330"/>
                <a:gd name="T13" fmla="*/ 378 h 475"/>
                <a:gd name="T14" fmla="*/ 115 w 330"/>
                <a:gd name="T15" fmla="*/ 405 h 475"/>
                <a:gd name="T16" fmla="*/ 79 w 330"/>
                <a:gd name="T17" fmla="*/ 432 h 475"/>
                <a:gd name="T18" fmla="*/ 73 w 330"/>
                <a:gd name="T19" fmla="*/ 441 h 475"/>
                <a:gd name="T20" fmla="*/ 70 w 330"/>
                <a:gd name="T21" fmla="*/ 447 h 475"/>
                <a:gd name="T22" fmla="*/ 70 w 330"/>
                <a:gd name="T23" fmla="*/ 456 h 475"/>
                <a:gd name="T24" fmla="*/ 73 w 330"/>
                <a:gd name="T25" fmla="*/ 466 h 475"/>
                <a:gd name="T26" fmla="*/ 82 w 330"/>
                <a:gd name="T27" fmla="*/ 472 h 475"/>
                <a:gd name="T28" fmla="*/ 91 w 330"/>
                <a:gd name="T29" fmla="*/ 475 h 475"/>
                <a:gd name="T30" fmla="*/ 97 w 330"/>
                <a:gd name="T31" fmla="*/ 475 h 475"/>
                <a:gd name="T32" fmla="*/ 106 w 330"/>
                <a:gd name="T33" fmla="*/ 472 h 475"/>
                <a:gd name="T34" fmla="*/ 155 w 330"/>
                <a:gd name="T35" fmla="*/ 444 h 475"/>
                <a:gd name="T36" fmla="*/ 200 w 330"/>
                <a:gd name="T37" fmla="*/ 414 h 475"/>
                <a:gd name="T38" fmla="*/ 242 w 330"/>
                <a:gd name="T39" fmla="*/ 381 h 475"/>
                <a:gd name="T40" fmla="*/ 282 w 330"/>
                <a:gd name="T41" fmla="*/ 342 h 475"/>
                <a:gd name="T42" fmla="*/ 309 w 330"/>
                <a:gd name="T43" fmla="*/ 299 h 475"/>
                <a:gd name="T44" fmla="*/ 327 w 330"/>
                <a:gd name="T45" fmla="*/ 251 h 475"/>
                <a:gd name="T46" fmla="*/ 330 w 330"/>
                <a:gd name="T47" fmla="*/ 199 h 475"/>
                <a:gd name="T48" fmla="*/ 318 w 330"/>
                <a:gd name="T49" fmla="*/ 145 h 475"/>
                <a:gd name="T50" fmla="*/ 291 w 330"/>
                <a:gd name="T51" fmla="*/ 103 h 475"/>
                <a:gd name="T52" fmla="*/ 251 w 330"/>
                <a:gd name="T53" fmla="*/ 66 h 475"/>
                <a:gd name="T54" fmla="*/ 203 w 330"/>
                <a:gd name="T55" fmla="*/ 39 h 475"/>
                <a:gd name="T56" fmla="*/ 149 w 330"/>
                <a:gd name="T57" fmla="*/ 18 h 475"/>
                <a:gd name="T58" fmla="*/ 94 w 330"/>
                <a:gd name="T59" fmla="*/ 6 h 475"/>
                <a:gd name="T60" fmla="*/ 49 w 330"/>
                <a:gd name="T61" fmla="*/ 0 h 475"/>
                <a:gd name="T62" fmla="*/ 15 w 330"/>
                <a:gd name="T63" fmla="*/ 0 h 475"/>
                <a:gd name="T64" fmla="*/ 0 w 330"/>
                <a:gd name="T65" fmla="*/ 9 h 475"/>
                <a:gd name="T66" fmla="*/ 37 w 330"/>
                <a:gd name="T67" fmla="*/ 24 h 475"/>
                <a:gd name="T68" fmla="*/ 76 w 330"/>
                <a:gd name="T69" fmla="*/ 36 h 475"/>
                <a:gd name="T70" fmla="*/ 118 w 330"/>
                <a:gd name="T71" fmla="*/ 48 h 475"/>
                <a:gd name="T72" fmla="*/ 158 w 330"/>
                <a:gd name="T73" fmla="*/ 60 h 475"/>
                <a:gd name="T74" fmla="*/ 197 w 330"/>
                <a:gd name="T75" fmla="*/ 75 h 475"/>
                <a:gd name="T76" fmla="*/ 230 w 330"/>
                <a:gd name="T77" fmla="*/ 97 h 475"/>
                <a:gd name="T78" fmla="*/ 258 w 330"/>
                <a:gd name="T79" fmla="*/ 121 h 475"/>
                <a:gd name="T80" fmla="*/ 279 w 330"/>
                <a:gd name="T81" fmla="*/ 154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0" h="475">
                  <a:moveTo>
                    <a:pt x="279" y="154"/>
                  </a:moveTo>
                  <a:lnTo>
                    <a:pt x="291" y="202"/>
                  </a:lnTo>
                  <a:lnTo>
                    <a:pt x="288" y="248"/>
                  </a:lnTo>
                  <a:lnTo>
                    <a:pt x="267" y="284"/>
                  </a:lnTo>
                  <a:lnTo>
                    <a:pt x="236" y="317"/>
                  </a:lnTo>
                  <a:lnTo>
                    <a:pt x="200" y="348"/>
                  </a:lnTo>
                  <a:lnTo>
                    <a:pt x="158" y="378"/>
                  </a:lnTo>
                  <a:lnTo>
                    <a:pt x="115" y="405"/>
                  </a:lnTo>
                  <a:lnTo>
                    <a:pt x="79" y="432"/>
                  </a:lnTo>
                  <a:lnTo>
                    <a:pt x="73" y="441"/>
                  </a:lnTo>
                  <a:lnTo>
                    <a:pt x="70" y="447"/>
                  </a:lnTo>
                  <a:lnTo>
                    <a:pt x="70" y="456"/>
                  </a:lnTo>
                  <a:lnTo>
                    <a:pt x="73" y="466"/>
                  </a:lnTo>
                  <a:lnTo>
                    <a:pt x="82" y="472"/>
                  </a:lnTo>
                  <a:lnTo>
                    <a:pt x="91" y="475"/>
                  </a:lnTo>
                  <a:lnTo>
                    <a:pt x="97" y="475"/>
                  </a:lnTo>
                  <a:lnTo>
                    <a:pt x="106" y="472"/>
                  </a:lnTo>
                  <a:lnTo>
                    <a:pt x="155" y="444"/>
                  </a:lnTo>
                  <a:lnTo>
                    <a:pt x="200" y="414"/>
                  </a:lnTo>
                  <a:lnTo>
                    <a:pt x="242" y="381"/>
                  </a:lnTo>
                  <a:lnTo>
                    <a:pt x="282" y="342"/>
                  </a:lnTo>
                  <a:lnTo>
                    <a:pt x="309" y="299"/>
                  </a:lnTo>
                  <a:lnTo>
                    <a:pt x="327" y="251"/>
                  </a:lnTo>
                  <a:lnTo>
                    <a:pt x="330" y="199"/>
                  </a:lnTo>
                  <a:lnTo>
                    <a:pt x="318" y="145"/>
                  </a:lnTo>
                  <a:lnTo>
                    <a:pt x="291" y="103"/>
                  </a:lnTo>
                  <a:lnTo>
                    <a:pt x="251" y="66"/>
                  </a:lnTo>
                  <a:lnTo>
                    <a:pt x="203" y="39"/>
                  </a:lnTo>
                  <a:lnTo>
                    <a:pt x="149" y="18"/>
                  </a:lnTo>
                  <a:lnTo>
                    <a:pt x="94" y="6"/>
                  </a:lnTo>
                  <a:lnTo>
                    <a:pt x="49" y="0"/>
                  </a:lnTo>
                  <a:lnTo>
                    <a:pt x="15" y="0"/>
                  </a:lnTo>
                  <a:lnTo>
                    <a:pt x="0" y="9"/>
                  </a:lnTo>
                  <a:lnTo>
                    <a:pt x="37" y="24"/>
                  </a:lnTo>
                  <a:lnTo>
                    <a:pt x="76" y="36"/>
                  </a:lnTo>
                  <a:lnTo>
                    <a:pt x="118" y="48"/>
                  </a:lnTo>
                  <a:lnTo>
                    <a:pt x="158" y="60"/>
                  </a:lnTo>
                  <a:lnTo>
                    <a:pt x="197" y="75"/>
                  </a:lnTo>
                  <a:lnTo>
                    <a:pt x="230" y="97"/>
                  </a:lnTo>
                  <a:lnTo>
                    <a:pt x="258" y="121"/>
                  </a:lnTo>
                  <a:lnTo>
                    <a:pt x="279" y="154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9" name="Freeform 59"/>
            <p:cNvSpPr>
              <a:spLocks/>
            </p:cNvSpPr>
            <p:nvPr/>
          </p:nvSpPr>
          <p:spPr bwMode="auto">
            <a:xfrm>
              <a:off x="1264" y="403"/>
              <a:ext cx="832" cy="995"/>
            </a:xfrm>
            <a:custGeom>
              <a:avLst/>
              <a:gdLst>
                <a:gd name="T0" fmla="*/ 260 w 832"/>
                <a:gd name="T1" fmla="*/ 184 h 995"/>
                <a:gd name="T2" fmla="*/ 139 w 832"/>
                <a:gd name="T3" fmla="*/ 302 h 995"/>
                <a:gd name="T4" fmla="*/ 45 w 832"/>
                <a:gd name="T5" fmla="*/ 438 h 995"/>
                <a:gd name="T6" fmla="*/ 0 w 832"/>
                <a:gd name="T7" fmla="*/ 596 h 995"/>
                <a:gd name="T8" fmla="*/ 9 w 832"/>
                <a:gd name="T9" fmla="*/ 702 h 995"/>
                <a:gd name="T10" fmla="*/ 24 w 832"/>
                <a:gd name="T11" fmla="*/ 744 h 995"/>
                <a:gd name="T12" fmla="*/ 51 w 832"/>
                <a:gd name="T13" fmla="*/ 783 h 995"/>
                <a:gd name="T14" fmla="*/ 85 w 832"/>
                <a:gd name="T15" fmla="*/ 816 h 995"/>
                <a:gd name="T16" fmla="*/ 145 w 832"/>
                <a:gd name="T17" fmla="*/ 853 h 995"/>
                <a:gd name="T18" fmla="*/ 224 w 832"/>
                <a:gd name="T19" fmla="*/ 892 h 995"/>
                <a:gd name="T20" fmla="*/ 309 w 832"/>
                <a:gd name="T21" fmla="*/ 922 h 995"/>
                <a:gd name="T22" fmla="*/ 393 w 832"/>
                <a:gd name="T23" fmla="*/ 947 h 995"/>
                <a:gd name="T24" fmla="*/ 481 w 832"/>
                <a:gd name="T25" fmla="*/ 965 h 995"/>
                <a:gd name="T26" fmla="*/ 569 w 832"/>
                <a:gd name="T27" fmla="*/ 977 h 995"/>
                <a:gd name="T28" fmla="*/ 657 w 832"/>
                <a:gd name="T29" fmla="*/ 986 h 995"/>
                <a:gd name="T30" fmla="*/ 747 w 832"/>
                <a:gd name="T31" fmla="*/ 992 h 995"/>
                <a:gd name="T32" fmla="*/ 805 w 832"/>
                <a:gd name="T33" fmla="*/ 995 h 995"/>
                <a:gd name="T34" fmla="*/ 826 w 832"/>
                <a:gd name="T35" fmla="*/ 977 h 995"/>
                <a:gd name="T36" fmla="*/ 832 w 832"/>
                <a:gd name="T37" fmla="*/ 950 h 995"/>
                <a:gd name="T38" fmla="*/ 814 w 832"/>
                <a:gd name="T39" fmla="*/ 928 h 995"/>
                <a:gd name="T40" fmla="*/ 759 w 832"/>
                <a:gd name="T41" fmla="*/ 913 h 995"/>
                <a:gd name="T42" fmla="*/ 681 w 832"/>
                <a:gd name="T43" fmla="*/ 898 h 995"/>
                <a:gd name="T44" fmla="*/ 599 w 832"/>
                <a:gd name="T45" fmla="*/ 886 h 995"/>
                <a:gd name="T46" fmla="*/ 517 w 832"/>
                <a:gd name="T47" fmla="*/ 874 h 995"/>
                <a:gd name="T48" fmla="*/ 439 w 832"/>
                <a:gd name="T49" fmla="*/ 859 h 995"/>
                <a:gd name="T50" fmla="*/ 360 w 832"/>
                <a:gd name="T51" fmla="*/ 838 h 995"/>
                <a:gd name="T52" fmla="*/ 284 w 832"/>
                <a:gd name="T53" fmla="*/ 813 h 995"/>
                <a:gd name="T54" fmla="*/ 209 w 832"/>
                <a:gd name="T55" fmla="*/ 783 h 995"/>
                <a:gd name="T56" fmla="*/ 142 w 832"/>
                <a:gd name="T57" fmla="*/ 741 h 995"/>
                <a:gd name="T58" fmla="*/ 100 w 832"/>
                <a:gd name="T59" fmla="*/ 683 h 995"/>
                <a:gd name="T60" fmla="*/ 88 w 832"/>
                <a:gd name="T61" fmla="*/ 611 h 995"/>
                <a:gd name="T62" fmla="*/ 100 w 832"/>
                <a:gd name="T63" fmla="*/ 526 h 995"/>
                <a:gd name="T64" fmla="*/ 133 w 832"/>
                <a:gd name="T65" fmla="*/ 448 h 995"/>
                <a:gd name="T66" fmla="*/ 184 w 832"/>
                <a:gd name="T67" fmla="*/ 363 h 995"/>
                <a:gd name="T68" fmla="*/ 245 w 832"/>
                <a:gd name="T69" fmla="*/ 290 h 995"/>
                <a:gd name="T70" fmla="*/ 318 w 832"/>
                <a:gd name="T71" fmla="*/ 218 h 995"/>
                <a:gd name="T72" fmla="*/ 396 w 832"/>
                <a:gd name="T73" fmla="*/ 151 h 995"/>
                <a:gd name="T74" fmla="*/ 505 w 832"/>
                <a:gd name="T75" fmla="*/ 100 h 995"/>
                <a:gd name="T76" fmla="*/ 614 w 832"/>
                <a:gd name="T77" fmla="*/ 54 h 995"/>
                <a:gd name="T78" fmla="*/ 684 w 832"/>
                <a:gd name="T79" fmla="*/ 18 h 995"/>
                <a:gd name="T80" fmla="*/ 663 w 832"/>
                <a:gd name="T81" fmla="*/ 0 h 995"/>
                <a:gd name="T82" fmla="*/ 572 w 832"/>
                <a:gd name="T83" fmla="*/ 12 h 995"/>
                <a:gd name="T84" fmla="*/ 466 w 832"/>
                <a:gd name="T85" fmla="*/ 48 h 995"/>
                <a:gd name="T86" fmla="*/ 366 w 832"/>
                <a:gd name="T87" fmla="*/ 100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32" h="995">
                  <a:moveTo>
                    <a:pt x="324" y="130"/>
                  </a:moveTo>
                  <a:lnTo>
                    <a:pt x="260" y="184"/>
                  </a:lnTo>
                  <a:lnTo>
                    <a:pt x="197" y="239"/>
                  </a:lnTo>
                  <a:lnTo>
                    <a:pt x="139" y="302"/>
                  </a:lnTo>
                  <a:lnTo>
                    <a:pt x="88" y="369"/>
                  </a:lnTo>
                  <a:lnTo>
                    <a:pt x="45" y="438"/>
                  </a:lnTo>
                  <a:lnTo>
                    <a:pt x="15" y="514"/>
                  </a:lnTo>
                  <a:lnTo>
                    <a:pt x="0" y="596"/>
                  </a:lnTo>
                  <a:lnTo>
                    <a:pt x="3" y="680"/>
                  </a:lnTo>
                  <a:lnTo>
                    <a:pt x="9" y="702"/>
                  </a:lnTo>
                  <a:lnTo>
                    <a:pt x="15" y="726"/>
                  </a:lnTo>
                  <a:lnTo>
                    <a:pt x="24" y="744"/>
                  </a:lnTo>
                  <a:lnTo>
                    <a:pt x="36" y="765"/>
                  </a:lnTo>
                  <a:lnTo>
                    <a:pt x="51" y="783"/>
                  </a:lnTo>
                  <a:lnTo>
                    <a:pt x="69" y="801"/>
                  </a:lnTo>
                  <a:lnTo>
                    <a:pt x="85" y="816"/>
                  </a:lnTo>
                  <a:lnTo>
                    <a:pt x="106" y="829"/>
                  </a:lnTo>
                  <a:lnTo>
                    <a:pt x="145" y="853"/>
                  </a:lnTo>
                  <a:lnTo>
                    <a:pt x="184" y="874"/>
                  </a:lnTo>
                  <a:lnTo>
                    <a:pt x="224" y="892"/>
                  </a:lnTo>
                  <a:lnTo>
                    <a:pt x="266" y="907"/>
                  </a:lnTo>
                  <a:lnTo>
                    <a:pt x="309" y="922"/>
                  </a:lnTo>
                  <a:lnTo>
                    <a:pt x="351" y="934"/>
                  </a:lnTo>
                  <a:lnTo>
                    <a:pt x="393" y="947"/>
                  </a:lnTo>
                  <a:lnTo>
                    <a:pt x="436" y="956"/>
                  </a:lnTo>
                  <a:lnTo>
                    <a:pt x="481" y="965"/>
                  </a:lnTo>
                  <a:lnTo>
                    <a:pt x="523" y="971"/>
                  </a:lnTo>
                  <a:lnTo>
                    <a:pt x="569" y="977"/>
                  </a:lnTo>
                  <a:lnTo>
                    <a:pt x="614" y="983"/>
                  </a:lnTo>
                  <a:lnTo>
                    <a:pt x="657" y="986"/>
                  </a:lnTo>
                  <a:lnTo>
                    <a:pt x="702" y="989"/>
                  </a:lnTo>
                  <a:lnTo>
                    <a:pt x="747" y="992"/>
                  </a:lnTo>
                  <a:lnTo>
                    <a:pt x="790" y="995"/>
                  </a:lnTo>
                  <a:lnTo>
                    <a:pt x="805" y="995"/>
                  </a:lnTo>
                  <a:lnTo>
                    <a:pt x="817" y="989"/>
                  </a:lnTo>
                  <a:lnTo>
                    <a:pt x="826" y="977"/>
                  </a:lnTo>
                  <a:lnTo>
                    <a:pt x="832" y="965"/>
                  </a:lnTo>
                  <a:lnTo>
                    <a:pt x="832" y="950"/>
                  </a:lnTo>
                  <a:lnTo>
                    <a:pt x="826" y="937"/>
                  </a:lnTo>
                  <a:lnTo>
                    <a:pt x="814" y="928"/>
                  </a:lnTo>
                  <a:lnTo>
                    <a:pt x="799" y="922"/>
                  </a:lnTo>
                  <a:lnTo>
                    <a:pt x="759" y="913"/>
                  </a:lnTo>
                  <a:lnTo>
                    <a:pt x="720" y="907"/>
                  </a:lnTo>
                  <a:lnTo>
                    <a:pt x="681" y="898"/>
                  </a:lnTo>
                  <a:lnTo>
                    <a:pt x="638" y="892"/>
                  </a:lnTo>
                  <a:lnTo>
                    <a:pt x="599" y="886"/>
                  </a:lnTo>
                  <a:lnTo>
                    <a:pt x="560" y="880"/>
                  </a:lnTo>
                  <a:lnTo>
                    <a:pt x="517" y="874"/>
                  </a:lnTo>
                  <a:lnTo>
                    <a:pt x="478" y="865"/>
                  </a:lnTo>
                  <a:lnTo>
                    <a:pt x="439" y="859"/>
                  </a:lnTo>
                  <a:lnTo>
                    <a:pt x="399" y="850"/>
                  </a:lnTo>
                  <a:lnTo>
                    <a:pt x="360" y="838"/>
                  </a:lnTo>
                  <a:lnTo>
                    <a:pt x="321" y="829"/>
                  </a:lnTo>
                  <a:lnTo>
                    <a:pt x="284" y="813"/>
                  </a:lnTo>
                  <a:lnTo>
                    <a:pt x="245" y="798"/>
                  </a:lnTo>
                  <a:lnTo>
                    <a:pt x="209" y="783"/>
                  </a:lnTo>
                  <a:lnTo>
                    <a:pt x="172" y="762"/>
                  </a:lnTo>
                  <a:lnTo>
                    <a:pt x="142" y="741"/>
                  </a:lnTo>
                  <a:lnTo>
                    <a:pt x="118" y="714"/>
                  </a:lnTo>
                  <a:lnTo>
                    <a:pt x="100" y="683"/>
                  </a:lnTo>
                  <a:lnTo>
                    <a:pt x="91" y="647"/>
                  </a:lnTo>
                  <a:lnTo>
                    <a:pt x="88" y="611"/>
                  </a:lnTo>
                  <a:lnTo>
                    <a:pt x="91" y="568"/>
                  </a:lnTo>
                  <a:lnTo>
                    <a:pt x="100" y="526"/>
                  </a:lnTo>
                  <a:lnTo>
                    <a:pt x="112" y="493"/>
                  </a:lnTo>
                  <a:lnTo>
                    <a:pt x="133" y="448"/>
                  </a:lnTo>
                  <a:lnTo>
                    <a:pt x="157" y="402"/>
                  </a:lnTo>
                  <a:lnTo>
                    <a:pt x="184" y="363"/>
                  </a:lnTo>
                  <a:lnTo>
                    <a:pt x="215" y="327"/>
                  </a:lnTo>
                  <a:lnTo>
                    <a:pt x="245" y="290"/>
                  </a:lnTo>
                  <a:lnTo>
                    <a:pt x="278" y="254"/>
                  </a:lnTo>
                  <a:lnTo>
                    <a:pt x="318" y="218"/>
                  </a:lnTo>
                  <a:lnTo>
                    <a:pt x="357" y="181"/>
                  </a:lnTo>
                  <a:lnTo>
                    <a:pt x="396" y="151"/>
                  </a:lnTo>
                  <a:lnTo>
                    <a:pt x="448" y="124"/>
                  </a:lnTo>
                  <a:lnTo>
                    <a:pt x="505" y="100"/>
                  </a:lnTo>
                  <a:lnTo>
                    <a:pt x="563" y="76"/>
                  </a:lnTo>
                  <a:lnTo>
                    <a:pt x="614" y="54"/>
                  </a:lnTo>
                  <a:lnTo>
                    <a:pt x="657" y="36"/>
                  </a:lnTo>
                  <a:lnTo>
                    <a:pt x="684" y="18"/>
                  </a:lnTo>
                  <a:lnTo>
                    <a:pt x="693" y="6"/>
                  </a:lnTo>
                  <a:lnTo>
                    <a:pt x="663" y="0"/>
                  </a:lnTo>
                  <a:lnTo>
                    <a:pt x="620" y="3"/>
                  </a:lnTo>
                  <a:lnTo>
                    <a:pt x="572" y="12"/>
                  </a:lnTo>
                  <a:lnTo>
                    <a:pt x="520" y="27"/>
                  </a:lnTo>
                  <a:lnTo>
                    <a:pt x="466" y="48"/>
                  </a:lnTo>
                  <a:lnTo>
                    <a:pt x="414" y="73"/>
                  </a:lnTo>
                  <a:lnTo>
                    <a:pt x="366" y="100"/>
                  </a:lnTo>
                  <a:lnTo>
                    <a:pt x="324" y="130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0" name="Freeform 60"/>
            <p:cNvSpPr>
              <a:spLocks/>
            </p:cNvSpPr>
            <p:nvPr/>
          </p:nvSpPr>
          <p:spPr bwMode="auto">
            <a:xfrm>
              <a:off x="2435" y="370"/>
              <a:ext cx="729" cy="662"/>
            </a:xfrm>
            <a:custGeom>
              <a:avLst/>
              <a:gdLst>
                <a:gd name="T0" fmla="*/ 605 w 729"/>
                <a:gd name="T1" fmla="*/ 202 h 662"/>
                <a:gd name="T2" fmla="*/ 639 w 729"/>
                <a:gd name="T3" fmla="*/ 239 h 662"/>
                <a:gd name="T4" fmla="*/ 660 w 729"/>
                <a:gd name="T5" fmla="*/ 281 h 662"/>
                <a:gd name="T6" fmla="*/ 669 w 729"/>
                <a:gd name="T7" fmla="*/ 326 h 662"/>
                <a:gd name="T8" fmla="*/ 669 w 729"/>
                <a:gd name="T9" fmla="*/ 375 h 662"/>
                <a:gd name="T10" fmla="*/ 663 w 729"/>
                <a:gd name="T11" fmla="*/ 414 h 662"/>
                <a:gd name="T12" fmla="*/ 651 w 729"/>
                <a:gd name="T13" fmla="*/ 447 h 662"/>
                <a:gd name="T14" fmla="*/ 630 w 729"/>
                <a:gd name="T15" fmla="*/ 481 h 662"/>
                <a:gd name="T16" fmla="*/ 608 w 729"/>
                <a:gd name="T17" fmla="*/ 508 h 662"/>
                <a:gd name="T18" fmla="*/ 581 w 729"/>
                <a:gd name="T19" fmla="*/ 538 h 662"/>
                <a:gd name="T20" fmla="*/ 554 w 729"/>
                <a:gd name="T21" fmla="*/ 562 h 662"/>
                <a:gd name="T22" fmla="*/ 527 w 729"/>
                <a:gd name="T23" fmla="*/ 589 h 662"/>
                <a:gd name="T24" fmla="*/ 499 w 729"/>
                <a:gd name="T25" fmla="*/ 617 h 662"/>
                <a:gd name="T26" fmla="*/ 493 w 729"/>
                <a:gd name="T27" fmla="*/ 626 h 662"/>
                <a:gd name="T28" fmla="*/ 493 w 729"/>
                <a:gd name="T29" fmla="*/ 635 h 662"/>
                <a:gd name="T30" fmla="*/ 493 w 729"/>
                <a:gd name="T31" fmla="*/ 644 h 662"/>
                <a:gd name="T32" fmla="*/ 499 w 729"/>
                <a:gd name="T33" fmla="*/ 653 h 662"/>
                <a:gd name="T34" fmla="*/ 508 w 729"/>
                <a:gd name="T35" fmla="*/ 659 h 662"/>
                <a:gd name="T36" fmla="*/ 521 w 729"/>
                <a:gd name="T37" fmla="*/ 662 h 662"/>
                <a:gd name="T38" fmla="*/ 530 w 729"/>
                <a:gd name="T39" fmla="*/ 659 h 662"/>
                <a:gd name="T40" fmla="*/ 539 w 729"/>
                <a:gd name="T41" fmla="*/ 653 h 662"/>
                <a:gd name="T42" fmla="*/ 599 w 729"/>
                <a:gd name="T43" fmla="*/ 614 h 662"/>
                <a:gd name="T44" fmla="*/ 651 w 729"/>
                <a:gd name="T45" fmla="*/ 562 h 662"/>
                <a:gd name="T46" fmla="*/ 690 w 729"/>
                <a:gd name="T47" fmla="*/ 505 h 662"/>
                <a:gd name="T48" fmla="*/ 717 w 729"/>
                <a:gd name="T49" fmla="*/ 438 h 662"/>
                <a:gd name="T50" fmla="*/ 729 w 729"/>
                <a:gd name="T51" fmla="*/ 372 h 662"/>
                <a:gd name="T52" fmla="*/ 723 w 729"/>
                <a:gd name="T53" fmla="*/ 302 h 662"/>
                <a:gd name="T54" fmla="*/ 699 w 729"/>
                <a:gd name="T55" fmla="*/ 239 h 662"/>
                <a:gd name="T56" fmla="*/ 651 w 729"/>
                <a:gd name="T57" fmla="*/ 181 h 662"/>
                <a:gd name="T58" fmla="*/ 614 w 729"/>
                <a:gd name="T59" fmla="*/ 151 h 662"/>
                <a:gd name="T60" fmla="*/ 572 w 729"/>
                <a:gd name="T61" fmla="*/ 127 h 662"/>
                <a:gd name="T62" fmla="*/ 527 w 729"/>
                <a:gd name="T63" fmla="*/ 102 h 662"/>
                <a:gd name="T64" fmla="*/ 475 w 729"/>
                <a:gd name="T65" fmla="*/ 81 h 662"/>
                <a:gd name="T66" fmla="*/ 424 w 729"/>
                <a:gd name="T67" fmla="*/ 60 h 662"/>
                <a:gd name="T68" fmla="*/ 372 w 729"/>
                <a:gd name="T69" fmla="*/ 45 h 662"/>
                <a:gd name="T70" fmla="*/ 318 w 729"/>
                <a:gd name="T71" fmla="*/ 33 h 662"/>
                <a:gd name="T72" fmla="*/ 266 w 729"/>
                <a:gd name="T73" fmla="*/ 21 h 662"/>
                <a:gd name="T74" fmla="*/ 215 w 729"/>
                <a:gd name="T75" fmla="*/ 12 h 662"/>
                <a:gd name="T76" fmla="*/ 170 w 729"/>
                <a:gd name="T77" fmla="*/ 6 h 662"/>
                <a:gd name="T78" fmla="*/ 124 w 729"/>
                <a:gd name="T79" fmla="*/ 0 h 662"/>
                <a:gd name="T80" fmla="*/ 88 w 729"/>
                <a:gd name="T81" fmla="*/ 0 h 662"/>
                <a:gd name="T82" fmla="*/ 55 w 729"/>
                <a:gd name="T83" fmla="*/ 0 h 662"/>
                <a:gd name="T84" fmla="*/ 27 w 729"/>
                <a:gd name="T85" fmla="*/ 0 h 662"/>
                <a:gd name="T86" fmla="*/ 9 w 729"/>
                <a:gd name="T87" fmla="*/ 6 h 662"/>
                <a:gd name="T88" fmla="*/ 0 w 729"/>
                <a:gd name="T89" fmla="*/ 12 h 662"/>
                <a:gd name="T90" fmla="*/ 30 w 729"/>
                <a:gd name="T91" fmla="*/ 18 h 662"/>
                <a:gd name="T92" fmla="*/ 61 w 729"/>
                <a:gd name="T93" fmla="*/ 21 h 662"/>
                <a:gd name="T94" fmla="*/ 97 w 729"/>
                <a:gd name="T95" fmla="*/ 27 h 662"/>
                <a:gd name="T96" fmla="*/ 133 w 729"/>
                <a:gd name="T97" fmla="*/ 33 h 662"/>
                <a:gd name="T98" fmla="*/ 170 w 729"/>
                <a:gd name="T99" fmla="*/ 42 h 662"/>
                <a:gd name="T100" fmla="*/ 212 w 729"/>
                <a:gd name="T101" fmla="*/ 48 h 662"/>
                <a:gd name="T102" fmla="*/ 251 w 729"/>
                <a:gd name="T103" fmla="*/ 57 h 662"/>
                <a:gd name="T104" fmla="*/ 294 w 729"/>
                <a:gd name="T105" fmla="*/ 66 h 662"/>
                <a:gd name="T106" fmla="*/ 333 w 729"/>
                <a:gd name="T107" fmla="*/ 78 h 662"/>
                <a:gd name="T108" fmla="*/ 375 w 729"/>
                <a:gd name="T109" fmla="*/ 90 h 662"/>
                <a:gd name="T110" fmla="*/ 418 w 729"/>
                <a:gd name="T111" fmla="*/ 102 h 662"/>
                <a:gd name="T112" fmla="*/ 457 w 729"/>
                <a:gd name="T113" fmla="*/ 118 h 662"/>
                <a:gd name="T114" fmla="*/ 496 w 729"/>
                <a:gd name="T115" fmla="*/ 136 h 662"/>
                <a:gd name="T116" fmla="*/ 536 w 729"/>
                <a:gd name="T117" fmla="*/ 157 h 662"/>
                <a:gd name="T118" fmla="*/ 572 w 729"/>
                <a:gd name="T119" fmla="*/ 178 h 662"/>
                <a:gd name="T120" fmla="*/ 605 w 729"/>
                <a:gd name="T121" fmla="*/ 202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9" h="662">
                  <a:moveTo>
                    <a:pt x="605" y="202"/>
                  </a:moveTo>
                  <a:lnTo>
                    <a:pt x="639" y="239"/>
                  </a:lnTo>
                  <a:lnTo>
                    <a:pt x="660" y="281"/>
                  </a:lnTo>
                  <a:lnTo>
                    <a:pt x="669" y="326"/>
                  </a:lnTo>
                  <a:lnTo>
                    <a:pt x="669" y="375"/>
                  </a:lnTo>
                  <a:lnTo>
                    <a:pt x="663" y="414"/>
                  </a:lnTo>
                  <a:lnTo>
                    <a:pt x="651" y="447"/>
                  </a:lnTo>
                  <a:lnTo>
                    <a:pt x="630" y="481"/>
                  </a:lnTo>
                  <a:lnTo>
                    <a:pt x="608" y="508"/>
                  </a:lnTo>
                  <a:lnTo>
                    <a:pt x="581" y="538"/>
                  </a:lnTo>
                  <a:lnTo>
                    <a:pt x="554" y="562"/>
                  </a:lnTo>
                  <a:lnTo>
                    <a:pt x="527" y="589"/>
                  </a:lnTo>
                  <a:lnTo>
                    <a:pt x="499" y="617"/>
                  </a:lnTo>
                  <a:lnTo>
                    <a:pt x="493" y="626"/>
                  </a:lnTo>
                  <a:lnTo>
                    <a:pt x="493" y="635"/>
                  </a:lnTo>
                  <a:lnTo>
                    <a:pt x="493" y="644"/>
                  </a:lnTo>
                  <a:lnTo>
                    <a:pt x="499" y="653"/>
                  </a:lnTo>
                  <a:lnTo>
                    <a:pt x="508" y="659"/>
                  </a:lnTo>
                  <a:lnTo>
                    <a:pt x="521" y="662"/>
                  </a:lnTo>
                  <a:lnTo>
                    <a:pt x="530" y="659"/>
                  </a:lnTo>
                  <a:lnTo>
                    <a:pt x="539" y="653"/>
                  </a:lnTo>
                  <a:lnTo>
                    <a:pt x="599" y="614"/>
                  </a:lnTo>
                  <a:lnTo>
                    <a:pt x="651" y="562"/>
                  </a:lnTo>
                  <a:lnTo>
                    <a:pt x="690" y="505"/>
                  </a:lnTo>
                  <a:lnTo>
                    <a:pt x="717" y="438"/>
                  </a:lnTo>
                  <a:lnTo>
                    <a:pt x="729" y="372"/>
                  </a:lnTo>
                  <a:lnTo>
                    <a:pt x="723" y="302"/>
                  </a:lnTo>
                  <a:lnTo>
                    <a:pt x="699" y="239"/>
                  </a:lnTo>
                  <a:lnTo>
                    <a:pt x="651" y="181"/>
                  </a:lnTo>
                  <a:lnTo>
                    <a:pt x="614" y="151"/>
                  </a:lnTo>
                  <a:lnTo>
                    <a:pt x="572" y="127"/>
                  </a:lnTo>
                  <a:lnTo>
                    <a:pt x="527" y="102"/>
                  </a:lnTo>
                  <a:lnTo>
                    <a:pt x="475" y="81"/>
                  </a:lnTo>
                  <a:lnTo>
                    <a:pt x="424" y="60"/>
                  </a:lnTo>
                  <a:lnTo>
                    <a:pt x="372" y="45"/>
                  </a:lnTo>
                  <a:lnTo>
                    <a:pt x="318" y="33"/>
                  </a:lnTo>
                  <a:lnTo>
                    <a:pt x="266" y="21"/>
                  </a:lnTo>
                  <a:lnTo>
                    <a:pt x="215" y="12"/>
                  </a:lnTo>
                  <a:lnTo>
                    <a:pt x="170" y="6"/>
                  </a:lnTo>
                  <a:lnTo>
                    <a:pt x="124" y="0"/>
                  </a:lnTo>
                  <a:lnTo>
                    <a:pt x="88" y="0"/>
                  </a:lnTo>
                  <a:lnTo>
                    <a:pt x="55" y="0"/>
                  </a:lnTo>
                  <a:lnTo>
                    <a:pt x="27" y="0"/>
                  </a:lnTo>
                  <a:lnTo>
                    <a:pt x="9" y="6"/>
                  </a:lnTo>
                  <a:lnTo>
                    <a:pt x="0" y="12"/>
                  </a:lnTo>
                  <a:lnTo>
                    <a:pt x="30" y="18"/>
                  </a:lnTo>
                  <a:lnTo>
                    <a:pt x="61" y="21"/>
                  </a:lnTo>
                  <a:lnTo>
                    <a:pt x="97" y="27"/>
                  </a:lnTo>
                  <a:lnTo>
                    <a:pt x="133" y="33"/>
                  </a:lnTo>
                  <a:lnTo>
                    <a:pt x="170" y="42"/>
                  </a:lnTo>
                  <a:lnTo>
                    <a:pt x="212" y="48"/>
                  </a:lnTo>
                  <a:lnTo>
                    <a:pt x="251" y="57"/>
                  </a:lnTo>
                  <a:lnTo>
                    <a:pt x="294" y="66"/>
                  </a:lnTo>
                  <a:lnTo>
                    <a:pt x="333" y="78"/>
                  </a:lnTo>
                  <a:lnTo>
                    <a:pt x="375" y="90"/>
                  </a:lnTo>
                  <a:lnTo>
                    <a:pt x="418" y="102"/>
                  </a:lnTo>
                  <a:lnTo>
                    <a:pt x="457" y="118"/>
                  </a:lnTo>
                  <a:lnTo>
                    <a:pt x="496" y="136"/>
                  </a:lnTo>
                  <a:lnTo>
                    <a:pt x="536" y="157"/>
                  </a:lnTo>
                  <a:lnTo>
                    <a:pt x="572" y="178"/>
                  </a:lnTo>
                  <a:lnTo>
                    <a:pt x="605" y="202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1" name="Freeform 61"/>
            <p:cNvSpPr>
              <a:spLocks/>
            </p:cNvSpPr>
            <p:nvPr/>
          </p:nvSpPr>
          <p:spPr bwMode="auto">
            <a:xfrm>
              <a:off x="949" y="675"/>
              <a:ext cx="297" cy="626"/>
            </a:xfrm>
            <a:custGeom>
              <a:avLst/>
              <a:gdLst>
                <a:gd name="T0" fmla="*/ 0 w 297"/>
                <a:gd name="T1" fmla="*/ 342 h 626"/>
                <a:gd name="T2" fmla="*/ 0 w 297"/>
                <a:gd name="T3" fmla="*/ 393 h 626"/>
                <a:gd name="T4" fmla="*/ 12 w 297"/>
                <a:gd name="T5" fmla="*/ 442 h 626"/>
                <a:gd name="T6" fmla="*/ 33 w 297"/>
                <a:gd name="T7" fmla="*/ 487 h 626"/>
                <a:gd name="T8" fmla="*/ 64 w 297"/>
                <a:gd name="T9" fmla="*/ 526 h 626"/>
                <a:gd name="T10" fmla="*/ 100 w 297"/>
                <a:gd name="T11" fmla="*/ 560 h 626"/>
                <a:gd name="T12" fmla="*/ 142 w 297"/>
                <a:gd name="T13" fmla="*/ 590 h 626"/>
                <a:gd name="T14" fmla="*/ 191 w 297"/>
                <a:gd name="T15" fmla="*/ 611 h 626"/>
                <a:gd name="T16" fmla="*/ 239 w 297"/>
                <a:gd name="T17" fmla="*/ 623 h 626"/>
                <a:gd name="T18" fmla="*/ 254 w 297"/>
                <a:gd name="T19" fmla="*/ 626 h 626"/>
                <a:gd name="T20" fmla="*/ 269 w 297"/>
                <a:gd name="T21" fmla="*/ 620 h 626"/>
                <a:gd name="T22" fmla="*/ 282 w 297"/>
                <a:gd name="T23" fmla="*/ 611 h 626"/>
                <a:gd name="T24" fmla="*/ 288 w 297"/>
                <a:gd name="T25" fmla="*/ 599 h 626"/>
                <a:gd name="T26" fmla="*/ 288 w 297"/>
                <a:gd name="T27" fmla="*/ 584 h 626"/>
                <a:gd name="T28" fmla="*/ 285 w 297"/>
                <a:gd name="T29" fmla="*/ 569 h 626"/>
                <a:gd name="T30" fmla="*/ 276 w 297"/>
                <a:gd name="T31" fmla="*/ 557 h 626"/>
                <a:gd name="T32" fmla="*/ 260 w 297"/>
                <a:gd name="T33" fmla="*/ 551 h 626"/>
                <a:gd name="T34" fmla="*/ 212 w 297"/>
                <a:gd name="T35" fmla="*/ 532 h 626"/>
                <a:gd name="T36" fmla="*/ 167 w 297"/>
                <a:gd name="T37" fmla="*/ 508 h 626"/>
                <a:gd name="T38" fmla="*/ 130 w 297"/>
                <a:gd name="T39" fmla="*/ 475 h 626"/>
                <a:gd name="T40" fmla="*/ 103 w 297"/>
                <a:gd name="T41" fmla="*/ 439 h 626"/>
                <a:gd name="T42" fmla="*/ 85 w 297"/>
                <a:gd name="T43" fmla="*/ 393 h 626"/>
                <a:gd name="T44" fmla="*/ 76 w 297"/>
                <a:gd name="T45" fmla="*/ 345 h 626"/>
                <a:gd name="T46" fmla="*/ 76 w 297"/>
                <a:gd name="T47" fmla="*/ 293 h 626"/>
                <a:gd name="T48" fmla="*/ 91 w 297"/>
                <a:gd name="T49" fmla="*/ 239 h 626"/>
                <a:gd name="T50" fmla="*/ 109 w 297"/>
                <a:gd name="T51" fmla="*/ 200 h 626"/>
                <a:gd name="T52" fmla="*/ 133 w 297"/>
                <a:gd name="T53" fmla="*/ 163 h 626"/>
                <a:gd name="T54" fmla="*/ 161 w 297"/>
                <a:gd name="T55" fmla="*/ 130 h 626"/>
                <a:gd name="T56" fmla="*/ 191 w 297"/>
                <a:gd name="T57" fmla="*/ 100 h 626"/>
                <a:gd name="T58" fmla="*/ 218 w 297"/>
                <a:gd name="T59" fmla="*/ 73 h 626"/>
                <a:gd name="T60" fmla="*/ 248 w 297"/>
                <a:gd name="T61" fmla="*/ 48 h 626"/>
                <a:gd name="T62" fmla="*/ 276 w 297"/>
                <a:gd name="T63" fmla="*/ 24 h 626"/>
                <a:gd name="T64" fmla="*/ 297 w 297"/>
                <a:gd name="T65" fmla="*/ 3 h 626"/>
                <a:gd name="T66" fmla="*/ 276 w 297"/>
                <a:gd name="T67" fmla="*/ 0 h 626"/>
                <a:gd name="T68" fmla="*/ 242 w 297"/>
                <a:gd name="T69" fmla="*/ 15 h 626"/>
                <a:gd name="T70" fmla="*/ 197 w 297"/>
                <a:gd name="T71" fmla="*/ 48 h 626"/>
                <a:gd name="T72" fmla="*/ 145 w 297"/>
                <a:gd name="T73" fmla="*/ 94 h 626"/>
                <a:gd name="T74" fmla="*/ 97 w 297"/>
                <a:gd name="T75" fmla="*/ 151 h 626"/>
                <a:gd name="T76" fmla="*/ 52 w 297"/>
                <a:gd name="T77" fmla="*/ 212 h 626"/>
                <a:gd name="T78" fmla="*/ 18 w 297"/>
                <a:gd name="T79" fmla="*/ 278 h 626"/>
                <a:gd name="T80" fmla="*/ 0 w 297"/>
                <a:gd name="T81" fmla="*/ 342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7" h="626">
                  <a:moveTo>
                    <a:pt x="0" y="342"/>
                  </a:moveTo>
                  <a:lnTo>
                    <a:pt x="0" y="393"/>
                  </a:lnTo>
                  <a:lnTo>
                    <a:pt x="12" y="442"/>
                  </a:lnTo>
                  <a:lnTo>
                    <a:pt x="33" y="487"/>
                  </a:lnTo>
                  <a:lnTo>
                    <a:pt x="64" y="526"/>
                  </a:lnTo>
                  <a:lnTo>
                    <a:pt x="100" y="560"/>
                  </a:lnTo>
                  <a:lnTo>
                    <a:pt x="142" y="590"/>
                  </a:lnTo>
                  <a:lnTo>
                    <a:pt x="191" y="611"/>
                  </a:lnTo>
                  <a:lnTo>
                    <a:pt x="239" y="623"/>
                  </a:lnTo>
                  <a:lnTo>
                    <a:pt x="254" y="626"/>
                  </a:lnTo>
                  <a:lnTo>
                    <a:pt x="269" y="620"/>
                  </a:lnTo>
                  <a:lnTo>
                    <a:pt x="282" y="611"/>
                  </a:lnTo>
                  <a:lnTo>
                    <a:pt x="288" y="599"/>
                  </a:lnTo>
                  <a:lnTo>
                    <a:pt x="288" y="584"/>
                  </a:lnTo>
                  <a:lnTo>
                    <a:pt x="285" y="569"/>
                  </a:lnTo>
                  <a:lnTo>
                    <a:pt x="276" y="557"/>
                  </a:lnTo>
                  <a:lnTo>
                    <a:pt x="260" y="551"/>
                  </a:lnTo>
                  <a:lnTo>
                    <a:pt x="212" y="532"/>
                  </a:lnTo>
                  <a:lnTo>
                    <a:pt x="167" y="508"/>
                  </a:lnTo>
                  <a:lnTo>
                    <a:pt x="130" y="475"/>
                  </a:lnTo>
                  <a:lnTo>
                    <a:pt x="103" y="439"/>
                  </a:lnTo>
                  <a:lnTo>
                    <a:pt x="85" y="393"/>
                  </a:lnTo>
                  <a:lnTo>
                    <a:pt x="76" y="345"/>
                  </a:lnTo>
                  <a:lnTo>
                    <a:pt x="76" y="293"/>
                  </a:lnTo>
                  <a:lnTo>
                    <a:pt x="91" y="239"/>
                  </a:lnTo>
                  <a:lnTo>
                    <a:pt x="109" y="200"/>
                  </a:lnTo>
                  <a:lnTo>
                    <a:pt x="133" y="163"/>
                  </a:lnTo>
                  <a:lnTo>
                    <a:pt x="161" y="130"/>
                  </a:lnTo>
                  <a:lnTo>
                    <a:pt x="191" y="100"/>
                  </a:lnTo>
                  <a:lnTo>
                    <a:pt x="218" y="73"/>
                  </a:lnTo>
                  <a:lnTo>
                    <a:pt x="248" y="48"/>
                  </a:lnTo>
                  <a:lnTo>
                    <a:pt x="276" y="24"/>
                  </a:lnTo>
                  <a:lnTo>
                    <a:pt x="297" y="3"/>
                  </a:lnTo>
                  <a:lnTo>
                    <a:pt x="276" y="0"/>
                  </a:lnTo>
                  <a:lnTo>
                    <a:pt x="242" y="15"/>
                  </a:lnTo>
                  <a:lnTo>
                    <a:pt x="197" y="48"/>
                  </a:lnTo>
                  <a:lnTo>
                    <a:pt x="145" y="94"/>
                  </a:lnTo>
                  <a:lnTo>
                    <a:pt x="97" y="151"/>
                  </a:lnTo>
                  <a:lnTo>
                    <a:pt x="52" y="212"/>
                  </a:lnTo>
                  <a:lnTo>
                    <a:pt x="18" y="278"/>
                  </a:lnTo>
                  <a:lnTo>
                    <a:pt x="0" y="342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2" name="Freeform 62"/>
            <p:cNvSpPr>
              <a:spLocks/>
            </p:cNvSpPr>
            <p:nvPr/>
          </p:nvSpPr>
          <p:spPr bwMode="auto">
            <a:xfrm>
              <a:off x="3037" y="324"/>
              <a:ext cx="636" cy="817"/>
            </a:xfrm>
            <a:custGeom>
              <a:avLst/>
              <a:gdLst>
                <a:gd name="T0" fmla="*/ 536 w 636"/>
                <a:gd name="T1" fmla="*/ 327 h 817"/>
                <a:gd name="T2" fmla="*/ 566 w 636"/>
                <a:gd name="T3" fmla="*/ 378 h 817"/>
                <a:gd name="T4" fmla="*/ 581 w 636"/>
                <a:gd name="T5" fmla="*/ 433 h 817"/>
                <a:gd name="T6" fmla="*/ 572 w 636"/>
                <a:gd name="T7" fmla="*/ 493 h 817"/>
                <a:gd name="T8" fmla="*/ 539 w 636"/>
                <a:gd name="T9" fmla="*/ 551 h 817"/>
                <a:gd name="T10" fmla="*/ 488 w 636"/>
                <a:gd name="T11" fmla="*/ 602 h 817"/>
                <a:gd name="T12" fmla="*/ 430 w 636"/>
                <a:gd name="T13" fmla="*/ 647 h 817"/>
                <a:gd name="T14" fmla="*/ 369 w 636"/>
                <a:gd name="T15" fmla="*/ 696 h 817"/>
                <a:gd name="T16" fmla="*/ 333 w 636"/>
                <a:gd name="T17" fmla="*/ 732 h 817"/>
                <a:gd name="T18" fmla="*/ 321 w 636"/>
                <a:gd name="T19" fmla="*/ 756 h 817"/>
                <a:gd name="T20" fmla="*/ 312 w 636"/>
                <a:gd name="T21" fmla="*/ 781 h 817"/>
                <a:gd name="T22" fmla="*/ 315 w 636"/>
                <a:gd name="T23" fmla="*/ 805 h 817"/>
                <a:gd name="T24" fmla="*/ 336 w 636"/>
                <a:gd name="T25" fmla="*/ 817 h 817"/>
                <a:gd name="T26" fmla="*/ 360 w 636"/>
                <a:gd name="T27" fmla="*/ 814 h 817"/>
                <a:gd name="T28" fmla="*/ 400 w 636"/>
                <a:gd name="T29" fmla="*/ 771 h 817"/>
                <a:gd name="T30" fmla="*/ 466 w 636"/>
                <a:gd name="T31" fmla="*/ 708 h 817"/>
                <a:gd name="T32" fmla="*/ 536 w 636"/>
                <a:gd name="T33" fmla="*/ 647 h 817"/>
                <a:gd name="T34" fmla="*/ 596 w 636"/>
                <a:gd name="T35" fmla="*/ 578 h 817"/>
                <a:gd name="T36" fmla="*/ 633 w 636"/>
                <a:gd name="T37" fmla="*/ 493 h 817"/>
                <a:gd name="T38" fmla="*/ 627 w 636"/>
                <a:gd name="T39" fmla="*/ 403 h 817"/>
                <a:gd name="T40" fmla="*/ 587 w 636"/>
                <a:gd name="T41" fmla="*/ 318 h 817"/>
                <a:gd name="T42" fmla="*/ 521 w 636"/>
                <a:gd name="T43" fmla="*/ 248 h 817"/>
                <a:gd name="T44" fmla="*/ 457 w 636"/>
                <a:gd name="T45" fmla="*/ 197 h 817"/>
                <a:gd name="T46" fmla="*/ 394 w 636"/>
                <a:gd name="T47" fmla="*/ 158 h 817"/>
                <a:gd name="T48" fmla="*/ 327 w 636"/>
                <a:gd name="T49" fmla="*/ 115 h 817"/>
                <a:gd name="T50" fmla="*/ 254 w 636"/>
                <a:gd name="T51" fmla="*/ 76 h 817"/>
                <a:gd name="T52" fmla="*/ 188 w 636"/>
                <a:gd name="T53" fmla="*/ 43 h 817"/>
                <a:gd name="T54" fmla="*/ 121 w 636"/>
                <a:gd name="T55" fmla="*/ 18 h 817"/>
                <a:gd name="T56" fmla="*/ 64 w 636"/>
                <a:gd name="T57" fmla="*/ 3 h 817"/>
                <a:gd name="T58" fmla="*/ 18 w 636"/>
                <a:gd name="T59" fmla="*/ 3 h 817"/>
                <a:gd name="T60" fmla="*/ 21 w 636"/>
                <a:gd name="T61" fmla="*/ 15 h 817"/>
                <a:gd name="T62" fmla="*/ 73 w 636"/>
                <a:gd name="T63" fmla="*/ 37 h 817"/>
                <a:gd name="T64" fmla="*/ 133 w 636"/>
                <a:gd name="T65" fmla="*/ 64 h 817"/>
                <a:gd name="T66" fmla="*/ 203 w 636"/>
                <a:gd name="T67" fmla="*/ 97 h 817"/>
                <a:gd name="T68" fmla="*/ 276 w 636"/>
                <a:gd name="T69" fmla="*/ 136 h 817"/>
                <a:gd name="T70" fmla="*/ 348 w 636"/>
                <a:gd name="T71" fmla="*/ 182 h 817"/>
                <a:gd name="T72" fmla="*/ 421 w 636"/>
                <a:gd name="T73" fmla="*/ 230 h 817"/>
                <a:gd name="T74" fmla="*/ 484 w 636"/>
                <a:gd name="T75" fmla="*/ 279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6" h="817">
                  <a:moveTo>
                    <a:pt x="515" y="306"/>
                  </a:moveTo>
                  <a:lnTo>
                    <a:pt x="536" y="327"/>
                  </a:lnTo>
                  <a:lnTo>
                    <a:pt x="554" y="351"/>
                  </a:lnTo>
                  <a:lnTo>
                    <a:pt x="566" y="378"/>
                  </a:lnTo>
                  <a:lnTo>
                    <a:pt x="578" y="406"/>
                  </a:lnTo>
                  <a:lnTo>
                    <a:pt x="581" y="433"/>
                  </a:lnTo>
                  <a:lnTo>
                    <a:pt x="581" y="463"/>
                  </a:lnTo>
                  <a:lnTo>
                    <a:pt x="572" y="493"/>
                  </a:lnTo>
                  <a:lnTo>
                    <a:pt x="560" y="520"/>
                  </a:lnTo>
                  <a:lnTo>
                    <a:pt x="539" y="551"/>
                  </a:lnTo>
                  <a:lnTo>
                    <a:pt x="515" y="578"/>
                  </a:lnTo>
                  <a:lnTo>
                    <a:pt x="488" y="602"/>
                  </a:lnTo>
                  <a:lnTo>
                    <a:pt x="457" y="626"/>
                  </a:lnTo>
                  <a:lnTo>
                    <a:pt x="430" y="647"/>
                  </a:lnTo>
                  <a:lnTo>
                    <a:pt x="400" y="672"/>
                  </a:lnTo>
                  <a:lnTo>
                    <a:pt x="369" y="696"/>
                  </a:lnTo>
                  <a:lnTo>
                    <a:pt x="342" y="723"/>
                  </a:lnTo>
                  <a:lnTo>
                    <a:pt x="333" y="732"/>
                  </a:lnTo>
                  <a:lnTo>
                    <a:pt x="327" y="744"/>
                  </a:lnTo>
                  <a:lnTo>
                    <a:pt x="321" y="756"/>
                  </a:lnTo>
                  <a:lnTo>
                    <a:pt x="315" y="768"/>
                  </a:lnTo>
                  <a:lnTo>
                    <a:pt x="312" y="781"/>
                  </a:lnTo>
                  <a:lnTo>
                    <a:pt x="312" y="793"/>
                  </a:lnTo>
                  <a:lnTo>
                    <a:pt x="315" y="805"/>
                  </a:lnTo>
                  <a:lnTo>
                    <a:pt x="324" y="814"/>
                  </a:lnTo>
                  <a:lnTo>
                    <a:pt x="336" y="817"/>
                  </a:lnTo>
                  <a:lnTo>
                    <a:pt x="348" y="817"/>
                  </a:lnTo>
                  <a:lnTo>
                    <a:pt x="360" y="814"/>
                  </a:lnTo>
                  <a:lnTo>
                    <a:pt x="369" y="805"/>
                  </a:lnTo>
                  <a:lnTo>
                    <a:pt x="400" y="771"/>
                  </a:lnTo>
                  <a:lnTo>
                    <a:pt x="433" y="738"/>
                  </a:lnTo>
                  <a:lnTo>
                    <a:pt x="466" y="708"/>
                  </a:lnTo>
                  <a:lnTo>
                    <a:pt x="503" y="678"/>
                  </a:lnTo>
                  <a:lnTo>
                    <a:pt x="536" y="647"/>
                  </a:lnTo>
                  <a:lnTo>
                    <a:pt x="566" y="614"/>
                  </a:lnTo>
                  <a:lnTo>
                    <a:pt x="596" y="578"/>
                  </a:lnTo>
                  <a:lnTo>
                    <a:pt x="618" y="539"/>
                  </a:lnTo>
                  <a:lnTo>
                    <a:pt x="633" y="493"/>
                  </a:lnTo>
                  <a:lnTo>
                    <a:pt x="636" y="448"/>
                  </a:lnTo>
                  <a:lnTo>
                    <a:pt x="627" y="403"/>
                  </a:lnTo>
                  <a:lnTo>
                    <a:pt x="612" y="360"/>
                  </a:lnTo>
                  <a:lnTo>
                    <a:pt x="587" y="318"/>
                  </a:lnTo>
                  <a:lnTo>
                    <a:pt x="557" y="282"/>
                  </a:lnTo>
                  <a:lnTo>
                    <a:pt x="521" y="248"/>
                  </a:lnTo>
                  <a:lnTo>
                    <a:pt x="484" y="218"/>
                  </a:lnTo>
                  <a:lnTo>
                    <a:pt x="457" y="197"/>
                  </a:lnTo>
                  <a:lnTo>
                    <a:pt x="427" y="179"/>
                  </a:lnTo>
                  <a:lnTo>
                    <a:pt x="394" y="158"/>
                  </a:lnTo>
                  <a:lnTo>
                    <a:pt x="360" y="136"/>
                  </a:lnTo>
                  <a:lnTo>
                    <a:pt x="327" y="115"/>
                  </a:lnTo>
                  <a:lnTo>
                    <a:pt x="291" y="94"/>
                  </a:lnTo>
                  <a:lnTo>
                    <a:pt x="254" y="76"/>
                  </a:lnTo>
                  <a:lnTo>
                    <a:pt x="221" y="58"/>
                  </a:lnTo>
                  <a:lnTo>
                    <a:pt x="188" y="43"/>
                  </a:lnTo>
                  <a:lnTo>
                    <a:pt x="155" y="28"/>
                  </a:lnTo>
                  <a:lnTo>
                    <a:pt x="121" y="18"/>
                  </a:lnTo>
                  <a:lnTo>
                    <a:pt x="91" y="9"/>
                  </a:lnTo>
                  <a:lnTo>
                    <a:pt x="64" y="3"/>
                  </a:lnTo>
                  <a:lnTo>
                    <a:pt x="40" y="0"/>
                  </a:lnTo>
                  <a:lnTo>
                    <a:pt x="18" y="3"/>
                  </a:lnTo>
                  <a:lnTo>
                    <a:pt x="0" y="9"/>
                  </a:lnTo>
                  <a:lnTo>
                    <a:pt x="21" y="15"/>
                  </a:lnTo>
                  <a:lnTo>
                    <a:pt x="46" y="24"/>
                  </a:lnTo>
                  <a:lnTo>
                    <a:pt x="73" y="37"/>
                  </a:lnTo>
                  <a:lnTo>
                    <a:pt x="100" y="49"/>
                  </a:lnTo>
                  <a:lnTo>
                    <a:pt x="133" y="64"/>
                  </a:lnTo>
                  <a:lnTo>
                    <a:pt x="167" y="79"/>
                  </a:lnTo>
                  <a:lnTo>
                    <a:pt x="203" y="97"/>
                  </a:lnTo>
                  <a:lnTo>
                    <a:pt x="239" y="115"/>
                  </a:lnTo>
                  <a:lnTo>
                    <a:pt x="276" y="136"/>
                  </a:lnTo>
                  <a:lnTo>
                    <a:pt x="312" y="158"/>
                  </a:lnTo>
                  <a:lnTo>
                    <a:pt x="348" y="182"/>
                  </a:lnTo>
                  <a:lnTo>
                    <a:pt x="385" y="206"/>
                  </a:lnTo>
                  <a:lnTo>
                    <a:pt x="421" y="230"/>
                  </a:lnTo>
                  <a:lnTo>
                    <a:pt x="454" y="254"/>
                  </a:lnTo>
                  <a:lnTo>
                    <a:pt x="484" y="279"/>
                  </a:lnTo>
                  <a:lnTo>
                    <a:pt x="515" y="306"/>
                  </a:lnTo>
                  <a:close/>
                </a:path>
              </a:pathLst>
            </a:custGeom>
            <a:solidFill>
              <a:srgbClr val="C9E8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Freeform 63"/>
            <p:cNvSpPr>
              <a:spLocks/>
            </p:cNvSpPr>
            <p:nvPr/>
          </p:nvSpPr>
          <p:spPr bwMode="auto">
            <a:xfrm>
              <a:off x="1445" y="560"/>
              <a:ext cx="512" cy="620"/>
            </a:xfrm>
            <a:custGeom>
              <a:avLst/>
              <a:gdLst>
                <a:gd name="T0" fmla="*/ 188 w 512"/>
                <a:gd name="T1" fmla="*/ 94 h 620"/>
                <a:gd name="T2" fmla="*/ 152 w 512"/>
                <a:gd name="T3" fmla="*/ 121 h 620"/>
                <a:gd name="T4" fmla="*/ 118 w 512"/>
                <a:gd name="T5" fmla="*/ 151 h 620"/>
                <a:gd name="T6" fmla="*/ 85 w 512"/>
                <a:gd name="T7" fmla="*/ 188 h 620"/>
                <a:gd name="T8" fmla="*/ 58 w 512"/>
                <a:gd name="T9" fmla="*/ 224 h 620"/>
                <a:gd name="T10" fmla="*/ 37 w 512"/>
                <a:gd name="T11" fmla="*/ 263 h 620"/>
                <a:gd name="T12" fmla="*/ 19 w 512"/>
                <a:gd name="T13" fmla="*/ 303 h 620"/>
                <a:gd name="T14" fmla="*/ 7 w 512"/>
                <a:gd name="T15" fmla="*/ 342 h 620"/>
                <a:gd name="T16" fmla="*/ 0 w 512"/>
                <a:gd name="T17" fmla="*/ 384 h 620"/>
                <a:gd name="T18" fmla="*/ 7 w 512"/>
                <a:gd name="T19" fmla="*/ 448 h 620"/>
                <a:gd name="T20" fmla="*/ 31 w 512"/>
                <a:gd name="T21" fmla="*/ 499 h 620"/>
                <a:gd name="T22" fmla="*/ 67 w 512"/>
                <a:gd name="T23" fmla="*/ 545 h 620"/>
                <a:gd name="T24" fmla="*/ 112 w 512"/>
                <a:gd name="T25" fmla="*/ 578 h 620"/>
                <a:gd name="T26" fmla="*/ 167 w 512"/>
                <a:gd name="T27" fmla="*/ 602 h 620"/>
                <a:gd name="T28" fmla="*/ 227 w 512"/>
                <a:gd name="T29" fmla="*/ 617 h 620"/>
                <a:gd name="T30" fmla="*/ 285 w 512"/>
                <a:gd name="T31" fmla="*/ 620 h 620"/>
                <a:gd name="T32" fmla="*/ 342 w 512"/>
                <a:gd name="T33" fmla="*/ 611 h 620"/>
                <a:gd name="T34" fmla="*/ 355 w 512"/>
                <a:gd name="T35" fmla="*/ 611 h 620"/>
                <a:gd name="T36" fmla="*/ 367 w 512"/>
                <a:gd name="T37" fmla="*/ 605 h 620"/>
                <a:gd name="T38" fmla="*/ 376 w 512"/>
                <a:gd name="T39" fmla="*/ 593 h 620"/>
                <a:gd name="T40" fmla="*/ 379 w 512"/>
                <a:gd name="T41" fmla="*/ 581 h 620"/>
                <a:gd name="T42" fmla="*/ 376 w 512"/>
                <a:gd name="T43" fmla="*/ 575 h 620"/>
                <a:gd name="T44" fmla="*/ 367 w 512"/>
                <a:gd name="T45" fmla="*/ 575 h 620"/>
                <a:gd name="T46" fmla="*/ 355 w 512"/>
                <a:gd name="T47" fmla="*/ 572 h 620"/>
                <a:gd name="T48" fmla="*/ 339 w 512"/>
                <a:gd name="T49" fmla="*/ 572 h 620"/>
                <a:gd name="T50" fmla="*/ 321 w 512"/>
                <a:gd name="T51" fmla="*/ 572 h 620"/>
                <a:gd name="T52" fmla="*/ 306 w 512"/>
                <a:gd name="T53" fmla="*/ 572 h 620"/>
                <a:gd name="T54" fmla="*/ 291 w 512"/>
                <a:gd name="T55" fmla="*/ 572 h 620"/>
                <a:gd name="T56" fmla="*/ 282 w 512"/>
                <a:gd name="T57" fmla="*/ 572 h 620"/>
                <a:gd name="T58" fmla="*/ 252 w 512"/>
                <a:gd name="T59" fmla="*/ 569 h 620"/>
                <a:gd name="T60" fmla="*/ 224 w 512"/>
                <a:gd name="T61" fmla="*/ 566 h 620"/>
                <a:gd name="T62" fmla="*/ 194 w 512"/>
                <a:gd name="T63" fmla="*/ 563 h 620"/>
                <a:gd name="T64" fmla="*/ 164 w 512"/>
                <a:gd name="T65" fmla="*/ 554 h 620"/>
                <a:gd name="T66" fmla="*/ 134 w 512"/>
                <a:gd name="T67" fmla="*/ 545 h 620"/>
                <a:gd name="T68" fmla="*/ 103 w 512"/>
                <a:gd name="T69" fmla="*/ 523 h 620"/>
                <a:gd name="T70" fmla="*/ 76 w 512"/>
                <a:gd name="T71" fmla="*/ 496 h 620"/>
                <a:gd name="T72" fmla="*/ 46 w 512"/>
                <a:gd name="T73" fmla="*/ 457 h 620"/>
                <a:gd name="T74" fmla="*/ 40 w 512"/>
                <a:gd name="T75" fmla="*/ 411 h 620"/>
                <a:gd name="T76" fmla="*/ 43 w 512"/>
                <a:gd name="T77" fmla="*/ 369 h 620"/>
                <a:gd name="T78" fmla="*/ 55 w 512"/>
                <a:gd name="T79" fmla="*/ 327 h 620"/>
                <a:gd name="T80" fmla="*/ 73 w 512"/>
                <a:gd name="T81" fmla="*/ 287 h 620"/>
                <a:gd name="T82" fmla="*/ 100 w 512"/>
                <a:gd name="T83" fmla="*/ 251 h 620"/>
                <a:gd name="T84" fmla="*/ 131 w 512"/>
                <a:gd name="T85" fmla="*/ 215 h 620"/>
                <a:gd name="T86" fmla="*/ 164 w 512"/>
                <a:gd name="T87" fmla="*/ 185 h 620"/>
                <a:gd name="T88" fmla="*/ 203 w 512"/>
                <a:gd name="T89" fmla="*/ 154 h 620"/>
                <a:gd name="T90" fmla="*/ 243 w 512"/>
                <a:gd name="T91" fmla="*/ 127 h 620"/>
                <a:gd name="T92" fmla="*/ 285 w 512"/>
                <a:gd name="T93" fmla="*/ 103 h 620"/>
                <a:gd name="T94" fmla="*/ 327 w 512"/>
                <a:gd name="T95" fmla="*/ 82 h 620"/>
                <a:gd name="T96" fmla="*/ 367 w 512"/>
                <a:gd name="T97" fmla="*/ 64 h 620"/>
                <a:gd name="T98" fmla="*/ 409 w 512"/>
                <a:gd name="T99" fmla="*/ 49 h 620"/>
                <a:gd name="T100" fmla="*/ 445 w 512"/>
                <a:gd name="T101" fmla="*/ 33 h 620"/>
                <a:gd name="T102" fmla="*/ 482 w 512"/>
                <a:gd name="T103" fmla="*/ 24 h 620"/>
                <a:gd name="T104" fmla="*/ 512 w 512"/>
                <a:gd name="T105" fmla="*/ 18 h 620"/>
                <a:gd name="T106" fmla="*/ 491 w 512"/>
                <a:gd name="T107" fmla="*/ 6 h 620"/>
                <a:gd name="T108" fmla="*/ 457 w 512"/>
                <a:gd name="T109" fmla="*/ 0 h 620"/>
                <a:gd name="T110" fmla="*/ 418 w 512"/>
                <a:gd name="T111" fmla="*/ 6 h 620"/>
                <a:gd name="T112" fmla="*/ 373 w 512"/>
                <a:gd name="T113" fmla="*/ 15 h 620"/>
                <a:gd name="T114" fmla="*/ 321 w 512"/>
                <a:gd name="T115" fmla="*/ 30 h 620"/>
                <a:gd name="T116" fmla="*/ 273 w 512"/>
                <a:gd name="T117" fmla="*/ 49 h 620"/>
                <a:gd name="T118" fmla="*/ 227 w 512"/>
                <a:gd name="T119" fmla="*/ 73 h 620"/>
                <a:gd name="T120" fmla="*/ 188 w 512"/>
                <a:gd name="T121" fmla="*/ 94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2" h="620">
                  <a:moveTo>
                    <a:pt x="188" y="94"/>
                  </a:moveTo>
                  <a:lnTo>
                    <a:pt x="152" y="121"/>
                  </a:lnTo>
                  <a:lnTo>
                    <a:pt x="118" y="151"/>
                  </a:lnTo>
                  <a:lnTo>
                    <a:pt x="85" y="188"/>
                  </a:lnTo>
                  <a:lnTo>
                    <a:pt x="58" y="224"/>
                  </a:lnTo>
                  <a:lnTo>
                    <a:pt x="37" y="263"/>
                  </a:lnTo>
                  <a:lnTo>
                    <a:pt x="19" y="303"/>
                  </a:lnTo>
                  <a:lnTo>
                    <a:pt x="7" y="342"/>
                  </a:lnTo>
                  <a:lnTo>
                    <a:pt x="0" y="384"/>
                  </a:lnTo>
                  <a:lnTo>
                    <a:pt x="7" y="448"/>
                  </a:lnTo>
                  <a:lnTo>
                    <a:pt x="31" y="499"/>
                  </a:lnTo>
                  <a:lnTo>
                    <a:pt x="67" y="545"/>
                  </a:lnTo>
                  <a:lnTo>
                    <a:pt x="112" y="578"/>
                  </a:lnTo>
                  <a:lnTo>
                    <a:pt x="167" y="602"/>
                  </a:lnTo>
                  <a:lnTo>
                    <a:pt x="227" y="617"/>
                  </a:lnTo>
                  <a:lnTo>
                    <a:pt x="285" y="620"/>
                  </a:lnTo>
                  <a:lnTo>
                    <a:pt x="342" y="611"/>
                  </a:lnTo>
                  <a:lnTo>
                    <a:pt x="355" y="611"/>
                  </a:lnTo>
                  <a:lnTo>
                    <a:pt x="367" y="605"/>
                  </a:lnTo>
                  <a:lnTo>
                    <a:pt x="376" y="593"/>
                  </a:lnTo>
                  <a:lnTo>
                    <a:pt x="379" y="581"/>
                  </a:lnTo>
                  <a:lnTo>
                    <a:pt x="376" y="575"/>
                  </a:lnTo>
                  <a:lnTo>
                    <a:pt x="367" y="575"/>
                  </a:lnTo>
                  <a:lnTo>
                    <a:pt x="355" y="572"/>
                  </a:lnTo>
                  <a:lnTo>
                    <a:pt x="339" y="572"/>
                  </a:lnTo>
                  <a:lnTo>
                    <a:pt x="321" y="572"/>
                  </a:lnTo>
                  <a:lnTo>
                    <a:pt x="306" y="572"/>
                  </a:lnTo>
                  <a:lnTo>
                    <a:pt x="291" y="572"/>
                  </a:lnTo>
                  <a:lnTo>
                    <a:pt x="282" y="572"/>
                  </a:lnTo>
                  <a:lnTo>
                    <a:pt x="252" y="569"/>
                  </a:lnTo>
                  <a:lnTo>
                    <a:pt x="224" y="566"/>
                  </a:lnTo>
                  <a:lnTo>
                    <a:pt x="194" y="563"/>
                  </a:lnTo>
                  <a:lnTo>
                    <a:pt x="164" y="554"/>
                  </a:lnTo>
                  <a:lnTo>
                    <a:pt x="134" y="545"/>
                  </a:lnTo>
                  <a:lnTo>
                    <a:pt x="103" y="523"/>
                  </a:lnTo>
                  <a:lnTo>
                    <a:pt x="76" y="496"/>
                  </a:lnTo>
                  <a:lnTo>
                    <a:pt x="46" y="457"/>
                  </a:lnTo>
                  <a:lnTo>
                    <a:pt x="40" y="411"/>
                  </a:lnTo>
                  <a:lnTo>
                    <a:pt x="43" y="369"/>
                  </a:lnTo>
                  <a:lnTo>
                    <a:pt x="55" y="327"/>
                  </a:lnTo>
                  <a:lnTo>
                    <a:pt x="73" y="287"/>
                  </a:lnTo>
                  <a:lnTo>
                    <a:pt x="100" y="251"/>
                  </a:lnTo>
                  <a:lnTo>
                    <a:pt x="131" y="215"/>
                  </a:lnTo>
                  <a:lnTo>
                    <a:pt x="164" y="185"/>
                  </a:lnTo>
                  <a:lnTo>
                    <a:pt x="203" y="154"/>
                  </a:lnTo>
                  <a:lnTo>
                    <a:pt x="243" y="127"/>
                  </a:lnTo>
                  <a:lnTo>
                    <a:pt x="285" y="103"/>
                  </a:lnTo>
                  <a:lnTo>
                    <a:pt x="327" y="82"/>
                  </a:lnTo>
                  <a:lnTo>
                    <a:pt x="367" y="64"/>
                  </a:lnTo>
                  <a:lnTo>
                    <a:pt x="409" y="49"/>
                  </a:lnTo>
                  <a:lnTo>
                    <a:pt x="445" y="33"/>
                  </a:lnTo>
                  <a:lnTo>
                    <a:pt x="482" y="24"/>
                  </a:lnTo>
                  <a:lnTo>
                    <a:pt x="512" y="18"/>
                  </a:lnTo>
                  <a:lnTo>
                    <a:pt x="491" y="6"/>
                  </a:lnTo>
                  <a:lnTo>
                    <a:pt x="457" y="0"/>
                  </a:lnTo>
                  <a:lnTo>
                    <a:pt x="418" y="6"/>
                  </a:lnTo>
                  <a:lnTo>
                    <a:pt x="373" y="15"/>
                  </a:lnTo>
                  <a:lnTo>
                    <a:pt x="321" y="30"/>
                  </a:lnTo>
                  <a:lnTo>
                    <a:pt x="273" y="49"/>
                  </a:lnTo>
                  <a:lnTo>
                    <a:pt x="227" y="73"/>
                  </a:lnTo>
                  <a:lnTo>
                    <a:pt x="188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Freeform 64"/>
            <p:cNvSpPr>
              <a:spLocks/>
            </p:cNvSpPr>
            <p:nvPr/>
          </p:nvSpPr>
          <p:spPr bwMode="auto">
            <a:xfrm>
              <a:off x="2323" y="554"/>
              <a:ext cx="330" cy="481"/>
            </a:xfrm>
            <a:custGeom>
              <a:avLst/>
              <a:gdLst>
                <a:gd name="T0" fmla="*/ 279 w 330"/>
                <a:gd name="T1" fmla="*/ 160 h 481"/>
                <a:gd name="T2" fmla="*/ 288 w 330"/>
                <a:gd name="T3" fmla="*/ 212 h 481"/>
                <a:gd name="T4" fmla="*/ 282 w 330"/>
                <a:gd name="T5" fmla="*/ 254 h 481"/>
                <a:gd name="T6" fmla="*/ 260 w 330"/>
                <a:gd name="T7" fmla="*/ 290 h 481"/>
                <a:gd name="T8" fmla="*/ 230 w 330"/>
                <a:gd name="T9" fmla="*/ 324 h 481"/>
                <a:gd name="T10" fmla="*/ 194 w 330"/>
                <a:gd name="T11" fmla="*/ 354 h 481"/>
                <a:gd name="T12" fmla="*/ 154 w 330"/>
                <a:gd name="T13" fmla="*/ 381 h 481"/>
                <a:gd name="T14" fmla="*/ 112 w 330"/>
                <a:gd name="T15" fmla="*/ 411 h 481"/>
                <a:gd name="T16" fmla="*/ 76 w 330"/>
                <a:gd name="T17" fmla="*/ 439 h 481"/>
                <a:gd name="T18" fmla="*/ 70 w 330"/>
                <a:gd name="T19" fmla="*/ 448 h 481"/>
                <a:gd name="T20" fmla="*/ 67 w 330"/>
                <a:gd name="T21" fmla="*/ 454 h 481"/>
                <a:gd name="T22" fmla="*/ 67 w 330"/>
                <a:gd name="T23" fmla="*/ 463 h 481"/>
                <a:gd name="T24" fmla="*/ 73 w 330"/>
                <a:gd name="T25" fmla="*/ 472 h 481"/>
                <a:gd name="T26" fmla="*/ 79 w 330"/>
                <a:gd name="T27" fmla="*/ 478 h 481"/>
                <a:gd name="T28" fmla="*/ 88 w 330"/>
                <a:gd name="T29" fmla="*/ 481 h 481"/>
                <a:gd name="T30" fmla="*/ 97 w 330"/>
                <a:gd name="T31" fmla="*/ 481 h 481"/>
                <a:gd name="T32" fmla="*/ 106 w 330"/>
                <a:gd name="T33" fmla="*/ 478 h 481"/>
                <a:gd name="T34" fmla="*/ 151 w 330"/>
                <a:gd name="T35" fmla="*/ 451 h 481"/>
                <a:gd name="T36" fmla="*/ 197 w 330"/>
                <a:gd name="T37" fmla="*/ 421 h 481"/>
                <a:gd name="T38" fmla="*/ 239 w 330"/>
                <a:gd name="T39" fmla="*/ 387 h 481"/>
                <a:gd name="T40" fmla="*/ 279 w 330"/>
                <a:gd name="T41" fmla="*/ 348 h 481"/>
                <a:gd name="T42" fmla="*/ 306 w 330"/>
                <a:gd name="T43" fmla="*/ 306 h 481"/>
                <a:gd name="T44" fmla="*/ 324 w 330"/>
                <a:gd name="T45" fmla="*/ 257 h 481"/>
                <a:gd name="T46" fmla="*/ 330 w 330"/>
                <a:gd name="T47" fmla="*/ 206 h 481"/>
                <a:gd name="T48" fmla="*/ 318 w 330"/>
                <a:gd name="T49" fmla="*/ 151 h 481"/>
                <a:gd name="T50" fmla="*/ 291 w 330"/>
                <a:gd name="T51" fmla="*/ 109 h 481"/>
                <a:gd name="T52" fmla="*/ 254 w 330"/>
                <a:gd name="T53" fmla="*/ 73 h 481"/>
                <a:gd name="T54" fmla="*/ 206 w 330"/>
                <a:gd name="T55" fmla="*/ 42 h 481"/>
                <a:gd name="T56" fmla="*/ 157 w 330"/>
                <a:gd name="T57" fmla="*/ 21 h 481"/>
                <a:gd name="T58" fmla="*/ 106 w 330"/>
                <a:gd name="T59" fmla="*/ 6 h 481"/>
                <a:gd name="T60" fmla="*/ 61 w 330"/>
                <a:gd name="T61" fmla="*/ 0 h 481"/>
                <a:gd name="T62" fmla="*/ 24 w 330"/>
                <a:gd name="T63" fmla="*/ 3 h 481"/>
                <a:gd name="T64" fmla="*/ 0 w 330"/>
                <a:gd name="T65" fmla="*/ 15 h 481"/>
                <a:gd name="T66" fmla="*/ 42 w 330"/>
                <a:gd name="T67" fmla="*/ 27 h 481"/>
                <a:gd name="T68" fmla="*/ 85 w 330"/>
                <a:gd name="T69" fmla="*/ 36 h 481"/>
                <a:gd name="T70" fmla="*/ 124 w 330"/>
                <a:gd name="T71" fmla="*/ 45 h 481"/>
                <a:gd name="T72" fmla="*/ 164 w 330"/>
                <a:gd name="T73" fmla="*/ 58 h 481"/>
                <a:gd name="T74" fmla="*/ 200 w 330"/>
                <a:gd name="T75" fmla="*/ 73 h 481"/>
                <a:gd name="T76" fmla="*/ 233 w 330"/>
                <a:gd name="T77" fmla="*/ 94 h 481"/>
                <a:gd name="T78" fmla="*/ 260 w 330"/>
                <a:gd name="T79" fmla="*/ 121 h 481"/>
                <a:gd name="T80" fmla="*/ 279 w 330"/>
                <a:gd name="T81" fmla="*/ 16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0" h="481">
                  <a:moveTo>
                    <a:pt x="279" y="160"/>
                  </a:moveTo>
                  <a:lnTo>
                    <a:pt x="288" y="212"/>
                  </a:lnTo>
                  <a:lnTo>
                    <a:pt x="282" y="254"/>
                  </a:lnTo>
                  <a:lnTo>
                    <a:pt x="260" y="290"/>
                  </a:lnTo>
                  <a:lnTo>
                    <a:pt x="230" y="324"/>
                  </a:lnTo>
                  <a:lnTo>
                    <a:pt x="194" y="354"/>
                  </a:lnTo>
                  <a:lnTo>
                    <a:pt x="154" y="381"/>
                  </a:lnTo>
                  <a:lnTo>
                    <a:pt x="112" y="411"/>
                  </a:lnTo>
                  <a:lnTo>
                    <a:pt x="76" y="439"/>
                  </a:lnTo>
                  <a:lnTo>
                    <a:pt x="70" y="448"/>
                  </a:lnTo>
                  <a:lnTo>
                    <a:pt x="67" y="454"/>
                  </a:lnTo>
                  <a:lnTo>
                    <a:pt x="67" y="463"/>
                  </a:lnTo>
                  <a:lnTo>
                    <a:pt x="73" y="472"/>
                  </a:lnTo>
                  <a:lnTo>
                    <a:pt x="79" y="478"/>
                  </a:lnTo>
                  <a:lnTo>
                    <a:pt x="88" y="481"/>
                  </a:lnTo>
                  <a:lnTo>
                    <a:pt x="97" y="481"/>
                  </a:lnTo>
                  <a:lnTo>
                    <a:pt x="106" y="478"/>
                  </a:lnTo>
                  <a:lnTo>
                    <a:pt x="151" y="451"/>
                  </a:lnTo>
                  <a:lnTo>
                    <a:pt x="197" y="421"/>
                  </a:lnTo>
                  <a:lnTo>
                    <a:pt x="239" y="387"/>
                  </a:lnTo>
                  <a:lnTo>
                    <a:pt x="279" y="348"/>
                  </a:lnTo>
                  <a:lnTo>
                    <a:pt x="306" y="306"/>
                  </a:lnTo>
                  <a:lnTo>
                    <a:pt x="324" y="257"/>
                  </a:lnTo>
                  <a:lnTo>
                    <a:pt x="330" y="206"/>
                  </a:lnTo>
                  <a:lnTo>
                    <a:pt x="318" y="151"/>
                  </a:lnTo>
                  <a:lnTo>
                    <a:pt x="291" y="109"/>
                  </a:lnTo>
                  <a:lnTo>
                    <a:pt x="254" y="73"/>
                  </a:lnTo>
                  <a:lnTo>
                    <a:pt x="206" y="42"/>
                  </a:lnTo>
                  <a:lnTo>
                    <a:pt x="157" y="21"/>
                  </a:lnTo>
                  <a:lnTo>
                    <a:pt x="106" y="6"/>
                  </a:lnTo>
                  <a:lnTo>
                    <a:pt x="61" y="0"/>
                  </a:lnTo>
                  <a:lnTo>
                    <a:pt x="24" y="3"/>
                  </a:lnTo>
                  <a:lnTo>
                    <a:pt x="0" y="15"/>
                  </a:lnTo>
                  <a:lnTo>
                    <a:pt x="42" y="27"/>
                  </a:lnTo>
                  <a:lnTo>
                    <a:pt x="85" y="36"/>
                  </a:lnTo>
                  <a:lnTo>
                    <a:pt x="124" y="45"/>
                  </a:lnTo>
                  <a:lnTo>
                    <a:pt x="164" y="58"/>
                  </a:lnTo>
                  <a:lnTo>
                    <a:pt x="200" y="73"/>
                  </a:lnTo>
                  <a:lnTo>
                    <a:pt x="233" y="94"/>
                  </a:lnTo>
                  <a:lnTo>
                    <a:pt x="260" y="121"/>
                  </a:lnTo>
                  <a:lnTo>
                    <a:pt x="279" y="1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Freeform 65"/>
            <p:cNvSpPr>
              <a:spLocks/>
            </p:cNvSpPr>
            <p:nvPr/>
          </p:nvSpPr>
          <p:spPr bwMode="auto">
            <a:xfrm>
              <a:off x="1119" y="445"/>
              <a:ext cx="832" cy="998"/>
            </a:xfrm>
            <a:custGeom>
              <a:avLst/>
              <a:gdLst>
                <a:gd name="T0" fmla="*/ 260 w 832"/>
                <a:gd name="T1" fmla="*/ 185 h 998"/>
                <a:gd name="T2" fmla="*/ 139 w 832"/>
                <a:gd name="T3" fmla="*/ 303 h 998"/>
                <a:gd name="T4" fmla="*/ 45 w 832"/>
                <a:gd name="T5" fmla="*/ 442 h 998"/>
                <a:gd name="T6" fmla="*/ 0 w 832"/>
                <a:gd name="T7" fmla="*/ 599 h 998"/>
                <a:gd name="T8" fmla="*/ 9 w 832"/>
                <a:gd name="T9" fmla="*/ 705 h 998"/>
                <a:gd name="T10" fmla="*/ 27 w 832"/>
                <a:gd name="T11" fmla="*/ 747 h 998"/>
                <a:gd name="T12" fmla="*/ 54 w 832"/>
                <a:gd name="T13" fmla="*/ 787 h 998"/>
                <a:gd name="T14" fmla="*/ 87 w 832"/>
                <a:gd name="T15" fmla="*/ 820 h 998"/>
                <a:gd name="T16" fmla="*/ 145 w 832"/>
                <a:gd name="T17" fmla="*/ 856 h 998"/>
                <a:gd name="T18" fmla="*/ 224 w 832"/>
                <a:gd name="T19" fmla="*/ 895 h 998"/>
                <a:gd name="T20" fmla="*/ 308 w 832"/>
                <a:gd name="T21" fmla="*/ 926 h 998"/>
                <a:gd name="T22" fmla="*/ 393 w 832"/>
                <a:gd name="T23" fmla="*/ 950 h 998"/>
                <a:gd name="T24" fmla="*/ 481 w 832"/>
                <a:gd name="T25" fmla="*/ 968 h 998"/>
                <a:gd name="T26" fmla="*/ 569 w 832"/>
                <a:gd name="T27" fmla="*/ 980 h 998"/>
                <a:gd name="T28" fmla="*/ 659 w 832"/>
                <a:gd name="T29" fmla="*/ 989 h 998"/>
                <a:gd name="T30" fmla="*/ 747 w 832"/>
                <a:gd name="T31" fmla="*/ 995 h 998"/>
                <a:gd name="T32" fmla="*/ 805 w 832"/>
                <a:gd name="T33" fmla="*/ 998 h 998"/>
                <a:gd name="T34" fmla="*/ 826 w 832"/>
                <a:gd name="T35" fmla="*/ 980 h 998"/>
                <a:gd name="T36" fmla="*/ 832 w 832"/>
                <a:gd name="T37" fmla="*/ 950 h 998"/>
                <a:gd name="T38" fmla="*/ 814 w 832"/>
                <a:gd name="T39" fmla="*/ 929 h 998"/>
                <a:gd name="T40" fmla="*/ 759 w 832"/>
                <a:gd name="T41" fmla="*/ 926 h 998"/>
                <a:gd name="T42" fmla="*/ 678 w 832"/>
                <a:gd name="T43" fmla="*/ 923 h 998"/>
                <a:gd name="T44" fmla="*/ 596 w 832"/>
                <a:gd name="T45" fmla="*/ 917 h 998"/>
                <a:gd name="T46" fmla="*/ 514 w 832"/>
                <a:gd name="T47" fmla="*/ 905 h 998"/>
                <a:gd name="T48" fmla="*/ 432 w 832"/>
                <a:gd name="T49" fmla="*/ 889 h 998"/>
                <a:gd name="T50" fmla="*/ 351 w 832"/>
                <a:gd name="T51" fmla="*/ 868 h 998"/>
                <a:gd name="T52" fmla="*/ 272 w 832"/>
                <a:gd name="T53" fmla="*/ 844 h 998"/>
                <a:gd name="T54" fmla="*/ 196 w 832"/>
                <a:gd name="T55" fmla="*/ 808 h 998"/>
                <a:gd name="T56" fmla="*/ 130 w 832"/>
                <a:gd name="T57" fmla="*/ 768 h 998"/>
                <a:gd name="T58" fmla="*/ 90 w 832"/>
                <a:gd name="T59" fmla="*/ 708 h 998"/>
                <a:gd name="T60" fmla="*/ 78 w 832"/>
                <a:gd name="T61" fmla="*/ 629 h 998"/>
                <a:gd name="T62" fmla="*/ 96 w 832"/>
                <a:gd name="T63" fmla="*/ 520 h 998"/>
                <a:gd name="T64" fmla="*/ 130 w 832"/>
                <a:gd name="T65" fmla="*/ 436 h 998"/>
                <a:gd name="T66" fmla="*/ 175 w 832"/>
                <a:gd name="T67" fmla="*/ 360 h 998"/>
                <a:gd name="T68" fmla="*/ 230 w 832"/>
                <a:gd name="T69" fmla="*/ 294 h 998"/>
                <a:gd name="T70" fmla="*/ 293 w 832"/>
                <a:gd name="T71" fmla="*/ 233 h 998"/>
                <a:gd name="T72" fmla="*/ 372 w 832"/>
                <a:gd name="T73" fmla="*/ 170 h 998"/>
                <a:gd name="T74" fmla="*/ 466 w 832"/>
                <a:gd name="T75" fmla="*/ 109 h 998"/>
                <a:gd name="T76" fmla="*/ 566 w 832"/>
                <a:gd name="T77" fmla="*/ 58 h 998"/>
                <a:gd name="T78" fmla="*/ 653 w 832"/>
                <a:gd name="T79" fmla="*/ 18 h 998"/>
                <a:gd name="T80" fmla="*/ 656 w 832"/>
                <a:gd name="T81" fmla="*/ 0 h 998"/>
                <a:gd name="T82" fmla="*/ 569 w 832"/>
                <a:gd name="T83" fmla="*/ 15 h 998"/>
                <a:gd name="T84" fmla="*/ 466 w 832"/>
                <a:gd name="T85" fmla="*/ 52 h 998"/>
                <a:gd name="T86" fmla="*/ 366 w 832"/>
                <a:gd name="T87" fmla="*/ 103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32" h="998">
                  <a:moveTo>
                    <a:pt x="323" y="133"/>
                  </a:moveTo>
                  <a:lnTo>
                    <a:pt x="260" y="185"/>
                  </a:lnTo>
                  <a:lnTo>
                    <a:pt x="196" y="242"/>
                  </a:lnTo>
                  <a:lnTo>
                    <a:pt x="139" y="303"/>
                  </a:lnTo>
                  <a:lnTo>
                    <a:pt x="87" y="369"/>
                  </a:lnTo>
                  <a:lnTo>
                    <a:pt x="45" y="442"/>
                  </a:lnTo>
                  <a:lnTo>
                    <a:pt x="15" y="517"/>
                  </a:lnTo>
                  <a:lnTo>
                    <a:pt x="0" y="599"/>
                  </a:lnTo>
                  <a:lnTo>
                    <a:pt x="3" y="684"/>
                  </a:lnTo>
                  <a:lnTo>
                    <a:pt x="9" y="705"/>
                  </a:lnTo>
                  <a:lnTo>
                    <a:pt x="18" y="729"/>
                  </a:lnTo>
                  <a:lnTo>
                    <a:pt x="27" y="747"/>
                  </a:lnTo>
                  <a:lnTo>
                    <a:pt x="39" y="768"/>
                  </a:lnTo>
                  <a:lnTo>
                    <a:pt x="54" y="787"/>
                  </a:lnTo>
                  <a:lnTo>
                    <a:pt x="69" y="805"/>
                  </a:lnTo>
                  <a:lnTo>
                    <a:pt x="87" y="820"/>
                  </a:lnTo>
                  <a:lnTo>
                    <a:pt x="106" y="832"/>
                  </a:lnTo>
                  <a:lnTo>
                    <a:pt x="145" y="856"/>
                  </a:lnTo>
                  <a:lnTo>
                    <a:pt x="184" y="877"/>
                  </a:lnTo>
                  <a:lnTo>
                    <a:pt x="224" y="895"/>
                  </a:lnTo>
                  <a:lnTo>
                    <a:pt x="266" y="911"/>
                  </a:lnTo>
                  <a:lnTo>
                    <a:pt x="308" y="926"/>
                  </a:lnTo>
                  <a:lnTo>
                    <a:pt x="351" y="938"/>
                  </a:lnTo>
                  <a:lnTo>
                    <a:pt x="393" y="950"/>
                  </a:lnTo>
                  <a:lnTo>
                    <a:pt x="435" y="959"/>
                  </a:lnTo>
                  <a:lnTo>
                    <a:pt x="481" y="968"/>
                  </a:lnTo>
                  <a:lnTo>
                    <a:pt x="526" y="974"/>
                  </a:lnTo>
                  <a:lnTo>
                    <a:pt x="569" y="980"/>
                  </a:lnTo>
                  <a:lnTo>
                    <a:pt x="614" y="986"/>
                  </a:lnTo>
                  <a:lnTo>
                    <a:pt x="659" y="989"/>
                  </a:lnTo>
                  <a:lnTo>
                    <a:pt x="705" y="992"/>
                  </a:lnTo>
                  <a:lnTo>
                    <a:pt x="747" y="995"/>
                  </a:lnTo>
                  <a:lnTo>
                    <a:pt x="793" y="998"/>
                  </a:lnTo>
                  <a:lnTo>
                    <a:pt x="805" y="998"/>
                  </a:lnTo>
                  <a:lnTo>
                    <a:pt x="817" y="989"/>
                  </a:lnTo>
                  <a:lnTo>
                    <a:pt x="826" y="980"/>
                  </a:lnTo>
                  <a:lnTo>
                    <a:pt x="832" y="965"/>
                  </a:lnTo>
                  <a:lnTo>
                    <a:pt x="832" y="950"/>
                  </a:lnTo>
                  <a:lnTo>
                    <a:pt x="826" y="938"/>
                  </a:lnTo>
                  <a:lnTo>
                    <a:pt x="814" y="929"/>
                  </a:lnTo>
                  <a:lnTo>
                    <a:pt x="802" y="926"/>
                  </a:lnTo>
                  <a:lnTo>
                    <a:pt x="759" y="926"/>
                  </a:lnTo>
                  <a:lnTo>
                    <a:pt x="720" y="926"/>
                  </a:lnTo>
                  <a:lnTo>
                    <a:pt x="678" y="923"/>
                  </a:lnTo>
                  <a:lnTo>
                    <a:pt x="638" y="920"/>
                  </a:lnTo>
                  <a:lnTo>
                    <a:pt x="596" y="917"/>
                  </a:lnTo>
                  <a:lnTo>
                    <a:pt x="553" y="911"/>
                  </a:lnTo>
                  <a:lnTo>
                    <a:pt x="514" y="905"/>
                  </a:lnTo>
                  <a:lnTo>
                    <a:pt x="472" y="898"/>
                  </a:lnTo>
                  <a:lnTo>
                    <a:pt x="432" y="889"/>
                  </a:lnTo>
                  <a:lnTo>
                    <a:pt x="390" y="880"/>
                  </a:lnTo>
                  <a:lnTo>
                    <a:pt x="351" y="868"/>
                  </a:lnTo>
                  <a:lnTo>
                    <a:pt x="311" y="856"/>
                  </a:lnTo>
                  <a:lnTo>
                    <a:pt x="272" y="844"/>
                  </a:lnTo>
                  <a:lnTo>
                    <a:pt x="236" y="826"/>
                  </a:lnTo>
                  <a:lnTo>
                    <a:pt x="196" y="808"/>
                  </a:lnTo>
                  <a:lnTo>
                    <a:pt x="160" y="790"/>
                  </a:lnTo>
                  <a:lnTo>
                    <a:pt x="130" y="768"/>
                  </a:lnTo>
                  <a:lnTo>
                    <a:pt x="106" y="738"/>
                  </a:lnTo>
                  <a:lnTo>
                    <a:pt x="90" y="708"/>
                  </a:lnTo>
                  <a:lnTo>
                    <a:pt x="78" y="672"/>
                  </a:lnTo>
                  <a:lnTo>
                    <a:pt x="78" y="629"/>
                  </a:lnTo>
                  <a:lnTo>
                    <a:pt x="84" y="575"/>
                  </a:lnTo>
                  <a:lnTo>
                    <a:pt x="96" y="520"/>
                  </a:lnTo>
                  <a:lnTo>
                    <a:pt x="109" y="481"/>
                  </a:lnTo>
                  <a:lnTo>
                    <a:pt x="130" y="436"/>
                  </a:lnTo>
                  <a:lnTo>
                    <a:pt x="154" y="396"/>
                  </a:lnTo>
                  <a:lnTo>
                    <a:pt x="175" y="360"/>
                  </a:lnTo>
                  <a:lnTo>
                    <a:pt x="202" y="327"/>
                  </a:lnTo>
                  <a:lnTo>
                    <a:pt x="230" y="294"/>
                  </a:lnTo>
                  <a:lnTo>
                    <a:pt x="260" y="263"/>
                  </a:lnTo>
                  <a:lnTo>
                    <a:pt x="293" y="233"/>
                  </a:lnTo>
                  <a:lnTo>
                    <a:pt x="333" y="200"/>
                  </a:lnTo>
                  <a:lnTo>
                    <a:pt x="372" y="170"/>
                  </a:lnTo>
                  <a:lnTo>
                    <a:pt x="417" y="139"/>
                  </a:lnTo>
                  <a:lnTo>
                    <a:pt x="466" y="109"/>
                  </a:lnTo>
                  <a:lnTo>
                    <a:pt x="517" y="82"/>
                  </a:lnTo>
                  <a:lnTo>
                    <a:pt x="566" y="58"/>
                  </a:lnTo>
                  <a:lnTo>
                    <a:pt x="611" y="37"/>
                  </a:lnTo>
                  <a:lnTo>
                    <a:pt x="653" y="18"/>
                  </a:lnTo>
                  <a:lnTo>
                    <a:pt x="690" y="3"/>
                  </a:lnTo>
                  <a:lnTo>
                    <a:pt x="656" y="0"/>
                  </a:lnTo>
                  <a:lnTo>
                    <a:pt x="614" y="3"/>
                  </a:lnTo>
                  <a:lnTo>
                    <a:pt x="569" y="15"/>
                  </a:lnTo>
                  <a:lnTo>
                    <a:pt x="517" y="31"/>
                  </a:lnTo>
                  <a:lnTo>
                    <a:pt x="466" y="52"/>
                  </a:lnTo>
                  <a:lnTo>
                    <a:pt x="414" y="76"/>
                  </a:lnTo>
                  <a:lnTo>
                    <a:pt x="366" y="103"/>
                  </a:lnTo>
                  <a:lnTo>
                    <a:pt x="323" y="1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Freeform 66"/>
            <p:cNvSpPr>
              <a:spLocks/>
            </p:cNvSpPr>
            <p:nvPr/>
          </p:nvSpPr>
          <p:spPr bwMode="auto">
            <a:xfrm>
              <a:off x="2293" y="412"/>
              <a:ext cx="726" cy="665"/>
            </a:xfrm>
            <a:custGeom>
              <a:avLst/>
              <a:gdLst>
                <a:gd name="T0" fmla="*/ 605 w 726"/>
                <a:gd name="T1" fmla="*/ 206 h 665"/>
                <a:gd name="T2" fmla="*/ 638 w 726"/>
                <a:gd name="T3" fmla="*/ 242 h 665"/>
                <a:gd name="T4" fmla="*/ 657 w 726"/>
                <a:gd name="T5" fmla="*/ 284 h 665"/>
                <a:gd name="T6" fmla="*/ 669 w 726"/>
                <a:gd name="T7" fmla="*/ 330 h 665"/>
                <a:gd name="T8" fmla="*/ 669 w 726"/>
                <a:gd name="T9" fmla="*/ 378 h 665"/>
                <a:gd name="T10" fmla="*/ 663 w 726"/>
                <a:gd name="T11" fmla="*/ 417 h 665"/>
                <a:gd name="T12" fmla="*/ 650 w 726"/>
                <a:gd name="T13" fmla="*/ 451 h 665"/>
                <a:gd name="T14" fmla="*/ 629 w 726"/>
                <a:gd name="T15" fmla="*/ 484 h 665"/>
                <a:gd name="T16" fmla="*/ 608 w 726"/>
                <a:gd name="T17" fmla="*/ 511 h 665"/>
                <a:gd name="T18" fmla="*/ 581 w 726"/>
                <a:gd name="T19" fmla="*/ 541 h 665"/>
                <a:gd name="T20" fmla="*/ 554 w 726"/>
                <a:gd name="T21" fmla="*/ 566 h 665"/>
                <a:gd name="T22" fmla="*/ 526 w 726"/>
                <a:gd name="T23" fmla="*/ 593 h 665"/>
                <a:gd name="T24" fmla="*/ 499 w 726"/>
                <a:gd name="T25" fmla="*/ 620 h 665"/>
                <a:gd name="T26" fmla="*/ 493 w 726"/>
                <a:gd name="T27" fmla="*/ 629 h 665"/>
                <a:gd name="T28" fmla="*/ 490 w 726"/>
                <a:gd name="T29" fmla="*/ 638 h 665"/>
                <a:gd name="T30" fmla="*/ 493 w 726"/>
                <a:gd name="T31" fmla="*/ 647 h 665"/>
                <a:gd name="T32" fmla="*/ 499 w 726"/>
                <a:gd name="T33" fmla="*/ 656 h 665"/>
                <a:gd name="T34" fmla="*/ 508 w 726"/>
                <a:gd name="T35" fmla="*/ 662 h 665"/>
                <a:gd name="T36" fmla="*/ 517 w 726"/>
                <a:gd name="T37" fmla="*/ 665 h 665"/>
                <a:gd name="T38" fmla="*/ 529 w 726"/>
                <a:gd name="T39" fmla="*/ 662 h 665"/>
                <a:gd name="T40" fmla="*/ 538 w 726"/>
                <a:gd name="T41" fmla="*/ 656 h 665"/>
                <a:gd name="T42" fmla="*/ 599 w 726"/>
                <a:gd name="T43" fmla="*/ 617 h 665"/>
                <a:gd name="T44" fmla="*/ 647 w 726"/>
                <a:gd name="T45" fmla="*/ 566 h 665"/>
                <a:gd name="T46" fmla="*/ 690 w 726"/>
                <a:gd name="T47" fmla="*/ 505 h 665"/>
                <a:gd name="T48" fmla="*/ 717 w 726"/>
                <a:gd name="T49" fmla="*/ 442 h 665"/>
                <a:gd name="T50" fmla="*/ 726 w 726"/>
                <a:gd name="T51" fmla="*/ 372 h 665"/>
                <a:gd name="T52" fmla="*/ 720 w 726"/>
                <a:gd name="T53" fmla="*/ 305 h 665"/>
                <a:gd name="T54" fmla="*/ 696 w 726"/>
                <a:gd name="T55" fmla="*/ 242 h 665"/>
                <a:gd name="T56" fmla="*/ 647 w 726"/>
                <a:gd name="T57" fmla="*/ 184 h 665"/>
                <a:gd name="T58" fmla="*/ 611 w 726"/>
                <a:gd name="T59" fmla="*/ 154 h 665"/>
                <a:gd name="T60" fmla="*/ 569 w 726"/>
                <a:gd name="T61" fmla="*/ 127 h 665"/>
                <a:gd name="T62" fmla="*/ 520 w 726"/>
                <a:gd name="T63" fmla="*/ 103 h 665"/>
                <a:gd name="T64" fmla="*/ 472 w 726"/>
                <a:gd name="T65" fmla="*/ 82 h 665"/>
                <a:gd name="T66" fmla="*/ 420 w 726"/>
                <a:gd name="T67" fmla="*/ 64 h 665"/>
                <a:gd name="T68" fmla="*/ 366 w 726"/>
                <a:gd name="T69" fmla="*/ 48 h 665"/>
                <a:gd name="T70" fmla="*/ 315 w 726"/>
                <a:gd name="T71" fmla="*/ 33 h 665"/>
                <a:gd name="T72" fmla="*/ 260 w 726"/>
                <a:gd name="T73" fmla="*/ 21 h 665"/>
                <a:gd name="T74" fmla="*/ 212 w 726"/>
                <a:gd name="T75" fmla="*/ 12 h 665"/>
                <a:gd name="T76" fmla="*/ 163 w 726"/>
                <a:gd name="T77" fmla="*/ 6 h 665"/>
                <a:gd name="T78" fmla="*/ 121 w 726"/>
                <a:gd name="T79" fmla="*/ 0 h 665"/>
                <a:gd name="T80" fmla="*/ 82 w 726"/>
                <a:gd name="T81" fmla="*/ 0 h 665"/>
                <a:gd name="T82" fmla="*/ 48 w 726"/>
                <a:gd name="T83" fmla="*/ 0 h 665"/>
                <a:gd name="T84" fmla="*/ 24 w 726"/>
                <a:gd name="T85" fmla="*/ 3 h 665"/>
                <a:gd name="T86" fmla="*/ 9 w 726"/>
                <a:gd name="T87" fmla="*/ 9 h 665"/>
                <a:gd name="T88" fmla="*/ 0 w 726"/>
                <a:gd name="T89" fmla="*/ 15 h 665"/>
                <a:gd name="T90" fmla="*/ 30 w 726"/>
                <a:gd name="T91" fmla="*/ 21 h 665"/>
                <a:gd name="T92" fmla="*/ 63 w 726"/>
                <a:gd name="T93" fmla="*/ 24 h 665"/>
                <a:gd name="T94" fmla="*/ 97 w 726"/>
                <a:gd name="T95" fmla="*/ 30 h 665"/>
                <a:gd name="T96" fmla="*/ 133 w 726"/>
                <a:gd name="T97" fmla="*/ 36 h 665"/>
                <a:gd name="T98" fmla="*/ 172 w 726"/>
                <a:gd name="T99" fmla="*/ 42 h 665"/>
                <a:gd name="T100" fmla="*/ 212 w 726"/>
                <a:gd name="T101" fmla="*/ 48 h 665"/>
                <a:gd name="T102" fmla="*/ 251 w 726"/>
                <a:gd name="T103" fmla="*/ 57 h 665"/>
                <a:gd name="T104" fmla="*/ 293 w 726"/>
                <a:gd name="T105" fmla="*/ 67 h 665"/>
                <a:gd name="T106" fmla="*/ 333 w 726"/>
                <a:gd name="T107" fmla="*/ 79 h 665"/>
                <a:gd name="T108" fmla="*/ 375 w 726"/>
                <a:gd name="T109" fmla="*/ 91 h 665"/>
                <a:gd name="T110" fmla="*/ 417 w 726"/>
                <a:gd name="T111" fmla="*/ 106 h 665"/>
                <a:gd name="T112" fmla="*/ 457 w 726"/>
                <a:gd name="T113" fmla="*/ 121 h 665"/>
                <a:gd name="T114" fmla="*/ 496 w 726"/>
                <a:gd name="T115" fmla="*/ 139 h 665"/>
                <a:gd name="T116" fmla="*/ 535 w 726"/>
                <a:gd name="T117" fmla="*/ 157 h 665"/>
                <a:gd name="T118" fmla="*/ 572 w 726"/>
                <a:gd name="T119" fmla="*/ 181 h 665"/>
                <a:gd name="T120" fmla="*/ 605 w 726"/>
                <a:gd name="T121" fmla="*/ 206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6" h="665">
                  <a:moveTo>
                    <a:pt x="605" y="206"/>
                  </a:moveTo>
                  <a:lnTo>
                    <a:pt x="638" y="242"/>
                  </a:lnTo>
                  <a:lnTo>
                    <a:pt x="657" y="284"/>
                  </a:lnTo>
                  <a:lnTo>
                    <a:pt x="669" y="330"/>
                  </a:lnTo>
                  <a:lnTo>
                    <a:pt x="669" y="378"/>
                  </a:lnTo>
                  <a:lnTo>
                    <a:pt x="663" y="417"/>
                  </a:lnTo>
                  <a:lnTo>
                    <a:pt x="650" y="451"/>
                  </a:lnTo>
                  <a:lnTo>
                    <a:pt x="629" y="484"/>
                  </a:lnTo>
                  <a:lnTo>
                    <a:pt x="608" y="511"/>
                  </a:lnTo>
                  <a:lnTo>
                    <a:pt x="581" y="541"/>
                  </a:lnTo>
                  <a:lnTo>
                    <a:pt x="554" y="566"/>
                  </a:lnTo>
                  <a:lnTo>
                    <a:pt x="526" y="593"/>
                  </a:lnTo>
                  <a:lnTo>
                    <a:pt x="499" y="620"/>
                  </a:lnTo>
                  <a:lnTo>
                    <a:pt x="493" y="629"/>
                  </a:lnTo>
                  <a:lnTo>
                    <a:pt x="490" y="638"/>
                  </a:lnTo>
                  <a:lnTo>
                    <a:pt x="493" y="647"/>
                  </a:lnTo>
                  <a:lnTo>
                    <a:pt x="499" y="656"/>
                  </a:lnTo>
                  <a:lnTo>
                    <a:pt x="508" y="662"/>
                  </a:lnTo>
                  <a:lnTo>
                    <a:pt x="517" y="665"/>
                  </a:lnTo>
                  <a:lnTo>
                    <a:pt x="529" y="662"/>
                  </a:lnTo>
                  <a:lnTo>
                    <a:pt x="538" y="656"/>
                  </a:lnTo>
                  <a:lnTo>
                    <a:pt x="599" y="617"/>
                  </a:lnTo>
                  <a:lnTo>
                    <a:pt x="647" y="566"/>
                  </a:lnTo>
                  <a:lnTo>
                    <a:pt x="690" y="505"/>
                  </a:lnTo>
                  <a:lnTo>
                    <a:pt x="717" y="442"/>
                  </a:lnTo>
                  <a:lnTo>
                    <a:pt x="726" y="372"/>
                  </a:lnTo>
                  <a:lnTo>
                    <a:pt x="720" y="305"/>
                  </a:lnTo>
                  <a:lnTo>
                    <a:pt x="696" y="242"/>
                  </a:lnTo>
                  <a:lnTo>
                    <a:pt x="647" y="184"/>
                  </a:lnTo>
                  <a:lnTo>
                    <a:pt x="611" y="154"/>
                  </a:lnTo>
                  <a:lnTo>
                    <a:pt x="569" y="127"/>
                  </a:lnTo>
                  <a:lnTo>
                    <a:pt x="520" y="103"/>
                  </a:lnTo>
                  <a:lnTo>
                    <a:pt x="472" y="82"/>
                  </a:lnTo>
                  <a:lnTo>
                    <a:pt x="420" y="64"/>
                  </a:lnTo>
                  <a:lnTo>
                    <a:pt x="366" y="48"/>
                  </a:lnTo>
                  <a:lnTo>
                    <a:pt x="315" y="33"/>
                  </a:lnTo>
                  <a:lnTo>
                    <a:pt x="260" y="21"/>
                  </a:lnTo>
                  <a:lnTo>
                    <a:pt x="212" y="12"/>
                  </a:lnTo>
                  <a:lnTo>
                    <a:pt x="163" y="6"/>
                  </a:lnTo>
                  <a:lnTo>
                    <a:pt x="121" y="0"/>
                  </a:lnTo>
                  <a:lnTo>
                    <a:pt x="82" y="0"/>
                  </a:lnTo>
                  <a:lnTo>
                    <a:pt x="48" y="0"/>
                  </a:lnTo>
                  <a:lnTo>
                    <a:pt x="24" y="3"/>
                  </a:lnTo>
                  <a:lnTo>
                    <a:pt x="9" y="9"/>
                  </a:lnTo>
                  <a:lnTo>
                    <a:pt x="0" y="15"/>
                  </a:lnTo>
                  <a:lnTo>
                    <a:pt x="30" y="21"/>
                  </a:lnTo>
                  <a:lnTo>
                    <a:pt x="63" y="24"/>
                  </a:lnTo>
                  <a:lnTo>
                    <a:pt x="97" y="30"/>
                  </a:lnTo>
                  <a:lnTo>
                    <a:pt x="133" y="36"/>
                  </a:lnTo>
                  <a:lnTo>
                    <a:pt x="172" y="42"/>
                  </a:lnTo>
                  <a:lnTo>
                    <a:pt x="212" y="48"/>
                  </a:lnTo>
                  <a:lnTo>
                    <a:pt x="251" y="57"/>
                  </a:lnTo>
                  <a:lnTo>
                    <a:pt x="293" y="67"/>
                  </a:lnTo>
                  <a:lnTo>
                    <a:pt x="333" y="79"/>
                  </a:lnTo>
                  <a:lnTo>
                    <a:pt x="375" y="91"/>
                  </a:lnTo>
                  <a:lnTo>
                    <a:pt x="417" y="106"/>
                  </a:lnTo>
                  <a:lnTo>
                    <a:pt x="457" y="121"/>
                  </a:lnTo>
                  <a:lnTo>
                    <a:pt x="496" y="139"/>
                  </a:lnTo>
                  <a:lnTo>
                    <a:pt x="535" y="157"/>
                  </a:lnTo>
                  <a:lnTo>
                    <a:pt x="572" y="181"/>
                  </a:lnTo>
                  <a:lnTo>
                    <a:pt x="605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7" name="Freeform 67"/>
            <p:cNvSpPr>
              <a:spLocks/>
            </p:cNvSpPr>
            <p:nvPr/>
          </p:nvSpPr>
          <p:spPr bwMode="auto">
            <a:xfrm>
              <a:off x="831" y="772"/>
              <a:ext cx="297" cy="623"/>
            </a:xfrm>
            <a:custGeom>
              <a:avLst/>
              <a:gdLst>
                <a:gd name="T0" fmla="*/ 0 w 297"/>
                <a:gd name="T1" fmla="*/ 339 h 623"/>
                <a:gd name="T2" fmla="*/ 0 w 297"/>
                <a:gd name="T3" fmla="*/ 390 h 623"/>
                <a:gd name="T4" fmla="*/ 12 w 297"/>
                <a:gd name="T5" fmla="*/ 438 h 623"/>
                <a:gd name="T6" fmla="*/ 33 w 297"/>
                <a:gd name="T7" fmla="*/ 484 h 623"/>
                <a:gd name="T8" fmla="*/ 64 w 297"/>
                <a:gd name="T9" fmla="*/ 523 h 623"/>
                <a:gd name="T10" fmla="*/ 100 w 297"/>
                <a:gd name="T11" fmla="*/ 556 h 623"/>
                <a:gd name="T12" fmla="*/ 142 w 297"/>
                <a:gd name="T13" fmla="*/ 587 h 623"/>
                <a:gd name="T14" fmla="*/ 191 w 297"/>
                <a:gd name="T15" fmla="*/ 608 h 623"/>
                <a:gd name="T16" fmla="*/ 239 w 297"/>
                <a:gd name="T17" fmla="*/ 620 h 623"/>
                <a:gd name="T18" fmla="*/ 254 w 297"/>
                <a:gd name="T19" fmla="*/ 623 h 623"/>
                <a:gd name="T20" fmla="*/ 269 w 297"/>
                <a:gd name="T21" fmla="*/ 617 h 623"/>
                <a:gd name="T22" fmla="*/ 282 w 297"/>
                <a:gd name="T23" fmla="*/ 608 h 623"/>
                <a:gd name="T24" fmla="*/ 288 w 297"/>
                <a:gd name="T25" fmla="*/ 596 h 623"/>
                <a:gd name="T26" fmla="*/ 288 w 297"/>
                <a:gd name="T27" fmla="*/ 581 h 623"/>
                <a:gd name="T28" fmla="*/ 285 w 297"/>
                <a:gd name="T29" fmla="*/ 565 h 623"/>
                <a:gd name="T30" fmla="*/ 276 w 297"/>
                <a:gd name="T31" fmla="*/ 553 h 623"/>
                <a:gd name="T32" fmla="*/ 260 w 297"/>
                <a:gd name="T33" fmla="*/ 547 h 623"/>
                <a:gd name="T34" fmla="*/ 212 w 297"/>
                <a:gd name="T35" fmla="*/ 529 h 623"/>
                <a:gd name="T36" fmla="*/ 167 w 297"/>
                <a:gd name="T37" fmla="*/ 505 h 623"/>
                <a:gd name="T38" fmla="*/ 130 w 297"/>
                <a:gd name="T39" fmla="*/ 472 h 623"/>
                <a:gd name="T40" fmla="*/ 103 w 297"/>
                <a:gd name="T41" fmla="*/ 435 h 623"/>
                <a:gd name="T42" fmla="*/ 85 w 297"/>
                <a:gd name="T43" fmla="*/ 390 h 623"/>
                <a:gd name="T44" fmla="*/ 76 w 297"/>
                <a:gd name="T45" fmla="*/ 342 h 623"/>
                <a:gd name="T46" fmla="*/ 76 w 297"/>
                <a:gd name="T47" fmla="*/ 290 h 623"/>
                <a:gd name="T48" fmla="*/ 91 w 297"/>
                <a:gd name="T49" fmla="*/ 236 h 623"/>
                <a:gd name="T50" fmla="*/ 112 w 297"/>
                <a:gd name="T51" fmla="*/ 196 h 623"/>
                <a:gd name="T52" fmla="*/ 145 w 297"/>
                <a:gd name="T53" fmla="*/ 157 h 623"/>
                <a:gd name="T54" fmla="*/ 182 w 297"/>
                <a:gd name="T55" fmla="*/ 121 h 623"/>
                <a:gd name="T56" fmla="*/ 221 w 297"/>
                <a:gd name="T57" fmla="*/ 88 h 623"/>
                <a:gd name="T58" fmla="*/ 254 w 297"/>
                <a:gd name="T59" fmla="*/ 60 h 623"/>
                <a:gd name="T60" fmla="*/ 282 w 297"/>
                <a:gd name="T61" fmla="*/ 33 h 623"/>
                <a:gd name="T62" fmla="*/ 297 w 297"/>
                <a:gd name="T63" fmla="*/ 15 h 623"/>
                <a:gd name="T64" fmla="*/ 297 w 297"/>
                <a:gd name="T65" fmla="*/ 0 h 623"/>
                <a:gd name="T66" fmla="*/ 263 w 297"/>
                <a:gd name="T67" fmla="*/ 12 h 623"/>
                <a:gd name="T68" fmla="*/ 221 w 297"/>
                <a:gd name="T69" fmla="*/ 33 h 623"/>
                <a:gd name="T70" fmla="*/ 176 w 297"/>
                <a:gd name="T71" fmla="*/ 69 h 623"/>
                <a:gd name="T72" fmla="*/ 127 w 297"/>
                <a:gd name="T73" fmla="*/ 112 h 623"/>
                <a:gd name="T74" fmla="*/ 82 w 297"/>
                <a:gd name="T75" fmla="*/ 160 h 623"/>
                <a:gd name="T76" fmla="*/ 46 w 297"/>
                <a:gd name="T77" fmla="*/ 218 h 623"/>
                <a:gd name="T78" fmla="*/ 15 w 297"/>
                <a:gd name="T79" fmla="*/ 278 h 623"/>
                <a:gd name="T80" fmla="*/ 0 w 297"/>
                <a:gd name="T81" fmla="*/ 339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7" h="623">
                  <a:moveTo>
                    <a:pt x="0" y="339"/>
                  </a:moveTo>
                  <a:lnTo>
                    <a:pt x="0" y="390"/>
                  </a:lnTo>
                  <a:lnTo>
                    <a:pt x="12" y="438"/>
                  </a:lnTo>
                  <a:lnTo>
                    <a:pt x="33" y="484"/>
                  </a:lnTo>
                  <a:lnTo>
                    <a:pt x="64" y="523"/>
                  </a:lnTo>
                  <a:lnTo>
                    <a:pt x="100" y="556"/>
                  </a:lnTo>
                  <a:lnTo>
                    <a:pt x="142" y="587"/>
                  </a:lnTo>
                  <a:lnTo>
                    <a:pt x="191" y="608"/>
                  </a:lnTo>
                  <a:lnTo>
                    <a:pt x="239" y="620"/>
                  </a:lnTo>
                  <a:lnTo>
                    <a:pt x="254" y="623"/>
                  </a:lnTo>
                  <a:lnTo>
                    <a:pt x="269" y="617"/>
                  </a:lnTo>
                  <a:lnTo>
                    <a:pt x="282" y="608"/>
                  </a:lnTo>
                  <a:lnTo>
                    <a:pt x="288" y="596"/>
                  </a:lnTo>
                  <a:lnTo>
                    <a:pt x="288" y="581"/>
                  </a:lnTo>
                  <a:lnTo>
                    <a:pt x="285" y="565"/>
                  </a:lnTo>
                  <a:lnTo>
                    <a:pt x="276" y="553"/>
                  </a:lnTo>
                  <a:lnTo>
                    <a:pt x="260" y="547"/>
                  </a:lnTo>
                  <a:lnTo>
                    <a:pt x="212" y="529"/>
                  </a:lnTo>
                  <a:lnTo>
                    <a:pt x="167" y="505"/>
                  </a:lnTo>
                  <a:lnTo>
                    <a:pt x="130" y="472"/>
                  </a:lnTo>
                  <a:lnTo>
                    <a:pt x="103" y="435"/>
                  </a:lnTo>
                  <a:lnTo>
                    <a:pt x="85" y="390"/>
                  </a:lnTo>
                  <a:lnTo>
                    <a:pt x="76" y="342"/>
                  </a:lnTo>
                  <a:lnTo>
                    <a:pt x="76" y="290"/>
                  </a:lnTo>
                  <a:lnTo>
                    <a:pt x="91" y="236"/>
                  </a:lnTo>
                  <a:lnTo>
                    <a:pt x="112" y="196"/>
                  </a:lnTo>
                  <a:lnTo>
                    <a:pt x="145" y="157"/>
                  </a:lnTo>
                  <a:lnTo>
                    <a:pt x="182" y="121"/>
                  </a:lnTo>
                  <a:lnTo>
                    <a:pt x="221" y="88"/>
                  </a:lnTo>
                  <a:lnTo>
                    <a:pt x="254" y="60"/>
                  </a:lnTo>
                  <a:lnTo>
                    <a:pt x="282" y="33"/>
                  </a:lnTo>
                  <a:lnTo>
                    <a:pt x="297" y="15"/>
                  </a:lnTo>
                  <a:lnTo>
                    <a:pt x="297" y="0"/>
                  </a:lnTo>
                  <a:lnTo>
                    <a:pt x="263" y="12"/>
                  </a:lnTo>
                  <a:lnTo>
                    <a:pt x="221" y="33"/>
                  </a:lnTo>
                  <a:lnTo>
                    <a:pt x="176" y="69"/>
                  </a:lnTo>
                  <a:lnTo>
                    <a:pt x="127" y="112"/>
                  </a:lnTo>
                  <a:lnTo>
                    <a:pt x="82" y="160"/>
                  </a:lnTo>
                  <a:lnTo>
                    <a:pt x="46" y="218"/>
                  </a:lnTo>
                  <a:lnTo>
                    <a:pt x="15" y="278"/>
                  </a:lnTo>
                  <a:lnTo>
                    <a:pt x="0" y="3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8" name="Freeform 68"/>
            <p:cNvSpPr>
              <a:spLocks/>
            </p:cNvSpPr>
            <p:nvPr/>
          </p:nvSpPr>
          <p:spPr bwMode="auto">
            <a:xfrm>
              <a:off x="2895" y="370"/>
              <a:ext cx="633" cy="816"/>
            </a:xfrm>
            <a:custGeom>
              <a:avLst/>
              <a:gdLst>
                <a:gd name="T0" fmla="*/ 536 w 633"/>
                <a:gd name="T1" fmla="*/ 326 h 816"/>
                <a:gd name="T2" fmla="*/ 566 w 633"/>
                <a:gd name="T3" fmla="*/ 378 h 816"/>
                <a:gd name="T4" fmla="*/ 581 w 633"/>
                <a:gd name="T5" fmla="*/ 432 h 816"/>
                <a:gd name="T6" fmla="*/ 572 w 633"/>
                <a:gd name="T7" fmla="*/ 493 h 816"/>
                <a:gd name="T8" fmla="*/ 536 w 633"/>
                <a:gd name="T9" fmla="*/ 550 h 816"/>
                <a:gd name="T10" fmla="*/ 484 w 633"/>
                <a:gd name="T11" fmla="*/ 601 h 816"/>
                <a:gd name="T12" fmla="*/ 427 w 633"/>
                <a:gd name="T13" fmla="*/ 647 h 816"/>
                <a:gd name="T14" fmla="*/ 366 w 633"/>
                <a:gd name="T15" fmla="*/ 695 h 816"/>
                <a:gd name="T16" fmla="*/ 330 w 633"/>
                <a:gd name="T17" fmla="*/ 732 h 816"/>
                <a:gd name="T18" fmla="*/ 318 w 633"/>
                <a:gd name="T19" fmla="*/ 756 h 816"/>
                <a:gd name="T20" fmla="*/ 309 w 633"/>
                <a:gd name="T21" fmla="*/ 780 h 816"/>
                <a:gd name="T22" fmla="*/ 315 w 633"/>
                <a:gd name="T23" fmla="*/ 804 h 816"/>
                <a:gd name="T24" fmla="*/ 336 w 633"/>
                <a:gd name="T25" fmla="*/ 816 h 816"/>
                <a:gd name="T26" fmla="*/ 357 w 633"/>
                <a:gd name="T27" fmla="*/ 813 h 816"/>
                <a:gd name="T28" fmla="*/ 396 w 633"/>
                <a:gd name="T29" fmla="*/ 768 h 816"/>
                <a:gd name="T30" fmla="*/ 463 w 633"/>
                <a:gd name="T31" fmla="*/ 707 h 816"/>
                <a:gd name="T32" fmla="*/ 533 w 633"/>
                <a:gd name="T33" fmla="*/ 647 h 816"/>
                <a:gd name="T34" fmla="*/ 593 w 633"/>
                <a:gd name="T35" fmla="*/ 577 h 816"/>
                <a:gd name="T36" fmla="*/ 630 w 633"/>
                <a:gd name="T37" fmla="*/ 490 h 816"/>
                <a:gd name="T38" fmla="*/ 626 w 633"/>
                <a:gd name="T39" fmla="*/ 399 h 816"/>
                <a:gd name="T40" fmla="*/ 587 w 633"/>
                <a:gd name="T41" fmla="*/ 314 h 816"/>
                <a:gd name="T42" fmla="*/ 524 w 633"/>
                <a:gd name="T43" fmla="*/ 245 h 816"/>
                <a:gd name="T44" fmla="*/ 454 w 633"/>
                <a:gd name="T45" fmla="*/ 199 h 816"/>
                <a:gd name="T46" fmla="*/ 387 w 633"/>
                <a:gd name="T47" fmla="*/ 160 h 816"/>
                <a:gd name="T48" fmla="*/ 315 w 633"/>
                <a:gd name="T49" fmla="*/ 121 h 816"/>
                <a:gd name="T50" fmla="*/ 239 w 633"/>
                <a:gd name="T51" fmla="*/ 81 h 816"/>
                <a:gd name="T52" fmla="*/ 170 w 633"/>
                <a:gd name="T53" fmla="*/ 48 h 816"/>
                <a:gd name="T54" fmla="*/ 103 w 633"/>
                <a:gd name="T55" fmla="*/ 21 h 816"/>
                <a:gd name="T56" fmla="*/ 51 w 633"/>
                <a:gd name="T57" fmla="*/ 3 h 816"/>
                <a:gd name="T58" fmla="*/ 12 w 633"/>
                <a:gd name="T59" fmla="*/ 0 h 816"/>
                <a:gd name="T60" fmla="*/ 27 w 633"/>
                <a:gd name="T61" fmla="*/ 21 h 816"/>
                <a:gd name="T62" fmla="*/ 91 w 633"/>
                <a:gd name="T63" fmla="*/ 51 h 816"/>
                <a:gd name="T64" fmla="*/ 154 w 633"/>
                <a:gd name="T65" fmla="*/ 81 h 816"/>
                <a:gd name="T66" fmla="*/ 221 w 633"/>
                <a:gd name="T67" fmla="*/ 115 h 816"/>
                <a:gd name="T68" fmla="*/ 291 w 633"/>
                <a:gd name="T69" fmla="*/ 151 h 816"/>
                <a:gd name="T70" fmla="*/ 357 w 633"/>
                <a:gd name="T71" fmla="*/ 187 h 816"/>
                <a:gd name="T72" fmla="*/ 424 w 633"/>
                <a:gd name="T73" fmla="*/ 233 h 816"/>
                <a:gd name="T74" fmla="*/ 484 w 633"/>
                <a:gd name="T75" fmla="*/ 278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3" h="816">
                  <a:moveTo>
                    <a:pt x="515" y="305"/>
                  </a:moveTo>
                  <a:lnTo>
                    <a:pt x="536" y="326"/>
                  </a:lnTo>
                  <a:lnTo>
                    <a:pt x="551" y="350"/>
                  </a:lnTo>
                  <a:lnTo>
                    <a:pt x="566" y="378"/>
                  </a:lnTo>
                  <a:lnTo>
                    <a:pt x="575" y="405"/>
                  </a:lnTo>
                  <a:lnTo>
                    <a:pt x="581" y="432"/>
                  </a:lnTo>
                  <a:lnTo>
                    <a:pt x="578" y="462"/>
                  </a:lnTo>
                  <a:lnTo>
                    <a:pt x="572" y="493"/>
                  </a:lnTo>
                  <a:lnTo>
                    <a:pt x="557" y="520"/>
                  </a:lnTo>
                  <a:lnTo>
                    <a:pt x="536" y="550"/>
                  </a:lnTo>
                  <a:lnTo>
                    <a:pt x="511" y="577"/>
                  </a:lnTo>
                  <a:lnTo>
                    <a:pt x="484" y="601"/>
                  </a:lnTo>
                  <a:lnTo>
                    <a:pt x="457" y="626"/>
                  </a:lnTo>
                  <a:lnTo>
                    <a:pt x="427" y="647"/>
                  </a:lnTo>
                  <a:lnTo>
                    <a:pt x="396" y="671"/>
                  </a:lnTo>
                  <a:lnTo>
                    <a:pt x="366" y="695"/>
                  </a:lnTo>
                  <a:lnTo>
                    <a:pt x="339" y="722"/>
                  </a:lnTo>
                  <a:lnTo>
                    <a:pt x="330" y="732"/>
                  </a:lnTo>
                  <a:lnTo>
                    <a:pt x="324" y="744"/>
                  </a:lnTo>
                  <a:lnTo>
                    <a:pt x="318" y="756"/>
                  </a:lnTo>
                  <a:lnTo>
                    <a:pt x="312" y="768"/>
                  </a:lnTo>
                  <a:lnTo>
                    <a:pt x="309" y="780"/>
                  </a:lnTo>
                  <a:lnTo>
                    <a:pt x="309" y="792"/>
                  </a:lnTo>
                  <a:lnTo>
                    <a:pt x="315" y="804"/>
                  </a:lnTo>
                  <a:lnTo>
                    <a:pt x="324" y="813"/>
                  </a:lnTo>
                  <a:lnTo>
                    <a:pt x="336" y="816"/>
                  </a:lnTo>
                  <a:lnTo>
                    <a:pt x="348" y="816"/>
                  </a:lnTo>
                  <a:lnTo>
                    <a:pt x="357" y="813"/>
                  </a:lnTo>
                  <a:lnTo>
                    <a:pt x="366" y="804"/>
                  </a:lnTo>
                  <a:lnTo>
                    <a:pt x="396" y="768"/>
                  </a:lnTo>
                  <a:lnTo>
                    <a:pt x="430" y="738"/>
                  </a:lnTo>
                  <a:lnTo>
                    <a:pt x="463" y="707"/>
                  </a:lnTo>
                  <a:lnTo>
                    <a:pt x="499" y="677"/>
                  </a:lnTo>
                  <a:lnTo>
                    <a:pt x="533" y="647"/>
                  </a:lnTo>
                  <a:lnTo>
                    <a:pt x="566" y="614"/>
                  </a:lnTo>
                  <a:lnTo>
                    <a:pt x="593" y="577"/>
                  </a:lnTo>
                  <a:lnTo>
                    <a:pt x="614" y="538"/>
                  </a:lnTo>
                  <a:lnTo>
                    <a:pt x="630" y="490"/>
                  </a:lnTo>
                  <a:lnTo>
                    <a:pt x="633" y="444"/>
                  </a:lnTo>
                  <a:lnTo>
                    <a:pt x="626" y="399"/>
                  </a:lnTo>
                  <a:lnTo>
                    <a:pt x="611" y="353"/>
                  </a:lnTo>
                  <a:lnTo>
                    <a:pt x="587" y="314"/>
                  </a:lnTo>
                  <a:lnTo>
                    <a:pt x="560" y="275"/>
                  </a:lnTo>
                  <a:lnTo>
                    <a:pt x="524" y="245"/>
                  </a:lnTo>
                  <a:lnTo>
                    <a:pt x="484" y="217"/>
                  </a:lnTo>
                  <a:lnTo>
                    <a:pt x="454" y="199"/>
                  </a:lnTo>
                  <a:lnTo>
                    <a:pt x="421" y="181"/>
                  </a:lnTo>
                  <a:lnTo>
                    <a:pt x="387" y="160"/>
                  </a:lnTo>
                  <a:lnTo>
                    <a:pt x="351" y="142"/>
                  </a:lnTo>
                  <a:lnTo>
                    <a:pt x="315" y="121"/>
                  </a:lnTo>
                  <a:lnTo>
                    <a:pt x="275" y="102"/>
                  </a:lnTo>
                  <a:lnTo>
                    <a:pt x="239" y="81"/>
                  </a:lnTo>
                  <a:lnTo>
                    <a:pt x="203" y="63"/>
                  </a:lnTo>
                  <a:lnTo>
                    <a:pt x="170" y="48"/>
                  </a:lnTo>
                  <a:lnTo>
                    <a:pt x="136" y="33"/>
                  </a:lnTo>
                  <a:lnTo>
                    <a:pt x="103" y="21"/>
                  </a:lnTo>
                  <a:lnTo>
                    <a:pt x="76" y="12"/>
                  </a:lnTo>
                  <a:lnTo>
                    <a:pt x="51" y="3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27" y="21"/>
                  </a:lnTo>
                  <a:lnTo>
                    <a:pt x="58" y="36"/>
                  </a:lnTo>
                  <a:lnTo>
                    <a:pt x="91" y="51"/>
                  </a:lnTo>
                  <a:lnTo>
                    <a:pt x="121" y="66"/>
                  </a:lnTo>
                  <a:lnTo>
                    <a:pt x="154" y="81"/>
                  </a:lnTo>
                  <a:lnTo>
                    <a:pt x="188" y="96"/>
                  </a:lnTo>
                  <a:lnTo>
                    <a:pt x="221" y="115"/>
                  </a:lnTo>
                  <a:lnTo>
                    <a:pt x="254" y="133"/>
                  </a:lnTo>
                  <a:lnTo>
                    <a:pt x="291" y="151"/>
                  </a:lnTo>
                  <a:lnTo>
                    <a:pt x="324" y="169"/>
                  </a:lnTo>
                  <a:lnTo>
                    <a:pt x="357" y="187"/>
                  </a:lnTo>
                  <a:lnTo>
                    <a:pt x="390" y="208"/>
                  </a:lnTo>
                  <a:lnTo>
                    <a:pt x="424" y="233"/>
                  </a:lnTo>
                  <a:lnTo>
                    <a:pt x="454" y="254"/>
                  </a:lnTo>
                  <a:lnTo>
                    <a:pt x="484" y="278"/>
                  </a:lnTo>
                  <a:lnTo>
                    <a:pt x="515" y="30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029" name="Group 69"/>
          <p:cNvGrpSpPr>
            <a:grpSpLocks/>
          </p:cNvGrpSpPr>
          <p:nvPr/>
        </p:nvGrpSpPr>
        <p:grpSpPr bwMode="auto">
          <a:xfrm>
            <a:off x="6324600" y="1143000"/>
            <a:ext cx="423497" cy="234950"/>
            <a:chOff x="3084" y="541"/>
            <a:chExt cx="1633" cy="524"/>
          </a:xfrm>
        </p:grpSpPr>
        <p:sp>
          <p:nvSpPr>
            <p:cNvPr id="41030" name="Freeform 70"/>
            <p:cNvSpPr>
              <a:spLocks/>
            </p:cNvSpPr>
            <p:nvPr/>
          </p:nvSpPr>
          <p:spPr bwMode="auto">
            <a:xfrm>
              <a:off x="4210" y="761"/>
              <a:ext cx="507" cy="302"/>
            </a:xfrm>
            <a:custGeom>
              <a:avLst/>
              <a:gdLst>
                <a:gd name="T0" fmla="*/ 0 w 1015"/>
                <a:gd name="T1" fmla="*/ 605 h 605"/>
                <a:gd name="T2" fmla="*/ 269 w 1015"/>
                <a:gd name="T3" fmla="*/ 397 h 605"/>
                <a:gd name="T4" fmla="*/ 286 w 1015"/>
                <a:gd name="T5" fmla="*/ 497 h 605"/>
                <a:gd name="T6" fmla="*/ 699 w 1015"/>
                <a:gd name="T7" fmla="*/ 163 h 605"/>
                <a:gd name="T8" fmla="*/ 716 w 1015"/>
                <a:gd name="T9" fmla="*/ 219 h 605"/>
                <a:gd name="T10" fmla="*/ 1015 w 1015"/>
                <a:gd name="T11" fmla="*/ 0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5" h="605">
                  <a:moveTo>
                    <a:pt x="0" y="605"/>
                  </a:moveTo>
                  <a:lnTo>
                    <a:pt x="269" y="397"/>
                  </a:lnTo>
                  <a:lnTo>
                    <a:pt x="286" y="497"/>
                  </a:lnTo>
                  <a:lnTo>
                    <a:pt x="699" y="163"/>
                  </a:lnTo>
                  <a:lnTo>
                    <a:pt x="716" y="219"/>
                  </a:lnTo>
                  <a:lnTo>
                    <a:pt x="1015" y="0"/>
                  </a:lnTo>
                </a:path>
              </a:pathLst>
            </a:custGeom>
            <a:noFill/>
            <a:ln w="23876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1" name="Freeform 71"/>
            <p:cNvSpPr>
              <a:spLocks/>
            </p:cNvSpPr>
            <p:nvPr/>
          </p:nvSpPr>
          <p:spPr bwMode="auto">
            <a:xfrm>
              <a:off x="3984" y="541"/>
              <a:ext cx="354" cy="459"/>
            </a:xfrm>
            <a:custGeom>
              <a:avLst/>
              <a:gdLst>
                <a:gd name="T0" fmla="*/ 0 w 706"/>
                <a:gd name="T1" fmla="*/ 918 h 918"/>
                <a:gd name="T2" fmla="*/ 100 w 706"/>
                <a:gd name="T3" fmla="*/ 654 h 918"/>
                <a:gd name="T4" fmla="*/ 219 w 706"/>
                <a:gd name="T5" fmla="*/ 737 h 918"/>
                <a:gd name="T6" fmla="*/ 446 w 706"/>
                <a:gd name="T7" fmla="*/ 259 h 918"/>
                <a:gd name="T8" fmla="*/ 540 w 706"/>
                <a:gd name="T9" fmla="*/ 323 h 918"/>
                <a:gd name="T10" fmla="*/ 706 w 706"/>
                <a:gd name="T11" fmla="*/ 0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6" h="918">
                  <a:moveTo>
                    <a:pt x="0" y="918"/>
                  </a:moveTo>
                  <a:lnTo>
                    <a:pt x="100" y="654"/>
                  </a:lnTo>
                  <a:lnTo>
                    <a:pt x="219" y="737"/>
                  </a:lnTo>
                  <a:lnTo>
                    <a:pt x="446" y="259"/>
                  </a:lnTo>
                  <a:lnTo>
                    <a:pt x="540" y="323"/>
                  </a:lnTo>
                  <a:lnTo>
                    <a:pt x="706" y="0"/>
                  </a:lnTo>
                </a:path>
              </a:pathLst>
            </a:custGeom>
            <a:noFill/>
            <a:ln w="23876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2" name="Freeform 72"/>
            <p:cNvSpPr>
              <a:spLocks/>
            </p:cNvSpPr>
            <p:nvPr/>
          </p:nvSpPr>
          <p:spPr bwMode="auto">
            <a:xfrm>
              <a:off x="3457" y="541"/>
              <a:ext cx="356" cy="459"/>
            </a:xfrm>
            <a:custGeom>
              <a:avLst/>
              <a:gdLst>
                <a:gd name="T0" fmla="*/ 712 w 712"/>
                <a:gd name="T1" fmla="*/ 918 h 918"/>
                <a:gd name="T2" fmla="*/ 604 w 712"/>
                <a:gd name="T3" fmla="*/ 663 h 918"/>
                <a:gd name="T4" fmla="*/ 478 w 712"/>
                <a:gd name="T5" fmla="*/ 741 h 918"/>
                <a:gd name="T6" fmla="*/ 245 w 712"/>
                <a:gd name="T7" fmla="*/ 259 h 918"/>
                <a:gd name="T8" fmla="*/ 157 w 712"/>
                <a:gd name="T9" fmla="*/ 333 h 918"/>
                <a:gd name="T10" fmla="*/ 0 w 712"/>
                <a:gd name="T11" fmla="*/ 0 h 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2" h="918">
                  <a:moveTo>
                    <a:pt x="712" y="918"/>
                  </a:moveTo>
                  <a:lnTo>
                    <a:pt x="604" y="663"/>
                  </a:lnTo>
                  <a:lnTo>
                    <a:pt x="478" y="741"/>
                  </a:lnTo>
                  <a:lnTo>
                    <a:pt x="245" y="259"/>
                  </a:lnTo>
                  <a:lnTo>
                    <a:pt x="157" y="333"/>
                  </a:lnTo>
                  <a:lnTo>
                    <a:pt x="0" y="0"/>
                  </a:lnTo>
                </a:path>
              </a:pathLst>
            </a:custGeom>
            <a:noFill/>
            <a:ln w="23876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3" name="Freeform 73"/>
            <p:cNvSpPr>
              <a:spLocks/>
            </p:cNvSpPr>
            <p:nvPr/>
          </p:nvSpPr>
          <p:spPr bwMode="auto">
            <a:xfrm>
              <a:off x="3084" y="764"/>
              <a:ext cx="500" cy="301"/>
            </a:xfrm>
            <a:custGeom>
              <a:avLst/>
              <a:gdLst>
                <a:gd name="T0" fmla="*/ 999 w 999"/>
                <a:gd name="T1" fmla="*/ 602 h 602"/>
                <a:gd name="T2" fmla="*/ 729 w 999"/>
                <a:gd name="T3" fmla="*/ 381 h 602"/>
                <a:gd name="T4" fmla="*/ 723 w 999"/>
                <a:gd name="T5" fmla="*/ 482 h 602"/>
                <a:gd name="T6" fmla="*/ 315 w 999"/>
                <a:gd name="T7" fmla="*/ 142 h 602"/>
                <a:gd name="T8" fmla="*/ 289 w 999"/>
                <a:gd name="T9" fmla="*/ 223 h 602"/>
                <a:gd name="T10" fmla="*/ 0 w 999"/>
                <a:gd name="T11" fmla="*/ 0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9" h="602">
                  <a:moveTo>
                    <a:pt x="999" y="602"/>
                  </a:moveTo>
                  <a:lnTo>
                    <a:pt x="729" y="381"/>
                  </a:lnTo>
                  <a:lnTo>
                    <a:pt x="723" y="482"/>
                  </a:lnTo>
                  <a:lnTo>
                    <a:pt x="315" y="142"/>
                  </a:lnTo>
                  <a:lnTo>
                    <a:pt x="289" y="223"/>
                  </a:lnTo>
                  <a:lnTo>
                    <a:pt x="0" y="0"/>
                  </a:lnTo>
                </a:path>
              </a:pathLst>
            </a:custGeom>
            <a:noFill/>
            <a:ln w="23876">
              <a:solidFill>
                <a:srgbClr val="FF6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034" name="Group 74"/>
          <p:cNvGrpSpPr>
            <a:grpSpLocks/>
          </p:cNvGrpSpPr>
          <p:nvPr/>
        </p:nvGrpSpPr>
        <p:grpSpPr bwMode="auto">
          <a:xfrm>
            <a:off x="6419850" y="1406526"/>
            <a:ext cx="209550" cy="1108075"/>
            <a:chOff x="3746" y="1119"/>
            <a:chExt cx="328" cy="2472"/>
          </a:xfrm>
        </p:grpSpPr>
        <p:sp>
          <p:nvSpPr>
            <p:cNvPr id="41035" name="Line 75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036" name="Group 76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41037" name="Line 77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38" name="Line 78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39" name="Line 79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0" name="Line 80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1" name="Line 81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2" name="Line 82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3" name="Line 83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4" name="Line 84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5" name="Line 85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6" name="Line 86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7" name="Line 87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8" name="Line 88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9" name="Line 89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0" name="Oval 90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1051" name="AutoShape 91"/>
          <p:cNvSpPr>
            <a:spLocks noChangeArrowheads="1"/>
          </p:cNvSpPr>
          <p:nvPr/>
        </p:nvSpPr>
        <p:spPr bwMode="auto">
          <a:xfrm>
            <a:off x="703384" y="1295400"/>
            <a:ext cx="4349262" cy="2895600"/>
          </a:xfrm>
          <a:prstGeom prst="bevel">
            <a:avLst>
              <a:gd name="adj" fmla="val 1250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44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BSC</a:t>
            </a:r>
            <a:r>
              <a:rPr lang="nb-NO" sz="36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/>
            </a:r>
            <a:br>
              <a:rPr lang="nb-NO" sz="36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</a:br>
            <a:r>
              <a:rPr lang="nb-NO" sz="36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/>
            </a:r>
            <a:br>
              <a:rPr lang="nb-NO" sz="36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</a:br>
            <a:r>
              <a:rPr lang="nb-NO" sz="24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Base Station Controller</a:t>
            </a:r>
          </a:p>
        </p:txBody>
      </p:sp>
      <p:sp>
        <p:nvSpPr>
          <p:cNvPr id="41052" name="Rectangle 92"/>
          <p:cNvSpPr>
            <a:spLocks noChangeArrowheads="1"/>
          </p:cNvSpPr>
          <p:nvPr/>
        </p:nvSpPr>
        <p:spPr bwMode="auto">
          <a:xfrm>
            <a:off x="1752600" y="4352925"/>
            <a:ext cx="6758354" cy="1828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eaLnBrk="1" hangingPunct="1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l"/>
            </a:pPr>
            <a:r>
              <a:rPr lang="nb-NO" sz="2400">
                <a:solidFill>
                  <a:srgbClr val="3333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The call request reaches the BSC from the BTS and is forwarded to MSC.</a:t>
            </a:r>
          </a:p>
          <a:p>
            <a:pPr marL="342900" indent="-342900" eaLnBrk="1" hangingPunct="1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l"/>
            </a:pPr>
            <a:r>
              <a:rPr lang="nb-NO" sz="2400">
                <a:solidFill>
                  <a:srgbClr val="3333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After call is established, the BSC will perform </a:t>
            </a:r>
            <a:r>
              <a:rPr lang="nb-NO" sz="2400" i="1">
                <a:solidFill>
                  <a:srgbClr val="3333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decoding</a:t>
            </a:r>
            <a:r>
              <a:rPr lang="nb-NO" sz="2400">
                <a:solidFill>
                  <a:srgbClr val="3333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 of the call (in typical config.)</a:t>
            </a:r>
            <a:endParaRPr lang="nb-NO" sz="2400">
              <a:solidFill>
                <a:srgbClr val="3333FF"/>
              </a:solidFill>
              <a:latin typeface="Tahoma" pitchFamily="34" charset="0"/>
            </a:endParaRPr>
          </a:p>
        </p:txBody>
      </p:sp>
      <p:sp>
        <p:nvSpPr>
          <p:cNvPr id="41053" name="Line 93"/>
          <p:cNvSpPr>
            <a:spLocks noChangeShapeType="1"/>
          </p:cNvSpPr>
          <p:nvPr/>
        </p:nvSpPr>
        <p:spPr bwMode="auto">
          <a:xfrm>
            <a:off x="703384" y="4114800"/>
            <a:ext cx="1617785" cy="228600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54" name="Line 94"/>
          <p:cNvSpPr>
            <a:spLocks noChangeShapeType="1"/>
          </p:cNvSpPr>
          <p:nvPr/>
        </p:nvSpPr>
        <p:spPr bwMode="auto">
          <a:xfrm>
            <a:off x="5029200" y="1295400"/>
            <a:ext cx="3481754" cy="441960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55" name="WordArt 95"/>
          <p:cNvSpPr>
            <a:spLocks noChangeArrowheads="1" noChangeShapeType="1" noTextEdit="1"/>
          </p:cNvSpPr>
          <p:nvPr/>
        </p:nvSpPr>
        <p:spPr bwMode="auto">
          <a:xfrm>
            <a:off x="5334001" y="2590800"/>
            <a:ext cx="2753458" cy="5715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chemeClr val="accent2"/>
                    </a:gs>
                    <a:gs pos="100000">
                      <a:srgbClr val="008000"/>
                    </a:gs>
                  </a:gsLst>
                  <a:lin ang="18900000" scaled="1"/>
                </a:gradFill>
                <a:latin typeface="Arial Black"/>
              </a:rPr>
              <a:t>BTS =</a:t>
            </a:r>
          </a:p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chemeClr val="accent2"/>
                    </a:gs>
                    <a:gs pos="100000">
                      <a:srgbClr val="008000"/>
                    </a:gs>
                  </a:gsLst>
                  <a:lin ang="18900000" scaled="1"/>
                </a:gradFill>
                <a:latin typeface="Arial Black"/>
              </a:rPr>
              <a:t>Base Transceiver Station</a:t>
            </a:r>
          </a:p>
        </p:txBody>
      </p:sp>
    </p:spTree>
    <p:extLst>
      <p:ext uri="{BB962C8B-B14F-4D97-AF65-F5344CB8AC3E}">
        <p14:creationId xmlns="" xmlns:p14="http://schemas.microsoft.com/office/powerpoint/2010/main" val="2783831628"/>
      </p:ext>
    </p:extLst>
  </p:cSld>
  <p:clrMapOvr>
    <a:masterClrMapping/>
  </p:clrMapOvr>
  <p:transition>
    <p:cover dir="l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0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0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052" grpId="0" autoUpdateAnimBg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7" name="Rectangle 3"/>
          <p:cNvSpPr>
            <a:spLocks noChangeArrowheads="1"/>
          </p:cNvSpPr>
          <p:nvPr/>
        </p:nvSpPr>
        <p:spPr bwMode="auto">
          <a:xfrm>
            <a:off x="3593123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41988" name="Line 4"/>
          <p:cNvSpPr>
            <a:spLocks noChangeShapeType="1"/>
          </p:cNvSpPr>
          <p:nvPr/>
        </p:nvSpPr>
        <p:spPr bwMode="auto">
          <a:xfrm flipV="1">
            <a:off x="4507523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90" name="Line 6"/>
          <p:cNvSpPr>
            <a:spLocks noChangeShapeType="1"/>
          </p:cNvSpPr>
          <p:nvPr/>
        </p:nvSpPr>
        <p:spPr bwMode="auto">
          <a:xfrm flipV="1">
            <a:off x="3974123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92" name="AutoShape 8"/>
          <p:cNvSpPr>
            <a:spLocks noChangeArrowheads="1"/>
          </p:cNvSpPr>
          <p:nvPr/>
        </p:nvSpPr>
        <p:spPr bwMode="auto">
          <a:xfrm>
            <a:off x="6893169" y="838200"/>
            <a:ext cx="1143000" cy="1219200"/>
          </a:xfrm>
          <a:prstGeom prst="can">
            <a:avLst>
              <a:gd name="adj" fmla="val 25000"/>
            </a:avLst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HLR</a:t>
            </a:r>
          </a:p>
        </p:txBody>
      </p:sp>
      <p:sp>
        <p:nvSpPr>
          <p:cNvPr id="41993" name="Line 9"/>
          <p:cNvSpPr>
            <a:spLocks noChangeShapeType="1"/>
          </p:cNvSpPr>
          <p:nvPr/>
        </p:nvSpPr>
        <p:spPr bwMode="auto">
          <a:xfrm flipV="1">
            <a:off x="4659923" y="2057400"/>
            <a:ext cx="2655277" cy="381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994" name="Rectangle 10"/>
          <p:cNvSpPr>
            <a:spLocks noChangeArrowheads="1"/>
          </p:cNvSpPr>
          <p:nvPr/>
        </p:nvSpPr>
        <p:spPr bwMode="auto">
          <a:xfrm>
            <a:off x="2526323" y="2438400"/>
            <a:ext cx="2362200" cy="1981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41995" name="Rectangle 11"/>
          <p:cNvSpPr>
            <a:spLocks noChangeArrowheads="1"/>
          </p:cNvSpPr>
          <p:nvPr/>
        </p:nvSpPr>
        <p:spPr bwMode="auto">
          <a:xfrm>
            <a:off x="5498123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41996" name="Rectangle 12"/>
          <p:cNvSpPr>
            <a:spLocks noChangeArrowheads="1"/>
          </p:cNvSpPr>
          <p:nvPr/>
        </p:nvSpPr>
        <p:spPr bwMode="auto">
          <a:xfrm>
            <a:off x="5498123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41997" name="Rectangle 13"/>
          <p:cNvSpPr>
            <a:spLocks noChangeArrowheads="1"/>
          </p:cNvSpPr>
          <p:nvPr/>
        </p:nvSpPr>
        <p:spPr bwMode="auto">
          <a:xfrm>
            <a:off x="5498123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42003" name="Rectangle 19"/>
          <p:cNvSpPr>
            <a:spLocks noChangeArrowheads="1"/>
          </p:cNvSpPr>
          <p:nvPr/>
        </p:nvSpPr>
        <p:spPr bwMode="auto">
          <a:xfrm>
            <a:off x="773723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42004" name="Rectangle 20"/>
          <p:cNvSpPr>
            <a:spLocks noChangeArrowheads="1"/>
          </p:cNvSpPr>
          <p:nvPr/>
        </p:nvSpPr>
        <p:spPr bwMode="auto">
          <a:xfrm>
            <a:off x="773723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42005" name="Rectangle 21"/>
          <p:cNvSpPr>
            <a:spLocks noChangeArrowheads="1"/>
          </p:cNvSpPr>
          <p:nvPr/>
        </p:nvSpPr>
        <p:spPr bwMode="auto">
          <a:xfrm>
            <a:off x="773723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</a:p>
          <a:p>
            <a:pPr algn="ctr"/>
            <a:r>
              <a:rPr lang="nb-NO" sz="1200" b="1">
                <a:latin typeface="Times New Roman" pitchFamily="18" charset="0"/>
              </a:rPr>
              <a:t>Voicemail</a:t>
            </a:r>
          </a:p>
        </p:txBody>
      </p:sp>
      <p:sp>
        <p:nvSpPr>
          <p:cNvPr id="42006" name="Rectangle 22"/>
          <p:cNvSpPr>
            <a:spLocks noChangeArrowheads="1"/>
          </p:cNvSpPr>
          <p:nvPr/>
        </p:nvSpPr>
        <p:spPr bwMode="auto">
          <a:xfrm>
            <a:off x="5498123" y="4724400"/>
            <a:ext cx="914400" cy="609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42007" name="Rectangle 23"/>
          <p:cNvSpPr>
            <a:spLocks noChangeArrowheads="1"/>
          </p:cNvSpPr>
          <p:nvPr/>
        </p:nvSpPr>
        <p:spPr bwMode="auto">
          <a:xfrm>
            <a:off x="6793523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42008" name="Object 24"/>
          <p:cNvGraphicFramePr>
            <a:graphicFrameLocks noChangeAspect="1"/>
          </p:cNvGraphicFramePr>
          <p:nvPr/>
        </p:nvGraphicFramePr>
        <p:xfrm>
          <a:off x="8112370" y="5334000"/>
          <a:ext cx="553915" cy="609600"/>
        </p:xfrm>
        <a:graphic>
          <a:graphicData uri="http://schemas.openxmlformats.org/presentationml/2006/ole">
            <p:oleObj spid="_x0000_s8224" name="Clip" r:id="rId4" imgW="1113739" imgH="1132027" progId="">
              <p:embed/>
            </p:oleObj>
          </a:graphicData>
        </a:graphic>
      </p:graphicFrame>
      <p:graphicFrame>
        <p:nvGraphicFramePr>
          <p:cNvPr id="42009" name="Object 25"/>
          <p:cNvGraphicFramePr>
            <a:graphicFrameLocks noChangeAspect="1"/>
          </p:cNvGraphicFramePr>
          <p:nvPr/>
        </p:nvGraphicFramePr>
        <p:xfrm>
          <a:off x="7193574" y="5638801"/>
          <a:ext cx="454269" cy="906463"/>
        </p:xfrm>
        <a:graphic>
          <a:graphicData uri="http://schemas.openxmlformats.org/presentationml/2006/ole">
            <p:oleObj spid="_x0000_s8225" name="Clip" r:id="rId5" imgW="2803525" imgH="5165725" progId="">
              <p:embed/>
            </p:oleObj>
          </a:graphicData>
        </a:graphic>
      </p:graphicFrame>
      <p:sp>
        <p:nvSpPr>
          <p:cNvPr id="42010" name="Line 26"/>
          <p:cNvSpPr>
            <a:spLocks noChangeShapeType="1"/>
          </p:cNvSpPr>
          <p:nvPr/>
        </p:nvSpPr>
        <p:spPr bwMode="auto">
          <a:xfrm flipH="1">
            <a:off x="1688123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1" name="Line 27"/>
          <p:cNvSpPr>
            <a:spLocks noChangeShapeType="1"/>
          </p:cNvSpPr>
          <p:nvPr/>
        </p:nvSpPr>
        <p:spPr bwMode="auto">
          <a:xfrm flipH="1">
            <a:off x="1688123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2" name="Line 28"/>
          <p:cNvSpPr>
            <a:spLocks noChangeShapeType="1"/>
          </p:cNvSpPr>
          <p:nvPr/>
        </p:nvSpPr>
        <p:spPr bwMode="auto">
          <a:xfrm flipH="1">
            <a:off x="1688123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8" name="Line 34"/>
          <p:cNvSpPr>
            <a:spLocks noChangeShapeType="1"/>
          </p:cNvSpPr>
          <p:nvPr/>
        </p:nvSpPr>
        <p:spPr bwMode="auto">
          <a:xfrm>
            <a:off x="4736123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9" name="Line 35"/>
          <p:cNvSpPr>
            <a:spLocks noChangeShapeType="1"/>
          </p:cNvSpPr>
          <p:nvPr/>
        </p:nvSpPr>
        <p:spPr bwMode="auto">
          <a:xfrm>
            <a:off x="6412523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20" name="Line 36"/>
          <p:cNvSpPr>
            <a:spLocks noChangeShapeType="1"/>
          </p:cNvSpPr>
          <p:nvPr/>
        </p:nvSpPr>
        <p:spPr bwMode="auto">
          <a:xfrm>
            <a:off x="6945923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21" name="Line 37"/>
          <p:cNvSpPr>
            <a:spLocks noChangeShapeType="1"/>
          </p:cNvSpPr>
          <p:nvPr/>
        </p:nvSpPr>
        <p:spPr bwMode="auto">
          <a:xfrm>
            <a:off x="6945923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22" name="Line 38"/>
          <p:cNvSpPr>
            <a:spLocks noChangeShapeType="1"/>
          </p:cNvSpPr>
          <p:nvPr/>
        </p:nvSpPr>
        <p:spPr bwMode="auto">
          <a:xfrm>
            <a:off x="4888523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23" name="Line 39"/>
          <p:cNvSpPr>
            <a:spLocks noChangeShapeType="1"/>
          </p:cNvSpPr>
          <p:nvPr/>
        </p:nvSpPr>
        <p:spPr bwMode="auto">
          <a:xfrm>
            <a:off x="4888523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24" name="Line 40"/>
          <p:cNvSpPr>
            <a:spLocks noChangeShapeType="1"/>
          </p:cNvSpPr>
          <p:nvPr/>
        </p:nvSpPr>
        <p:spPr bwMode="auto">
          <a:xfrm>
            <a:off x="4888523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2026" name="Group 42"/>
          <p:cNvGrpSpPr>
            <a:grpSpLocks/>
          </p:cNvGrpSpPr>
          <p:nvPr/>
        </p:nvGrpSpPr>
        <p:grpSpPr bwMode="auto">
          <a:xfrm>
            <a:off x="5968512" y="298450"/>
            <a:ext cx="520211" cy="515938"/>
            <a:chOff x="2069" y="717"/>
            <a:chExt cx="2433" cy="3315"/>
          </a:xfrm>
        </p:grpSpPr>
        <p:sp>
          <p:nvSpPr>
            <p:cNvPr id="42027" name="Freeform 43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8" name="Freeform 44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9" name="Freeform 45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0" name="Freeform 46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1" name="Freeform 47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2" name="Freeform 48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3" name="Freeform 49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4" name="Freeform 50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5" name="Freeform 51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6" name="Freeform 52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7" name="Freeform 53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8" name="Freeform 54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9" name="Freeform 55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0" name="Freeform 56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1" name="Freeform 57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2" name="Freeform 58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3" name="Freeform 59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4" name="Freeform 60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2045" name="Group 61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42046" name="Freeform 62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7" name="Freeform 63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8" name="Freeform 64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9" name="Freeform 65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2050" name="Freeform 66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1" name="Freeform 67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2" name="Freeform 68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3" name="Freeform 69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4" name="Freeform 70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5" name="Freeform 71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6" name="Freeform 72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7" name="Freeform 73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8" name="Freeform 74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9" name="Freeform 75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0" name="Freeform 76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1" name="Freeform 77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2" name="Freeform 78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3" name="Freeform 79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4" name="Freeform 80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5" name="Freeform 81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6" name="Freeform 82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7" name="Freeform 83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8" name="Freeform 84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9" name="Freeform 85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0" name="Freeform 86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1" name="Freeform 87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2" name="Freeform 88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3" name="Freeform 89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4" name="Freeform 90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5" name="Freeform 91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6" name="Freeform 92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7" name="Freeform 93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2078" name="Group 94"/>
          <p:cNvGrpSpPr>
            <a:grpSpLocks/>
          </p:cNvGrpSpPr>
          <p:nvPr/>
        </p:nvGrpSpPr>
        <p:grpSpPr bwMode="auto">
          <a:xfrm>
            <a:off x="4888524" y="228601"/>
            <a:ext cx="1433146" cy="239713"/>
            <a:chOff x="336" y="1153"/>
            <a:chExt cx="3951" cy="494"/>
          </a:xfrm>
        </p:grpSpPr>
        <p:grpSp>
          <p:nvGrpSpPr>
            <p:cNvPr id="42079" name="Group 95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42080" name="Freeform 96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1" name="Freeform 97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2" name="Freeform 98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3" name="Freeform 99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4" name="Freeform 100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5" name="Freeform 101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6" name="Freeform 102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7" name="Freeform 103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8" name="Freeform 104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9" name="Freeform 105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0" name="Freeform 106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1" name="Freeform 107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2092" name="Group 108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42093" name="Freeform 109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4" name="Freeform 110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5" name="Freeform 111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6" name="Freeform 112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2097" name="Group 113"/>
          <p:cNvGrpSpPr>
            <a:grpSpLocks/>
          </p:cNvGrpSpPr>
          <p:nvPr/>
        </p:nvGrpSpPr>
        <p:grpSpPr bwMode="auto">
          <a:xfrm>
            <a:off x="5059974" y="492125"/>
            <a:ext cx="86457" cy="1108075"/>
            <a:chOff x="3746" y="1119"/>
            <a:chExt cx="328" cy="2472"/>
          </a:xfrm>
        </p:grpSpPr>
        <p:sp>
          <p:nvSpPr>
            <p:cNvPr id="42098" name="Line 114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2099" name="Group 115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42100" name="Line 116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1" name="Line 117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2" name="Line 118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3" name="Line 119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4" name="Line 120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5" name="Line 121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6" name="Line 122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7" name="Line 123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8" name="Line 124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9" name="Line 125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0" name="Line 126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1" name="Line 127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2" name="Line 128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3" name="Oval 129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2114" name="Line 130"/>
          <p:cNvSpPr>
            <a:spLocks noChangeShapeType="1"/>
          </p:cNvSpPr>
          <p:nvPr/>
        </p:nvSpPr>
        <p:spPr bwMode="auto">
          <a:xfrm flipV="1">
            <a:off x="7403123" y="2057400"/>
            <a:ext cx="123092" cy="1828800"/>
          </a:xfrm>
          <a:prstGeom prst="line">
            <a:avLst/>
          </a:prstGeom>
          <a:noFill/>
          <a:ln w="28575">
            <a:solidFill>
              <a:schemeClr val="tx1"/>
            </a:solidFill>
            <a:prstDash val="sysDot"/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115" name="Line 131"/>
          <p:cNvSpPr>
            <a:spLocks noChangeShapeType="1"/>
          </p:cNvSpPr>
          <p:nvPr/>
        </p:nvSpPr>
        <p:spPr bwMode="auto">
          <a:xfrm flipV="1">
            <a:off x="6412523" y="3886200"/>
            <a:ext cx="990600" cy="914400"/>
          </a:xfrm>
          <a:prstGeom prst="line">
            <a:avLst/>
          </a:prstGeom>
          <a:noFill/>
          <a:ln w="28575">
            <a:solidFill>
              <a:schemeClr val="tx1"/>
            </a:solidFill>
            <a:prstDash val="sysDot"/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116" name="AutoShape 132"/>
          <p:cNvSpPr>
            <a:spLocks noChangeArrowheads="1"/>
          </p:cNvSpPr>
          <p:nvPr/>
        </p:nvSpPr>
        <p:spPr bwMode="auto">
          <a:xfrm>
            <a:off x="4038600" y="1828801"/>
            <a:ext cx="152400" cy="214313"/>
          </a:xfrm>
          <a:prstGeom prst="downArrow">
            <a:avLst>
              <a:gd name="adj1" fmla="val 50000"/>
              <a:gd name="adj2" fmla="val 32452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117" name="WordArt 133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42118" name="WordArt 134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42119" name="WordArt 135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42120" name="WordArt 136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42121" name="Rectangle 137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42122" name="Rectangle 138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42123" name="Rectangle 139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42124" name="Line 140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125" name="Line 141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126" name="Line 142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297193952"/>
      </p:ext>
    </p:extLst>
  </p:cSld>
  <p:clrMapOvr>
    <a:masterClrMapping/>
  </p:clrMapOvr>
  <p:transition advTm="2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2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2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116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43011" name="Line 3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13" name="Line 5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14" name="AutoShape 6"/>
          <p:cNvSpPr>
            <a:spLocks noChangeArrowheads="1"/>
          </p:cNvSpPr>
          <p:nvPr/>
        </p:nvSpPr>
        <p:spPr bwMode="auto">
          <a:xfrm>
            <a:off x="6893169" y="838200"/>
            <a:ext cx="1143000" cy="1219200"/>
          </a:xfrm>
          <a:prstGeom prst="can">
            <a:avLst>
              <a:gd name="adj" fmla="val 25000"/>
            </a:avLst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HLR</a:t>
            </a:r>
          </a:p>
        </p:txBody>
      </p:sp>
      <p:sp>
        <p:nvSpPr>
          <p:cNvPr id="43015" name="Line 7"/>
          <p:cNvSpPr>
            <a:spLocks noChangeShapeType="1"/>
          </p:cNvSpPr>
          <p:nvPr/>
        </p:nvSpPr>
        <p:spPr bwMode="auto">
          <a:xfrm flipV="1">
            <a:off x="4648200" y="2057400"/>
            <a:ext cx="2667000" cy="381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16" name="Rectangle 8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43017" name="Rectangle 9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43018" name="Rectangle 10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43019" name="Rectangle 11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43025" name="Rectangle 17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43026" name="Rectangle 18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43027" name="Rectangle 19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43028" name="Rectangle 20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43029" name="Rectangle 21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43030" name="Object 22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9248" name="Clip" r:id="rId4" imgW="1113739" imgH="1132027" progId="">
              <p:embed/>
            </p:oleObj>
          </a:graphicData>
        </a:graphic>
      </p:graphicFrame>
      <p:graphicFrame>
        <p:nvGraphicFramePr>
          <p:cNvPr id="43031" name="Object 23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9249" name="Clip" r:id="rId5" imgW="2803525" imgH="5165725" progId="">
              <p:embed/>
            </p:oleObj>
          </a:graphicData>
        </a:graphic>
      </p:graphicFrame>
      <p:sp>
        <p:nvSpPr>
          <p:cNvPr id="43032" name="Line 24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33" name="Line 25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34" name="Line 26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40" name="Line 32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41" name="Line 33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42" name="Line 34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43" name="Line 35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44" name="Line 36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45" name="Line 37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46" name="Line 38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3048" name="Group 40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43049" name="Freeform 41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0" name="Freeform 42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1" name="Freeform 43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2" name="Freeform 44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3" name="Freeform 45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4" name="Freeform 46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Freeform 47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48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49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50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51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0" name="Freeform 52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1" name="Freeform 53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Freeform 54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Freeform 55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Freeform 56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57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Freeform 58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3067" name="Group 59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43068" name="Freeform 60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9" name="Freeform 61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0" name="Freeform 62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1" name="Freeform 63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72" name="Freeform 64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3" name="Freeform 65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4" name="Freeform 66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5" name="Freeform 67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6" name="Freeform 68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7" name="Freeform 69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Freeform 70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9" name="Freeform 71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Freeform 72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1" name="Freeform 73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2" name="Freeform 74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3" name="Freeform 75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4" name="Freeform 76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5" name="Freeform 77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6" name="Freeform 78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7" name="Freeform 79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8" name="Freeform 80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9" name="Freeform 81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0" name="Freeform 82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1" name="Freeform 83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Freeform 84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3" name="Freeform 85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4" name="Freeform 86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5" name="Freeform 87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6" name="Freeform 88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Freeform 89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8" name="Freeform 90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9" name="Freeform 91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100" name="Group 92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43101" name="Group 93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43102" name="Freeform 94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3" name="Freeform 95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4" name="Freeform 96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5" name="Freeform 97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6" name="Freeform 98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7" name="Freeform 99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8" name="Freeform 100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9" name="Freeform 101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0" name="Freeform 102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1" name="Freeform 103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2" name="Freeform 104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3" name="Freeform 105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3114" name="Group 106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43115" name="Freeform 107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6" name="Freeform 108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7" name="Freeform 109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8" name="Freeform 110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3119" name="Group 111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43120" name="Line 112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3121" name="Group 113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43122" name="Line 114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3" name="Line 115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4" name="Line 116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5" name="Line 117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6" name="Line 118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7" name="Line 119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8" name="Line 120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9" name="Line 121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0" name="Line 122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1" name="Line 123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2" name="Line 124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3" name="Line 125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4" name="Line 126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5" name="Oval 127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3136" name="Group 128"/>
          <p:cNvGrpSpPr>
            <a:grpSpLocks/>
          </p:cNvGrpSpPr>
          <p:nvPr/>
        </p:nvGrpSpPr>
        <p:grpSpPr bwMode="auto">
          <a:xfrm>
            <a:off x="6400800" y="2057400"/>
            <a:ext cx="1125415" cy="2743200"/>
            <a:chOff x="4032" y="1056"/>
            <a:chExt cx="720" cy="1968"/>
          </a:xfrm>
        </p:grpSpPr>
        <p:sp>
          <p:nvSpPr>
            <p:cNvPr id="43137" name="Line 129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38" name="Line 130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3139" name="AutoShape 131"/>
          <p:cNvSpPr>
            <a:spLocks noChangeArrowheads="1"/>
          </p:cNvSpPr>
          <p:nvPr/>
        </p:nvSpPr>
        <p:spPr bwMode="auto">
          <a:xfrm>
            <a:off x="4038600" y="2133601"/>
            <a:ext cx="152400" cy="214313"/>
          </a:xfrm>
          <a:prstGeom prst="downArrow">
            <a:avLst>
              <a:gd name="adj1" fmla="val 50000"/>
              <a:gd name="adj2" fmla="val 32452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140" name="WordArt 132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43141" name="WordArt 133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43142" name="WordArt 134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43143" name="WordArt 135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43144" name="Rectangle 136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43145" name="Rectangle 137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43146" name="Rectangle 138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43147" name="Line 139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148" name="Line 140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149" name="Line 141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422237011"/>
      </p:ext>
    </p:extLst>
  </p:cSld>
  <p:clrMapOvr>
    <a:masterClrMapping/>
  </p:clrMapOvr>
  <p:transition advTm="2000"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44035" name="Line 3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37" name="Line 5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38" name="AutoShape 6"/>
          <p:cNvSpPr>
            <a:spLocks noChangeArrowheads="1"/>
          </p:cNvSpPr>
          <p:nvPr/>
        </p:nvSpPr>
        <p:spPr bwMode="auto">
          <a:xfrm>
            <a:off x="6893169" y="838200"/>
            <a:ext cx="1143000" cy="1219200"/>
          </a:xfrm>
          <a:prstGeom prst="can">
            <a:avLst>
              <a:gd name="adj" fmla="val 25000"/>
            </a:avLst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HLR</a:t>
            </a:r>
          </a:p>
        </p:txBody>
      </p:sp>
      <p:sp>
        <p:nvSpPr>
          <p:cNvPr id="44039" name="Line 7"/>
          <p:cNvSpPr>
            <a:spLocks noChangeShapeType="1"/>
          </p:cNvSpPr>
          <p:nvPr/>
        </p:nvSpPr>
        <p:spPr bwMode="auto">
          <a:xfrm flipV="1">
            <a:off x="4648200" y="2057400"/>
            <a:ext cx="2667000" cy="381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40" name="Rectangle 8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44041" name="Rectangle 9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44042" name="Rectangle 10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44043" name="Rectangle 11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44049" name="Rectangle 17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44050" name="Rectangle 18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44051" name="Rectangle 19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44052" name="Rectangle 20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44053" name="Rectangle 21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44054" name="Object 22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10272" name="Clip" r:id="rId4" imgW="1113739" imgH="1132027" progId="">
              <p:embed/>
            </p:oleObj>
          </a:graphicData>
        </a:graphic>
      </p:graphicFrame>
      <p:graphicFrame>
        <p:nvGraphicFramePr>
          <p:cNvPr id="44055" name="Object 23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10273" name="Clip" r:id="rId5" imgW="2803525" imgH="5165725" progId="">
              <p:embed/>
            </p:oleObj>
          </a:graphicData>
        </a:graphic>
      </p:graphicFrame>
      <p:sp>
        <p:nvSpPr>
          <p:cNvPr id="44056" name="Line 24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57" name="Line 25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58" name="Line 26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64" name="Line 32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65" name="Line 33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66" name="Line 34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67" name="Line 35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68" name="Line 36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69" name="Line 37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70" name="Line 38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4072" name="Group 40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44073" name="Freeform 41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Freeform 42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5" name="Freeform 43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6" name="Freeform 44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7" name="Freeform 45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8" name="Freeform 46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9" name="Freeform 47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0" name="Freeform 48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1" name="Freeform 49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2" name="Freeform 50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3" name="Freeform 51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4" name="Freeform 52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5" name="Freeform 53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6" name="Freeform 54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7" name="Freeform 55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8" name="Freeform 56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9" name="Freeform 57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0" name="Freeform 58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91" name="Group 59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44092" name="Freeform 60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3" name="Freeform 61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4" name="Freeform 62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95" name="Freeform 63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096" name="Freeform 64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7" name="Freeform 65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8" name="Freeform 66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9" name="Freeform 67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0" name="Freeform 68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1" name="Freeform 69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2" name="Freeform 70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3" name="Freeform 71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4" name="Freeform 72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5" name="Freeform 73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6" name="Freeform 74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7" name="Freeform 75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8" name="Freeform 76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9" name="Freeform 77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0" name="Freeform 78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1" name="Freeform 79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2" name="Freeform 80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3" name="Freeform 81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4" name="Freeform 82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5" name="Freeform 83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6" name="Freeform 84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7" name="Freeform 85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8" name="Freeform 86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9" name="Freeform 87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0" name="Freeform 88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1" name="Freeform 89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2" name="Freeform 90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3" name="Freeform 91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124" name="Group 92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44125" name="Group 93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44126" name="Freeform 94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7" name="Freeform 95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8" name="Freeform 96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9" name="Freeform 97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0" name="Freeform 98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1" name="Freeform 99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2" name="Freeform 100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3" name="Freeform 101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4" name="Freeform 102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5" name="Freeform 103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6" name="Freeform 104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7" name="Freeform 105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138" name="Group 106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44139" name="Freeform 107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0" name="Freeform 108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1" name="Freeform 109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2" name="Freeform 110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4143" name="Group 111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44144" name="Line 112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145" name="Group 113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44146" name="Line 114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7" name="Line 115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8" name="Line 116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9" name="Line 117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0" name="Line 118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1" name="Line 119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2" name="Line 120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3" name="Line 121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4" name="Line 122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5" name="Line 123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6" name="Line 124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7" name="Line 125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8" name="Line 126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9" name="Oval 127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4160" name="Group 128"/>
          <p:cNvGrpSpPr>
            <a:grpSpLocks/>
          </p:cNvGrpSpPr>
          <p:nvPr/>
        </p:nvGrpSpPr>
        <p:grpSpPr bwMode="auto">
          <a:xfrm>
            <a:off x="6400800" y="2057400"/>
            <a:ext cx="1125415" cy="2743200"/>
            <a:chOff x="4032" y="1056"/>
            <a:chExt cx="720" cy="1968"/>
          </a:xfrm>
        </p:grpSpPr>
        <p:sp>
          <p:nvSpPr>
            <p:cNvPr id="44161" name="Line 129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62" name="Line 130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4163" name="AutoShape 131"/>
          <p:cNvSpPr>
            <a:spLocks noChangeArrowheads="1"/>
          </p:cNvSpPr>
          <p:nvPr/>
        </p:nvSpPr>
        <p:spPr bwMode="auto">
          <a:xfrm>
            <a:off x="4038600" y="2133601"/>
            <a:ext cx="152400" cy="214313"/>
          </a:xfrm>
          <a:prstGeom prst="downArrow">
            <a:avLst>
              <a:gd name="adj1" fmla="val 50000"/>
              <a:gd name="adj2" fmla="val 32452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164" name="WordArt 132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44165" name="WordArt 133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44166" name="WordArt 134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44167" name="WordArt 135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44168" name="Rectangle 136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44169" name="Rectangle 137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44170" name="Rectangle 138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44171" name="Line 139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172" name="Line 140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173" name="Line 141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666999528"/>
      </p:ext>
    </p:extLst>
  </p:cSld>
  <p:clrMapOvr>
    <a:masterClrMapping/>
  </p:clrMapOvr>
  <p:transition advTm="2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4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40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2"/>
          <p:cNvSpPr>
            <a:spLocks noGrp="1" noChangeArrowheads="1"/>
          </p:cNvSpPr>
          <p:nvPr>
            <p:ph type="body" sz="half" idx="2"/>
          </p:nvPr>
        </p:nvSpPr>
        <p:spPr>
          <a:xfrm>
            <a:off x="2822331" y="1119188"/>
            <a:ext cx="6189785" cy="23622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nb-NO" sz="280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Checks A number.</a:t>
            </a:r>
            <a:endParaRPr lang="nb-NO" sz="2800">
              <a:solidFill>
                <a:srgbClr val="FF3300"/>
              </a:solidFill>
              <a:latin typeface="Tahoma" pitchFamily="34" charset="0"/>
            </a:endParaRPr>
          </a:p>
          <a:p>
            <a:pPr>
              <a:lnSpc>
                <a:spcPct val="90000"/>
              </a:lnSpc>
            </a:pPr>
            <a:r>
              <a:rPr lang="nb-NO" sz="280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To whom is A subscriber calling?</a:t>
            </a:r>
            <a:br>
              <a:rPr lang="nb-NO" sz="280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</a:br>
            <a:r>
              <a:rPr lang="nb-NO" sz="280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(Checks B number)</a:t>
            </a:r>
          </a:p>
          <a:p>
            <a:pPr>
              <a:lnSpc>
                <a:spcPct val="90000"/>
              </a:lnSpc>
            </a:pPr>
            <a:r>
              <a:rPr lang="nb-NO" sz="280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Example : A subscriber</a:t>
            </a:r>
            <a:r>
              <a:rPr lang="nb-NO" sz="2800">
                <a:solidFill>
                  <a:srgbClr val="FF3300"/>
                </a:solidFill>
                <a:latin typeface="Tahoma" pitchFamily="34" charset="0"/>
              </a:rPr>
              <a:t> </a:t>
            </a:r>
            <a:r>
              <a:rPr lang="nb-NO" sz="280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has GP prepaid.</a:t>
            </a:r>
            <a:endParaRPr lang="nb-NO" sz="2800">
              <a:latin typeface="Tahoma" pitchFamily="34" charset="0"/>
            </a:endParaRPr>
          </a:p>
        </p:txBody>
      </p:sp>
      <p:sp>
        <p:nvSpPr>
          <p:cNvPr id="45059" name="Line 3"/>
          <p:cNvSpPr>
            <a:spLocks noChangeShapeType="1"/>
          </p:cNvSpPr>
          <p:nvPr/>
        </p:nvSpPr>
        <p:spPr bwMode="auto">
          <a:xfrm flipV="1">
            <a:off x="1055077" y="838200"/>
            <a:ext cx="2180492" cy="2590800"/>
          </a:xfrm>
          <a:prstGeom prst="line">
            <a:avLst/>
          </a:prstGeom>
          <a:noFill/>
          <a:ln w="38100">
            <a:solidFill>
              <a:srgbClr val="00008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0" name="Line 4"/>
          <p:cNvSpPr>
            <a:spLocks noChangeShapeType="1"/>
          </p:cNvSpPr>
          <p:nvPr/>
        </p:nvSpPr>
        <p:spPr bwMode="auto">
          <a:xfrm flipV="1">
            <a:off x="5345723" y="1905000"/>
            <a:ext cx="3305908" cy="4114800"/>
          </a:xfrm>
          <a:prstGeom prst="line">
            <a:avLst/>
          </a:prstGeom>
          <a:noFill/>
          <a:ln w="38100">
            <a:solidFill>
              <a:srgbClr val="00008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1" name="AutoShape 5"/>
          <p:cNvSpPr>
            <a:spLocks noChangeArrowheads="1"/>
          </p:cNvSpPr>
          <p:nvPr/>
        </p:nvSpPr>
        <p:spPr bwMode="auto">
          <a:xfrm>
            <a:off x="990600" y="3505200"/>
            <a:ext cx="4355123" cy="2590800"/>
          </a:xfrm>
          <a:prstGeom prst="bevel">
            <a:avLst>
              <a:gd name="adj" fmla="val 1250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44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 </a:t>
            </a:r>
          </a:p>
          <a:p>
            <a:pPr algn="ctr"/>
            <a:endParaRPr lang="nb-NO" sz="4400" b="1"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</a:endParaRPr>
          </a:p>
          <a:p>
            <a:pPr algn="ctr"/>
            <a:r>
              <a:rPr lang="nb-NO" sz="20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Mobile Switching Centre</a:t>
            </a:r>
          </a:p>
          <a:p>
            <a:pPr algn="ctr"/>
            <a:endParaRPr lang="nb-NO" sz="2000" b="1"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4024990508"/>
      </p:ext>
    </p:extLst>
  </p:cSld>
  <p:clrMapOvr>
    <a:masterClrMapping/>
  </p:clrMapOvr>
  <p:transition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058" grpId="0" autoUpdateAnimBg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3200" dirty="0" smtClean="0"/>
              <a:t>Introduction</a:t>
            </a:r>
            <a:endParaRPr lang="en-US" sz="32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219200"/>
            <a:ext cx="8229600" cy="4906963"/>
          </a:xfrm>
        </p:spPr>
        <p:txBody>
          <a:bodyPr/>
          <a:lstStyle/>
          <a:p>
            <a:pPr algn="just"/>
            <a:r>
              <a:rPr lang="en-US" sz="2400" dirty="0"/>
              <a:t>A </a:t>
            </a:r>
            <a:r>
              <a:rPr lang="en-US" sz="2400" b="1" dirty="0"/>
              <a:t>cellular network</a:t>
            </a:r>
            <a:r>
              <a:rPr lang="en-US" sz="2400" dirty="0"/>
              <a:t> or mobile network is a wireless network distributed over land areas called cells, each served by at least one fixed-location transceiver, known as a cell site or base station.</a:t>
            </a:r>
          </a:p>
          <a:p>
            <a:endParaRPr lang="en-US" dirty="0"/>
          </a:p>
        </p:txBody>
      </p:sp>
      <p:pic>
        <p:nvPicPr>
          <p:cNvPr id="4" name="Picture 4" descr="GSM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2667000"/>
            <a:ext cx="5562600" cy="395196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="" xmlns:p14="http://schemas.microsoft.com/office/powerpoint/2010/main" val="36689350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7" name="Rectangle 3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47108" name="Line 4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10" name="Line 6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11" name="AutoShape 7"/>
          <p:cNvSpPr>
            <a:spLocks noChangeArrowheads="1"/>
          </p:cNvSpPr>
          <p:nvPr/>
        </p:nvSpPr>
        <p:spPr bwMode="auto">
          <a:xfrm>
            <a:off x="6893169" y="838200"/>
            <a:ext cx="1143000" cy="1219200"/>
          </a:xfrm>
          <a:prstGeom prst="can">
            <a:avLst>
              <a:gd name="adj" fmla="val 25000"/>
            </a:avLst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HLR</a:t>
            </a:r>
          </a:p>
        </p:txBody>
      </p:sp>
      <p:sp>
        <p:nvSpPr>
          <p:cNvPr id="47112" name="Line 8"/>
          <p:cNvSpPr>
            <a:spLocks noChangeShapeType="1"/>
          </p:cNvSpPr>
          <p:nvPr/>
        </p:nvSpPr>
        <p:spPr bwMode="auto">
          <a:xfrm flipV="1">
            <a:off x="4648200" y="2057400"/>
            <a:ext cx="2667000" cy="381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13" name="Rectangle 9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47114" name="Rectangle 10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47115" name="Rectangle 11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47116" name="Rectangle 12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47122" name="Rectangle 18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47123" name="Rectangle 19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47124" name="Rectangle 20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47125" name="Rectangle 21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47126" name="Rectangle 22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47127" name="Object 23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11296" name="Clip" r:id="rId4" imgW="1113739" imgH="1132027" progId="">
              <p:embed/>
            </p:oleObj>
          </a:graphicData>
        </a:graphic>
      </p:graphicFrame>
      <p:graphicFrame>
        <p:nvGraphicFramePr>
          <p:cNvPr id="47128" name="Object 24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11297" name="Clip" r:id="rId5" imgW="2803525" imgH="5165725" progId="">
              <p:embed/>
            </p:oleObj>
          </a:graphicData>
        </a:graphic>
      </p:graphicFrame>
      <p:sp>
        <p:nvSpPr>
          <p:cNvPr id="47129" name="Line 25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30" name="Line 26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31" name="Line 27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37" name="Line 33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38" name="Line 34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39" name="Line 35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40" name="Line 36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41" name="Line 37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42" name="Line 38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143" name="Line 39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7145" name="Group 41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47146" name="Freeform 42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7" name="Freeform 43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8" name="Freeform 44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9" name="Freeform 45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0" name="Freeform 46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1" name="Freeform 47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2" name="Freeform 48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3" name="Freeform 49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4" name="Freeform 50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5" name="Freeform 51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6" name="Freeform 52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7" name="Freeform 53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8" name="Freeform 54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9" name="Freeform 55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0" name="Freeform 56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1" name="Freeform 57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2" name="Freeform 58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3" name="Freeform 59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7164" name="Group 60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47165" name="Freeform 61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66" name="Freeform 62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67" name="Freeform 63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168" name="Freeform 64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7169" name="Freeform 65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0" name="Freeform 66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1" name="Freeform 67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2" name="Freeform 68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3" name="Freeform 69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4" name="Freeform 70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5" name="Freeform 71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6" name="Freeform 72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7" name="Freeform 73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8" name="Freeform 74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9" name="Freeform 75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0" name="Freeform 76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1" name="Freeform 77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2" name="Freeform 78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3" name="Freeform 79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4" name="Freeform 80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5" name="Freeform 81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6" name="Freeform 82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7" name="Freeform 83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8" name="Freeform 84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9" name="Freeform 85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0" name="Freeform 86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1" name="Freeform 87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2" name="Freeform 88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3" name="Freeform 89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4" name="Freeform 90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5" name="Freeform 91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6" name="Freeform 92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97" name="Group 93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47198" name="Group 94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47199" name="Freeform 95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00" name="Freeform 96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01" name="Freeform 97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02" name="Freeform 98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03" name="Freeform 99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04" name="Freeform 100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05" name="Freeform 101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06" name="Freeform 102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07" name="Freeform 103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08" name="Freeform 104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09" name="Freeform 105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10" name="Freeform 106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7211" name="Group 107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47212" name="Freeform 108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13" name="Freeform 109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14" name="Freeform 110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15" name="Freeform 111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7216" name="Group 112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47217" name="Line 113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7218" name="Group 114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47219" name="Line 115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20" name="Line 116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21" name="Line 117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22" name="Line 118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23" name="Line 119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24" name="Line 120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25" name="Line 121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26" name="Line 122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27" name="Line 123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28" name="Line 124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29" name="Line 125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30" name="Line 126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31" name="Line 127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232" name="Oval 128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7233" name="Group 129"/>
          <p:cNvGrpSpPr>
            <a:grpSpLocks/>
          </p:cNvGrpSpPr>
          <p:nvPr/>
        </p:nvGrpSpPr>
        <p:grpSpPr bwMode="auto">
          <a:xfrm>
            <a:off x="6400800" y="2057400"/>
            <a:ext cx="1125415" cy="2743200"/>
            <a:chOff x="4032" y="1056"/>
            <a:chExt cx="720" cy="1968"/>
          </a:xfrm>
        </p:grpSpPr>
        <p:sp>
          <p:nvSpPr>
            <p:cNvPr id="47234" name="Line 130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235" name="Line 131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7236" name="AutoShape 132"/>
          <p:cNvSpPr>
            <a:spLocks noChangeArrowheads="1"/>
          </p:cNvSpPr>
          <p:nvPr/>
        </p:nvSpPr>
        <p:spPr bwMode="auto">
          <a:xfrm>
            <a:off x="2133600" y="3200400"/>
            <a:ext cx="304800" cy="228600"/>
          </a:xfrm>
          <a:prstGeom prst="leftArrow">
            <a:avLst>
              <a:gd name="adj1" fmla="val 50000"/>
              <a:gd name="adj2" fmla="val 36111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237" name="WordArt 133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47238" name="WordArt 134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47239" name="WordArt 135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47240" name="WordArt 136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47241" name="Rectangle 137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47242" name="Rectangle 138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47243" name="Rectangle 139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47244" name="Line 140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245" name="Line 141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246" name="Line 142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2153516238"/>
      </p:ext>
    </p:extLst>
  </p:cSld>
  <p:clrMapOvr>
    <a:masterClrMapping/>
  </p:clrMapOvr>
  <p:transition advTm="2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7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7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236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1" name="Rectangle 3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48132" name="Line 4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4" name="Line 6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5" name="AutoShape 7"/>
          <p:cNvSpPr>
            <a:spLocks noChangeArrowheads="1"/>
          </p:cNvSpPr>
          <p:nvPr/>
        </p:nvSpPr>
        <p:spPr bwMode="auto">
          <a:xfrm>
            <a:off x="6893169" y="838200"/>
            <a:ext cx="1143000" cy="1219200"/>
          </a:xfrm>
          <a:prstGeom prst="can">
            <a:avLst>
              <a:gd name="adj" fmla="val 25000"/>
            </a:avLst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HLR</a:t>
            </a:r>
          </a:p>
        </p:txBody>
      </p:sp>
      <p:sp>
        <p:nvSpPr>
          <p:cNvPr id="48136" name="Line 8"/>
          <p:cNvSpPr>
            <a:spLocks noChangeShapeType="1"/>
          </p:cNvSpPr>
          <p:nvPr/>
        </p:nvSpPr>
        <p:spPr bwMode="auto">
          <a:xfrm flipV="1">
            <a:off x="4648200" y="2057400"/>
            <a:ext cx="2667000" cy="381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37" name="Rectangle 9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48138" name="Rectangle 10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48139" name="Rectangle 11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48140" name="Rectangle 12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48146" name="Rectangle 18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48147" name="Rectangle 19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48148" name="Rectangle 20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48149" name="Rectangle 21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48150" name="Rectangle 22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48151" name="Object 23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12320" name="Clip" r:id="rId4" imgW="1113739" imgH="1132027" progId="">
              <p:embed/>
            </p:oleObj>
          </a:graphicData>
        </a:graphic>
      </p:graphicFrame>
      <p:graphicFrame>
        <p:nvGraphicFramePr>
          <p:cNvPr id="48152" name="Object 24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12321" name="Clip" r:id="rId5" imgW="2803525" imgH="5165725" progId="">
              <p:embed/>
            </p:oleObj>
          </a:graphicData>
        </a:graphic>
      </p:graphicFrame>
      <p:sp>
        <p:nvSpPr>
          <p:cNvPr id="48153" name="Line 25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54" name="Line 26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55" name="Line 27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61" name="Line 33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62" name="Line 34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63" name="Line 35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64" name="Line 36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65" name="Line 37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66" name="Line 38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167" name="Line 39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8169" name="Group 41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48170" name="Freeform 42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1" name="Freeform 43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2" name="Freeform 44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3" name="Freeform 45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4" name="Freeform 46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5" name="Freeform 47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6" name="Freeform 48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7" name="Freeform 49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8" name="Freeform 50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9" name="Freeform 51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0" name="Freeform 52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1" name="Freeform 53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2" name="Freeform 54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3" name="Freeform 55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4" name="Freeform 56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5" name="Freeform 57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6" name="Freeform 58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7" name="Freeform 59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8188" name="Group 60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48189" name="Freeform 61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90" name="Freeform 62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91" name="Freeform 63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92" name="Freeform 64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8193" name="Freeform 65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4" name="Freeform 66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5" name="Freeform 67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6" name="Freeform 68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7" name="Freeform 69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8" name="Freeform 70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99" name="Freeform 71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0" name="Freeform 72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1" name="Freeform 73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2" name="Freeform 74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3" name="Freeform 75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4" name="Freeform 76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5" name="Freeform 77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6" name="Freeform 78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7" name="Freeform 79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8" name="Freeform 80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9" name="Freeform 81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0" name="Freeform 82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1" name="Freeform 83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2" name="Freeform 84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3" name="Freeform 85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4" name="Freeform 86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5" name="Freeform 87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6" name="Freeform 88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7" name="Freeform 89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8" name="Freeform 90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9" name="Freeform 91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0" name="Freeform 92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221" name="Group 93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48222" name="Group 94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48223" name="Freeform 95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24" name="Freeform 96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25" name="Freeform 97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26" name="Freeform 98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27" name="Freeform 99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28" name="Freeform 100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29" name="Freeform 101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30" name="Freeform 102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31" name="Freeform 103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32" name="Freeform 104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33" name="Freeform 105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34" name="Freeform 106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8235" name="Group 107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48236" name="Freeform 108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37" name="Freeform 109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38" name="Freeform 110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39" name="Freeform 111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8240" name="Group 112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48241" name="Line 113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8242" name="Group 114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48243" name="Line 115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44" name="Line 116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45" name="Line 117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46" name="Line 118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47" name="Line 119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48" name="Line 120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49" name="Line 121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50" name="Line 122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51" name="Line 123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52" name="Line 124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53" name="Line 125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54" name="Line 126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55" name="Line 127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256" name="Oval 128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8257" name="Group 129"/>
          <p:cNvGrpSpPr>
            <a:grpSpLocks/>
          </p:cNvGrpSpPr>
          <p:nvPr/>
        </p:nvGrpSpPr>
        <p:grpSpPr bwMode="auto">
          <a:xfrm>
            <a:off x="6400800" y="2057400"/>
            <a:ext cx="1125415" cy="2743200"/>
            <a:chOff x="4032" y="1056"/>
            <a:chExt cx="720" cy="1968"/>
          </a:xfrm>
        </p:grpSpPr>
        <p:sp>
          <p:nvSpPr>
            <p:cNvPr id="48258" name="Line 130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259" name="Line 131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8260" name="AutoShape 132"/>
          <p:cNvSpPr>
            <a:spLocks noChangeArrowheads="1"/>
          </p:cNvSpPr>
          <p:nvPr/>
        </p:nvSpPr>
        <p:spPr bwMode="auto">
          <a:xfrm>
            <a:off x="1752600" y="3200400"/>
            <a:ext cx="304800" cy="228600"/>
          </a:xfrm>
          <a:prstGeom prst="leftArrow">
            <a:avLst>
              <a:gd name="adj1" fmla="val 50000"/>
              <a:gd name="adj2" fmla="val 36111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61" name="WordArt 133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48262" name="WordArt 134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48263" name="WordArt 135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48264" name="WordArt 136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48265" name="Rectangle 137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48266" name="Rectangle 138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48267" name="Rectangle 139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48268" name="Line 140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69" name="Line 141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270" name="Line 142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120898447"/>
      </p:ext>
    </p:extLst>
  </p:cSld>
  <p:clrMapOvr>
    <a:masterClrMapping/>
  </p:clrMapOvr>
  <p:transition advTm="2000"/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2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49155" name="Line 3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57" name="Line 5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58" name="AutoShape 6"/>
          <p:cNvSpPr>
            <a:spLocks noChangeArrowheads="1"/>
          </p:cNvSpPr>
          <p:nvPr/>
        </p:nvSpPr>
        <p:spPr bwMode="auto">
          <a:xfrm>
            <a:off x="6893169" y="838200"/>
            <a:ext cx="1143000" cy="1219200"/>
          </a:xfrm>
          <a:prstGeom prst="can">
            <a:avLst>
              <a:gd name="adj" fmla="val 25000"/>
            </a:avLst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HLR</a:t>
            </a:r>
          </a:p>
        </p:txBody>
      </p:sp>
      <p:sp>
        <p:nvSpPr>
          <p:cNvPr id="49159" name="Line 7"/>
          <p:cNvSpPr>
            <a:spLocks noChangeShapeType="1"/>
          </p:cNvSpPr>
          <p:nvPr/>
        </p:nvSpPr>
        <p:spPr bwMode="auto">
          <a:xfrm flipV="1">
            <a:off x="4648200" y="2057400"/>
            <a:ext cx="2667000" cy="381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60" name="Rectangle 8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49161" name="Rectangle 9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49162" name="Rectangle 10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49163" name="Rectangle 11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49169" name="Rectangle 17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49170" name="Rectangle 18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PrePaid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49171" name="Rectangle 19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49172" name="Rectangle 20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49173" name="Rectangle 21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49174" name="Object 22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13344" name="Clip" r:id="rId4" imgW="1113739" imgH="1132027" progId="">
              <p:embed/>
            </p:oleObj>
          </a:graphicData>
        </a:graphic>
      </p:graphicFrame>
      <p:graphicFrame>
        <p:nvGraphicFramePr>
          <p:cNvPr id="49175" name="Object 23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13345" name="Clip" r:id="rId5" imgW="2803525" imgH="5165725" progId="">
              <p:embed/>
            </p:oleObj>
          </a:graphicData>
        </a:graphic>
      </p:graphicFrame>
      <p:sp>
        <p:nvSpPr>
          <p:cNvPr id="49176" name="Line 24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77" name="Line 25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78" name="Line 26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84" name="Line 32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85" name="Line 33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86" name="Line 34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87" name="Line 35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88" name="Line 36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89" name="Line 37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190" name="Line 38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9192" name="Group 40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49193" name="Freeform 41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4" name="Freeform 42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5" name="Freeform 43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6" name="Freeform 44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7" name="Freeform 45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8" name="Freeform 46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9" name="Freeform 47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0" name="Freeform 48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1" name="Freeform 49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2" name="Freeform 50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3" name="Freeform 51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4" name="Freeform 52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5" name="Freeform 53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6" name="Freeform 54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7" name="Freeform 55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8" name="Freeform 56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9" name="Freeform 57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0" name="Freeform 58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9211" name="Group 59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49212" name="Freeform 60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3" name="Freeform 61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4" name="Freeform 62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15" name="Freeform 63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9216" name="Freeform 64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7" name="Freeform 65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8" name="Freeform 66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9" name="Freeform 67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0" name="Freeform 68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1" name="Freeform 69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2" name="Freeform 70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3" name="Freeform 71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4" name="Freeform 72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5" name="Freeform 73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6" name="Freeform 74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7" name="Freeform 75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8" name="Freeform 76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9" name="Freeform 77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0" name="Freeform 78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1" name="Freeform 79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2" name="Freeform 80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3" name="Freeform 81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4" name="Freeform 82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5" name="Freeform 83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6" name="Freeform 84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7" name="Freeform 85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8" name="Freeform 86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9" name="Freeform 87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0" name="Freeform 88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1" name="Freeform 89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2" name="Freeform 90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3" name="Freeform 91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244" name="Group 92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49245" name="Group 93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49246" name="Freeform 94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7" name="Freeform 95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8" name="Freeform 96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49" name="Freeform 97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0" name="Freeform 98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1" name="Freeform 99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2" name="Freeform 100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3" name="Freeform 101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4" name="Freeform 102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5" name="Freeform 103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6" name="Freeform 104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57" name="Freeform 105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9258" name="Group 106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49259" name="Freeform 107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0" name="Freeform 108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1" name="Freeform 109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2" name="Freeform 110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9263" name="Group 111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49264" name="Line 112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9265" name="Group 113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49266" name="Line 114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7" name="Line 115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8" name="Line 116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69" name="Line 117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0" name="Line 118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1" name="Line 119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2" name="Line 120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3" name="Line 121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4" name="Line 122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5" name="Line 123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6" name="Line 124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7" name="Line 125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8" name="Line 126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279" name="Oval 127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9280" name="Group 128"/>
          <p:cNvGrpSpPr>
            <a:grpSpLocks/>
          </p:cNvGrpSpPr>
          <p:nvPr/>
        </p:nvGrpSpPr>
        <p:grpSpPr bwMode="auto">
          <a:xfrm>
            <a:off x="6400800" y="2057400"/>
            <a:ext cx="1125415" cy="2743200"/>
            <a:chOff x="4032" y="1056"/>
            <a:chExt cx="720" cy="1968"/>
          </a:xfrm>
        </p:grpSpPr>
        <p:sp>
          <p:nvSpPr>
            <p:cNvPr id="49281" name="Line 129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282" name="Line 130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9283" name="WordArt 131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49284" name="WordArt 132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49285" name="WordArt 133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49286" name="WordArt 134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49287" name="Rectangle 135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49288" name="Rectangle 136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49289" name="Rectangle 137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49290" name="Line 138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291" name="Line 139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9292" name="Line 140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1744941388"/>
      </p:ext>
    </p:extLst>
  </p:cSld>
  <p:clrMapOvr>
    <a:masterClrMapping/>
  </p:clrMapOvr>
  <p:transition advTm="2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49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170" grpId="0" animBg="1" autoUpdateAnimBg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1261697" y="1066800"/>
            <a:ext cx="5410200" cy="266700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nb-NO" sz="2800"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Does the A subscriber have </a:t>
            </a:r>
            <a:br>
              <a:rPr lang="nb-NO" sz="2800"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</a:br>
            <a:r>
              <a:rPr lang="nb-NO" sz="2800"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money left on his/her account?</a:t>
            </a:r>
          </a:p>
          <a:p>
            <a:pPr>
              <a:lnSpc>
                <a:spcPct val="90000"/>
              </a:lnSpc>
            </a:pPr>
            <a:r>
              <a:rPr lang="nb-NO" sz="2800"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When the call is established and on-going the subscriber’s account is decremented accordingly.</a:t>
            </a:r>
            <a:endParaRPr lang="nb-NO" sz="2800">
              <a:latin typeface="Tahoma" pitchFamily="34" charset="0"/>
            </a:endParaRPr>
          </a:p>
        </p:txBody>
      </p:sp>
      <p:sp>
        <p:nvSpPr>
          <p:cNvPr id="50179" name="Line 3"/>
          <p:cNvSpPr>
            <a:spLocks noChangeShapeType="1"/>
          </p:cNvSpPr>
          <p:nvPr/>
        </p:nvSpPr>
        <p:spPr bwMode="auto">
          <a:xfrm flipH="1" flipV="1">
            <a:off x="633046" y="2133600"/>
            <a:ext cx="4243754" cy="4191000"/>
          </a:xfrm>
          <a:prstGeom prst="line">
            <a:avLst/>
          </a:prstGeom>
          <a:noFill/>
          <a:ln w="381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80" name="Line 4"/>
          <p:cNvSpPr>
            <a:spLocks noChangeShapeType="1"/>
          </p:cNvSpPr>
          <p:nvPr/>
        </p:nvSpPr>
        <p:spPr bwMode="auto">
          <a:xfrm flipH="1" flipV="1">
            <a:off x="5697415" y="1143000"/>
            <a:ext cx="2913185" cy="3048000"/>
          </a:xfrm>
          <a:prstGeom prst="line">
            <a:avLst/>
          </a:prstGeom>
          <a:noFill/>
          <a:ln w="381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81" name="AutoShape 5"/>
          <p:cNvSpPr>
            <a:spLocks noChangeArrowheads="1"/>
          </p:cNvSpPr>
          <p:nvPr/>
        </p:nvSpPr>
        <p:spPr bwMode="auto">
          <a:xfrm>
            <a:off x="4876800" y="4191000"/>
            <a:ext cx="3810000" cy="2133600"/>
          </a:xfrm>
          <a:prstGeom prst="bevel">
            <a:avLst>
              <a:gd name="adj" fmla="val 1250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PrePaid Node</a:t>
            </a:r>
            <a:endParaRPr lang="nb-NO" sz="2800" b="1"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513443730"/>
      </p:ext>
    </p:extLst>
  </p:cSld>
  <p:clrMapOvr>
    <a:masterClrMapping/>
  </p:clrMapOvr>
  <p:transition>
    <p:cover dir="r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7" dur="500"/>
                                        <p:tgtEl>
                                          <p:spTgt spid="50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178" grpId="0" autoUpdateAnimBg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3" name="Rectangle 3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51204" name="Line 4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06" name="Line 6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07" name="AutoShape 7"/>
          <p:cNvSpPr>
            <a:spLocks noChangeArrowheads="1"/>
          </p:cNvSpPr>
          <p:nvPr/>
        </p:nvSpPr>
        <p:spPr bwMode="auto">
          <a:xfrm>
            <a:off x="6858000" y="457200"/>
            <a:ext cx="1143000" cy="1219200"/>
          </a:xfrm>
          <a:prstGeom prst="can">
            <a:avLst>
              <a:gd name="adj" fmla="val 25000"/>
            </a:avLst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HLR</a:t>
            </a:r>
          </a:p>
        </p:txBody>
      </p:sp>
      <p:sp>
        <p:nvSpPr>
          <p:cNvPr id="51208" name="Line 8"/>
          <p:cNvSpPr>
            <a:spLocks noChangeShapeType="1"/>
          </p:cNvSpPr>
          <p:nvPr/>
        </p:nvSpPr>
        <p:spPr bwMode="auto">
          <a:xfrm flipV="1">
            <a:off x="4648200" y="1676400"/>
            <a:ext cx="2743200" cy="762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09" name="Rectangle 9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51210" name="Rectangle 10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51211" name="Rectangle 11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51212" name="Rectangle 12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51218" name="Rectangle 18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51219" name="Rectangle 19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51220" name="Rectangle 20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51221" name="Rectangle 21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51222" name="Rectangle 22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51223" name="Object 23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14368" name="Clip" r:id="rId4" imgW="1113739" imgH="1132027" progId="">
              <p:embed/>
            </p:oleObj>
          </a:graphicData>
        </a:graphic>
      </p:graphicFrame>
      <p:graphicFrame>
        <p:nvGraphicFramePr>
          <p:cNvPr id="51224" name="Object 24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14369" name="Clip" r:id="rId5" imgW="2803525" imgH="5165725" progId="">
              <p:embed/>
            </p:oleObj>
          </a:graphicData>
        </a:graphic>
      </p:graphicFrame>
      <p:sp>
        <p:nvSpPr>
          <p:cNvPr id="51225" name="Line 25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26" name="Line 26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27" name="Line 27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3" name="Line 33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4" name="Line 34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5" name="Line 35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6" name="Line 36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7" name="Line 37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8" name="Line 38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39" name="Line 39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1241" name="Group 41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51242" name="Freeform 42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3" name="Freeform 43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4" name="Freeform 44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5" name="Freeform 45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6" name="Freeform 46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7" name="Freeform 47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8" name="Freeform 48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9" name="Freeform 49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0" name="Freeform 50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1" name="Freeform 51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2" name="Freeform 52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3" name="Freeform 53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4" name="Freeform 54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5" name="Freeform 55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6" name="Freeform 56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7" name="Freeform 57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8" name="Freeform 58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9" name="Freeform 59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1260" name="Group 60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51261" name="Freeform 61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2" name="Freeform 62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3" name="Freeform 63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64" name="Freeform 64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1265" name="Freeform 65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66" name="Freeform 66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67" name="Freeform 67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68" name="Freeform 68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69" name="Freeform 69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0" name="Freeform 70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1" name="Freeform 71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2" name="Freeform 72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3" name="Freeform 73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4" name="Freeform 74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5" name="Freeform 75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6" name="Freeform 76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7" name="Freeform 77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8" name="Freeform 78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9" name="Freeform 79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0" name="Freeform 80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1" name="Freeform 81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2" name="Freeform 82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3" name="Freeform 83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4" name="Freeform 84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5" name="Freeform 85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6" name="Freeform 86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7" name="Freeform 87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8" name="Freeform 88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9" name="Freeform 89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0" name="Freeform 90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1" name="Freeform 91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2" name="Freeform 92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293" name="Group 93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51294" name="Group 94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51295" name="Freeform 95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96" name="Freeform 96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97" name="Freeform 97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98" name="Freeform 98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99" name="Freeform 99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0" name="Freeform 100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1" name="Freeform 101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2" name="Freeform 102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3" name="Freeform 103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4" name="Freeform 104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5" name="Freeform 105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6" name="Freeform 106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1307" name="Group 107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51308" name="Freeform 108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09" name="Freeform 109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10" name="Freeform 110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11" name="Freeform 111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1312" name="Group 112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51313" name="Line 113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1314" name="Group 114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51315" name="Line 115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16" name="Line 116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17" name="Line 117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18" name="Line 118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19" name="Line 119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20" name="Line 120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21" name="Line 121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22" name="Line 122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23" name="Line 123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24" name="Line 124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25" name="Line 125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26" name="Line 126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27" name="Line 127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28" name="Oval 128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1329" name="Line 129"/>
          <p:cNvSpPr>
            <a:spLocks noChangeShapeType="1"/>
          </p:cNvSpPr>
          <p:nvPr/>
        </p:nvSpPr>
        <p:spPr bwMode="auto">
          <a:xfrm flipV="1">
            <a:off x="7391400" y="1676400"/>
            <a:ext cx="152400" cy="2209800"/>
          </a:xfrm>
          <a:prstGeom prst="line">
            <a:avLst/>
          </a:prstGeom>
          <a:noFill/>
          <a:ln w="28575">
            <a:solidFill>
              <a:schemeClr val="tx1"/>
            </a:solidFill>
            <a:prstDash val="sysDot"/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330" name="Line 130"/>
          <p:cNvSpPr>
            <a:spLocks noChangeShapeType="1"/>
          </p:cNvSpPr>
          <p:nvPr/>
        </p:nvSpPr>
        <p:spPr bwMode="auto">
          <a:xfrm flipV="1">
            <a:off x="6400800" y="3886200"/>
            <a:ext cx="990600" cy="914400"/>
          </a:xfrm>
          <a:prstGeom prst="line">
            <a:avLst/>
          </a:prstGeom>
          <a:noFill/>
          <a:ln w="28575">
            <a:solidFill>
              <a:schemeClr val="tx1"/>
            </a:solidFill>
            <a:prstDash val="sysDot"/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331" name="AutoShape 131"/>
          <p:cNvSpPr>
            <a:spLocks noChangeArrowheads="1"/>
          </p:cNvSpPr>
          <p:nvPr/>
        </p:nvSpPr>
        <p:spPr bwMode="auto">
          <a:xfrm>
            <a:off x="1752600" y="3429000"/>
            <a:ext cx="304800" cy="228600"/>
          </a:xfrm>
          <a:prstGeom prst="rightArrow">
            <a:avLst>
              <a:gd name="adj1" fmla="val 50000"/>
              <a:gd name="adj2" fmla="val 36111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332" name="WordArt 132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51333" name="WordArt 133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51334" name="WordArt 134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51335" name="WordArt 135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51336" name="Rectangle 136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51337" name="Rectangle 137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51338" name="Rectangle 138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51339" name="Line 139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340" name="Line 140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341" name="Line 141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4203247036"/>
      </p:ext>
    </p:extLst>
  </p:cSld>
  <p:clrMapOvr>
    <a:masterClrMapping/>
  </p:clrMapOvr>
  <p:transition advTm="2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13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13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31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2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52227" name="Line 3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29" name="Line 5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30" name="AutoShape 6"/>
          <p:cNvSpPr>
            <a:spLocks noChangeArrowheads="1"/>
          </p:cNvSpPr>
          <p:nvPr/>
        </p:nvSpPr>
        <p:spPr bwMode="auto">
          <a:xfrm>
            <a:off x="6858000" y="457200"/>
            <a:ext cx="1143000" cy="1219200"/>
          </a:xfrm>
          <a:prstGeom prst="can">
            <a:avLst>
              <a:gd name="adj" fmla="val 25000"/>
            </a:avLst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HLR</a:t>
            </a:r>
          </a:p>
        </p:txBody>
      </p:sp>
      <p:sp>
        <p:nvSpPr>
          <p:cNvPr id="52231" name="Line 7"/>
          <p:cNvSpPr>
            <a:spLocks noChangeShapeType="1"/>
          </p:cNvSpPr>
          <p:nvPr/>
        </p:nvSpPr>
        <p:spPr bwMode="auto">
          <a:xfrm flipV="1">
            <a:off x="4648200" y="1676400"/>
            <a:ext cx="2743200" cy="762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32" name="Rectangle 8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52233" name="Rectangle 9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52234" name="Rectangle 10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52235" name="Rectangle 11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52241" name="Rectangle 17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52242" name="Rectangle 18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52243" name="Rectangle 19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52244" name="Rectangle 20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52245" name="Rectangle 21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52246" name="Object 22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15392" name="Clip" r:id="rId4" imgW="1113739" imgH="1132027" progId="">
              <p:embed/>
            </p:oleObj>
          </a:graphicData>
        </a:graphic>
      </p:graphicFrame>
      <p:graphicFrame>
        <p:nvGraphicFramePr>
          <p:cNvPr id="52247" name="Object 23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15393" name="Clip" r:id="rId5" imgW="2803525" imgH="5165725" progId="">
              <p:embed/>
            </p:oleObj>
          </a:graphicData>
        </a:graphic>
      </p:graphicFrame>
      <p:sp>
        <p:nvSpPr>
          <p:cNvPr id="52248" name="Line 24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9" name="Line 25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50" name="Line 26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56" name="Line 32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57" name="Line 33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58" name="Line 34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59" name="Line 35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60" name="Line 36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61" name="Line 37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62" name="Line 38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2264" name="Group 40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52265" name="Freeform 41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6" name="Freeform 42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7" name="Freeform 43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8" name="Freeform 44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9" name="Freeform 45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0" name="Freeform 46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1" name="Freeform 47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2" name="Freeform 48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3" name="Freeform 49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4" name="Freeform 50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5" name="Freeform 51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6" name="Freeform 52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7" name="Freeform 53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8" name="Freeform 54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9" name="Freeform 55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0" name="Freeform 56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1" name="Freeform 57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2" name="Freeform 58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2283" name="Group 59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52284" name="Freeform 60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85" name="Freeform 61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86" name="Freeform 62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87" name="Freeform 63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2288" name="Freeform 64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9" name="Freeform 65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0" name="Freeform 66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1" name="Freeform 67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2" name="Freeform 68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3" name="Freeform 69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4" name="Freeform 70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5" name="Freeform 71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6" name="Freeform 72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7" name="Freeform 73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8" name="Freeform 74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9" name="Freeform 75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0" name="Freeform 76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1" name="Freeform 77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2" name="Freeform 78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3" name="Freeform 79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4" name="Freeform 80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5" name="Freeform 81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6" name="Freeform 82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7" name="Freeform 83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8" name="Freeform 84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9" name="Freeform 85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0" name="Freeform 86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1" name="Freeform 87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2" name="Freeform 88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3" name="Freeform 89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4" name="Freeform 90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5" name="Freeform 91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2316" name="Group 92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52317" name="Group 93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52318" name="Freeform 94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9" name="Freeform 95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0" name="Freeform 96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1" name="Freeform 97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2" name="Freeform 98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3" name="Freeform 99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4" name="Freeform 100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5" name="Freeform 101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6" name="Freeform 102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7" name="Freeform 103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8" name="Freeform 104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9" name="Freeform 105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330" name="Group 106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52331" name="Freeform 107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32" name="Freeform 108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33" name="Freeform 109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34" name="Freeform 110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2335" name="Group 111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52336" name="Line 112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2337" name="Group 113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52338" name="Line 114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39" name="Line 115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0" name="Line 116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1" name="Line 117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2" name="Line 118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3" name="Line 119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4" name="Line 120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5" name="Line 121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6" name="Line 122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7" name="Line 123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8" name="Line 124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49" name="Line 125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50" name="Line 126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51" name="Oval 127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2352" name="Group 128"/>
          <p:cNvGrpSpPr>
            <a:grpSpLocks/>
          </p:cNvGrpSpPr>
          <p:nvPr/>
        </p:nvGrpSpPr>
        <p:grpSpPr bwMode="auto">
          <a:xfrm>
            <a:off x="6400800" y="1676400"/>
            <a:ext cx="1143000" cy="3124200"/>
            <a:chOff x="4032" y="1056"/>
            <a:chExt cx="720" cy="1968"/>
          </a:xfrm>
        </p:grpSpPr>
        <p:sp>
          <p:nvSpPr>
            <p:cNvPr id="52353" name="Line 129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2354" name="Line 130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2355" name="AutoShape 131"/>
          <p:cNvSpPr>
            <a:spLocks noChangeArrowheads="1"/>
          </p:cNvSpPr>
          <p:nvPr/>
        </p:nvSpPr>
        <p:spPr bwMode="auto">
          <a:xfrm>
            <a:off x="2133600" y="3429000"/>
            <a:ext cx="304800" cy="228600"/>
          </a:xfrm>
          <a:prstGeom prst="rightArrow">
            <a:avLst>
              <a:gd name="adj1" fmla="val 50000"/>
              <a:gd name="adj2" fmla="val 36111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56" name="WordArt 132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52357" name="WordArt 133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52358" name="WordArt 134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52359" name="WordArt 135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52360" name="Rectangle 136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52361" name="Rectangle 137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52362" name="Rectangle 138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52363" name="Line 139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64" name="Line 140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65" name="Line 141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3869208641"/>
      </p:ext>
    </p:extLst>
  </p:cSld>
  <p:clrMapOvr>
    <a:masterClrMapping/>
  </p:clrMapOvr>
  <p:transition advTm="2000"/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53251" name="Line 3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53" name="Line 5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54" name="AutoShape 6"/>
          <p:cNvSpPr>
            <a:spLocks noChangeArrowheads="1"/>
          </p:cNvSpPr>
          <p:nvPr/>
        </p:nvSpPr>
        <p:spPr bwMode="auto">
          <a:xfrm>
            <a:off x="6858000" y="457200"/>
            <a:ext cx="1143000" cy="1219200"/>
          </a:xfrm>
          <a:prstGeom prst="can">
            <a:avLst>
              <a:gd name="adj" fmla="val 25000"/>
            </a:avLst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HLR</a:t>
            </a:r>
          </a:p>
        </p:txBody>
      </p:sp>
      <p:sp>
        <p:nvSpPr>
          <p:cNvPr id="53255" name="Line 7"/>
          <p:cNvSpPr>
            <a:spLocks noChangeShapeType="1"/>
          </p:cNvSpPr>
          <p:nvPr/>
        </p:nvSpPr>
        <p:spPr bwMode="auto">
          <a:xfrm flipV="1">
            <a:off x="4648200" y="1676400"/>
            <a:ext cx="2743200" cy="762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56" name="Rectangle 8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53257" name="Rectangle 9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53258" name="Rectangle 10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53259" name="Rectangle 11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53265" name="Rectangle 17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53266" name="Rectangle 18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53267" name="Rectangle 19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53268" name="Rectangle 20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53269" name="Rectangle 21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53270" name="Object 22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16416" name="Clip" r:id="rId4" imgW="1113739" imgH="1132027" progId="">
              <p:embed/>
            </p:oleObj>
          </a:graphicData>
        </a:graphic>
      </p:graphicFrame>
      <p:graphicFrame>
        <p:nvGraphicFramePr>
          <p:cNvPr id="53271" name="Object 23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16417" name="Clip" r:id="rId5" imgW="2803525" imgH="5165725" progId="">
              <p:embed/>
            </p:oleObj>
          </a:graphicData>
        </a:graphic>
      </p:graphicFrame>
      <p:sp>
        <p:nvSpPr>
          <p:cNvPr id="53272" name="Line 24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3" name="Line 25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4" name="Line 26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0" name="Line 32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1" name="Line 33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2" name="Line 34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3" name="Line 35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4" name="Line 36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5" name="Line 37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6" name="Line 38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288" name="Group 40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53289" name="Freeform 41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0" name="Freeform 42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1" name="Freeform 43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2" name="Freeform 44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3" name="Freeform 45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4" name="Freeform 46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5" name="Freeform 47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6" name="Freeform 48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7" name="Freeform 49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8" name="Freeform 50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9" name="Freeform 51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0" name="Freeform 52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1" name="Freeform 53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2" name="Freeform 54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3" name="Freeform 55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4" name="Freeform 56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5" name="Freeform 57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6" name="Freeform 58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3307" name="Group 59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53308" name="Freeform 60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09" name="Freeform 61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10" name="Freeform 62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11" name="Freeform 63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312" name="Freeform 64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3" name="Freeform 65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4" name="Freeform 66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5" name="Freeform 67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6" name="Freeform 68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7" name="Freeform 69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8" name="Freeform 70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9" name="Freeform 71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0" name="Freeform 72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1" name="Freeform 73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2" name="Freeform 74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3" name="Freeform 75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4" name="Freeform 76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5" name="Freeform 77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6" name="Freeform 78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7" name="Freeform 79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8" name="Freeform 80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9" name="Freeform 81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0" name="Freeform 82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1" name="Freeform 83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2" name="Freeform 84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3" name="Freeform 85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4" name="Freeform 86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5" name="Freeform 87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6" name="Freeform 88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7" name="Freeform 89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8" name="Freeform 90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9" name="Freeform 91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3340" name="Group 92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53341" name="Group 93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53342" name="Freeform 94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3" name="Freeform 95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4" name="Freeform 96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5" name="Freeform 97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6" name="Freeform 98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7" name="Freeform 99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8" name="Freeform 100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49" name="Freeform 101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50" name="Freeform 102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51" name="Freeform 103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52" name="Freeform 104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53" name="Freeform 105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3354" name="Group 106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53355" name="Freeform 107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56" name="Freeform 108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57" name="Freeform 109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58" name="Freeform 110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3359" name="Group 111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53360" name="Line 112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3361" name="Group 113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53362" name="Line 114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3" name="Line 115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4" name="Line 116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5" name="Line 117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6" name="Line 118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7" name="Line 119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8" name="Line 120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9" name="Line 121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0" name="Line 122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1" name="Line 123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2" name="Line 124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3" name="Line 125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4" name="Line 126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5" name="Oval 127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3376" name="Group 128"/>
          <p:cNvGrpSpPr>
            <a:grpSpLocks/>
          </p:cNvGrpSpPr>
          <p:nvPr/>
        </p:nvGrpSpPr>
        <p:grpSpPr bwMode="auto">
          <a:xfrm>
            <a:off x="6400800" y="1676400"/>
            <a:ext cx="1143000" cy="3124200"/>
            <a:chOff x="4032" y="1056"/>
            <a:chExt cx="720" cy="1968"/>
          </a:xfrm>
        </p:grpSpPr>
        <p:sp>
          <p:nvSpPr>
            <p:cNvPr id="53377" name="Line 129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378" name="Line 130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379" name="WordArt 131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53380" name="WordArt 132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53381" name="WordArt 133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53382" name="WordArt 134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53383" name="Rectangle 135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53384" name="Rectangle 136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53385" name="Rectangle 137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53386" name="Line 138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87" name="Line 139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88" name="Line 140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="" xmlns:p14="http://schemas.microsoft.com/office/powerpoint/2010/main" val="1185976781"/>
      </p:ext>
    </p:extLst>
  </p:cSld>
  <p:clrMapOvr>
    <a:masterClrMapping/>
  </p:clrMapOvr>
  <p:transition advTm="2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3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256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/>
          <p:cNvSpPr>
            <a:spLocks noGrp="1" noChangeArrowheads="1"/>
          </p:cNvSpPr>
          <p:nvPr>
            <p:ph type="body" sz="half" idx="2"/>
          </p:nvPr>
        </p:nvSpPr>
        <p:spPr>
          <a:xfrm>
            <a:off x="2743200" y="1143000"/>
            <a:ext cx="5638800" cy="1981200"/>
          </a:xfrm>
        </p:spPr>
        <p:txBody>
          <a:bodyPr/>
          <a:lstStyle/>
          <a:p>
            <a:r>
              <a:rPr lang="nb-NO" sz="280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Where is the B subscriber?</a:t>
            </a:r>
          </a:p>
          <a:p>
            <a:r>
              <a:rPr lang="nb-NO" sz="280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MSC interrogates in HLR.</a:t>
            </a:r>
            <a:br>
              <a:rPr lang="nb-NO" sz="280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</a:br>
            <a:r>
              <a:rPr lang="nb-NO" sz="2800">
                <a:solidFill>
                  <a:srgbClr val="0000CC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(HLR =  Home Location Register)</a:t>
            </a:r>
            <a:endParaRPr lang="nb-NO" sz="2800">
              <a:latin typeface="Tahoma" pitchFamily="34" charset="0"/>
            </a:endParaRPr>
          </a:p>
        </p:txBody>
      </p:sp>
      <p:sp>
        <p:nvSpPr>
          <p:cNvPr id="54275" name="Line 3"/>
          <p:cNvSpPr>
            <a:spLocks noChangeShapeType="1"/>
          </p:cNvSpPr>
          <p:nvPr/>
        </p:nvSpPr>
        <p:spPr bwMode="auto">
          <a:xfrm flipV="1">
            <a:off x="990600" y="838200"/>
            <a:ext cx="2033954" cy="2438400"/>
          </a:xfrm>
          <a:prstGeom prst="line">
            <a:avLst/>
          </a:prstGeom>
          <a:noFill/>
          <a:ln w="28575">
            <a:solidFill>
              <a:srgbClr val="00008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76" name="Line 4"/>
          <p:cNvSpPr>
            <a:spLocks noChangeShapeType="1"/>
          </p:cNvSpPr>
          <p:nvPr/>
        </p:nvSpPr>
        <p:spPr bwMode="auto">
          <a:xfrm flipV="1">
            <a:off x="5205046" y="1524000"/>
            <a:ext cx="3305908" cy="4419600"/>
          </a:xfrm>
          <a:prstGeom prst="line">
            <a:avLst/>
          </a:prstGeom>
          <a:noFill/>
          <a:ln w="28575">
            <a:solidFill>
              <a:srgbClr val="00008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77" name="AutoShape 5"/>
          <p:cNvSpPr>
            <a:spLocks noChangeArrowheads="1"/>
          </p:cNvSpPr>
          <p:nvPr/>
        </p:nvSpPr>
        <p:spPr bwMode="auto">
          <a:xfrm>
            <a:off x="984739" y="3200400"/>
            <a:ext cx="4214446" cy="2819400"/>
          </a:xfrm>
          <a:prstGeom prst="bevel">
            <a:avLst>
              <a:gd name="adj" fmla="val 12500"/>
            </a:avLst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44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</a:p>
          <a:p>
            <a:pPr algn="ctr"/>
            <a:r>
              <a:rPr lang="nb-NO" sz="44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 </a:t>
            </a:r>
            <a:r>
              <a:rPr lang="nb-NO" sz="20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Mobile Switching Centre</a:t>
            </a:r>
          </a:p>
        </p:txBody>
      </p:sp>
    </p:spTree>
    <p:extLst>
      <p:ext uri="{BB962C8B-B14F-4D97-AF65-F5344CB8AC3E}">
        <p14:creationId xmlns="" xmlns:p14="http://schemas.microsoft.com/office/powerpoint/2010/main" val="1542427053"/>
      </p:ext>
    </p:extLst>
  </p:cSld>
  <p:clrMapOvr>
    <a:masterClrMapping/>
  </p:clrMapOvr>
  <p:transition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42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542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74" grpId="0" build="p" autoUpdateAnimBg="0" advAuto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AutoShape 2"/>
          <p:cNvSpPr>
            <a:spLocks noChangeArrowheads="1"/>
          </p:cNvSpPr>
          <p:nvPr/>
        </p:nvSpPr>
        <p:spPr bwMode="auto">
          <a:xfrm rot="-948112">
            <a:off x="4636477" y="1984375"/>
            <a:ext cx="1219200" cy="2286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24" name="Rectangle 4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56325" name="Line 5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27" name="Line 7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28" name="AutoShape 8"/>
          <p:cNvSpPr>
            <a:spLocks noChangeArrowheads="1"/>
          </p:cNvSpPr>
          <p:nvPr/>
        </p:nvSpPr>
        <p:spPr bwMode="auto">
          <a:xfrm>
            <a:off x="6858000" y="457200"/>
            <a:ext cx="1143000" cy="1219200"/>
          </a:xfrm>
          <a:prstGeom prst="can">
            <a:avLst>
              <a:gd name="adj" fmla="val 25000"/>
            </a:avLst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HLR</a:t>
            </a:r>
          </a:p>
        </p:txBody>
      </p:sp>
      <p:sp>
        <p:nvSpPr>
          <p:cNvPr id="56329" name="Line 9"/>
          <p:cNvSpPr>
            <a:spLocks noChangeShapeType="1"/>
          </p:cNvSpPr>
          <p:nvPr/>
        </p:nvSpPr>
        <p:spPr bwMode="auto">
          <a:xfrm flipV="1">
            <a:off x="4648200" y="1676400"/>
            <a:ext cx="2743200" cy="762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0" name="Rectangle 10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56339" name="Rectangle 19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56340" name="Rectangle 20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56341" name="Rectangle 21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56342" name="Rectangle 22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56343" name="Rectangle 23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56344" name="Object 24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17440" name="Clip" r:id="rId4" imgW="1113739" imgH="1132027" progId="">
              <p:embed/>
            </p:oleObj>
          </a:graphicData>
        </a:graphic>
      </p:graphicFrame>
      <p:graphicFrame>
        <p:nvGraphicFramePr>
          <p:cNvPr id="56345" name="Object 25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17441" name="Clip" r:id="rId5" imgW="2803525" imgH="5165725" progId="">
              <p:embed/>
            </p:oleObj>
          </a:graphicData>
        </a:graphic>
      </p:graphicFrame>
      <p:sp>
        <p:nvSpPr>
          <p:cNvPr id="56346" name="Line 26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7" name="Line 27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8" name="Line 28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4" name="Line 34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5" name="Line 35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6" name="Line 36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7" name="Line 37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8" name="Line 38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9" name="Line 39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60" name="Line 40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362" name="Group 42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56363" name="Freeform 43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4" name="Freeform 44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5" name="Freeform 45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6" name="Freeform 46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7" name="Freeform 47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8" name="Freeform 48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69" name="Freeform 49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0" name="Freeform 50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1" name="Freeform 51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2" name="Freeform 52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3" name="Freeform 53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4" name="Freeform 54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5" name="Freeform 55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6" name="Freeform 56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7" name="Freeform 57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8" name="Freeform 58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9" name="Freeform 59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0" name="Freeform 60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6381" name="Group 61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56382" name="Freeform 62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3" name="Freeform 63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4" name="Freeform 64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5" name="Freeform 65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86" name="Freeform 66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7" name="Freeform 67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8" name="Freeform 68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9" name="Freeform 69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0" name="Freeform 70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1" name="Freeform 71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2" name="Freeform 72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3" name="Freeform 73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4" name="Freeform 74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5" name="Freeform 75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6" name="Freeform 76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7" name="Freeform 77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8" name="Freeform 78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9" name="Freeform 79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0" name="Freeform 80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1" name="Freeform 81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2" name="Freeform 82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3" name="Freeform 83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4" name="Freeform 84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5" name="Freeform 85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6" name="Freeform 86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7" name="Freeform 87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8" name="Freeform 88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9" name="Freeform 89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10" name="Freeform 90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11" name="Freeform 91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12" name="Freeform 92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13" name="Freeform 93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414" name="Group 94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56415" name="Group 95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56416" name="Freeform 96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7" name="Freeform 97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8" name="Freeform 98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9" name="Freeform 99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0" name="Freeform 100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1" name="Freeform 101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2" name="Freeform 102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3" name="Freeform 103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4" name="Freeform 104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5" name="Freeform 105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6" name="Freeform 106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7" name="Freeform 107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6428" name="Group 108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56429" name="Freeform 109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0" name="Freeform 110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1" name="Freeform 111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2" name="Freeform 112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6433" name="Group 113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56434" name="Line 114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6435" name="Group 115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56436" name="Line 116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7" name="Line 117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8" name="Line 118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9" name="Line 119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40" name="Line 120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41" name="Line 121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42" name="Line 122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43" name="Line 123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44" name="Line 124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45" name="Line 125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46" name="Line 126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47" name="Line 127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48" name="Line 128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49" name="Oval 129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6450" name="Group 130"/>
          <p:cNvGrpSpPr>
            <a:grpSpLocks/>
          </p:cNvGrpSpPr>
          <p:nvPr/>
        </p:nvGrpSpPr>
        <p:grpSpPr bwMode="auto">
          <a:xfrm>
            <a:off x="6400800" y="1676400"/>
            <a:ext cx="1143000" cy="3124200"/>
            <a:chOff x="4032" y="1056"/>
            <a:chExt cx="720" cy="1968"/>
          </a:xfrm>
        </p:grpSpPr>
        <p:sp>
          <p:nvSpPr>
            <p:cNvPr id="56451" name="Line 131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52" name="Line 132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6453" name="WordArt 133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56454" name="WordArt 134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56455" name="WordArt 135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56456" name="WordArt 136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56457" name="Rectangle 137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56458" name="Rectangle 138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56459" name="Rectangle 139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56460" name="Line 140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61" name="Line 141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62" name="Line 142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63" name="Rectangle 143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56464" name="Rectangle 144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56465" name="Rectangle 145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3968735685"/>
      </p:ext>
    </p:extLst>
  </p:cSld>
  <p:clrMapOvr>
    <a:masterClrMapping/>
  </p:clrMapOvr>
  <p:transition advTm="2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63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63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2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7" name="Rectangle 3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57348" name="Line 4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0" name="Line 6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1" name="AutoShape 7"/>
          <p:cNvSpPr>
            <a:spLocks noChangeArrowheads="1"/>
          </p:cNvSpPr>
          <p:nvPr/>
        </p:nvSpPr>
        <p:spPr bwMode="auto">
          <a:xfrm>
            <a:off x="6858000" y="457200"/>
            <a:ext cx="1143000" cy="1219200"/>
          </a:xfrm>
          <a:prstGeom prst="can">
            <a:avLst>
              <a:gd name="adj" fmla="val 25000"/>
            </a:avLst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HLR</a:t>
            </a:r>
          </a:p>
        </p:txBody>
      </p:sp>
      <p:sp>
        <p:nvSpPr>
          <p:cNvPr id="57352" name="Line 8"/>
          <p:cNvSpPr>
            <a:spLocks noChangeShapeType="1"/>
          </p:cNvSpPr>
          <p:nvPr/>
        </p:nvSpPr>
        <p:spPr bwMode="auto">
          <a:xfrm flipV="1">
            <a:off x="4648200" y="1676400"/>
            <a:ext cx="2743200" cy="762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3" name="Rectangle 9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57365" name="Rectangle 21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57366" name="Rectangle 22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57367" name="Object 23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18464" name="Clip" r:id="rId4" imgW="1113739" imgH="1132027" progId="">
              <p:embed/>
            </p:oleObj>
          </a:graphicData>
        </a:graphic>
      </p:graphicFrame>
      <p:graphicFrame>
        <p:nvGraphicFramePr>
          <p:cNvPr id="57368" name="Object 24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18465" name="Clip" r:id="rId5" imgW="2803525" imgH="5165725" progId="">
              <p:embed/>
            </p:oleObj>
          </a:graphicData>
        </a:graphic>
      </p:graphicFrame>
      <p:sp>
        <p:nvSpPr>
          <p:cNvPr id="57369" name="Line 25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0" name="Line 26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1" name="Line 27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7" name="Line 33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8" name="Line 34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9" name="Line 35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0" name="Line 36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1" name="Line 37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2" name="Line 38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3" name="Line 39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385" name="Group 41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57386" name="Freeform 42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7" name="Freeform 43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8" name="Freeform 44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89" name="Freeform 45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0" name="Freeform 46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1" name="Freeform 47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2" name="Freeform 48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3" name="Freeform 49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4" name="Freeform 50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5" name="Freeform 51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6" name="Freeform 52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7" name="Freeform 53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8" name="Freeform 54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99" name="Freeform 55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0" name="Freeform 56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1" name="Freeform 57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2" name="Freeform 58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03" name="Freeform 59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404" name="Group 60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57405" name="Freeform 61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06" name="Freeform 62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07" name="Freeform 63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08" name="Freeform 64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409" name="Freeform 65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0" name="Freeform 66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1" name="Freeform 67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2" name="Freeform 68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3" name="Freeform 69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4" name="Freeform 70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5" name="Freeform 71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6" name="Freeform 72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7" name="Freeform 73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8" name="Freeform 74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19" name="Freeform 75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20" name="Freeform 76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21" name="Freeform 77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22" name="Freeform 78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23" name="Freeform 79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24" name="Freeform 80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25" name="Freeform 81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26" name="Freeform 82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27" name="Freeform 83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28" name="Freeform 84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29" name="Freeform 85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30" name="Freeform 86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31" name="Freeform 87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32" name="Freeform 88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33" name="Freeform 89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34" name="Freeform 90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35" name="Freeform 91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436" name="Freeform 92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37" name="Group 93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57438" name="Group 94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57439" name="Freeform 95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40" name="Freeform 96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41" name="Freeform 97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42" name="Freeform 98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43" name="Freeform 99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44" name="Freeform 100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45" name="Freeform 101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46" name="Freeform 102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47" name="Freeform 103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48" name="Freeform 104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49" name="Freeform 105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50" name="Freeform 106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7451" name="Group 107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57452" name="Freeform 108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53" name="Freeform 109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54" name="Freeform 110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55" name="Freeform 111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7456" name="Group 112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57457" name="Line 113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458" name="Group 114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57459" name="Line 115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60" name="Line 116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61" name="Line 117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62" name="Line 118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63" name="Line 119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64" name="Line 120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65" name="Line 121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66" name="Line 122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67" name="Line 123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68" name="Line 124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69" name="Line 125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70" name="Line 126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71" name="Line 127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72" name="Oval 128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7473" name="AutoShape 129"/>
          <p:cNvSpPr>
            <a:spLocks noChangeArrowheads="1"/>
          </p:cNvSpPr>
          <p:nvPr/>
        </p:nvSpPr>
        <p:spPr bwMode="auto">
          <a:xfrm rot="-948112">
            <a:off x="5646127" y="1662113"/>
            <a:ext cx="1143000" cy="2286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474" name="Group 130"/>
          <p:cNvGrpSpPr>
            <a:grpSpLocks/>
          </p:cNvGrpSpPr>
          <p:nvPr/>
        </p:nvGrpSpPr>
        <p:grpSpPr bwMode="auto">
          <a:xfrm>
            <a:off x="6400800" y="1676400"/>
            <a:ext cx="1143000" cy="3124200"/>
            <a:chOff x="4032" y="1056"/>
            <a:chExt cx="720" cy="1968"/>
          </a:xfrm>
        </p:grpSpPr>
        <p:sp>
          <p:nvSpPr>
            <p:cNvPr id="57475" name="Line 131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476" name="Line 132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477" name="WordArt 133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57478" name="WordArt 134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57479" name="WordArt 135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57480" name="WordArt 136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57481" name="Rectangle 137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57482" name="Rectangle 138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57483" name="Rectangle 139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57484" name="Line 140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85" name="Line 141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86" name="Line 142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87" name="Rectangle 143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57488" name="Rectangle 144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57489" name="Rectangle 145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57490" name="Rectangle 146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57491" name="Rectangle 147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57492" name="Rectangle 148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3470344956"/>
      </p:ext>
    </p:extLst>
  </p:cSld>
  <p:clrMapOvr>
    <a:masterClrMapping/>
  </p:clrMapOvr>
  <p:transition advTm="2000"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5" descr="gsm 6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533400"/>
            <a:ext cx="6857999" cy="506073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="" xmlns:p14="http://schemas.microsoft.com/office/powerpoint/2010/main" val="35342612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58371" name="Line 3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3" name="Line 5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4" name="AutoShape 6"/>
          <p:cNvSpPr>
            <a:spLocks noChangeArrowheads="1"/>
          </p:cNvSpPr>
          <p:nvPr/>
        </p:nvSpPr>
        <p:spPr bwMode="auto">
          <a:xfrm>
            <a:off x="6858000" y="457200"/>
            <a:ext cx="1143000" cy="1219200"/>
          </a:xfrm>
          <a:prstGeom prst="can">
            <a:avLst>
              <a:gd name="adj" fmla="val 25000"/>
            </a:avLst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HLR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58375" name="Line 7"/>
          <p:cNvSpPr>
            <a:spLocks noChangeShapeType="1"/>
          </p:cNvSpPr>
          <p:nvPr/>
        </p:nvSpPr>
        <p:spPr bwMode="auto">
          <a:xfrm flipV="1">
            <a:off x="4648200" y="1676400"/>
            <a:ext cx="2743200" cy="762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6" name="Rectangle 8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58388" name="Rectangle 20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58389" name="Rectangle 21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58390" name="Object 22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19488" name="Clip" r:id="rId4" imgW="1113739" imgH="1132027" progId="">
              <p:embed/>
            </p:oleObj>
          </a:graphicData>
        </a:graphic>
      </p:graphicFrame>
      <p:graphicFrame>
        <p:nvGraphicFramePr>
          <p:cNvPr id="58391" name="Object 23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19489" name="Clip" r:id="rId5" imgW="2803525" imgH="5165725" progId="">
              <p:embed/>
            </p:oleObj>
          </a:graphicData>
        </a:graphic>
      </p:graphicFrame>
      <p:sp>
        <p:nvSpPr>
          <p:cNvPr id="58392" name="Line 24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93" name="Line 25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94" name="Line 26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00" name="Line 32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01" name="Line 33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02" name="Line 34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03" name="Line 35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04" name="Line 36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05" name="Line 37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06" name="Line 38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408" name="Group 40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58409" name="Freeform 41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0" name="Freeform 42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1" name="Freeform 43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2" name="Freeform 44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3" name="Freeform 45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4" name="Freeform 46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5" name="Freeform 47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6" name="Freeform 48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7" name="Freeform 49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8" name="Freeform 50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19" name="Freeform 51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0" name="Freeform 52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1" name="Freeform 53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2" name="Freeform 54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3" name="Freeform 55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4" name="Freeform 56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5" name="Freeform 57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26" name="Freeform 58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8427" name="Group 59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58428" name="Freeform 60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29" name="Freeform 61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30" name="Freeform 62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31" name="Freeform 63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8432" name="Freeform 64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3" name="Freeform 65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4" name="Freeform 66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5" name="Freeform 67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6" name="Freeform 68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7" name="Freeform 69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8" name="Freeform 70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39" name="Freeform 71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0" name="Freeform 72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1" name="Freeform 73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2" name="Freeform 74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3" name="Freeform 75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4" name="Freeform 76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5" name="Freeform 77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6" name="Freeform 78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7" name="Freeform 79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8" name="Freeform 80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49" name="Freeform 81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0" name="Freeform 82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1" name="Freeform 83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2" name="Freeform 84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3" name="Freeform 85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4" name="Freeform 86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5" name="Freeform 87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6" name="Freeform 88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7" name="Freeform 89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8" name="Freeform 90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459" name="Freeform 91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8460" name="Group 92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58461" name="Group 93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58462" name="Freeform 94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63" name="Freeform 95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64" name="Freeform 96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65" name="Freeform 97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66" name="Freeform 98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67" name="Freeform 99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68" name="Freeform 100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69" name="Freeform 101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0" name="Freeform 102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1" name="Freeform 103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2" name="Freeform 104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3" name="Freeform 105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8474" name="Group 106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58475" name="Freeform 107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6" name="Freeform 108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7" name="Freeform 109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78" name="Freeform 110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8479" name="Group 111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58480" name="Line 112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8481" name="Group 113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58482" name="Line 114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83" name="Line 115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84" name="Line 116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85" name="Line 117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86" name="Line 118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87" name="Line 119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88" name="Line 120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89" name="Line 121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90" name="Line 122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91" name="Line 123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92" name="Line 124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93" name="Line 125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94" name="Line 126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495" name="Oval 127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8496" name="Group 128"/>
          <p:cNvGrpSpPr>
            <a:grpSpLocks/>
          </p:cNvGrpSpPr>
          <p:nvPr/>
        </p:nvGrpSpPr>
        <p:grpSpPr bwMode="auto">
          <a:xfrm>
            <a:off x="6400800" y="1676400"/>
            <a:ext cx="1143000" cy="3124200"/>
            <a:chOff x="4032" y="1056"/>
            <a:chExt cx="720" cy="1968"/>
          </a:xfrm>
        </p:grpSpPr>
        <p:sp>
          <p:nvSpPr>
            <p:cNvPr id="58497" name="Line 129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498" name="Line 130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499" name="WordArt 131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58500" name="WordArt 132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58501" name="WordArt 133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58502" name="WordArt 134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58503" name="Rectangle 135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58504" name="Rectangle 136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58505" name="Rectangle 137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58506" name="Line 138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7" name="Line 139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8" name="Line 140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9" name="Rectangle 141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58510" name="Rectangle 142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58511" name="Rectangle 143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58512" name="Rectangle 144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58513" name="Rectangle 145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58514" name="Rectangle 146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2810776478"/>
      </p:ext>
    </p:extLst>
  </p:cSld>
  <p:clrMapOvr>
    <a:masterClrMapping/>
  </p:clrMapOvr>
  <p:transition advTm="2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8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374" grpId="0" animBg="1" autoUpdateAnimBg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/>
          <p:cNvSpPr>
            <a:spLocks noGrp="1" noChangeArrowheads="1"/>
          </p:cNvSpPr>
          <p:nvPr>
            <p:ph type="body" sz="half" idx="2"/>
          </p:nvPr>
        </p:nvSpPr>
        <p:spPr>
          <a:xfrm>
            <a:off x="1547446" y="1219200"/>
            <a:ext cx="6893169" cy="2438400"/>
          </a:xfrm>
        </p:spPr>
        <p:txBody>
          <a:bodyPr>
            <a:normAutofit fontScale="92500" lnSpcReduction="10000"/>
          </a:bodyPr>
          <a:lstStyle/>
          <a:p>
            <a:r>
              <a:rPr lang="nb-NO" sz="2800">
                <a:solidFill>
                  <a:srgbClr val="008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HLR says ’I am the home of the B subscriber and I know where he/she is right now’ (i.e. which VLR)</a:t>
            </a:r>
          </a:p>
          <a:p>
            <a:r>
              <a:rPr lang="nb-NO" sz="2800">
                <a:solidFill>
                  <a:srgbClr val="008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Tells this VLR ’Give me a visitor address </a:t>
            </a:r>
            <a:br>
              <a:rPr lang="nb-NO" sz="2800">
                <a:solidFill>
                  <a:srgbClr val="008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</a:br>
            <a:r>
              <a:rPr lang="nb-NO" sz="2800">
                <a:solidFill>
                  <a:srgbClr val="008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for this subscriber’ (Roaming Number) </a:t>
            </a:r>
            <a:br>
              <a:rPr lang="nb-NO" sz="2800">
                <a:solidFill>
                  <a:srgbClr val="008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</a:br>
            <a:endParaRPr lang="nb-NO" sz="2800">
              <a:solidFill>
                <a:srgbClr val="008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ahoma" pitchFamily="34" charset="0"/>
            </a:endParaRPr>
          </a:p>
        </p:txBody>
      </p:sp>
      <p:sp>
        <p:nvSpPr>
          <p:cNvPr id="59395" name="Line 3"/>
          <p:cNvSpPr>
            <a:spLocks noChangeShapeType="1"/>
          </p:cNvSpPr>
          <p:nvPr/>
        </p:nvSpPr>
        <p:spPr bwMode="auto">
          <a:xfrm flipV="1">
            <a:off x="492369" y="685800"/>
            <a:ext cx="2039815" cy="3048000"/>
          </a:xfrm>
          <a:prstGeom prst="line">
            <a:avLst/>
          </a:prstGeom>
          <a:noFill/>
          <a:ln w="28575">
            <a:solidFill>
              <a:srgbClr val="00008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396" name="Line 4"/>
          <p:cNvSpPr>
            <a:spLocks noChangeShapeType="1"/>
          </p:cNvSpPr>
          <p:nvPr/>
        </p:nvSpPr>
        <p:spPr bwMode="auto">
          <a:xfrm flipV="1">
            <a:off x="5064369" y="1066800"/>
            <a:ext cx="3376246" cy="5029200"/>
          </a:xfrm>
          <a:prstGeom prst="line">
            <a:avLst/>
          </a:prstGeom>
          <a:noFill/>
          <a:ln w="28575">
            <a:solidFill>
              <a:srgbClr val="00008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397" name="AutoShape 5"/>
          <p:cNvSpPr>
            <a:spLocks noChangeArrowheads="1"/>
          </p:cNvSpPr>
          <p:nvPr/>
        </p:nvSpPr>
        <p:spPr bwMode="auto">
          <a:xfrm>
            <a:off x="492369" y="3581400"/>
            <a:ext cx="4572000" cy="2819400"/>
          </a:xfrm>
          <a:prstGeom prst="can">
            <a:avLst>
              <a:gd name="adj" fmla="val 25000"/>
            </a:avLst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40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HLR</a:t>
            </a:r>
            <a:r>
              <a:rPr lang="nb-NO" sz="2400">
                <a:latin typeface="Times New Roman" pitchFamily="18" charset="0"/>
              </a:rPr>
              <a:t/>
            </a:r>
            <a:br>
              <a:rPr lang="nb-NO" sz="2400">
                <a:latin typeface="Times New Roman" pitchFamily="18" charset="0"/>
              </a:rPr>
            </a:br>
            <a:endParaRPr lang="nb-NO" sz="2400">
              <a:latin typeface="Times New Roman" pitchFamily="18" charset="0"/>
            </a:endParaRPr>
          </a:p>
          <a:p>
            <a:pPr algn="ctr"/>
            <a:r>
              <a:rPr lang="nb-NO" b="1">
                <a:latin typeface="Times New Roman" pitchFamily="18" charset="0"/>
              </a:rPr>
              <a:t>Home Location Register</a:t>
            </a:r>
            <a:endParaRPr lang="nb-NO" sz="24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343554295"/>
      </p:ext>
    </p:extLst>
  </p:cSld>
  <p:clrMapOvr>
    <a:masterClrMapping/>
  </p:clrMapOvr>
  <p:transition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93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593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394" grpId="0" build="p" autoUpdateAnimBg="0" advAuto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3" name="Rectangle 3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61444" name="Line 4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6" name="Line 6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7" name="AutoShape 7"/>
          <p:cNvSpPr>
            <a:spLocks noChangeArrowheads="1"/>
          </p:cNvSpPr>
          <p:nvPr/>
        </p:nvSpPr>
        <p:spPr bwMode="auto">
          <a:xfrm>
            <a:off x="6858000" y="457200"/>
            <a:ext cx="1143000" cy="1219200"/>
          </a:xfrm>
          <a:prstGeom prst="can">
            <a:avLst>
              <a:gd name="adj" fmla="val 25000"/>
            </a:avLst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HLR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1448" name="Line 8"/>
          <p:cNvSpPr>
            <a:spLocks noChangeShapeType="1"/>
          </p:cNvSpPr>
          <p:nvPr/>
        </p:nvSpPr>
        <p:spPr bwMode="auto">
          <a:xfrm flipV="1">
            <a:off x="4648200" y="1676400"/>
            <a:ext cx="2743200" cy="762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9" name="Rectangle 9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1461" name="Rectangle 21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61462" name="Rectangle 22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61463" name="Object 23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20512" name="Clip" r:id="rId4" imgW="1113739" imgH="1132027" progId="">
              <p:embed/>
            </p:oleObj>
          </a:graphicData>
        </a:graphic>
      </p:graphicFrame>
      <p:graphicFrame>
        <p:nvGraphicFramePr>
          <p:cNvPr id="61464" name="Object 24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20513" name="Clip" r:id="rId5" imgW="2803525" imgH="5165725" progId="">
              <p:embed/>
            </p:oleObj>
          </a:graphicData>
        </a:graphic>
      </p:graphicFrame>
      <p:sp>
        <p:nvSpPr>
          <p:cNvPr id="61465" name="Line 25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6" name="Line 26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7" name="Line 27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3" name="Line 33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4" name="Line 34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5" name="Line 35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6" name="Line 36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7" name="Line 37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8" name="Line 38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9" name="Line 39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1481" name="Group 41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61482" name="Freeform 42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3" name="Freeform 43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4" name="Freeform 44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5" name="Freeform 45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6" name="Freeform 46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7" name="Freeform 47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8" name="Freeform 48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9" name="Freeform 49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90" name="Freeform 50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91" name="Freeform 51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92" name="Freeform 52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93" name="Freeform 53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94" name="Freeform 54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95" name="Freeform 55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96" name="Freeform 56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97" name="Freeform 57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98" name="Freeform 58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99" name="Freeform 59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500" name="Group 60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61501" name="Freeform 61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02" name="Freeform 62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03" name="Freeform 63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04" name="Freeform 64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505" name="Freeform 65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06" name="Freeform 66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07" name="Freeform 67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08" name="Freeform 68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09" name="Freeform 69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0" name="Freeform 70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1" name="Freeform 71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2" name="Freeform 72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3" name="Freeform 73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4" name="Freeform 74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5" name="Freeform 75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6" name="Freeform 76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7" name="Freeform 77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8" name="Freeform 78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9" name="Freeform 79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20" name="Freeform 80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21" name="Freeform 81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22" name="Freeform 82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23" name="Freeform 83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24" name="Freeform 84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25" name="Freeform 85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26" name="Freeform 86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27" name="Freeform 87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28" name="Freeform 88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29" name="Freeform 89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30" name="Freeform 90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31" name="Freeform 91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32" name="Freeform 92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533" name="Group 93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61534" name="Group 94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61535" name="Freeform 95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36" name="Freeform 96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37" name="Freeform 97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38" name="Freeform 98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39" name="Freeform 99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40" name="Freeform 100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41" name="Freeform 101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42" name="Freeform 102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43" name="Freeform 103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44" name="Freeform 104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45" name="Freeform 105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46" name="Freeform 106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1547" name="Group 107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61548" name="Freeform 108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49" name="Freeform 109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50" name="Freeform 110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51" name="Freeform 111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1552" name="Group 112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61553" name="Line 113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1554" name="Group 114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61555" name="Line 115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56" name="Line 116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57" name="Line 117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58" name="Line 118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59" name="Line 119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60" name="Line 120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61" name="Line 121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62" name="Line 122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63" name="Line 123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64" name="Line 124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65" name="Line 125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66" name="Line 126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67" name="Line 127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68" name="Oval 128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1569" name="Group 129"/>
          <p:cNvGrpSpPr>
            <a:grpSpLocks/>
          </p:cNvGrpSpPr>
          <p:nvPr/>
        </p:nvGrpSpPr>
        <p:grpSpPr bwMode="auto">
          <a:xfrm>
            <a:off x="6400800" y="1676400"/>
            <a:ext cx="1143000" cy="3124200"/>
            <a:chOff x="4032" y="1056"/>
            <a:chExt cx="720" cy="1968"/>
          </a:xfrm>
        </p:grpSpPr>
        <p:sp>
          <p:nvSpPr>
            <p:cNvPr id="61570" name="Line 130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71" name="Line 131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1572" name="AutoShape 132"/>
          <p:cNvSpPr>
            <a:spLocks noChangeArrowheads="1"/>
          </p:cNvSpPr>
          <p:nvPr/>
        </p:nvSpPr>
        <p:spPr bwMode="auto">
          <a:xfrm rot="5646359">
            <a:off x="7186246" y="2246313"/>
            <a:ext cx="1066800" cy="2286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573" name="WordArt 133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61574" name="WordArt 134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61575" name="WordArt 135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61576" name="WordArt 136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61577" name="Rectangle 137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61578" name="Rectangle 138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1579" name="Rectangle 139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1580" name="Line 140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581" name="Line 141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582" name="Line 142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583" name="Rectangle 143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61584" name="Rectangle 144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61585" name="Rectangle 145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1586" name="Rectangle 146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61587" name="Rectangle 147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61588" name="Rectangle 148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946510601"/>
      </p:ext>
    </p:extLst>
  </p:cSld>
  <p:clrMapOvr>
    <a:masterClrMapping/>
  </p:clrMapOvr>
  <p:transition advTm="2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15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15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572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7" name="Rectangle 3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62468" name="Line 4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0" name="Line 6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1" name="AutoShape 7"/>
          <p:cNvSpPr>
            <a:spLocks noChangeArrowheads="1"/>
          </p:cNvSpPr>
          <p:nvPr/>
        </p:nvSpPr>
        <p:spPr bwMode="auto">
          <a:xfrm>
            <a:off x="6858000" y="457200"/>
            <a:ext cx="1143000" cy="1219200"/>
          </a:xfrm>
          <a:prstGeom prst="can">
            <a:avLst>
              <a:gd name="adj" fmla="val 25000"/>
            </a:avLst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HLR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2472" name="Line 8"/>
          <p:cNvSpPr>
            <a:spLocks noChangeShapeType="1"/>
          </p:cNvSpPr>
          <p:nvPr/>
        </p:nvSpPr>
        <p:spPr bwMode="auto">
          <a:xfrm flipV="1">
            <a:off x="4648200" y="1676400"/>
            <a:ext cx="2743200" cy="762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3" name="Rectangle 9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2485" name="Rectangle 21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62486" name="Rectangle 22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62487" name="Object 23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21536" name="Clip" r:id="rId4" imgW="1113739" imgH="1132027" progId="">
              <p:embed/>
            </p:oleObj>
          </a:graphicData>
        </a:graphic>
      </p:graphicFrame>
      <p:graphicFrame>
        <p:nvGraphicFramePr>
          <p:cNvPr id="62488" name="Object 24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21537" name="Clip" r:id="rId5" imgW="2803525" imgH="5165725" progId="">
              <p:embed/>
            </p:oleObj>
          </a:graphicData>
        </a:graphic>
      </p:graphicFrame>
      <p:sp>
        <p:nvSpPr>
          <p:cNvPr id="62489" name="Line 25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90" name="Line 26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91" name="Line 27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97" name="Line 33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98" name="Line 34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99" name="Line 35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00" name="Line 36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01" name="Line 37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02" name="Line 38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03" name="Line 39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2505" name="Group 41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62506" name="Freeform 42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7" name="Freeform 43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8" name="Freeform 44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9" name="Freeform 45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0" name="Freeform 46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1" name="Freeform 47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2" name="Freeform 48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3" name="Freeform 49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4" name="Freeform 50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5" name="Freeform 51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6" name="Freeform 52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7" name="Freeform 53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8" name="Freeform 54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19" name="Freeform 55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0" name="Freeform 56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1" name="Freeform 57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2" name="Freeform 58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23" name="Freeform 59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2524" name="Group 60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62525" name="Freeform 61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26" name="Freeform 62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27" name="Freeform 63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28" name="Freeform 64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2529" name="Freeform 65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0" name="Freeform 66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1" name="Freeform 67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2" name="Freeform 68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3" name="Freeform 69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4" name="Freeform 70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5" name="Freeform 71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6" name="Freeform 72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7" name="Freeform 73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8" name="Freeform 74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39" name="Freeform 75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0" name="Freeform 76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1" name="Freeform 77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2" name="Freeform 78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3" name="Freeform 79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4" name="Freeform 80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5" name="Freeform 81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6" name="Freeform 82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7" name="Freeform 83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8" name="Freeform 84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49" name="Freeform 85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0" name="Freeform 86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1" name="Freeform 87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2" name="Freeform 88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3" name="Freeform 89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4" name="Freeform 90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5" name="Freeform 91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56" name="Freeform 92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2557" name="Group 93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62558" name="Group 94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62559" name="Freeform 95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60" name="Freeform 96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61" name="Freeform 97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62" name="Freeform 98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63" name="Freeform 99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64" name="Freeform 100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65" name="Freeform 101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66" name="Freeform 102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67" name="Freeform 103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68" name="Freeform 104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69" name="Freeform 105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70" name="Freeform 106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2571" name="Group 107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62572" name="Freeform 108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73" name="Freeform 109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74" name="Freeform 110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75" name="Freeform 111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2576" name="Group 112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62577" name="Line 113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2578" name="Group 114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62579" name="Line 115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80" name="Line 116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81" name="Line 117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82" name="Line 118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83" name="Line 119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84" name="Line 120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85" name="Line 121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86" name="Line 122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87" name="Line 123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88" name="Line 124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89" name="Line 125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90" name="Line 126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91" name="Line 127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592" name="Oval 128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2593" name="Group 129"/>
          <p:cNvGrpSpPr>
            <a:grpSpLocks/>
          </p:cNvGrpSpPr>
          <p:nvPr/>
        </p:nvGrpSpPr>
        <p:grpSpPr bwMode="auto">
          <a:xfrm>
            <a:off x="6400800" y="1676400"/>
            <a:ext cx="1143000" cy="3124200"/>
            <a:chOff x="4032" y="1056"/>
            <a:chExt cx="720" cy="1968"/>
          </a:xfrm>
        </p:grpSpPr>
        <p:sp>
          <p:nvSpPr>
            <p:cNvPr id="62594" name="Line 130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595" name="Line 131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2596" name="AutoShape 132"/>
          <p:cNvSpPr>
            <a:spLocks noChangeArrowheads="1"/>
          </p:cNvSpPr>
          <p:nvPr/>
        </p:nvSpPr>
        <p:spPr bwMode="auto">
          <a:xfrm rot="5646359">
            <a:off x="6919546" y="3238500"/>
            <a:ext cx="1371600" cy="2286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597" name="WordArt 133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62598" name="WordArt 134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62599" name="WordArt 135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62600" name="WordArt 136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62601" name="Rectangle 137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62602" name="Rectangle 138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2603" name="Rectangle 139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2604" name="Line 140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605" name="Line 141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606" name="Line 142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607" name="Rectangle 143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62608" name="Rectangle 144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62609" name="Rectangle 145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2610" name="Rectangle 146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62611" name="Rectangle 147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62612" name="Rectangle 148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502306429"/>
      </p:ext>
    </p:extLst>
  </p:cSld>
  <p:clrMapOvr>
    <a:masterClrMapping/>
  </p:clrMapOvr>
  <p:transition advTm="2000"/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1" name="Rectangle 3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63492" name="Line 4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494" name="Line 6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495" name="AutoShape 7"/>
          <p:cNvSpPr>
            <a:spLocks noChangeArrowheads="1"/>
          </p:cNvSpPr>
          <p:nvPr/>
        </p:nvSpPr>
        <p:spPr bwMode="auto">
          <a:xfrm>
            <a:off x="6858000" y="457200"/>
            <a:ext cx="1143000" cy="1219200"/>
          </a:xfrm>
          <a:prstGeom prst="can">
            <a:avLst>
              <a:gd name="adj" fmla="val 25000"/>
            </a:avLst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HLR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3496" name="Line 8"/>
          <p:cNvSpPr>
            <a:spLocks noChangeShapeType="1"/>
          </p:cNvSpPr>
          <p:nvPr/>
        </p:nvSpPr>
        <p:spPr bwMode="auto">
          <a:xfrm flipV="1">
            <a:off x="4648200" y="1676400"/>
            <a:ext cx="2743200" cy="762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497" name="Rectangle 9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3509" name="Rectangle 21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63510" name="Rectangle 22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63511" name="Object 23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22560" name="Clip" r:id="rId4" imgW="1113739" imgH="1132027" progId="">
              <p:embed/>
            </p:oleObj>
          </a:graphicData>
        </a:graphic>
      </p:graphicFrame>
      <p:graphicFrame>
        <p:nvGraphicFramePr>
          <p:cNvPr id="63512" name="Object 24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22561" name="Clip" r:id="rId5" imgW="2803525" imgH="5165725" progId="">
              <p:embed/>
            </p:oleObj>
          </a:graphicData>
        </a:graphic>
      </p:graphicFrame>
      <p:sp>
        <p:nvSpPr>
          <p:cNvPr id="63513" name="Line 25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14" name="Line 26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15" name="Line 27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21" name="Line 33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22" name="Line 34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23" name="Line 35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24" name="Line 36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25" name="Line 37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26" name="Line 38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27" name="Line 39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3529" name="Group 41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63530" name="Freeform 42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1" name="Freeform 43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2" name="Freeform 44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3" name="Freeform 45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4" name="Freeform 46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5" name="Freeform 47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6" name="Freeform 48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7" name="Freeform 49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8" name="Freeform 50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39" name="Freeform 51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0" name="Freeform 52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1" name="Freeform 53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2" name="Freeform 54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3" name="Freeform 55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4" name="Freeform 56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5" name="Freeform 57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6" name="Freeform 58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47" name="Freeform 59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548" name="Group 60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63549" name="Freeform 61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50" name="Freeform 62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51" name="Freeform 63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52" name="Freeform 64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3553" name="Freeform 65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4" name="Freeform 66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5" name="Freeform 67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6" name="Freeform 68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7" name="Freeform 69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8" name="Freeform 70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59" name="Freeform 71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0" name="Freeform 72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1" name="Freeform 73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2" name="Freeform 74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3" name="Freeform 75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4" name="Freeform 76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5" name="Freeform 77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6" name="Freeform 78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7" name="Freeform 79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8" name="Freeform 80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69" name="Freeform 81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0" name="Freeform 82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1" name="Freeform 83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2" name="Freeform 84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3" name="Freeform 85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4" name="Freeform 86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5" name="Freeform 87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6" name="Freeform 88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7" name="Freeform 89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8" name="Freeform 90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79" name="Freeform 91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0" name="Freeform 92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3581" name="Group 93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63582" name="Group 94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63583" name="Freeform 95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84" name="Freeform 96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85" name="Freeform 97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86" name="Freeform 98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87" name="Freeform 99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88" name="Freeform 100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89" name="Freeform 101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0" name="Freeform 102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1" name="Freeform 103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2" name="Freeform 104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3" name="Freeform 105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4" name="Freeform 106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595" name="Group 107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63596" name="Freeform 108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7" name="Freeform 109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8" name="Freeform 110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9" name="Freeform 111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3600" name="Group 112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63601" name="Line 113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602" name="Group 114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63603" name="Line 115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4" name="Line 116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5" name="Line 117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6" name="Line 118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7" name="Line 119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8" name="Line 120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9" name="Line 121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0" name="Line 122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1" name="Line 123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2" name="Line 124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3" name="Line 125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4" name="Line 126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5" name="Line 127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6" name="Oval 128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3617" name="Group 129"/>
          <p:cNvGrpSpPr>
            <a:grpSpLocks/>
          </p:cNvGrpSpPr>
          <p:nvPr/>
        </p:nvGrpSpPr>
        <p:grpSpPr bwMode="auto">
          <a:xfrm>
            <a:off x="6400800" y="1676400"/>
            <a:ext cx="1143000" cy="3124200"/>
            <a:chOff x="4032" y="1056"/>
            <a:chExt cx="720" cy="1968"/>
          </a:xfrm>
        </p:grpSpPr>
        <p:sp>
          <p:nvSpPr>
            <p:cNvPr id="63618" name="Line 130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619" name="Line 131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3620" name="AutoShape 132"/>
          <p:cNvSpPr>
            <a:spLocks noChangeArrowheads="1"/>
          </p:cNvSpPr>
          <p:nvPr/>
        </p:nvSpPr>
        <p:spPr bwMode="auto">
          <a:xfrm rot="8055529">
            <a:off x="6935666" y="4113335"/>
            <a:ext cx="685800" cy="231531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621" name="WordArt 133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63622" name="WordArt 134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63623" name="WordArt 135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63624" name="WordArt 136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63625" name="Rectangle 137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63626" name="Rectangle 138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3627" name="Rectangle 139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3628" name="Line 140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629" name="Line 141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630" name="Line 142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631" name="Rectangle 143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63632" name="Rectangle 144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63633" name="Rectangle 145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3634" name="Rectangle 146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63635" name="Rectangle 147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63636" name="Rectangle 148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3929199632"/>
      </p:ext>
    </p:extLst>
  </p:cSld>
  <p:clrMapOvr>
    <a:masterClrMapping/>
  </p:clrMapOvr>
  <p:transition advTm="2000"/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5" name="Rectangle 3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64516" name="Line 4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18" name="Line 6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19" name="AutoShape 7"/>
          <p:cNvSpPr>
            <a:spLocks noChangeArrowheads="1"/>
          </p:cNvSpPr>
          <p:nvPr/>
        </p:nvSpPr>
        <p:spPr bwMode="auto">
          <a:xfrm>
            <a:off x="6858000" y="457200"/>
            <a:ext cx="1143000" cy="1219200"/>
          </a:xfrm>
          <a:prstGeom prst="can">
            <a:avLst>
              <a:gd name="adj" fmla="val 25000"/>
            </a:avLst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HLR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4520" name="Line 8"/>
          <p:cNvSpPr>
            <a:spLocks noChangeShapeType="1"/>
          </p:cNvSpPr>
          <p:nvPr/>
        </p:nvSpPr>
        <p:spPr bwMode="auto">
          <a:xfrm flipV="1">
            <a:off x="4648200" y="1676400"/>
            <a:ext cx="2743200" cy="762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1" name="Rectangle 9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4533" name="Rectangle 21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64534" name="Rectangle 22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64535" name="Object 23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23584" name="Clip" r:id="rId4" imgW="1113739" imgH="1132027" progId="">
              <p:embed/>
            </p:oleObj>
          </a:graphicData>
        </a:graphic>
      </p:graphicFrame>
      <p:graphicFrame>
        <p:nvGraphicFramePr>
          <p:cNvPr id="64536" name="Object 24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23585" name="Clip" r:id="rId5" imgW="2803525" imgH="5165725" progId="">
              <p:embed/>
            </p:oleObj>
          </a:graphicData>
        </a:graphic>
      </p:graphicFrame>
      <p:sp>
        <p:nvSpPr>
          <p:cNvPr id="64537" name="Line 25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8" name="Line 26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9" name="Line 27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45" name="Line 33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46" name="Line 34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47" name="Line 35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48" name="Line 36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49" name="Line 37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50" name="Line 38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51" name="Line 39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4553" name="Group 41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64554" name="Freeform 42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5" name="Freeform 43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6" name="Freeform 44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7" name="Freeform 45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8" name="Freeform 46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9" name="Freeform 47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0" name="Freeform 48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1" name="Freeform 49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2" name="Freeform 50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3" name="Freeform 51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4" name="Freeform 52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5" name="Freeform 53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6" name="Freeform 54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7" name="Freeform 55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8" name="Freeform 56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9" name="Freeform 57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0" name="Freeform 58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1" name="Freeform 59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4572" name="Group 60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64573" name="Freeform 61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74" name="Freeform 62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75" name="Freeform 63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76" name="Freeform 64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4577" name="Freeform 65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8" name="Freeform 66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9" name="Freeform 67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0" name="Freeform 68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1" name="Freeform 69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2" name="Freeform 70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3" name="Freeform 71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4" name="Freeform 72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5" name="Freeform 73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6" name="Freeform 74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7" name="Freeform 75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8" name="Freeform 76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9" name="Freeform 77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0" name="Freeform 78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1" name="Freeform 79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2" name="Freeform 80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3" name="Freeform 81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4" name="Freeform 82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5" name="Freeform 83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6" name="Freeform 84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7" name="Freeform 85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8" name="Freeform 86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9" name="Freeform 87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0" name="Freeform 88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1" name="Freeform 89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2" name="Freeform 90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3" name="Freeform 91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604" name="Freeform 92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605" name="Group 93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64606" name="Group 94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64607" name="Freeform 95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08" name="Freeform 96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09" name="Freeform 97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10" name="Freeform 98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11" name="Freeform 99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12" name="Freeform 100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13" name="Freeform 101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14" name="Freeform 102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15" name="Freeform 103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16" name="Freeform 104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17" name="Freeform 105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18" name="Freeform 106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4619" name="Group 107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64620" name="Freeform 108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21" name="Freeform 109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22" name="Freeform 110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23" name="Freeform 111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4624" name="Group 112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64625" name="Line 113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4626" name="Group 114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64627" name="Line 115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28" name="Line 116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29" name="Line 117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30" name="Line 118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31" name="Line 119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32" name="Line 120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33" name="Line 121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34" name="Line 122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35" name="Line 123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36" name="Line 124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37" name="Line 125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38" name="Line 126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39" name="Line 127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40" name="Oval 128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4641" name="Group 129"/>
          <p:cNvGrpSpPr>
            <a:grpSpLocks/>
          </p:cNvGrpSpPr>
          <p:nvPr/>
        </p:nvGrpSpPr>
        <p:grpSpPr bwMode="auto">
          <a:xfrm>
            <a:off x="6400800" y="1676400"/>
            <a:ext cx="1143000" cy="3124200"/>
            <a:chOff x="4032" y="1056"/>
            <a:chExt cx="720" cy="1968"/>
          </a:xfrm>
        </p:grpSpPr>
        <p:sp>
          <p:nvSpPr>
            <p:cNvPr id="64642" name="Line 130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643" name="Line 131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4644" name="AutoShape 132"/>
          <p:cNvSpPr>
            <a:spLocks noChangeArrowheads="1"/>
          </p:cNvSpPr>
          <p:nvPr/>
        </p:nvSpPr>
        <p:spPr bwMode="auto">
          <a:xfrm rot="8372452">
            <a:off x="6402266" y="4570414"/>
            <a:ext cx="685800" cy="231775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45" name="WordArt 133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64646" name="WordArt 134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64647" name="WordArt 135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64648" name="WordArt 136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64649" name="Rectangle 137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64650" name="Rectangle 138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4651" name="Rectangle 139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4652" name="Line 140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53" name="Line 141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54" name="Line 142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655" name="Rectangle 143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64656" name="Rectangle 144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64657" name="Rectangle 145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4658" name="Rectangle 146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64659" name="Rectangle 147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64660" name="Rectangle 148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428989693"/>
      </p:ext>
    </p:extLst>
  </p:cSld>
  <p:clrMapOvr>
    <a:masterClrMapping/>
  </p:clrMapOvr>
  <p:transition advTm="2000"/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2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65539" name="Line 3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1" name="Line 5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2" name="AutoShape 6"/>
          <p:cNvSpPr>
            <a:spLocks noChangeArrowheads="1"/>
          </p:cNvSpPr>
          <p:nvPr/>
        </p:nvSpPr>
        <p:spPr bwMode="auto">
          <a:xfrm>
            <a:off x="6858000" y="457200"/>
            <a:ext cx="1143000" cy="1219200"/>
          </a:xfrm>
          <a:prstGeom prst="can">
            <a:avLst>
              <a:gd name="adj" fmla="val 25000"/>
            </a:avLst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HLR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5543" name="Line 7"/>
          <p:cNvSpPr>
            <a:spLocks noChangeShapeType="1"/>
          </p:cNvSpPr>
          <p:nvPr/>
        </p:nvSpPr>
        <p:spPr bwMode="auto">
          <a:xfrm flipV="1">
            <a:off x="4648200" y="1676400"/>
            <a:ext cx="2743200" cy="762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44" name="Rectangle 8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5556" name="Rectangle 20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5557" name="Rectangle 21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65558" name="Object 22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24608" name="Clip" r:id="rId4" imgW="1113739" imgH="1132027" progId="">
              <p:embed/>
            </p:oleObj>
          </a:graphicData>
        </a:graphic>
      </p:graphicFrame>
      <p:graphicFrame>
        <p:nvGraphicFramePr>
          <p:cNvPr id="65559" name="Object 23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24609" name="Clip" r:id="rId5" imgW="2803525" imgH="5165725" progId="">
              <p:embed/>
            </p:oleObj>
          </a:graphicData>
        </a:graphic>
      </p:graphicFrame>
      <p:sp>
        <p:nvSpPr>
          <p:cNvPr id="65560" name="Line 24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61" name="Line 25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62" name="Line 26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68" name="Line 32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69" name="Line 33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70" name="Line 34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71" name="Line 35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72" name="Line 36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73" name="Line 37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574" name="Line 38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5576" name="Group 40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65577" name="Freeform 41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8" name="Freeform 42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9" name="Freeform 43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0" name="Freeform 44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1" name="Freeform 45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2" name="Freeform 46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3" name="Freeform 47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4" name="Freeform 48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5" name="Freeform 49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6" name="Freeform 50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7" name="Freeform 51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8" name="Freeform 52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9" name="Freeform 53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0" name="Freeform 54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1" name="Freeform 55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2" name="Freeform 56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3" name="Freeform 57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4" name="Freeform 58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5595" name="Group 59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65596" name="Freeform 60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97" name="Freeform 61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98" name="Freeform 62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99" name="Freeform 63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5600" name="Freeform 64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1" name="Freeform 65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2" name="Freeform 66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3" name="Freeform 67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4" name="Freeform 68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5" name="Freeform 69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6" name="Freeform 70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7" name="Freeform 71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8" name="Freeform 72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9" name="Freeform 73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0" name="Freeform 74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1" name="Freeform 75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2" name="Freeform 76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3" name="Freeform 77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4" name="Freeform 78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5" name="Freeform 79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6" name="Freeform 80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7" name="Freeform 81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8" name="Freeform 82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9" name="Freeform 83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0" name="Freeform 84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1" name="Freeform 85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2" name="Freeform 86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3" name="Freeform 87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4" name="Freeform 88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5" name="Freeform 89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6" name="Freeform 90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27" name="Freeform 91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5628" name="Group 92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65629" name="Group 93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65630" name="Freeform 94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31" name="Freeform 95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32" name="Freeform 96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33" name="Freeform 97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34" name="Freeform 98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35" name="Freeform 99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36" name="Freeform 100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37" name="Freeform 101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38" name="Freeform 102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39" name="Freeform 103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40" name="Freeform 104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41" name="Freeform 105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5642" name="Group 106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65643" name="Freeform 107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44" name="Freeform 108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45" name="Freeform 109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46" name="Freeform 110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5647" name="Group 111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65648" name="Line 112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5649" name="Group 113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65650" name="Line 114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51" name="Line 115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52" name="Line 116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53" name="Line 117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54" name="Line 118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55" name="Line 119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56" name="Line 120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57" name="Line 121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58" name="Line 122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59" name="Line 123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60" name="Line 124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61" name="Line 125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62" name="Line 126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663" name="Oval 127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5664" name="Group 128"/>
          <p:cNvGrpSpPr>
            <a:grpSpLocks/>
          </p:cNvGrpSpPr>
          <p:nvPr/>
        </p:nvGrpSpPr>
        <p:grpSpPr bwMode="auto">
          <a:xfrm>
            <a:off x="6400800" y="1676400"/>
            <a:ext cx="1143000" cy="3124200"/>
            <a:chOff x="4032" y="1056"/>
            <a:chExt cx="720" cy="1968"/>
          </a:xfrm>
        </p:grpSpPr>
        <p:sp>
          <p:nvSpPr>
            <p:cNvPr id="65665" name="Line 129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666" name="Line 130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5667" name="WordArt 131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65668" name="WordArt 132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65669" name="WordArt 133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65670" name="WordArt 134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65671" name="Rectangle 135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65672" name="Rectangle 136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5673" name="Rectangle 137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5674" name="Line 138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75" name="Line 139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76" name="Line 140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5677" name="Rectangle 141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65678" name="Rectangle 142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65679" name="Rectangle 143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5680" name="Rectangle 144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65681" name="Rectangle 145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65682" name="Rectangle 146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682772395"/>
      </p:ext>
    </p:extLst>
  </p:cSld>
  <p:clrMapOvr>
    <a:masterClrMapping/>
  </p:clrMapOvr>
  <p:transition advTm="2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5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56" grpId="0" animBg="1" autoUpdateAnimBg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2"/>
          <p:cNvSpPr>
            <a:spLocks noGrp="1" noChangeArrowheads="1"/>
          </p:cNvSpPr>
          <p:nvPr>
            <p:ph type="body" sz="half" idx="2"/>
          </p:nvPr>
        </p:nvSpPr>
        <p:spPr>
          <a:xfrm>
            <a:off x="1502020" y="1600200"/>
            <a:ext cx="6446226" cy="1371600"/>
          </a:xfrm>
        </p:spPr>
        <p:txBody>
          <a:bodyPr>
            <a:normAutofit fontScale="92500"/>
          </a:bodyPr>
          <a:lstStyle/>
          <a:p>
            <a:pPr>
              <a:lnSpc>
                <a:spcPct val="90000"/>
              </a:lnSpc>
            </a:pPr>
            <a:r>
              <a:rPr lang="nb-NO" sz="28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Hosting MSC/VLR returns TEMPORARILY assigned visitor/roaming address for B-subscriber to HLR.</a:t>
            </a:r>
            <a:endParaRPr lang="nb-NO" sz="2800">
              <a:solidFill>
                <a:srgbClr val="FF0000"/>
              </a:solidFill>
              <a:latin typeface="Tahoma" pitchFamily="34" charset="0"/>
            </a:endParaRPr>
          </a:p>
        </p:txBody>
      </p:sp>
      <p:sp>
        <p:nvSpPr>
          <p:cNvPr id="66563" name="Line 3"/>
          <p:cNvSpPr>
            <a:spLocks noChangeShapeType="1"/>
          </p:cNvSpPr>
          <p:nvPr/>
        </p:nvSpPr>
        <p:spPr bwMode="auto">
          <a:xfrm flipV="1">
            <a:off x="773723" y="838200"/>
            <a:ext cx="1688123" cy="2362200"/>
          </a:xfrm>
          <a:prstGeom prst="line">
            <a:avLst/>
          </a:prstGeom>
          <a:noFill/>
          <a:ln w="28575">
            <a:solidFill>
              <a:srgbClr val="00008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64" name="Line 4"/>
          <p:cNvSpPr>
            <a:spLocks noChangeShapeType="1"/>
          </p:cNvSpPr>
          <p:nvPr/>
        </p:nvSpPr>
        <p:spPr bwMode="auto">
          <a:xfrm flipV="1">
            <a:off x="5205046" y="1219200"/>
            <a:ext cx="3024554" cy="4800600"/>
          </a:xfrm>
          <a:prstGeom prst="line">
            <a:avLst/>
          </a:prstGeom>
          <a:noFill/>
          <a:ln w="28575">
            <a:solidFill>
              <a:srgbClr val="00008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65" name="AutoShape 5"/>
          <p:cNvSpPr>
            <a:spLocks noChangeArrowheads="1"/>
          </p:cNvSpPr>
          <p:nvPr/>
        </p:nvSpPr>
        <p:spPr bwMode="auto">
          <a:xfrm>
            <a:off x="703384" y="3276600"/>
            <a:ext cx="4501662" cy="2819400"/>
          </a:xfrm>
          <a:prstGeom prst="bevel">
            <a:avLst>
              <a:gd name="adj" fmla="val 1250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40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3200" b="1"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</a:endParaRPr>
          </a:p>
          <a:p>
            <a:pPr algn="ctr"/>
            <a:endParaRPr lang="nb-NO" sz="3200" b="1"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</a:endParaRPr>
          </a:p>
          <a:p>
            <a:pPr algn="ctr"/>
            <a:r>
              <a:rPr lang="nb-NO" sz="20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Mobile Switching Centre</a:t>
            </a:r>
          </a:p>
        </p:txBody>
      </p:sp>
    </p:spTree>
    <p:extLst>
      <p:ext uri="{BB962C8B-B14F-4D97-AF65-F5344CB8AC3E}">
        <p14:creationId xmlns="" xmlns:p14="http://schemas.microsoft.com/office/powerpoint/2010/main" val="3080902467"/>
      </p:ext>
    </p:extLst>
  </p:cSld>
  <p:clrMapOvr>
    <a:masterClrMapping/>
  </p:clrMapOvr>
  <p:transition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65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65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562" grpId="0" build="p" autoUpdateAnimBg="0" advAuto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2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68611" name="Line 3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3" name="Line 5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4" name="AutoShape 6"/>
          <p:cNvSpPr>
            <a:spLocks noChangeArrowheads="1"/>
          </p:cNvSpPr>
          <p:nvPr/>
        </p:nvSpPr>
        <p:spPr bwMode="auto">
          <a:xfrm>
            <a:off x="6858000" y="457200"/>
            <a:ext cx="1143000" cy="1219200"/>
          </a:xfrm>
          <a:prstGeom prst="can">
            <a:avLst>
              <a:gd name="adj" fmla="val 25000"/>
            </a:avLst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HLR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8615" name="Line 7"/>
          <p:cNvSpPr>
            <a:spLocks noChangeShapeType="1"/>
          </p:cNvSpPr>
          <p:nvPr/>
        </p:nvSpPr>
        <p:spPr bwMode="auto">
          <a:xfrm flipV="1">
            <a:off x="4648200" y="1676400"/>
            <a:ext cx="2743200" cy="762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6" name="Rectangle 8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8628" name="Rectangle 20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68629" name="Rectangle 21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68630" name="Object 22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25632" name="Clip" r:id="rId4" imgW="1113739" imgH="1132027" progId="">
              <p:embed/>
            </p:oleObj>
          </a:graphicData>
        </a:graphic>
      </p:graphicFrame>
      <p:graphicFrame>
        <p:nvGraphicFramePr>
          <p:cNvPr id="68631" name="Object 23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25633" name="Clip" r:id="rId5" imgW="2803525" imgH="5165725" progId="">
              <p:embed/>
            </p:oleObj>
          </a:graphicData>
        </a:graphic>
      </p:graphicFrame>
      <p:sp>
        <p:nvSpPr>
          <p:cNvPr id="68632" name="Line 24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3" name="Line 25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4" name="Line 26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0" name="Line 32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1" name="Line 33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2" name="Line 34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3" name="Line 35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4" name="Line 36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5" name="Line 37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6" name="Line 38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48" name="Group 40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68649" name="Freeform 41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0" name="Freeform 42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1" name="Freeform 43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2" name="Freeform 44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3" name="Freeform 45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4" name="Freeform 46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5" name="Freeform 47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6" name="Freeform 48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7" name="Freeform 49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8" name="Freeform 50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59" name="Freeform 51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0" name="Freeform 52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1" name="Freeform 53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2" name="Freeform 54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3" name="Freeform 55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4" name="Freeform 56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5" name="Freeform 57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66" name="Freeform 58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8667" name="Group 59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68668" name="Freeform 60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69" name="Freeform 61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0" name="Freeform 62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671" name="Freeform 63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8672" name="Freeform 64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3" name="Freeform 65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4" name="Freeform 66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5" name="Freeform 67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6" name="Freeform 68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7" name="Freeform 69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8" name="Freeform 70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79" name="Freeform 71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0" name="Freeform 72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1" name="Freeform 73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2" name="Freeform 74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3" name="Freeform 75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4" name="Freeform 76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5" name="Freeform 77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6" name="Freeform 78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7" name="Freeform 79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8" name="Freeform 80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89" name="Freeform 81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0" name="Freeform 82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1" name="Freeform 83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2" name="Freeform 84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3" name="Freeform 85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4" name="Freeform 86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5" name="Freeform 87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6" name="Freeform 88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7" name="Freeform 89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8" name="Freeform 90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699" name="Freeform 91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8700" name="Group 92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68701" name="Group 93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68702" name="Freeform 94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3" name="Freeform 95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4" name="Freeform 96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5" name="Freeform 97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6" name="Freeform 98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7" name="Freeform 99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8" name="Freeform 100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09" name="Freeform 101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0" name="Freeform 102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1" name="Freeform 103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2" name="Freeform 104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3" name="Freeform 105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8714" name="Group 106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68715" name="Freeform 107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6" name="Freeform 108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7" name="Freeform 109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18" name="Freeform 110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8719" name="Group 111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68720" name="Line 112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8721" name="Group 113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68722" name="Line 114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3" name="Line 115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4" name="Line 116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5" name="Line 117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6" name="Line 118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7" name="Line 119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8" name="Line 120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29" name="Line 121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0" name="Line 122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1" name="Line 123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2" name="Line 124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3" name="Line 125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4" name="Line 126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35" name="Oval 127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8736" name="Group 128"/>
          <p:cNvGrpSpPr>
            <a:grpSpLocks/>
          </p:cNvGrpSpPr>
          <p:nvPr/>
        </p:nvGrpSpPr>
        <p:grpSpPr bwMode="auto">
          <a:xfrm>
            <a:off x="6400800" y="1676400"/>
            <a:ext cx="1143000" cy="3124200"/>
            <a:chOff x="4032" y="1056"/>
            <a:chExt cx="720" cy="1968"/>
          </a:xfrm>
        </p:grpSpPr>
        <p:sp>
          <p:nvSpPr>
            <p:cNvPr id="68737" name="Line 129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38" name="Line 130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8739" name="AutoShape 131"/>
          <p:cNvSpPr>
            <a:spLocks noChangeArrowheads="1"/>
          </p:cNvSpPr>
          <p:nvPr/>
        </p:nvSpPr>
        <p:spPr bwMode="auto">
          <a:xfrm rot="-2427548">
            <a:off x="6248400" y="4343401"/>
            <a:ext cx="685800" cy="231775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40" name="WordArt 132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68741" name="WordArt 133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68742" name="WordArt 134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68743" name="WordArt 135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68744" name="Rectangle 136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68745" name="Rectangle 137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8746" name="Rectangle 138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8747" name="Line 139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48" name="Line 140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49" name="Line 141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50" name="Rectangle 142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68751" name="Rectangle 143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68752" name="Rectangle 144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8753" name="Rectangle 145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68754" name="Rectangle 146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68755" name="Rectangle 147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17265685"/>
      </p:ext>
    </p:extLst>
  </p:cSld>
  <p:clrMapOvr>
    <a:masterClrMapping/>
  </p:clrMapOvr>
  <p:transition advTm="2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87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87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739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69635" name="Line 3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37" name="Line 5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38" name="AutoShape 6"/>
          <p:cNvSpPr>
            <a:spLocks noChangeArrowheads="1"/>
          </p:cNvSpPr>
          <p:nvPr/>
        </p:nvSpPr>
        <p:spPr bwMode="auto">
          <a:xfrm>
            <a:off x="6858000" y="457200"/>
            <a:ext cx="1143000" cy="1219200"/>
          </a:xfrm>
          <a:prstGeom prst="can">
            <a:avLst>
              <a:gd name="adj" fmla="val 25000"/>
            </a:avLst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HLR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9639" name="Line 7"/>
          <p:cNvSpPr>
            <a:spLocks noChangeShapeType="1"/>
          </p:cNvSpPr>
          <p:nvPr/>
        </p:nvSpPr>
        <p:spPr bwMode="auto">
          <a:xfrm flipV="1">
            <a:off x="4648200" y="1676400"/>
            <a:ext cx="2743200" cy="762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0" name="Rectangle 8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9652" name="Rectangle 20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69653" name="Rectangle 21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69654" name="Object 22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26656" name="Clip" r:id="rId4" imgW="1113739" imgH="1132027" progId="">
              <p:embed/>
            </p:oleObj>
          </a:graphicData>
        </a:graphic>
      </p:graphicFrame>
      <p:graphicFrame>
        <p:nvGraphicFramePr>
          <p:cNvPr id="69655" name="Object 23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26657" name="Clip" r:id="rId5" imgW="2803525" imgH="5165725" progId="">
              <p:embed/>
            </p:oleObj>
          </a:graphicData>
        </a:graphic>
      </p:graphicFrame>
      <p:sp>
        <p:nvSpPr>
          <p:cNvPr id="69656" name="Line 24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7" name="Line 25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8" name="Line 26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4" name="Line 32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5" name="Line 33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6" name="Line 34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7" name="Line 35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8" name="Line 36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9" name="Line 37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70" name="Line 38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9672" name="Group 40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69673" name="Freeform 41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4" name="Freeform 42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5" name="Freeform 43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6" name="Freeform 44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7" name="Freeform 45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8" name="Freeform 46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79" name="Freeform 47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0" name="Freeform 48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1" name="Freeform 49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2" name="Freeform 50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3" name="Freeform 51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4" name="Freeform 52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5" name="Freeform 53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6" name="Freeform 54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7" name="Freeform 55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8" name="Freeform 56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89" name="Freeform 57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90" name="Freeform 58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9691" name="Group 59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69692" name="Freeform 60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3" name="Freeform 61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4" name="Freeform 62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695" name="Freeform 63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9696" name="Freeform 64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97" name="Freeform 65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98" name="Freeform 66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99" name="Freeform 67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00" name="Freeform 68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01" name="Freeform 69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02" name="Freeform 70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03" name="Freeform 71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04" name="Freeform 72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05" name="Freeform 73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06" name="Freeform 74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07" name="Freeform 75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08" name="Freeform 76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09" name="Freeform 77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0" name="Freeform 78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1" name="Freeform 79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2" name="Freeform 80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3" name="Freeform 81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4" name="Freeform 82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5" name="Freeform 83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6" name="Freeform 84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7" name="Freeform 85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8" name="Freeform 86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19" name="Freeform 87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20" name="Freeform 88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21" name="Freeform 89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22" name="Freeform 90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23" name="Freeform 91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9724" name="Group 92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69725" name="Group 93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69726" name="Freeform 94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7" name="Freeform 95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8" name="Freeform 96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9" name="Freeform 97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0" name="Freeform 98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1" name="Freeform 99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2" name="Freeform 100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3" name="Freeform 101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4" name="Freeform 102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5" name="Freeform 103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6" name="Freeform 104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7" name="Freeform 105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9738" name="Group 106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69739" name="Freeform 107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0" name="Freeform 108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1" name="Freeform 109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2" name="Freeform 110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9743" name="Group 111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69744" name="Line 112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9745" name="Group 113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69746" name="Line 114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7" name="Line 115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8" name="Line 116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9" name="Line 117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0" name="Line 118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1" name="Line 119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2" name="Line 120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3" name="Line 121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4" name="Line 122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5" name="Line 123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6" name="Line 124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7" name="Line 125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8" name="Line 126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59" name="Oval 127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9760" name="Group 128"/>
          <p:cNvGrpSpPr>
            <a:grpSpLocks/>
          </p:cNvGrpSpPr>
          <p:nvPr/>
        </p:nvGrpSpPr>
        <p:grpSpPr bwMode="auto">
          <a:xfrm>
            <a:off x="6400800" y="1676400"/>
            <a:ext cx="1143000" cy="3124200"/>
            <a:chOff x="4032" y="1056"/>
            <a:chExt cx="720" cy="1968"/>
          </a:xfrm>
        </p:grpSpPr>
        <p:sp>
          <p:nvSpPr>
            <p:cNvPr id="69761" name="Line 129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762" name="Line 130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9763" name="AutoShape 131"/>
          <p:cNvSpPr>
            <a:spLocks noChangeArrowheads="1"/>
          </p:cNvSpPr>
          <p:nvPr/>
        </p:nvSpPr>
        <p:spPr bwMode="auto">
          <a:xfrm rot="-2427548">
            <a:off x="6705600" y="3886201"/>
            <a:ext cx="685800" cy="231775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64" name="WordArt 132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69765" name="WordArt 133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69766" name="WordArt 134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69767" name="WordArt 135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69768" name="Rectangle 136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69769" name="Rectangle 137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9770" name="Rectangle 138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9771" name="Line 139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72" name="Line 140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73" name="Line 141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774" name="Rectangle 142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69775" name="Rectangle 143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69776" name="Rectangle 144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69777" name="Rectangle 145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69778" name="Rectangle 146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69779" name="Rectangle 147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3849204112"/>
      </p:ext>
    </p:extLst>
  </p:cSld>
  <p:clrMapOvr>
    <a:masterClrMapping/>
  </p:clrMapOvr>
  <p:transition advTm="2000"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 descr="gsm7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066800"/>
            <a:ext cx="7872822" cy="4766469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="" xmlns:p14="http://schemas.microsoft.com/office/powerpoint/2010/main" val="17944232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70659" name="Line 3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1" name="Line 5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2" name="AutoShape 6"/>
          <p:cNvSpPr>
            <a:spLocks noChangeArrowheads="1"/>
          </p:cNvSpPr>
          <p:nvPr/>
        </p:nvSpPr>
        <p:spPr bwMode="auto">
          <a:xfrm>
            <a:off x="6858000" y="457200"/>
            <a:ext cx="1143000" cy="1219200"/>
          </a:xfrm>
          <a:prstGeom prst="can">
            <a:avLst>
              <a:gd name="adj" fmla="val 25000"/>
            </a:avLst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HLR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0663" name="Line 7"/>
          <p:cNvSpPr>
            <a:spLocks noChangeShapeType="1"/>
          </p:cNvSpPr>
          <p:nvPr/>
        </p:nvSpPr>
        <p:spPr bwMode="auto">
          <a:xfrm flipV="1">
            <a:off x="4648200" y="1676400"/>
            <a:ext cx="2743200" cy="762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4" name="Rectangle 8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0676" name="Rectangle 20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70677" name="Rectangle 21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70678" name="Object 22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27680" name="Clip" r:id="rId4" imgW="1113739" imgH="1132027" progId="">
              <p:embed/>
            </p:oleObj>
          </a:graphicData>
        </a:graphic>
      </p:graphicFrame>
      <p:graphicFrame>
        <p:nvGraphicFramePr>
          <p:cNvPr id="70679" name="Object 23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27681" name="Clip" r:id="rId5" imgW="2803525" imgH="5165725" progId="">
              <p:embed/>
            </p:oleObj>
          </a:graphicData>
        </a:graphic>
      </p:graphicFrame>
      <p:sp>
        <p:nvSpPr>
          <p:cNvPr id="70680" name="Line 24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81" name="Line 25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82" name="Line 26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88" name="Line 32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89" name="Line 33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90" name="Line 34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91" name="Line 35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92" name="Line 36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93" name="Line 37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94" name="Line 38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0696" name="Group 40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70697" name="Freeform 41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8" name="Freeform 42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9" name="Freeform 43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0" name="Freeform 44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1" name="Freeform 45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2" name="Freeform 46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3" name="Freeform 47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4" name="Freeform 48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5" name="Freeform 49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6" name="Freeform 50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7" name="Freeform 51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8" name="Freeform 52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9" name="Freeform 53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0" name="Freeform 54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1" name="Freeform 55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2" name="Freeform 56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3" name="Freeform 57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4" name="Freeform 58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0715" name="Group 59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70716" name="Freeform 60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7" name="Freeform 61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8" name="Freeform 62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19" name="Freeform 63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0720" name="Freeform 64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1" name="Freeform 65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2" name="Freeform 66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3" name="Freeform 67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4" name="Freeform 68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5" name="Freeform 69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6" name="Freeform 70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7" name="Freeform 71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8" name="Freeform 72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9" name="Freeform 73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0" name="Freeform 74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1" name="Freeform 75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2" name="Freeform 76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3" name="Freeform 77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4" name="Freeform 78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5" name="Freeform 79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6" name="Freeform 80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7" name="Freeform 81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8" name="Freeform 82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9" name="Freeform 83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0" name="Freeform 84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1" name="Freeform 85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2" name="Freeform 86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3" name="Freeform 87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4" name="Freeform 88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5" name="Freeform 89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6" name="Freeform 90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47" name="Freeform 91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0748" name="Group 92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70749" name="Group 93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70750" name="Freeform 94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1" name="Freeform 95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2" name="Freeform 96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3" name="Freeform 97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4" name="Freeform 98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5" name="Freeform 99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6" name="Freeform 100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7" name="Freeform 101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8" name="Freeform 102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9" name="Freeform 103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0" name="Freeform 104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1" name="Freeform 105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0762" name="Group 106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70763" name="Freeform 107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4" name="Freeform 108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5" name="Freeform 109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6" name="Freeform 110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0767" name="Group 111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70768" name="Line 112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0769" name="Group 113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70770" name="Line 114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1" name="Line 115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2" name="Line 116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3" name="Line 117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4" name="Line 118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5" name="Line 119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6" name="Line 120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7" name="Line 121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8" name="Line 122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9" name="Line 123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0" name="Line 124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1" name="Line 125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2" name="Line 126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83" name="Oval 127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0784" name="Group 128"/>
          <p:cNvGrpSpPr>
            <a:grpSpLocks/>
          </p:cNvGrpSpPr>
          <p:nvPr/>
        </p:nvGrpSpPr>
        <p:grpSpPr bwMode="auto">
          <a:xfrm>
            <a:off x="6400800" y="1676400"/>
            <a:ext cx="1143000" cy="3124200"/>
            <a:chOff x="4032" y="1056"/>
            <a:chExt cx="720" cy="1968"/>
          </a:xfrm>
        </p:grpSpPr>
        <p:sp>
          <p:nvSpPr>
            <p:cNvPr id="70785" name="Line 129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0786" name="Line 130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0787" name="AutoShape 131"/>
          <p:cNvSpPr>
            <a:spLocks noChangeArrowheads="1"/>
          </p:cNvSpPr>
          <p:nvPr/>
        </p:nvSpPr>
        <p:spPr bwMode="auto">
          <a:xfrm rot="-5277093">
            <a:off x="6667500" y="3162300"/>
            <a:ext cx="1219200" cy="2286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88" name="WordArt 132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70789" name="WordArt 133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70790" name="WordArt 134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70791" name="WordArt 135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70792" name="Rectangle 136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70793" name="Rectangle 137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0794" name="Rectangle 138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0795" name="Line 139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96" name="Line 140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97" name="Line 141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798" name="Rectangle 142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70799" name="Rectangle 143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70800" name="Rectangle 144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0801" name="Rectangle 145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70802" name="Rectangle 146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70803" name="Rectangle 147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4292443590"/>
      </p:ext>
    </p:extLst>
  </p:cSld>
  <p:clrMapOvr>
    <a:masterClrMapping/>
  </p:clrMapOvr>
  <p:transition advTm="3000"/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71683" name="Line 3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5" name="Line 5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6" name="AutoShape 6"/>
          <p:cNvSpPr>
            <a:spLocks noChangeArrowheads="1"/>
          </p:cNvSpPr>
          <p:nvPr/>
        </p:nvSpPr>
        <p:spPr bwMode="auto">
          <a:xfrm>
            <a:off x="6858000" y="457200"/>
            <a:ext cx="1143000" cy="1219200"/>
          </a:xfrm>
          <a:prstGeom prst="can">
            <a:avLst>
              <a:gd name="adj" fmla="val 25000"/>
            </a:avLst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HLR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1687" name="Line 7"/>
          <p:cNvSpPr>
            <a:spLocks noChangeShapeType="1"/>
          </p:cNvSpPr>
          <p:nvPr/>
        </p:nvSpPr>
        <p:spPr bwMode="auto">
          <a:xfrm flipV="1">
            <a:off x="4648200" y="1676400"/>
            <a:ext cx="2743200" cy="762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8" name="Rectangle 8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1700" name="Rectangle 20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71701" name="Rectangle 21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71702" name="Object 22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28704" name="Clip" r:id="rId4" imgW="1113739" imgH="1132027" progId="">
              <p:embed/>
            </p:oleObj>
          </a:graphicData>
        </a:graphic>
      </p:graphicFrame>
      <p:graphicFrame>
        <p:nvGraphicFramePr>
          <p:cNvPr id="71703" name="Object 23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28705" name="Clip" r:id="rId5" imgW="2803525" imgH="5165725" progId="">
              <p:embed/>
            </p:oleObj>
          </a:graphicData>
        </a:graphic>
      </p:graphicFrame>
      <p:sp>
        <p:nvSpPr>
          <p:cNvPr id="71704" name="Line 24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05" name="Line 25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06" name="Line 26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2" name="Line 32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3" name="Line 33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4" name="Line 34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5" name="Line 35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6" name="Line 36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7" name="Line 37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8" name="Line 38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1720" name="Group 40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71721" name="Freeform 41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2" name="Freeform 42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3" name="Freeform 43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4" name="Freeform 44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5" name="Freeform 45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6" name="Freeform 46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7" name="Freeform 47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8" name="Freeform 48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9" name="Freeform 49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0" name="Freeform 50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1" name="Freeform 51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2" name="Freeform 52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3" name="Freeform 53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4" name="Freeform 54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5" name="Freeform 55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6" name="Freeform 56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7" name="Freeform 57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8" name="Freeform 58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1739" name="Group 59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71740" name="Freeform 60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1" name="Freeform 61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2" name="Freeform 62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43" name="Freeform 63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1744" name="Freeform 64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5" name="Freeform 65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6" name="Freeform 66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7" name="Freeform 67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8" name="Freeform 68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9" name="Freeform 69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0" name="Freeform 70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1" name="Freeform 71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2" name="Freeform 72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3" name="Freeform 73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4" name="Freeform 74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5" name="Freeform 75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6" name="Freeform 76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7" name="Freeform 77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8" name="Freeform 78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9" name="Freeform 79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0" name="Freeform 80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1" name="Freeform 81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2" name="Freeform 82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3" name="Freeform 83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4" name="Freeform 84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5" name="Freeform 85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6" name="Freeform 86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7" name="Freeform 87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8" name="Freeform 88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69" name="Freeform 89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70" name="Freeform 90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71" name="Freeform 91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1772" name="Group 92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71773" name="Group 93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71774" name="Freeform 94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5" name="Freeform 95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6" name="Freeform 96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7" name="Freeform 97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8" name="Freeform 98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79" name="Freeform 99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0" name="Freeform 100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1" name="Freeform 101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2" name="Freeform 102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3" name="Freeform 103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4" name="Freeform 104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5" name="Freeform 105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1786" name="Group 106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71787" name="Freeform 107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8" name="Freeform 108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9" name="Freeform 109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0" name="Freeform 110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1791" name="Group 111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71792" name="Line 112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1793" name="Group 113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71794" name="Line 114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5" name="Line 115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6" name="Line 116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7" name="Line 117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8" name="Line 118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9" name="Line 119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0" name="Line 120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1" name="Line 121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2" name="Line 122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3" name="Line 123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4" name="Line 124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5" name="Line 125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6" name="Line 126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07" name="Oval 127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1808" name="Group 128"/>
          <p:cNvGrpSpPr>
            <a:grpSpLocks/>
          </p:cNvGrpSpPr>
          <p:nvPr/>
        </p:nvGrpSpPr>
        <p:grpSpPr bwMode="auto">
          <a:xfrm>
            <a:off x="6400800" y="1676400"/>
            <a:ext cx="1143000" cy="3124200"/>
            <a:chOff x="4032" y="1056"/>
            <a:chExt cx="720" cy="1968"/>
          </a:xfrm>
        </p:grpSpPr>
        <p:sp>
          <p:nvSpPr>
            <p:cNvPr id="71809" name="Line 129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810" name="Line 130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1811" name="AutoShape 131"/>
          <p:cNvSpPr>
            <a:spLocks noChangeArrowheads="1"/>
          </p:cNvSpPr>
          <p:nvPr/>
        </p:nvSpPr>
        <p:spPr bwMode="auto">
          <a:xfrm rot="-5171226">
            <a:off x="6783266" y="2208335"/>
            <a:ext cx="1143000" cy="231531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12" name="WordArt 132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71813" name="WordArt 133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71814" name="WordArt 134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71815" name="WordArt 135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71816" name="Rectangle 136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71817" name="Rectangle 137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1818" name="Rectangle 138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1819" name="Line 139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20" name="Line 140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21" name="Line 141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22" name="Rectangle 142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71823" name="Rectangle 143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71824" name="Rectangle 144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1825" name="Rectangle 145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71826" name="Rectangle 146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71827" name="Rectangle 147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3070571080"/>
      </p:ext>
    </p:extLst>
  </p:cSld>
  <p:clrMapOvr>
    <a:masterClrMapping/>
  </p:clrMapOvr>
  <p:transition advTm="2000"/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2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72707" name="Line 3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09" name="Line 5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0" name="AutoShape 6"/>
          <p:cNvSpPr>
            <a:spLocks noChangeArrowheads="1"/>
          </p:cNvSpPr>
          <p:nvPr/>
        </p:nvSpPr>
        <p:spPr bwMode="auto">
          <a:xfrm>
            <a:off x="6858000" y="457200"/>
            <a:ext cx="1143000" cy="1219200"/>
          </a:xfrm>
          <a:prstGeom prst="can">
            <a:avLst>
              <a:gd name="adj" fmla="val 25000"/>
            </a:avLst>
          </a:prstGeom>
          <a:solidFill>
            <a:srgbClr val="99CC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HLR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2711" name="Line 7"/>
          <p:cNvSpPr>
            <a:spLocks noChangeShapeType="1"/>
          </p:cNvSpPr>
          <p:nvPr/>
        </p:nvSpPr>
        <p:spPr bwMode="auto">
          <a:xfrm flipV="1">
            <a:off x="4648200" y="1676400"/>
            <a:ext cx="2743200" cy="762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2" name="Rectangle 8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2724" name="Rectangle 20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72725" name="Rectangle 21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72726" name="Object 22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29728" name="Clip" r:id="rId4" imgW="1113739" imgH="1132027" progId="">
              <p:embed/>
            </p:oleObj>
          </a:graphicData>
        </a:graphic>
      </p:graphicFrame>
      <p:graphicFrame>
        <p:nvGraphicFramePr>
          <p:cNvPr id="72727" name="Object 23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29729" name="Clip" r:id="rId5" imgW="2803525" imgH="5165725" progId="">
              <p:embed/>
            </p:oleObj>
          </a:graphicData>
        </a:graphic>
      </p:graphicFrame>
      <p:sp>
        <p:nvSpPr>
          <p:cNvPr id="72728" name="Line 24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29" name="Line 25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30" name="Line 26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36" name="Line 32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37" name="Line 33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38" name="Line 34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39" name="Line 35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40" name="Line 36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41" name="Line 37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42" name="Line 38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2744" name="Group 40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72745" name="Freeform 41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6" name="Freeform 42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7" name="Freeform 43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8" name="Freeform 44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9" name="Freeform 45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0" name="Freeform 46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1" name="Freeform 47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2" name="Freeform 48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3" name="Freeform 49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4" name="Freeform 50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5" name="Freeform 51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6" name="Freeform 52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7" name="Freeform 53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8" name="Freeform 54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9" name="Freeform 55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0" name="Freeform 56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1" name="Freeform 57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2" name="Freeform 58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2763" name="Group 59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72764" name="Freeform 60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65" name="Freeform 61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66" name="Freeform 62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67" name="Freeform 63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2768" name="Freeform 64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9" name="Freeform 65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0" name="Freeform 66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1" name="Freeform 67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2" name="Freeform 68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3" name="Freeform 69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4" name="Freeform 70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5" name="Freeform 71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6" name="Freeform 72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7" name="Freeform 73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8" name="Freeform 74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9" name="Freeform 75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0" name="Freeform 76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1" name="Freeform 77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2" name="Freeform 78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3" name="Freeform 79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4" name="Freeform 80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5" name="Freeform 81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6" name="Freeform 82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7" name="Freeform 83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8" name="Freeform 84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9" name="Freeform 85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0" name="Freeform 86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1" name="Freeform 87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2" name="Freeform 88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3" name="Freeform 89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4" name="Freeform 90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95" name="Freeform 91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2796" name="Group 92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72797" name="Group 93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72798" name="Freeform 94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99" name="Freeform 95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00" name="Freeform 96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01" name="Freeform 97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02" name="Freeform 98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03" name="Freeform 99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04" name="Freeform 100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05" name="Freeform 101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06" name="Freeform 102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07" name="Freeform 103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08" name="Freeform 104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09" name="Freeform 105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2810" name="Group 106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72811" name="Freeform 107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2" name="Freeform 108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3" name="Freeform 109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4" name="Freeform 110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2815" name="Group 111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72816" name="Line 112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2817" name="Group 113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72818" name="Line 114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9" name="Line 115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20" name="Line 116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21" name="Line 117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22" name="Line 118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23" name="Line 119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24" name="Line 120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25" name="Line 121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26" name="Line 122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27" name="Line 123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28" name="Line 124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29" name="Line 125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30" name="Line 126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31" name="Oval 127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2832" name="Group 128"/>
          <p:cNvGrpSpPr>
            <a:grpSpLocks/>
          </p:cNvGrpSpPr>
          <p:nvPr/>
        </p:nvGrpSpPr>
        <p:grpSpPr bwMode="auto">
          <a:xfrm>
            <a:off x="6400800" y="1676400"/>
            <a:ext cx="1143000" cy="3124200"/>
            <a:chOff x="4032" y="1056"/>
            <a:chExt cx="720" cy="1968"/>
          </a:xfrm>
        </p:grpSpPr>
        <p:sp>
          <p:nvSpPr>
            <p:cNvPr id="72833" name="Line 129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834" name="Line 130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2835" name="WordArt 131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72836" name="WordArt 132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72837" name="WordArt 133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72838" name="WordArt 134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72839" name="Rectangle 135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72840" name="Rectangle 136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2841" name="Rectangle 137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2842" name="Line 138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843" name="Line 139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844" name="Line 140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845" name="Rectangle 141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72846" name="Rectangle 142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72847" name="Rectangle 143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2848" name="Rectangle 144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72849" name="Rectangle 145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72850" name="Rectangle 146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2791022055"/>
      </p:ext>
    </p:extLst>
  </p:cSld>
  <p:clrMapOvr>
    <a:masterClrMapping/>
  </p:clrMapOvr>
  <p:transition advTm="1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2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710" grpId="0" animBg="1" autoUpdateAnimBg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/>
          <p:cNvSpPr>
            <a:spLocks noGrp="1" noChangeArrowheads="1"/>
          </p:cNvSpPr>
          <p:nvPr>
            <p:ph type="body" sz="half" idx="2"/>
          </p:nvPr>
        </p:nvSpPr>
        <p:spPr>
          <a:xfrm>
            <a:off x="2039815" y="1524000"/>
            <a:ext cx="5627077" cy="1676400"/>
          </a:xfrm>
        </p:spPr>
        <p:txBody>
          <a:bodyPr/>
          <a:lstStyle/>
          <a:p>
            <a:r>
              <a:rPr lang="nb-NO" sz="2800">
                <a:solidFill>
                  <a:srgbClr val="0066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’Thanks for the visitor address!’</a:t>
            </a:r>
          </a:p>
          <a:p>
            <a:r>
              <a:rPr lang="nb-NO" sz="2800">
                <a:solidFill>
                  <a:srgbClr val="0066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’I will send this address to the MSC that requested for it.’ </a:t>
            </a:r>
            <a:endParaRPr lang="nb-NO" sz="2800">
              <a:latin typeface="Tahoma" pitchFamily="34" charset="0"/>
            </a:endParaRPr>
          </a:p>
        </p:txBody>
      </p:sp>
      <p:sp>
        <p:nvSpPr>
          <p:cNvPr id="73731" name="Line 3"/>
          <p:cNvSpPr>
            <a:spLocks noChangeShapeType="1"/>
          </p:cNvSpPr>
          <p:nvPr/>
        </p:nvSpPr>
        <p:spPr bwMode="auto">
          <a:xfrm flipV="1">
            <a:off x="844062" y="990600"/>
            <a:ext cx="1547446" cy="2743200"/>
          </a:xfrm>
          <a:prstGeom prst="line">
            <a:avLst/>
          </a:prstGeom>
          <a:noFill/>
          <a:ln w="28575">
            <a:solidFill>
              <a:srgbClr val="00008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32" name="Line 4"/>
          <p:cNvSpPr>
            <a:spLocks noChangeShapeType="1"/>
          </p:cNvSpPr>
          <p:nvPr/>
        </p:nvSpPr>
        <p:spPr bwMode="auto">
          <a:xfrm flipV="1">
            <a:off x="5556739" y="1295400"/>
            <a:ext cx="2180492" cy="4572000"/>
          </a:xfrm>
          <a:prstGeom prst="line">
            <a:avLst/>
          </a:prstGeom>
          <a:noFill/>
          <a:ln w="28575">
            <a:solidFill>
              <a:srgbClr val="00008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3733" name="AutoShape 5"/>
          <p:cNvSpPr>
            <a:spLocks noChangeArrowheads="1"/>
          </p:cNvSpPr>
          <p:nvPr/>
        </p:nvSpPr>
        <p:spPr bwMode="auto">
          <a:xfrm>
            <a:off x="773723" y="3429000"/>
            <a:ext cx="4783015" cy="2819400"/>
          </a:xfrm>
          <a:prstGeom prst="can">
            <a:avLst>
              <a:gd name="adj" fmla="val 25000"/>
            </a:avLst>
          </a:prstGeom>
          <a:solidFill>
            <a:srgbClr val="99CC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40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HLR</a:t>
            </a:r>
            <a:r>
              <a:rPr lang="nb-NO" sz="2400">
                <a:latin typeface="Times New Roman" pitchFamily="18" charset="0"/>
              </a:rPr>
              <a:t/>
            </a:r>
            <a:br>
              <a:rPr lang="nb-NO" sz="2400">
                <a:latin typeface="Times New Roman" pitchFamily="18" charset="0"/>
              </a:rPr>
            </a:br>
            <a:endParaRPr lang="nb-NO" sz="2400">
              <a:latin typeface="Times New Roman" pitchFamily="18" charset="0"/>
            </a:endParaRPr>
          </a:p>
          <a:p>
            <a:pPr algn="ctr"/>
            <a:r>
              <a:rPr lang="nb-NO" b="1">
                <a:latin typeface="Times New Roman" pitchFamily="18" charset="0"/>
              </a:rPr>
              <a:t>Home Location Register</a:t>
            </a:r>
            <a:endParaRPr lang="nb-NO" sz="24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3124236311"/>
      </p:ext>
    </p:extLst>
  </p:cSld>
  <p:clrMapOvr>
    <a:masterClrMapping/>
  </p:clrMapOvr>
  <p:transition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7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7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37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7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730" grpId="0" build="p" autoUpdateAnimBg="0" advAuto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9" name="Rectangle 3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75780" name="Line 4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2" name="Line 6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3" name="AutoShape 7"/>
          <p:cNvSpPr>
            <a:spLocks noChangeArrowheads="1"/>
          </p:cNvSpPr>
          <p:nvPr/>
        </p:nvSpPr>
        <p:spPr bwMode="auto">
          <a:xfrm>
            <a:off x="6858000" y="457200"/>
            <a:ext cx="1143000" cy="1219200"/>
          </a:xfrm>
          <a:prstGeom prst="can">
            <a:avLst>
              <a:gd name="adj" fmla="val 25000"/>
            </a:avLst>
          </a:prstGeom>
          <a:solidFill>
            <a:srgbClr val="99CC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HLR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5784" name="Line 8"/>
          <p:cNvSpPr>
            <a:spLocks noChangeShapeType="1"/>
          </p:cNvSpPr>
          <p:nvPr/>
        </p:nvSpPr>
        <p:spPr bwMode="auto">
          <a:xfrm flipV="1">
            <a:off x="4648200" y="1676400"/>
            <a:ext cx="2743200" cy="762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5" name="Rectangle 9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5797" name="Rectangle 21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75798" name="Rectangle 22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75799" name="Object 23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30752" name="Clip" r:id="rId4" imgW="1113739" imgH="1132027" progId="">
              <p:embed/>
            </p:oleObj>
          </a:graphicData>
        </a:graphic>
      </p:graphicFrame>
      <p:graphicFrame>
        <p:nvGraphicFramePr>
          <p:cNvPr id="75800" name="Object 24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30753" name="Clip" r:id="rId5" imgW="2803525" imgH="5165725" progId="">
              <p:embed/>
            </p:oleObj>
          </a:graphicData>
        </a:graphic>
      </p:graphicFrame>
      <p:sp>
        <p:nvSpPr>
          <p:cNvPr id="75801" name="Line 25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02" name="Line 26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03" name="Line 27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09" name="Line 33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10" name="Line 34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11" name="Line 35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12" name="Line 36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13" name="Line 37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14" name="Line 38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15" name="Line 39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5817" name="Group 41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75818" name="Freeform 42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19" name="Freeform 43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0" name="Freeform 44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1" name="Freeform 45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2" name="Freeform 46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3" name="Freeform 47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4" name="Freeform 48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5" name="Freeform 49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6" name="Freeform 50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7" name="Freeform 51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8" name="Freeform 52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29" name="Freeform 53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0" name="Freeform 54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1" name="Freeform 55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2" name="Freeform 56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3" name="Freeform 57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4" name="Freeform 58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35" name="Freeform 59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836" name="Group 60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75837" name="Freeform 61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38" name="Freeform 62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39" name="Freeform 63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40" name="Freeform 64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5841" name="Freeform 65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2" name="Freeform 66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3" name="Freeform 67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4" name="Freeform 68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5" name="Freeform 69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6" name="Freeform 70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7" name="Freeform 71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8" name="Freeform 72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49" name="Freeform 73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0" name="Freeform 74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1" name="Freeform 75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2" name="Freeform 76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3" name="Freeform 77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4" name="Freeform 78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5" name="Freeform 79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6" name="Freeform 80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7" name="Freeform 81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8" name="Freeform 82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59" name="Freeform 83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0" name="Freeform 84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1" name="Freeform 85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2" name="Freeform 86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3" name="Freeform 87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4" name="Freeform 88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5" name="Freeform 89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6" name="Freeform 90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7" name="Freeform 91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868" name="Freeform 92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5869" name="Group 93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75870" name="Group 94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75871" name="Freeform 95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72" name="Freeform 96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73" name="Freeform 97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74" name="Freeform 98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75" name="Freeform 99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76" name="Freeform 100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77" name="Freeform 101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78" name="Freeform 102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79" name="Freeform 103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80" name="Freeform 104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81" name="Freeform 105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82" name="Freeform 106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5883" name="Group 107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75884" name="Freeform 108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85" name="Freeform 109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86" name="Freeform 110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87" name="Freeform 111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5888" name="Group 112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75889" name="Line 113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890" name="Group 114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75891" name="Line 115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92" name="Line 116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93" name="Line 117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94" name="Line 118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95" name="Line 119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96" name="Line 120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97" name="Line 121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98" name="Line 122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99" name="Line 123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900" name="Line 124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901" name="Line 125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902" name="Line 126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903" name="Line 127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904" name="Oval 128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5905" name="Group 129"/>
          <p:cNvGrpSpPr>
            <a:grpSpLocks/>
          </p:cNvGrpSpPr>
          <p:nvPr/>
        </p:nvGrpSpPr>
        <p:grpSpPr bwMode="auto">
          <a:xfrm>
            <a:off x="6400800" y="1676400"/>
            <a:ext cx="1143000" cy="3124200"/>
            <a:chOff x="4032" y="1056"/>
            <a:chExt cx="720" cy="1968"/>
          </a:xfrm>
        </p:grpSpPr>
        <p:sp>
          <p:nvSpPr>
            <p:cNvPr id="75906" name="Line 130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5907" name="Line 131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5908" name="AutoShape 132"/>
          <p:cNvSpPr>
            <a:spLocks noChangeArrowheads="1"/>
          </p:cNvSpPr>
          <p:nvPr/>
        </p:nvSpPr>
        <p:spPr bwMode="auto">
          <a:xfrm rot="9900374">
            <a:off x="6179527" y="1897063"/>
            <a:ext cx="1219200" cy="2286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909" name="WordArt 133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75910" name="WordArt 134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75911" name="WordArt 135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75912" name="WordArt 136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75913" name="Rectangle 137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75914" name="Rectangle 138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5915" name="Rectangle 139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5916" name="Line 140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917" name="Line 141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918" name="Line 142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919" name="Rectangle 143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75920" name="Rectangle 144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75921" name="Rectangle 145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5922" name="Rectangle 146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75923" name="Rectangle 147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75924" name="Rectangle 148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3517495778"/>
      </p:ext>
    </p:extLst>
  </p:cSld>
  <p:clrMapOvr>
    <a:masterClrMapping/>
  </p:clrMapOvr>
  <p:transition advTm="2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59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59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908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76803" name="Line 3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5" name="Line 5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6" name="AutoShape 6"/>
          <p:cNvSpPr>
            <a:spLocks noChangeArrowheads="1"/>
          </p:cNvSpPr>
          <p:nvPr/>
        </p:nvSpPr>
        <p:spPr bwMode="auto">
          <a:xfrm>
            <a:off x="6858000" y="457200"/>
            <a:ext cx="1143000" cy="1219200"/>
          </a:xfrm>
          <a:prstGeom prst="can">
            <a:avLst>
              <a:gd name="adj" fmla="val 25000"/>
            </a:avLst>
          </a:prstGeom>
          <a:solidFill>
            <a:srgbClr val="99CC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HLR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6807" name="Line 7"/>
          <p:cNvSpPr>
            <a:spLocks noChangeShapeType="1"/>
          </p:cNvSpPr>
          <p:nvPr/>
        </p:nvSpPr>
        <p:spPr bwMode="auto">
          <a:xfrm flipV="1">
            <a:off x="4648200" y="1676400"/>
            <a:ext cx="2743200" cy="762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8" name="Rectangle 8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6820" name="Rectangle 20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76821" name="Rectangle 21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76822" name="Object 22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31776" name="Clip" r:id="rId4" imgW="1113739" imgH="1132027" progId="">
              <p:embed/>
            </p:oleObj>
          </a:graphicData>
        </a:graphic>
      </p:graphicFrame>
      <p:graphicFrame>
        <p:nvGraphicFramePr>
          <p:cNvPr id="76823" name="Object 23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31777" name="Clip" r:id="rId5" imgW="2803525" imgH="5165725" progId="">
              <p:embed/>
            </p:oleObj>
          </a:graphicData>
        </a:graphic>
      </p:graphicFrame>
      <p:sp>
        <p:nvSpPr>
          <p:cNvPr id="76824" name="Line 24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25" name="Line 25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26" name="Line 26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32" name="Line 32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33" name="Line 33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34" name="Line 34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35" name="Line 35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36" name="Line 36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37" name="Line 37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38" name="Line 38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6840" name="Group 40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76841" name="Freeform 41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2" name="Freeform 42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3" name="Freeform 43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4" name="Freeform 44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5" name="Freeform 45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6" name="Freeform 46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7" name="Freeform 47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8" name="Freeform 48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9" name="Freeform 49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0" name="Freeform 50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1" name="Freeform 51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2" name="Freeform 52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3" name="Freeform 53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4" name="Freeform 54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5" name="Freeform 55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6" name="Freeform 56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7" name="Freeform 57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8" name="Freeform 58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6859" name="Group 59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76860" name="Freeform 60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61" name="Freeform 61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62" name="Freeform 62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63" name="Freeform 63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6864" name="Freeform 64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5" name="Freeform 65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6" name="Freeform 66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7" name="Freeform 67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8" name="Freeform 68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69" name="Freeform 69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0" name="Freeform 70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1" name="Freeform 71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2" name="Freeform 72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3" name="Freeform 73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4" name="Freeform 74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5" name="Freeform 75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6" name="Freeform 76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7" name="Freeform 77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8" name="Freeform 78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79" name="Freeform 79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0" name="Freeform 80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1" name="Freeform 81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2" name="Freeform 82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3" name="Freeform 83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4" name="Freeform 84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5" name="Freeform 85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6" name="Freeform 86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7" name="Freeform 87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8" name="Freeform 88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89" name="Freeform 89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0" name="Freeform 90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91" name="Freeform 91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6892" name="Group 92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76893" name="Group 93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76894" name="Freeform 94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95" name="Freeform 95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96" name="Freeform 96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97" name="Freeform 97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98" name="Freeform 98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99" name="Freeform 99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00" name="Freeform 100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01" name="Freeform 101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02" name="Freeform 102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03" name="Freeform 103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04" name="Freeform 104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05" name="Freeform 105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6906" name="Group 106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76907" name="Freeform 107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08" name="Freeform 108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09" name="Freeform 109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10" name="Freeform 110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6911" name="Group 111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76912" name="Line 112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6913" name="Group 113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76914" name="Line 114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15" name="Line 115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16" name="Line 116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17" name="Line 117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18" name="Line 118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19" name="Line 119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0" name="Line 120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1" name="Line 121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2" name="Line 122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3" name="Line 123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4" name="Line 124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5" name="Line 125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6" name="Line 126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7" name="Oval 127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6928" name="Group 128"/>
          <p:cNvGrpSpPr>
            <a:grpSpLocks/>
          </p:cNvGrpSpPr>
          <p:nvPr/>
        </p:nvGrpSpPr>
        <p:grpSpPr bwMode="auto">
          <a:xfrm>
            <a:off x="6400800" y="1676400"/>
            <a:ext cx="1143000" cy="3124200"/>
            <a:chOff x="4032" y="1056"/>
            <a:chExt cx="720" cy="1968"/>
          </a:xfrm>
        </p:grpSpPr>
        <p:sp>
          <p:nvSpPr>
            <p:cNvPr id="76929" name="Line 129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930" name="Line 130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6931" name="AutoShape 131"/>
          <p:cNvSpPr>
            <a:spLocks noChangeArrowheads="1"/>
          </p:cNvSpPr>
          <p:nvPr/>
        </p:nvSpPr>
        <p:spPr bwMode="auto">
          <a:xfrm rot="9818858">
            <a:off x="4873869" y="2198688"/>
            <a:ext cx="1295400" cy="3048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932" name="WordArt 132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76933" name="WordArt 133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76934" name="WordArt 134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76935" name="WordArt 135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76936" name="Rectangle 136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76937" name="Rectangle 137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6938" name="Rectangle 138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6939" name="Line 139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940" name="Line 140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941" name="Line 141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942" name="Rectangle 142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76943" name="Rectangle 143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76944" name="Rectangle 144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6945" name="Rectangle 145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76946" name="Rectangle 146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76947" name="Rectangle 147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617080749"/>
      </p:ext>
    </p:extLst>
  </p:cSld>
  <p:clrMapOvr>
    <a:masterClrMapping/>
  </p:clrMapOvr>
  <p:transition advTm="2000"/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78851" name="Line 3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53" name="Line 5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54" name="Line 6"/>
          <p:cNvSpPr>
            <a:spLocks noChangeShapeType="1"/>
          </p:cNvSpPr>
          <p:nvPr/>
        </p:nvSpPr>
        <p:spPr bwMode="auto">
          <a:xfrm flipV="1">
            <a:off x="4648200" y="1676400"/>
            <a:ext cx="2743200" cy="762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8855" name="Group 7"/>
          <p:cNvGrpSpPr>
            <a:grpSpLocks/>
          </p:cNvGrpSpPr>
          <p:nvPr/>
        </p:nvGrpSpPr>
        <p:grpSpPr bwMode="auto">
          <a:xfrm>
            <a:off x="2514600" y="457200"/>
            <a:ext cx="5486400" cy="3962400"/>
            <a:chOff x="1584" y="288"/>
            <a:chExt cx="3456" cy="2496"/>
          </a:xfrm>
        </p:grpSpPr>
        <p:sp>
          <p:nvSpPr>
            <p:cNvPr id="78856" name="AutoShape 8"/>
            <p:cNvSpPr>
              <a:spLocks noChangeArrowheads="1"/>
            </p:cNvSpPr>
            <p:nvPr/>
          </p:nvSpPr>
          <p:spPr bwMode="auto">
            <a:xfrm>
              <a:off x="4320" y="288"/>
              <a:ext cx="720" cy="768"/>
            </a:xfrm>
            <a:prstGeom prst="can">
              <a:avLst>
                <a:gd name="adj" fmla="val 26667"/>
              </a:avLst>
            </a:prstGeom>
            <a:solidFill>
              <a:srgbClr val="FF99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nb-NO" sz="32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HLR</a:t>
              </a:r>
              <a:endParaRPr lang="nb-NO" sz="2400">
                <a:latin typeface="Times New Roman" pitchFamily="18" charset="0"/>
              </a:endParaRPr>
            </a:p>
          </p:txBody>
        </p:sp>
        <p:sp>
          <p:nvSpPr>
            <p:cNvPr id="78857" name="Rectangle 9"/>
            <p:cNvSpPr>
              <a:spLocks noChangeArrowheads="1"/>
            </p:cNvSpPr>
            <p:nvPr/>
          </p:nvSpPr>
          <p:spPr bwMode="auto">
            <a:xfrm>
              <a:off x="1584" y="1536"/>
              <a:ext cx="1488" cy="1248"/>
            </a:xfrm>
            <a:prstGeom prst="rect">
              <a:avLst/>
            </a:prstGeom>
            <a:solidFill>
              <a:srgbClr val="00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r>
                <a:rPr lang="nb-NO" sz="32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Times New Roman" pitchFamily="18" charset="0"/>
                </a:rPr>
                <a:t>MSC</a:t>
              </a:r>
              <a:endParaRPr lang="nb-NO" sz="2400">
                <a:latin typeface="Times New Roman" pitchFamily="18" charset="0"/>
              </a:endParaRPr>
            </a:p>
          </p:txBody>
        </p:sp>
      </p:grpSp>
      <p:sp>
        <p:nvSpPr>
          <p:cNvPr id="78869" name="Rectangle 21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78870" name="Rectangle 22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78871" name="Object 23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32800" name="Clip" r:id="rId4" imgW="1113739" imgH="1132027" progId="">
              <p:embed/>
            </p:oleObj>
          </a:graphicData>
        </a:graphic>
      </p:graphicFrame>
      <p:graphicFrame>
        <p:nvGraphicFramePr>
          <p:cNvPr id="78872" name="Object 24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32801" name="Clip" r:id="rId5" imgW="2803525" imgH="5165725" progId="">
              <p:embed/>
            </p:oleObj>
          </a:graphicData>
        </a:graphic>
      </p:graphicFrame>
      <p:sp>
        <p:nvSpPr>
          <p:cNvPr id="78873" name="Line 25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74" name="Line 26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75" name="Line 27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81" name="Line 33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82" name="Line 34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83" name="Line 35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84" name="Line 36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85" name="Line 37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86" name="Line 38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87" name="Line 39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8889" name="Group 41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78890" name="Freeform 42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1" name="Freeform 43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2" name="Freeform 44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3" name="Freeform 45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4" name="Freeform 46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5" name="Freeform 47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6" name="Freeform 48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7" name="Freeform 49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8" name="Freeform 50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9" name="Freeform 51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00" name="Freeform 52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01" name="Freeform 53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02" name="Freeform 54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03" name="Freeform 55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04" name="Freeform 56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05" name="Freeform 57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06" name="Freeform 58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07" name="Freeform 59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8908" name="Group 60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78909" name="Freeform 61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10" name="Freeform 62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11" name="Freeform 63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12" name="Freeform 64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8913" name="Freeform 65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14" name="Freeform 66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15" name="Freeform 67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16" name="Freeform 68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17" name="Freeform 69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18" name="Freeform 70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19" name="Freeform 71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20" name="Freeform 72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21" name="Freeform 73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22" name="Freeform 74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23" name="Freeform 75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24" name="Freeform 76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25" name="Freeform 77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26" name="Freeform 78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27" name="Freeform 79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28" name="Freeform 80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29" name="Freeform 81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30" name="Freeform 82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31" name="Freeform 83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32" name="Freeform 84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33" name="Freeform 85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34" name="Freeform 86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35" name="Freeform 87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36" name="Freeform 88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37" name="Freeform 89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38" name="Freeform 90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39" name="Freeform 91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940" name="Freeform 92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8941" name="Group 93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78942" name="Group 94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78943" name="Freeform 95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44" name="Freeform 96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45" name="Freeform 97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46" name="Freeform 98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47" name="Freeform 99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48" name="Freeform 100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49" name="Freeform 101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50" name="Freeform 102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51" name="Freeform 103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52" name="Freeform 104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53" name="Freeform 105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54" name="Freeform 106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8955" name="Group 107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78956" name="Freeform 108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57" name="Freeform 109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58" name="Freeform 110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59" name="Freeform 111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8960" name="Group 112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78961" name="Line 113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8962" name="Group 114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78963" name="Line 115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64" name="Line 116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65" name="Line 117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66" name="Line 118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67" name="Line 119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68" name="Line 120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69" name="Line 121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70" name="Line 122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71" name="Line 123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72" name="Line 124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73" name="Line 125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74" name="Line 126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75" name="Line 127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76" name="Oval 128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8977" name="Group 129"/>
          <p:cNvGrpSpPr>
            <a:grpSpLocks/>
          </p:cNvGrpSpPr>
          <p:nvPr/>
        </p:nvGrpSpPr>
        <p:grpSpPr bwMode="auto">
          <a:xfrm>
            <a:off x="6400800" y="1676400"/>
            <a:ext cx="1143000" cy="3124200"/>
            <a:chOff x="4032" y="1056"/>
            <a:chExt cx="720" cy="1968"/>
          </a:xfrm>
        </p:grpSpPr>
        <p:sp>
          <p:nvSpPr>
            <p:cNvPr id="78978" name="Line 130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8979" name="Line 131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8980" name="AutoShape 132"/>
          <p:cNvSpPr>
            <a:spLocks noChangeArrowheads="1"/>
          </p:cNvSpPr>
          <p:nvPr/>
        </p:nvSpPr>
        <p:spPr bwMode="auto">
          <a:xfrm rot="9818858">
            <a:off x="4873869" y="2198688"/>
            <a:ext cx="1295400" cy="304800"/>
          </a:xfrm>
          <a:custGeom>
            <a:avLst/>
            <a:gdLst>
              <a:gd name="G0" fmla="+- 16200 0 0"/>
              <a:gd name="G1" fmla="+- 5400 0 0"/>
              <a:gd name="G2" fmla="+- 21600 0 5400"/>
              <a:gd name="G3" fmla="+- 10800 0 5400"/>
              <a:gd name="G4" fmla="+- 21600 0 16200"/>
              <a:gd name="G5" fmla="*/ G4 G3 10800"/>
              <a:gd name="G6" fmla="+- 21600 0 G5"/>
              <a:gd name="T0" fmla="*/ 16200 w 21600"/>
              <a:gd name="T1" fmla="*/ 0 h 21600"/>
              <a:gd name="T2" fmla="*/ 0 w 21600"/>
              <a:gd name="T3" fmla="*/ 10800 h 21600"/>
              <a:gd name="T4" fmla="*/ 16200 w 21600"/>
              <a:gd name="T5" fmla="*/ 21600 h 21600"/>
              <a:gd name="T6" fmla="*/ 21600 w 21600"/>
              <a:gd name="T7" fmla="*/ 10800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G1 h 21600"/>
              <a:gd name="T14" fmla="*/ G6 w 21600"/>
              <a:gd name="T15" fmla="*/ G2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close/>
              </a:path>
            </a:pathLst>
          </a:custGeom>
          <a:solidFill>
            <a:srgbClr val="FF33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981" name="WordArt 133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78982" name="WordArt 134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78983" name="WordArt 135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78984" name="WordArt 136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78985" name="Rectangle 137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78986" name="Rectangle 138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8987" name="Rectangle 139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8988" name="Line 140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989" name="Line 141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990" name="Line 142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994" name="Rectangle 146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78995" name="Rectangle 147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78996" name="Rectangle 148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78997" name="Rectangle 149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78998" name="Rectangle 150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78999" name="Rectangle 151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4121710770"/>
      </p:ext>
    </p:extLst>
  </p:cSld>
  <p:clrMapOvr>
    <a:masterClrMapping/>
  </p:clrMapOvr>
  <p:transition advTm="1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8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Rectangle 2"/>
          <p:cNvSpPr>
            <a:spLocks noGrp="1" noChangeArrowheads="1"/>
          </p:cNvSpPr>
          <p:nvPr>
            <p:ph type="body" sz="half" idx="2"/>
          </p:nvPr>
        </p:nvSpPr>
        <p:spPr>
          <a:xfrm>
            <a:off x="1732085" y="1181100"/>
            <a:ext cx="6005146" cy="2019300"/>
          </a:xfrm>
        </p:spPr>
        <p:txBody>
          <a:bodyPr>
            <a:normAutofit lnSpcReduction="10000"/>
          </a:bodyPr>
          <a:lstStyle/>
          <a:p>
            <a:pPr>
              <a:lnSpc>
                <a:spcPct val="90000"/>
              </a:lnSpc>
            </a:pPr>
            <a:r>
              <a:rPr lang="nb-NO" sz="2800">
                <a:solidFill>
                  <a:srgbClr val="0066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’Thank you, HLR!’</a:t>
            </a:r>
          </a:p>
          <a:p>
            <a:pPr>
              <a:lnSpc>
                <a:spcPct val="90000"/>
              </a:lnSpc>
            </a:pPr>
            <a:r>
              <a:rPr lang="nb-NO" sz="2800">
                <a:solidFill>
                  <a:srgbClr val="006666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Speech connection path will set up now towards the MSC/VLR where the B subscriber is presently located.</a:t>
            </a:r>
            <a:endParaRPr lang="nb-NO" sz="2800">
              <a:latin typeface="Tahoma" pitchFamily="34" charset="0"/>
            </a:endParaRPr>
          </a:p>
        </p:txBody>
      </p:sp>
      <p:sp>
        <p:nvSpPr>
          <p:cNvPr id="80899" name="Line 3"/>
          <p:cNvSpPr>
            <a:spLocks noChangeShapeType="1"/>
          </p:cNvSpPr>
          <p:nvPr/>
        </p:nvSpPr>
        <p:spPr bwMode="auto">
          <a:xfrm flipV="1">
            <a:off x="703385" y="762000"/>
            <a:ext cx="1336431" cy="2514600"/>
          </a:xfrm>
          <a:prstGeom prst="line">
            <a:avLst/>
          </a:prstGeom>
          <a:noFill/>
          <a:ln w="28575">
            <a:solidFill>
              <a:srgbClr val="00008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0" name="Line 4"/>
          <p:cNvSpPr>
            <a:spLocks noChangeShapeType="1"/>
          </p:cNvSpPr>
          <p:nvPr/>
        </p:nvSpPr>
        <p:spPr bwMode="auto">
          <a:xfrm flipV="1">
            <a:off x="5627077" y="1447800"/>
            <a:ext cx="2391508" cy="4572000"/>
          </a:xfrm>
          <a:prstGeom prst="line">
            <a:avLst/>
          </a:prstGeom>
          <a:noFill/>
          <a:ln w="28575">
            <a:solidFill>
              <a:srgbClr val="00008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1" name="AutoShape 5"/>
          <p:cNvSpPr>
            <a:spLocks noChangeArrowheads="1"/>
          </p:cNvSpPr>
          <p:nvPr/>
        </p:nvSpPr>
        <p:spPr bwMode="auto">
          <a:xfrm>
            <a:off x="703385" y="3276600"/>
            <a:ext cx="4923692" cy="2819400"/>
          </a:xfrm>
          <a:prstGeom prst="bevel">
            <a:avLst>
              <a:gd name="adj" fmla="val 12500"/>
            </a:avLst>
          </a:prstGeom>
          <a:solidFill>
            <a:srgbClr val="00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40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3200" b="1"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</a:endParaRPr>
          </a:p>
          <a:p>
            <a:pPr algn="ctr"/>
            <a:endParaRPr lang="nb-NO" sz="3200" b="1"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</a:endParaRPr>
          </a:p>
          <a:p>
            <a:pPr algn="ctr"/>
            <a:r>
              <a:rPr lang="nb-NO" sz="20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Mobile Switching Centre</a:t>
            </a:r>
          </a:p>
        </p:txBody>
      </p:sp>
    </p:spTree>
    <p:extLst>
      <p:ext uri="{BB962C8B-B14F-4D97-AF65-F5344CB8AC3E}">
        <p14:creationId xmlns="" xmlns:p14="http://schemas.microsoft.com/office/powerpoint/2010/main" val="2697547697"/>
      </p:ext>
    </p:extLst>
  </p:cSld>
  <p:clrMapOvr>
    <a:masterClrMapping/>
  </p:clrMapOvr>
  <p:transition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8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8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808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898" grpId="0" build="p" autoUpdateAnimBg="0" advAuto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2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82947" name="Line 3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49" name="Line 5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0" name="AutoShape 6"/>
          <p:cNvSpPr>
            <a:spLocks noChangeArrowheads="1"/>
          </p:cNvSpPr>
          <p:nvPr/>
        </p:nvSpPr>
        <p:spPr bwMode="auto">
          <a:xfrm>
            <a:off x="6858000" y="457200"/>
            <a:ext cx="1143000" cy="1219200"/>
          </a:xfrm>
          <a:prstGeom prst="can">
            <a:avLst>
              <a:gd name="adj" fmla="val 25000"/>
            </a:avLst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HLR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82951" name="Line 7"/>
          <p:cNvSpPr>
            <a:spLocks noChangeShapeType="1"/>
          </p:cNvSpPr>
          <p:nvPr/>
        </p:nvSpPr>
        <p:spPr bwMode="auto">
          <a:xfrm flipV="1">
            <a:off x="4648200" y="1676400"/>
            <a:ext cx="2743200" cy="762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2" name="Rectangle 8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00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82964" name="Rectangle 20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82965" name="Rectangle 21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82966" name="Object 22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33824" name="Clip" r:id="rId4" imgW="1113739" imgH="1132027" progId="">
              <p:embed/>
            </p:oleObj>
          </a:graphicData>
        </a:graphic>
      </p:graphicFrame>
      <p:graphicFrame>
        <p:nvGraphicFramePr>
          <p:cNvPr id="82967" name="Object 23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33825" name="Clip" r:id="rId5" imgW="2803525" imgH="5165725" progId="">
              <p:embed/>
            </p:oleObj>
          </a:graphicData>
        </a:graphic>
      </p:graphicFrame>
      <p:sp>
        <p:nvSpPr>
          <p:cNvPr id="82968" name="Line 24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69" name="Line 25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70" name="Line 26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76" name="Line 32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77" name="Line 33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78" name="Line 34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79" name="Line 35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80" name="Line 36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81" name="Line 37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82" name="Line 38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82984" name="Group 40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82985" name="Freeform 41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6" name="Freeform 42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7" name="Freeform 43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8" name="Freeform 44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9" name="Freeform 45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90" name="Freeform 46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91" name="Freeform 47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92" name="Freeform 48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93" name="Freeform 49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94" name="Freeform 50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95" name="Freeform 51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96" name="Freeform 52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97" name="Freeform 53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98" name="Freeform 54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99" name="Freeform 55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00" name="Freeform 56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01" name="Freeform 57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02" name="Freeform 58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3003" name="Group 59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83004" name="Freeform 60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05" name="Freeform 61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06" name="Freeform 62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07" name="Freeform 63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3008" name="Freeform 64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09" name="Freeform 65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10" name="Freeform 66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11" name="Freeform 67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12" name="Freeform 68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13" name="Freeform 69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14" name="Freeform 70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15" name="Freeform 71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16" name="Freeform 72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17" name="Freeform 73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18" name="Freeform 74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19" name="Freeform 75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20" name="Freeform 76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21" name="Freeform 77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22" name="Freeform 78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23" name="Freeform 79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24" name="Freeform 80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25" name="Freeform 81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26" name="Freeform 82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27" name="Freeform 83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28" name="Freeform 84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29" name="Freeform 85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30" name="Freeform 86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31" name="Freeform 87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32" name="Freeform 88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33" name="Freeform 89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34" name="Freeform 90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35" name="Freeform 91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3036" name="Group 92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83037" name="Group 93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83038" name="Freeform 94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39" name="Freeform 95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0" name="Freeform 96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1" name="Freeform 97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2" name="Freeform 98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3" name="Freeform 99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4" name="Freeform 100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5" name="Freeform 101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6" name="Freeform 102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7" name="Freeform 103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8" name="Freeform 104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9" name="Freeform 105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3050" name="Group 106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83051" name="Freeform 107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52" name="Freeform 108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53" name="Freeform 109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54" name="Freeform 110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3055" name="Group 111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83056" name="Line 112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3057" name="Group 113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83058" name="Line 114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59" name="Line 115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0" name="Line 116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1" name="Line 117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2" name="Line 118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3" name="Line 119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4" name="Line 120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5" name="Line 121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6" name="Line 122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7" name="Line 123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8" name="Line 124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9" name="Line 125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0" name="Line 126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1" name="Oval 127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3072" name="Group 128"/>
          <p:cNvGrpSpPr>
            <a:grpSpLocks/>
          </p:cNvGrpSpPr>
          <p:nvPr/>
        </p:nvGrpSpPr>
        <p:grpSpPr bwMode="auto">
          <a:xfrm>
            <a:off x="6400800" y="1676400"/>
            <a:ext cx="1143000" cy="3124200"/>
            <a:chOff x="4032" y="1056"/>
            <a:chExt cx="720" cy="1968"/>
          </a:xfrm>
        </p:grpSpPr>
        <p:sp>
          <p:nvSpPr>
            <p:cNvPr id="83073" name="Line 129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74" name="Line 130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3075" name="AutoShape 131"/>
          <p:cNvSpPr>
            <a:spLocks noChangeArrowheads="1"/>
          </p:cNvSpPr>
          <p:nvPr/>
        </p:nvSpPr>
        <p:spPr bwMode="auto">
          <a:xfrm rot="2335902">
            <a:off x="4876800" y="4419600"/>
            <a:ext cx="304800" cy="228600"/>
          </a:xfrm>
          <a:prstGeom prst="rightArrow">
            <a:avLst>
              <a:gd name="adj1" fmla="val 50000"/>
              <a:gd name="adj2" fmla="val 36111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076" name="WordArt 132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83077" name="WordArt 133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83078" name="WordArt 134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83079" name="WordArt 135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83080" name="Rectangle 136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83081" name="Rectangle 137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83082" name="Rectangle 138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83083" name="Line 139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084" name="Line 140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085" name="Line 141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086" name="Rectangle 142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83087" name="Rectangle 143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83088" name="Rectangle 144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83089" name="Rectangle 145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83090" name="Rectangle 146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83091" name="Rectangle 147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3816414541"/>
      </p:ext>
    </p:extLst>
  </p:cSld>
  <p:clrMapOvr>
    <a:masterClrMapping/>
  </p:clrMapOvr>
  <p:transition advTm="2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30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30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075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84995" name="Line 3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997" name="Line 5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998" name="AutoShape 6"/>
          <p:cNvSpPr>
            <a:spLocks noChangeArrowheads="1"/>
          </p:cNvSpPr>
          <p:nvPr/>
        </p:nvSpPr>
        <p:spPr bwMode="auto">
          <a:xfrm>
            <a:off x="6858000" y="457200"/>
            <a:ext cx="1143000" cy="1219200"/>
          </a:xfrm>
          <a:prstGeom prst="can">
            <a:avLst>
              <a:gd name="adj" fmla="val 25000"/>
            </a:avLst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HLR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84999" name="Line 7"/>
          <p:cNvSpPr>
            <a:spLocks noChangeShapeType="1"/>
          </p:cNvSpPr>
          <p:nvPr/>
        </p:nvSpPr>
        <p:spPr bwMode="auto">
          <a:xfrm flipV="1">
            <a:off x="4648200" y="1676400"/>
            <a:ext cx="2743200" cy="762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00" name="Rectangle 8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00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85012" name="Rectangle 20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85013" name="Rectangle 21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85014" name="Object 22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34848" name="Clip" r:id="rId4" imgW="1113739" imgH="1132027" progId="">
              <p:embed/>
            </p:oleObj>
          </a:graphicData>
        </a:graphic>
      </p:graphicFrame>
      <p:graphicFrame>
        <p:nvGraphicFramePr>
          <p:cNvPr id="85015" name="Object 23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34849" name="Clip" r:id="rId5" imgW="2803525" imgH="5165725" progId="">
              <p:embed/>
            </p:oleObj>
          </a:graphicData>
        </a:graphic>
      </p:graphicFrame>
      <p:sp>
        <p:nvSpPr>
          <p:cNvPr id="85016" name="Line 24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17" name="Line 25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18" name="Line 26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24" name="Line 32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25" name="Line 33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26" name="Line 34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27" name="Line 35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28" name="Line 36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29" name="Line 37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30" name="Line 38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85032" name="Group 40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85033" name="Freeform 41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4" name="Freeform 42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5" name="Freeform 43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6" name="Freeform 44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7" name="Freeform 45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8" name="Freeform 46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9" name="Freeform 47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0" name="Freeform 48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1" name="Freeform 49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2" name="Freeform 50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3" name="Freeform 51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4" name="Freeform 52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5" name="Freeform 53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6" name="Freeform 54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7" name="Freeform 55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8" name="Freeform 56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9" name="Freeform 57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0" name="Freeform 58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5051" name="Group 59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85052" name="Freeform 60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53" name="Freeform 61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54" name="Freeform 62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55" name="Freeform 63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5056" name="Freeform 64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7" name="Freeform 65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8" name="Freeform 66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9" name="Freeform 67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0" name="Freeform 68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1" name="Freeform 69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2" name="Freeform 70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3" name="Freeform 71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4" name="Freeform 72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5" name="Freeform 73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6" name="Freeform 74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7" name="Freeform 75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8" name="Freeform 76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9" name="Freeform 77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0" name="Freeform 78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1" name="Freeform 79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2" name="Freeform 80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3" name="Freeform 81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4" name="Freeform 82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5" name="Freeform 83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6" name="Freeform 84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7" name="Freeform 85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8" name="Freeform 86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9" name="Freeform 87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0" name="Freeform 88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1" name="Freeform 89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2" name="Freeform 90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3" name="Freeform 91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5084" name="Group 92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85085" name="Group 93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85086" name="Freeform 94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87" name="Freeform 95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88" name="Freeform 96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89" name="Freeform 97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0" name="Freeform 98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1" name="Freeform 99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2" name="Freeform 100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3" name="Freeform 101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4" name="Freeform 102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5" name="Freeform 103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6" name="Freeform 104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7" name="Freeform 105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5098" name="Group 106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85099" name="Freeform 107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0" name="Freeform 108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1" name="Freeform 109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2" name="Freeform 110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5103" name="Group 111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85104" name="Line 112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5105" name="Group 113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85106" name="Line 114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7" name="Line 115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8" name="Line 116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9" name="Line 117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0" name="Line 118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1" name="Line 119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2" name="Line 120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3" name="Line 121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4" name="Line 122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5" name="Line 123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6" name="Line 124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7" name="Line 125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8" name="Line 126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9" name="Oval 127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5120" name="Group 128"/>
          <p:cNvGrpSpPr>
            <a:grpSpLocks/>
          </p:cNvGrpSpPr>
          <p:nvPr/>
        </p:nvGrpSpPr>
        <p:grpSpPr bwMode="auto">
          <a:xfrm>
            <a:off x="6400800" y="1676400"/>
            <a:ext cx="1143000" cy="3124200"/>
            <a:chOff x="4032" y="1056"/>
            <a:chExt cx="720" cy="1968"/>
          </a:xfrm>
        </p:grpSpPr>
        <p:sp>
          <p:nvSpPr>
            <p:cNvPr id="85121" name="Line 129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5122" name="Line 130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5123" name="AutoShape 131"/>
          <p:cNvSpPr>
            <a:spLocks noChangeArrowheads="1"/>
          </p:cNvSpPr>
          <p:nvPr/>
        </p:nvSpPr>
        <p:spPr bwMode="auto">
          <a:xfrm rot="2335902">
            <a:off x="5181600" y="4648200"/>
            <a:ext cx="304800" cy="228600"/>
          </a:xfrm>
          <a:prstGeom prst="rightArrow">
            <a:avLst>
              <a:gd name="adj1" fmla="val 50000"/>
              <a:gd name="adj2" fmla="val 36111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124" name="WordArt 132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85125" name="WordArt 133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85126" name="WordArt 134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85127" name="WordArt 135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85128" name="Rectangle 136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85129" name="Rectangle 137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85130" name="Rectangle 138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85131" name="Line 139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132" name="Line 140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133" name="Line 141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134" name="Rectangle 142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85135" name="Rectangle 143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85136" name="Rectangle 144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85140" name="Rectangle 148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85141" name="Rectangle 149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85142" name="Rectangle 150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4067723135"/>
      </p:ext>
    </p:extLst>
  </p:cSld>
  <p:clrMapOvr>
    <a:masterClrMapping/>
  </p:clrMapOvr>
  <p:transition advTm="2000"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52400" y="304800"/>
            <a:ext cx="8839200" cy="6400800"/>
          </a:xfrm>
        </p:spPr>
        <p:txBody>
          <a:bodyPr/>
          <a:lstStyle/>
          <a:p>
            <a:pPr marL="0" indent="0">
              <a:buNone/>
            </a:pPr>
            <a:r>
              <a:rPr lang="en-US" altLang="zh-TW" b="1" dirty="0" smtClean="0"/>
              <a:t>3 Core Principles:</a:t>
            </a:r>
          </a:p>
          <a:p>
            <a:r>
              <a:rPr lang="en-US" sz="2400" dirty="0"/>
              <a:t>Small cells tessellate overall coverage area.</a:t>
            </a:r>
          </a:p>
          <a:p>
            <a:r>
              <a:rPr lang="en-US" sz="2400" dirty="0"/>
              <a:t>Users handoff as they move from one cell to another.</a:t>
            </a:r>
          </a:p>
          <a:p>
            <a:r>
              <a:rPr lang="en-US" sz="2400" dirty="0"/>
              <a:t>Frequency reuse</a:t>
            </a:r>
            <a:r>
              <a:rPr lang="en-US" sz="2400" dirty="0" smtClean="0"/>
              <a:t>.</a:t>
            </a:r>
          </a:p>
          <a:p>
            <a:endParaRPr lang="en-US" sz="2400" dirty="0"/>
          </a:p>
          <a:p>
            <a:endParaRPr lang="en-US" sz="2400" dirty="0" smtClean="0"/>
          </a:p>
          <a:p>
            <a:endParaRPr lang="en-US" sz="2400" dirty="0"/>
          </a:p>
          <a:p>
            <a:endParaRPr lang="en-US" sz="2400" dirty="0"/>
          </a:p>
          <a:p>
            <a:endParaRPr lang="en-US" altLang="zh-TW" sz="2000" dirty="0" smtClean="0"/>
          </a:p>
          <a:p>
            <a:r>
              <a:rPr lang="en-US" altLang="zh-TW" sz="2400" dirty="0" smtClean="0"/>
              <a:t>Solves </a:t>
            </a:r>
            <a:r>
              <a:rPr lang="en-US" altLang="zh-TW" sz="2400" dirty="0"/>
              <a:t>the problem of spectral congestion and user capacity.</a:t>
            </a:r>
          </a:p>
          <a:p>
            <a:r>
              <a:rPr lang="en-US" altLang="zh-TW" sz="2400" dirty="0"/>
              <a:t>Offer very high capacity in a limited spectrum without major technological changes.</a:t>
            </a:r>
          </a:p>
          <a:p>
            <a:endParaRPr lang="en-US" altLang="zh-TW" sz="2400" dirty="0"/>
          </a:p>
          <a:p>
            <a:endParaRPr lang="en-US" dirty="0"/>
          </a:p>
        </p:txBody>
      </p:sp>
      <p:pic>
        <p:nvPicPr>
          <p:cNvPr id="5" name="Picture 9" descr="2_1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0" y="2019300"/>
            <a:ext cx="2689117" cy="228600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2286000"/>
            <a:ext cx="2965330" cy="17526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6290" y="2010591"/>
            <a:ext cx="3433761" cy="2028009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15216273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2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87043" name="Line 3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45" name="Line 5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46" name="AutoShape 6"/>
          <p:cNvSpPr>
            <a:spLocks noChangeArrowheads="1"/>
          </p:cNvSpPr>
          <p:nvPr/>
        </p:nvSpPr>
        <p:spPr bwMode="auto">
          <a:xfrm>
            <a:off x="6858000" y="457200"/>
            <a:ext cx="1143000" cy="1219200"/>
          </a:xfrm>
          <a:prstGeom prst="can">
            <a:avLst>
              <a:gd name="adj" fmla="val 25000"/>
            </a:avLst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HLR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87047" name="Line 7"/>
          <p:cNvSpPr>
            <a:spLocks noChangeShapeType="1"/>
          </p:cNvSpPr>
          <p:nvPr/>
        </p:nvSpPr>
        <p:spPr bwMode="auto">
          <a:xfrm flipV="1">
            <a:off x="4648200" y="1676400"/>
            <a:ext cx="2743200" cy="762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48" name="Rectangle 8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00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87060" name="Rectangle 20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87061" name="Rectangle 21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87062" name="Object 22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35872" name="Clip" r:id="rId4" imgW="1113739" imgH="1132027" progId="">
              <p:embed/>
            </p:oleObj>
          </a:graphicData>
        </a:graphic>
      </p:graphicFrame>
      <p:graphicFrame>
        <p:nvGraphicFramePr>
          <p:cNvPr id="87063" name="Object 23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35873" name="Clip" r:id="rId5" imgW="2803525" imgH="5165725" progId="">
              <p:embed/>
            </p:oleObj>
          </a:graphicData>
        </a:graphic>
      </p:graphicFrame>
      <p:sp>
        <p:nvSpPr>
          <p:cNvPr id="87064" name="Line 24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65" name="Line 25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66" name="Line 26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72" name="Line 32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73" name="Line 33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74" name="Line 34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75" name="Line 35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76" name="Line 36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77" name="Line 37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078" name="Line 38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87080" name="Group 40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87081" name="Freeform 41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82" name="Freeform 42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83" name="Freeform 43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84" name="Freeform 44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85" name="Freeform 45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86" name="Freeform 46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87" name="Freeform 47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88" name="Freeform 48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89" name="Freeform 49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0" name="Freeform 50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1" name="Freeform 51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2" name="Freeform 52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3" name="Freeform 53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4" name="Freeform 54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5" name="Freeform 55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6" name="Freeform 56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7" name="Freeform 57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98" name="Freeform 58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7099" name="Group 59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87100" name="Freeform 60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01" name="Freeform 61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02" name="Freeform 62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03" name="Freeform 63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7104" name="Freeform 64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5" name="Freeform 65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6" name="Freeform 66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7" name="Freeform 67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8" name="Freeform 68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09" name="Freeform 69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10" name="Freeform 70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11" name="Freeform 71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12" name="Freeform 72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13" name="Freeform 73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14" name="Freeform 74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15" name="Freeform 75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16" name="Freeform 76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17" name="Freeform 77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18" name="Freeform 78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19" name="Freeform 79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20" name="Freeform 80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21" name="Freeform 81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22" name="Freeform 82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23" name="Freeform 83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24" name="Freeform 84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25" name="Freeform 85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26" name="Freeform 86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27" name="Freeform 87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28" name="Freeform 88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29" name="Freeform 89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30" name="Freeform 90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31" name="Freeform 91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7132" name="Group 92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87133" name="Group 93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87134" name="Freeform 94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5" name="Freeform 95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6" name="Freeform 96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7" name="Freeform 97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8" name="Freeform 98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9" name="Freeform 99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40" name="Freeform 100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41" name="Freeform 101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42" name="Freeform 102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43" name="Freeform 103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44" name="Freeform 104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45" name="Freeform 105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7146" name="Group 106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87147" name="Freeform 107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48" name="Freeform 108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49" name="Freeform 109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50" name="Freeform 110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7151" name="Group 111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87152" name="Line 112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7153" name="Group 113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87154" name="Line 114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55" name="Line 115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56" name="Line 116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57" name="Line 117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58" name="Line 118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59" name="Line 119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60" name="Line 120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61" name="Line 121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62" name="Line 122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63" name="Line 123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64" name="Line 124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65" name="Line 125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66" name="Line 126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67" name="Oval 127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7168" name="Group 128"/>
          <p:cNvGrpSpPr>
            <a:grpSpLocks/>
          </p:cNvGrpSpPr>
          <p:nvPr/>
        </p:nvGrpSpPr>
        <p:grpSpPr bwMode="auto">
          <a:xfrm>
            <a:off x="6400800" y="1676400"/>
            <a:ext cx="1143000" cy="3124200"/>
            <a:chOff x="4032" y="1056"/>
            <a:chExt cx="720" cy="1968"/>
          </a:xfrm>
        </p:grpSpPr>
        <p:sp>
          <p:nvSpPr>
            <p:cNvPr id="87169" name="Line 129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7170" name="Line 130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7171" name="WordArt 131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87172" name="WordArt 132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87173" name="WordArt 133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87174" name="WordArt 134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87175" name="Rectangle 135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87176" name="Rectangle 136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87177" name="Rectangle 137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87178" name="Line 138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179" name="Line 139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180" name="Line 140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7181" name="Rectangle 141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87182" name="Rectangle 142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87183" name="Rectangle 143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87184" name="Rectangle 144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87185" name="Rectangle 145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87186" name="Rectangle 146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3393672491"/>
      </p:ext>
    </p:extLst>
  </p:cSld>
  <p:clrMapOvr>
    <a:masterClrMapping/>
  </p:clrMapOvr>
  <p:transition advTm="1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7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060" grpId="0" animBg="1" autoUpdateAnimBg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/>
          <p:cNvSpPr>
            <a:spLocks noGrp="1" noChangeArrowheads="1"/>
          </p:cNvSpPr>
          <p:nvPr>
            <p:ph type="body" sz="half" idx="2"/>
          </p:nvPr>
        </p:nvSpPr>
        <p:spPr>
          <a:xfrm>
            <a:off x="1688123" y="1447800"/>
            <a:ext cx="6049108" cy="1676400"/>
          </a:xfrm>
        </p:spPr>
        <p:txBody>
          <a:bodyPr>
            <a:normAutofit fontScale="92500"/>
          </a:bodyPr>
          <a:lstStyle/>
          <a:p>
            <a:r>
              <a:rPr lang="nb-NO" sz="2600">
                <a:solidFill>
                  <a:srgbClr val="00808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Sets up a speech connection towards BSC.</a:t>
            </a:r>
          </a:p>
          <a:p>
            <a:r>
              <a:rPr lang="nb-NO" sz="2600">
                <a:solidFill>
                  <a:srgbClr val="00808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Delivers B-subscriber ID to BSC and asks to page for the subscriber using that ID.</a:t>
            </a:r>
            <a:endParaRPr lang="nb-NO" sz="2600">
              <a:latin typeface="Tahoma" pitchFamily="34" charset="0"/>
            </a:endParaRPr>
          </a:p>
        </p:txBody>
      </p:sp>
      <p:sp>
        <p:nvSpPr>
          <p:cNvPr id="89091" name="Line 3"/>
          <p:cNvSpPr>
            <a:spLocks noChangeShapeType="1"/>
          </p:cNvSpPr>
          <p:nvPr/>
        </p:nvSpPr>
        <p:spPr bwMode="auto">
          <a:xfrm flipV="1">
            <a:off x="984739" y="685800"/>
            <a:ext cx="1547446" cy="2667000"/>
          </a:xfrm>
          <a:prstGeom prst="line">
            <a:avLst/>
          </a:prstGeom>
          <a:noFill/>
          <a:ln w="28575">
            <a:solidFill>
              <a:srgbClr val="00008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092" name="Line 4"/>
          <p:cNvSpPr>
            <a:spLocks noChangeShapeType="1"/>
          </p:cNvSpPr>
          <p:nvPr/>
        </p:nvSpPr>
        <p:spPr bwMode="auto">
          <a:xfrm flipV="1">
            <a:off x="5627077" y="1295400"/>
            <a:ext cx="2813538" cy="4724400"/>
          </a:xfrm>
          <a:prstGeom prst="line">
            <a:avLst/>
          </a:prstGeom>
          <a:noFill/>
          <a:ln w="28575">
            <a:solidFill>
              <a:srgbClr val="00008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9093" name="AutoShape 5"/>
          <p:cNvSpPr>
            <a:spLocks noChangeArrowheads="1"/>
          </p:cNvSpPr>
          <p:nvPr/>
        </p:nvSpPr>
        <p:spPr bwMode="auto">
          <a:xfrm>
            <a:off x="914400" y="3429000"/>
            <a:ext cx="4712677" cy="2667000"/>
          </a:xfrm>
          <a:prstGeom prst="bevel">
            <a:avLst>
              <a:gd name="adj" fmla="val 12500"/>
            </a:avLst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40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3200" b="1"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</a:endParaRPr>
          </a:p>
          <a:p>
            <a:pPr algn="ctr"/>
            <a:endParaRPr lang="nb-NO" sz="3200" b="1"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</a:endParaRPr>
          </a:p>
          <a:p>
            <a:pPr algn="ctr"/>
            <a:r>
              <a:rPr lang="nb-NO" sz="20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Mobile Switching Centre</a:t>
            </a:r>
          </a:p>
        </p:txBody>
      </p:sp>
    </p:spTree>
    <p:extLst>
      <p:ext uri="{BB962C8B-B14F-4D97-AF65-F5344CB8AC3E}">
        <p14:creationId xmlns="" xmlns:p14="http://schemas.microsoft.com/office/powerpoint/2010/main" val="579659676"/>
      </p:ext>
    </p:extLst>
  </p:cSld>
  <p:clrMapOvr>
    <a:masterClrMapping/>
  </p:clrMapOvr>
  <p:transition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0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09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090" grpId="0" build="p" autoUpdateAnimBg="0" advAuto="100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9" name="Rectangle 3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91140" name="Line 4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42" name="Line 6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43" name="AutoShape 7"/>
          <p:cNvSpPr>
            <a:spLocks noChangeArrowheads="1"/>
          </p:cNvSpPr>
          <p:nvPr/>
        </p:nvSpPr>
        <p:spPr bwMode="auto">
          <a:xfrm>
            <a:off x="6858000" y="457200"/>
            <a:ext cx="1143000" cy="1219200"/>
          </a:xfrm>
          <a:prstGeom prst="can">
            <a:avLst>
              <a:gd name="adj" fmla="val 25000"/>
            </a:avLst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HLR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91144" name="Line 8"/>
          <p:cNvSpPr>
            <a:spLocks noChangeShapeType="1"/>
          </p:cNvSpPr>
          <p:nvPr/>
        </p:nvSpPr>
        <p:spPr bwMode="auto">
          <a:xfrm flipV="1">
            <a:off x="4648200" y="1676400"/>
            <a:ext cx="2743200" cy="762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45" name="Rectangle 9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00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91157" name="Rectangle 21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91158" name="Rectangle 22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91159" name="Object 23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36896" name="Clip" r:id="rId4" imgW="1113739" imgH="1132027" progId="">
              <p:embed/>
            </p:oleObj>
          </a:graphicData>
        </a:graphic>
      </p:graphicFrame>
      <p:graphicFrame>
        <p:nvGraphicFramePr>
          <p:cNvPr id="91160" name="Object 24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36897" name="Clip" r:id="rId5" imgW="2803525" imgH="5165725" progId="">
              <p:embed/>
            </p:oleObj>
          </a:graphicData>
        </a:graphic>
      </p:graphicFrame>
      <p:sp>
        <p:nvSpPr>
          <p:cNvPr id="91161" name="Line 25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62" name="Line 26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63" name="Line 27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69" name="Line 33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0" name="Line 34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1" name="Line 35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2" name="Line 36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3" name="Line 37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4" name="Line 38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5" name="Line 39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1177" name="Group 41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91178" name="Freeform 42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79" name="Freeform 43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80" name="Freeform 44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81" name="Freeform 45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82" name="Freeform 46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83" name="Freeform 47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84" name="Freeform 48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85" name="Freeform 49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86" name="Freeform 50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87" name="Freeform 51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88" name="Freeform 52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89" name="Freeform 53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90" name="Freeform 54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91" name="Freeform 55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92" name="Freeform 56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93" name="Freeform 57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94" name="Freeform 58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95" name="Freeform 59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1196" name="Group 60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91197" name="Freeform 61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8" name="Freeform 62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9" name="Freeform 63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0" name="Freeform 64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1201" name="Freeform 65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02" name="Freeform 66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03" name="Freeform 67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04" name="Freeform 68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05" name="Freeform 69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06" name="Freeform 70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07" name="Freeform 71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08" name="Freeform 72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09" name="Freeform 73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10" name="Freeform 74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11" name="Freeform 75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12" name="Freeform 76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13" name="Freeform 77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14" name="Freeform 78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15" name="Freeform 79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16" name="Freeform 80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17" name="Freeform 81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18" name="Freeform 82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19" name="Freeform 83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20" name="Freeform 84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21" name="Freeform 85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22" name="Freeform 86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23" name="Freeform 87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24" name="Freeform 88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25" name="Freeform 89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26" name="Freeform 90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27" name="Freeform 91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228" name="Freeform 92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1229" name="Group 93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91230" name="Group 94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91231" name="Freeform 95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2" name="Freeform 96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3" name="Freeform 97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4" name="Freeform 98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5" name="Freeform 99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6" name="Freeform 100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7" name="Freeform 101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8" name="Freeform 102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9" name="Freeform 103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40" name="Freeform 104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41" name="Freeform 105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42" name="Freeform 106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243" name="Group 107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91244" name="Freeform 108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45" name="Freeform 109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46" name="Freeform 110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47" name="Freeform 111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91248" name="Group 112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91249" name="Line 113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1250" name="Group 114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91251" name="Line 115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2" name="Line 116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3" name="Line 117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4" name="Line 118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5" name="Line 119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6" name="Line 120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7" name="Line 121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8" name="Line 122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9" name="Line 123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60" name="Line 124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61" name="Line 125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62" name="Line 126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63" name="Line 127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64" name="Oval 128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91265" name="Group 129"/>
          <p:cNvGrpSpPr>
            <a:grpSpLocks/>
          </p:cNvGrpSpPr>
          <p:nvPr/>
        </p:nvGrpSpPr>
        <p:grpSpPr bwMode="auto">
          <a:xfrm>
            <a:off x="6400800" y="1676400"/>
            <a:ext cx="1143000" cy="3124200"/>
            <a:chOff x="4032" y="1056"/>
            <a:chExt cx="720" cy="1968"/>
          </a:xfrm>
        </p:grpSpPr>
        <p:sp>
          <p:nvSpPr>
            <p:cNvPr id="91266" name="Line 130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267" name="Line 131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1268" name="AutoShape 132"/>
          <p:cNvSpPr>
            <a:spLocks noChangeArrowheads="1"/>
          </p:cNvSpPr>
          <p:nvPr/>
        </p:nvSpPr>
        <p:spPr bwMode="auto">
          <a:xfrm>
            <a:off x="6400800" y="4800600"/>
            <a:ext cx="228600" cy="228600"/>
          </a:xfrm>
          <a:prstGeom prst="rightArrow">
            <a:avLst>
              <a:gd name="adj1" fmla="val 50000"/>
              <a:gd name="adj2" fmla="val 27083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269" name="WordArt 133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91270" name="WordArt 134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91271" name="WordArt 135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91272" name="WordArt 136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91273" name="Rectangle 137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91274" name="Rectangle 138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91275" name="Rectangle 139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91276" name="Line 140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277" name="Line 141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278" name="Line 142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279" name="Rectangle 143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91280" name="Rectangle 144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91281" name="Rectangle 145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91282" name="Rectangle 146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91283" name="Rectangle 147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91284" name="Rectangle 148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3935474050"/>
      </p:ext>
    </p:extLst>
  </p:cSld>
  <p:clrMapOvr>
    <a:masterClrMapping/>
  </p:clrMapOvr>
  <p:transition advTm="2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1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1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268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93187" name="Line 3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89" name="Line 5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0" name="AutoShape 6"/>
          <p:cNvSpPr>
            <a:spLocks noChangeArrowheads="1"/>
          </p:cNvSpPr>
          <p:nvPr/>
        </p:nvSpPr>
        <p:spPr bwMode="auto">
          <a:xfrm>
            <a:off x="6858000" y="457200"/>
            <a:ext cx="1143000" cy="1219200"/>
          </a:xfrm>
          <a:prstGeom prst="can">
            <a:avLst>
              <a:gd name="adj" fmla="val 25000"/>
            </a:avLst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HLR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93191" name="Line 7"/>
          <p:cNvSpPr>
            <a:spLocks noChangeShapeType="1"/>
          </p:cNvSpPr>
          <p:nvPr/>
        </p:nvSpPr>
        <p:spPr bwMode="auto">
          <a:xfrm flipV="1">
            <a:off x="4648200" y="1676400"/>
            <a:ext cx="2743200" cy="762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192" name="Rectangle 8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00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93204" name="Rectangle 20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93205" name="Rectangle 21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93206" name="Object 22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37920" name="Clip" r:id="rId4" imgW="1113739" imgH="1132027" progId="">
              <p:embed/>
            </p:oleObj>
          </a:graphicData>
        </a:graphic>
      </p:graphicFrame>
      <p:graphicFrame>
        <p:nvGraphicFramePr>
          <p:cNvPr id="93207" name="Object 23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37921" name="Clip" r:id="rId5" imgW="2803525" imgH="5165725" progId="">
              <p:embed/>
            </p:oleObj>
          </a:graphicData>
        </a:graphic>
      </p:graphicFrame>
      <p:sp>
        <p:nvSpPr>
          <p:cNvPr id="93208" name="Line 24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09" name="Line 25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10" name="Line 26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16" name="Line 32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17" name="Line 33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18" name="Line 34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19" name="Line 35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20" name="Line 36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21" name="Line 37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22" name="Line 38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3224" name="Group 40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93225" name="Freeform 41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6" name="Freeform 42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7" name="Freeform 43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8" name="Freeform 44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9" name="Freeform 45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0" name="Freeform 46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1" name="Freeform 47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2" name="Freeform 48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3" name="Freeform 49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4" name="Freeform 50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5" name="Freeform 51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6" name="Freeform 52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7" name="Freeform 53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8" name="Freeform 54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39" name="Freeform 55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40" name="Freeform 56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41" name="Freeform 57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42" name="Freeform 58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3243" name="Group 59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93244" name="Freeform 60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45" name="Freeform 61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46" name="Freeform 62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47" name="Freeform 63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3248" name="Freeform 64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49" name="Freeform 65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0" name="Freeform 66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1" name="Freeform 67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2" name="Freeform 68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3" name="Freeform 69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4" name="Freeform 70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5" name="Freeform 71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6" name="Freeform 72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7" name="Freeform 73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8" name="Freeform 74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59" name="Freeform 75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0" name="Freeform 76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1" name="Freeform 77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2" name="Freeform 78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3" name="Freeform 79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4" name="Freeform 80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5" name="Freeform 81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6" name="Freeform 82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7" name="Freeform 83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8" name="Freeform 84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69" name="Freeform 85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0" name="Freeform 86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1" name="Freeform 87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2" name="Freeform 88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3" name="Freeform 89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4" name="Freeform 90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75" name="Freeform 91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3276" name="Group 92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93277" name="Group 93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93278" name="Freeform 94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79" name="Freeform 95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0" name="Freeform 96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1" name="Freeform 97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2" name="Freeform 98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3" name="Freeform 99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4" name="Freeform 100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5" name="Freeform 101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6" name="Freeform 102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7" name="Freeform 103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8" name="Freeform 104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9" name="Freeform 105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290" name="Group 106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93291" name="Freeform 107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92" name="Freeform 108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93" name="Freeform 109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94" name="Freeform 110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93295" name="Group 111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93296" name="Line 112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3297" name="Group 113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93298" name="Line 114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99" name="Line 115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0" name="Line 116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1" name="Line 117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2" name="Line 118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3" name="Line 119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4" name="Line 120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5" name="Line 121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6" name="Line 122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7" name="Line 123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8" name="Line 124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9" name="Line 125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10" name="Line 126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11" name="Oval 127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93312" name="Group 128"/>
          <p:cNvGrpSpPr>
            <a:grpSpLocks/>
          </p:cNvGrpSpPr>
          <p:nvPr/>
        </p:nvGrpSpPr>
        <p:grpSpPr bwMode="auto">
          <a:xfrm>
            <a:off x="6400800" y="1676400"/>
            <a:ext cx="1143000" cy="3124200"/>
            <a:chOff x="4032" y="1056"/>
            <a:chExt cx="720" cy="1968"/>
          </a:xfrm>
        </p:grpSpPr>
        <p:sp>
          <p:nvSpPr>
            <p:cNvPr id="93313" name="Line 129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3314" name="Line 130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3315" name="AutoShape 131"/>
          <p:cNvSpPr>
            <a:spLocks noChangeArrowheads="1"/>
          </p:cNvSpPr>
          <p:nvPr/>
        </p:nvSpPr>
        <p:spPr bwMode="auto">
          <a:xfrm>
            <a:off x="6553200" y="4800600"/>
            <a:ext cx="228600" cy="228600"/>
          </a:xfrm>
          <a:prstGeom prst="rightArrow">
            <a:avLst>
              <a:gd name="adj1" fmla="val 50000"/>
              <a:gd name="adj2" fmla="val 27083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316" name="WordArt 132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93317" name="WordArt 133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93318" name="WordArt 134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93320" name="WordArt 136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93321" name="Rectangle 137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93322" name="Rectangle 138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93323" name="Rectangle 139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93324" name="Line 140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325" name="Line 141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326" name="Line 142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327" name="Rectangle 143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93328" name="Rectangle 144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93329" name="Rectangle 145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93330" name="Rectangle 146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93331" name="Rectangle 147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93332" name="Rectangle 148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2870267700"/>
      </p:ext>
    </p:extLst>
  </p:cSld>
  <p:clrMapOvr>
    <a:masterClrMapping/>
  </p:clrMapOvr>
  <p:transition advTm="2000"/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2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95235" name="Line 3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37" name="Line 5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38" name="AutoShape 6"/>
          <p:cNvSpPr>
            <a:spLocks noChangeArrowheads="1"/>
          </p:cNvSpPr>
          <p:nvPr/>
        </p:nvSpPr>
        <p:spPr bwMode="auto">
          <a:xfrm>
            <a:off x="6858000" y="457200"/>
            <a:ext cx="1143000" cy="1219200"/>
          </a:xfrm>
          <a:prstGeom prst="can">
            <a:avLst>
              <a:gd name="adj" fmla="val 25000"/>
            </a:avLst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HLR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95239" name="Line 7"/>
          <p:cNvSpPr>
            <a:spLocks noChangeShapeType="1"/>
          </p:cNvSpPr>
          <p:nvPr/>
        </p:nvSpPr>
        <p:spPr bwMode="auto">
          <a:xfrm flipV="1">
            <a:off x="4648200" y="1676400"/>
            <a:ext cx="2743200" cy="762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0" name="Rectangle 8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00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95252" name="Rectangle 20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95253" name="Rectangle 21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graphicFrame>
        <p:nvGraphicFramePr>
          <p:cNvPr id="95254" name="Object 22"/>
          <p:cNvGraphicFramePr>
            <a:graphicFrameLocks noChangeAspect="1"/>
          </p:cNvGraphicFramePr>
          <p:nvPr/>
        </p:nvGraphicFramePr>
        <p:xfrm>
          <a:off x="8100647" y="5334000"/>
          <a:ext cx="553915" cy="609600"/>
        </p:xfrm>
        <a:graphic>
          <a:graphicData uri="http://schemas.openxmlformats.org/presentationml/2006/ole">
            <p:oleObj spid="_x0000_s38944" name="Clip" r:id="rId4" imgW="1113739" imgH="1132027" progId="">
              <p:embed/>
            </p:oleObj>
          </a:graphicData>
        </a:graphic>
      </p:graphicFrame>
      <p:graphicFrame>
        <p:nvGraphicFramePr>
          <p:cNvPr id="95255" name="Object 23"/>
          <p:cNvGraphicFramePr>
            <a:graphicFrameLocks noChangeAspect="1"/>
          </p:cNvGraphicFramePr>
          <p:nvPr/>
        </p:nvGraphicFramePr>
        <p:xfrm>
          <a:off x="7181851" y="5638801"/>
          <a:ext cx="454269" cy="906463"/>
        </p:xfrm>
        <a:graphic>
          <a:graphicData uri="http://schemas.openxmlformats.org/presentationml/2006/ole">
            <p:oleObj spid="_x0000_s38945" name="Clip" r:id="rId5" imgW="2803525" imgH="5165725" progId="">
              <p:embed/>
            </p:oleObj>
          </a:graphicData>
        </a:graphic>
      </p:graphicFrame>
      <p:sp>
        <p:nvSpPr>
          <p:cNvPr id="95256" name="Line 24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57" name="Line 25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58" name="Line 26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64" name="Line 32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65" name="Line 33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66" name="Line 34"/>
          <p:cNvSpPr>
            <a:spLocks noChangeShapeType="1"/>
          </p:cNvSpPr>
          <p:nvPr/>
        </p:nvSpPr>
        <p:spPr bwMode="auto">
          <a:xfrm>
            <a:off x="6934200" y="5334000"/>
            <a:ext cx="0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67" name="Line 35"/>
          <p:cNvSpPr>
            <a:spLocks noChangeShapeType="1"/>
          </p:cNvSpPr>
          <p:nvPr/>
        </p:nvSpPr>
        <p:spPr bwMode="auto">
          <a:xfrm>
            <a:off x="6934200" y="6477000"/>
            <a:ext cx="457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68" name="Line 36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69" name="Line 37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70" name="Line 38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5272" name="Group 40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95273" name="Freeform 41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74" name="Freeform 42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75" name="Freeform 43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76" name="Freeform 44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77" name="Freeform 45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78" name="Freeform 46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79" name="Freeform 47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0" name="Freeform 48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1" name="Freeform 49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2" name="Freeform 50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3" name="Freeform 51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4" name="Freeform 52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5" name="Freeform 53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6" name="Freeform 54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7" name="Freeform 55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8" name="Freeform 56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9" name="Freeform 57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0" name="Freeform 58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291" name="Group 59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95292" name="Freeform 60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93" name="Freeform 61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94" name="Freeform 62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95" name="Freeform 63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5296" name="Freeform 64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7" name="Freeform 65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8" name="Freeform 66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99" name="Freeform 67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0" name="Freeform 68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1" name="Freeform 69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2" name="Freeform 70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3" name="Freeform 71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4" name="Freeform 72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5" name="Freeform 73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6" name="Freeform 74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7" name="Freeform 75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8" name="Freeform 76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09" name="Freeform 77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0" name="Freeform 78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1" name="Freeform 79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2" name="Freeform 80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3" name="Freeform 81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4" name="Freeform 82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5" name="Freeform 83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6" name="Freeform 84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7" name="Freeform 85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8" name="Freeform 86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19" name="Freeform 87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0" name="Freeform 88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1" name="Freeform 89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2" name="Freeform 90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23" name="Freeform 91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5324" name="Group 92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95325" name="Group 93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95326" name="Freeform 94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27" name="Freeform 95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28" name="Freeform 96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29" name="Freeform 97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0" name="Freeform 98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1" name="Freeform 99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2" name="Freeform 100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3" name="Freeform 101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4" name="Freeform 102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5" name="Freeform 103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6" name="Freeform 104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7" name="Freeform 105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338" name="Group 106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95339" name="Freeform 107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40" name="Freeform 108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41" name="Freeform 109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42" name="Freeform 110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95343" name="Group 111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95344" name="Line 112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345" name="Group 113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95346" name="Line 114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47" name="Line 115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48" name="Line 116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49" name="Line 117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0" name="Line 118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1" name="Line 119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2" name="Line 120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3" name="Line 121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4" name="Line 122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5" name="Line 123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6" name="Line 124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7" name="Line 125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8" name="Line 126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9" name="Oval 127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95360" name="Group 128"/>
          <p:cNvGrpSpPr>
            <a:grpSpLocks/>
          </p:cNvGrpSpPr>
          <p:nvPr/>
        </p:nvGrpSpPr>
        <p:grpSpPr bwMode="auto">
          <a:xfrm>
            <a:off x="6400800" y="1676400"/>
            <a:ext cx="1143000" cy="3124200"/>
            <a:chOff x="4032" y="1056"/>
            <a:chExt cx="720" cy="1968"/>
          </a:xfrm>
        </p:grpSpPr>
        <p:sp>
          <p:nvSpPr>
            <p:cNvPr id="95361" name="Line 129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362" name="Line 130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5363" name="WordArt 131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95364" name="WordArt 132"/>
          <p:cNvSpPr>
            <a:spLocks noChangeArrowheads="1" noChangeShapeType="1" noTextEdit="1"/>
          </p:cNvSpPr>
          <p:nvPr/>
        </p:nvSpPr>
        <p:spPr bwMode="auto">
          <a:xfrm>
            <a:off x="7543800" y="64008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95365" name="WordArt 133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95366" name="WordArt 134"/>
          <p:cNvSpPr>
            <a:spLocks noChangeArrowheads="1" noChangeShapeType="1" noTextEdit="1"/>
          </p:cNvSpPr>
          <p:nvPr/>
        </p:nvSpPr>
        <p:spPr bwMode="auto">
          <a:xfrm>
            <a:off x="7807569" y="59436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95367" name="Rectangle 135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95368" name="Rectangle 136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95369" name="Rectangle 137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95370" name="Line 138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71" name="Line 139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72" name="Line 140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373" name="Rectangle 141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95374" name="Rectangle 142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95375" name="Rectangle 143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95376" name="Rectangle 144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95377" name="Rectangle 145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95378" name="Rectangle 146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76033789"/>
      </p:ext>
    </p:extLst>
  </p:cSld>
  <p:clrMapOvr>
    <a:masterClrMapping/>
  </p:clrMapOvr>
  <p:transition advTm="2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5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253" grpId="0" animBg="1" autoUpdateAnimBg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Grp="1" noChangeArrowheads="1"/>
          </p:cNvSpPr>
          <p:nvPr>
            <p:ph type="body" sz="half" idx="2"/>
          </p:nvPr>
        </p:nvSpPr>
        <p:spPr>
          <a:xfrm>
            <a:off x="1477108" y="914400"/>
            <a:ext cx="6893169" cy="1905000"/>
          </a:xfrm>
        </p:spPr>
        <p:txBody>
          <a:bodyPr>
            <a:normAutofit fontScale="85000" lnSpcReduction="20000"/>
          </a:bodyPr>
          <a:lstStyle/>
          <a:p>
            <a:pPr>
              <a:lnSpc>
                <a:spcPct val="90000"/>
              </a:lnSpc>
            </a:pPr>
            <a:r>
              <a:rPr lang="nb-NO" sz="230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BSC now sends a PAGING MESSAGE to all the BTSs that it covers/controls.</a:t>
            </a:r>
          </a:p>
          <a:p>
            <a:pPr>
              <a:lnSpc>
                <a:spcPct val="90000"/>
              </a:lnSpc>
            </a:pPr>
            <a:r>
              <a:rPr lang="nb-NO" sz="230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Carrys PAGING RESPONSE from called MS back to MSC.</a:t>
            </a:r>
          </a:p>
          <a:p>
            <a:pPr>
              <a:lnSpc>
                <a:spcPct val="90000"/>
              </a:lnSpc>
            </a:pPr>
            <a:r>
              <a:rPr lang="nb-NO" sz="2300">
                <a:solidFill>
                  <a:srgbClr val="FF33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Allocates a RADIO channel through a BTS with best available and allowable SIGNAL STRENGTH for called MS.</a:t>
            </a:r>
          </a:p>
          <a:p>
            <a:pPr>
              <a:lnSpc>
                <a:spcPct val="90000"/>
              </a:lnSpc>
            </a:pPr>
            <a:r>
              <a:rPr lang="nb-NO" sz="23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</a:rPr>
              <a:t>Performs SPEECH CODING when call is established.</a:t>
            </a:r>
            <a:endParaRPr lang="nb-NO" sz="2300">
              <a:latin typeface="Tahoma" pitchFamily="34" charset="0"/>
            </a:endParaRPr>
          </a:p>
        </p:txBody>
      </p:sp>
      <p:sp>
        <p:nvSpPr>
          <p:cNvPr id="97283" name="Line 3"/>
          <p:cNvSpPr>
            <a:spLocks noChangeShapeType="1"/>
          </p:cNvSpPr>
          <p:nvPr/>
        </p:nvSpPr>
        <p:spPr bwMode="auto">
          <a:xfrm flipV="1">
            <a:off x="633046" y="685800"/>
            <a:ext cx="1758462" cy="3200400"/>
          </a:xfrm>
          <a:prstGeom prst="line">
            <a:avLst/>
          </a:prstGeom>
          <a:noFill/>
          <a:ln w="28575">
            <a:solidFill>
              <a:srgbClr val="00008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4" name="Line 4"/>
          <p:cNvSpPr>
            <a:spLocks noChangeShapeType="1"/>
          </p:cNvSpPr>
          <p:nvPr/>
        </p:nvSpPr>
        <p:spPr bwMode="auto">
          <a:xfrm flipV="1">
            <a:off x="5908431" y="1219200"/>
            <a:ext cx="2743200" cy="4876800"/>
          </a:xfrm>
          <a:prstGeom prst="line">
            <a:avLst/>
          </a:prstGeom>
          <a:noFill/>
          <a:ln w="28575">
            <a:solidFill>
              <a:srgbClr val="000080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285" name="AutoShape 5"/>
          <p:cNvSpPr>
            <a:spLocks noChangeArrowheads="1"/>
          </p:cNvSpPr>
          <p:nvPr/>
        </p:nvSpPr>
        <p:spPr bwMode="auto">
          <a:xfrm>
            <a:off x="633046" y="3886200"/>
            <a:ext cx="5345723" cy="2286000"/>
          </a:xfrm>
          <a:prstGeom prst="bevel">
            <a:avLst>
              <a:gd name="adj" fmla="val 12500"/>
            </a:avLst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40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BSC</a:t>
            </a:r>
            <a:endParaRPr lang="nb-NO" sz="3200" b="1"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</a:endParaRPr>
          </a:p>
          <a:p>
            <a:pPr algn="ctr"/>
            <a:endParaRPr lang="nb-NO" sz="3200" b="1"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</a:endParaRPr>
          </a:p>
          <a:p>
            <a:pPr algn="ctr"/>
            <a:r>
              <a:rPr lang="nb-NO" sz="24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Base Station Controller</a:t>
            </a:r>
          </a:p>
        </p:txBody>
      </p:sp>
    </p:spTree>
    <p:extLst>
      <p:ext uri="{BB962C8B-B14F-4D97-AF65-F5344CB8AC3E}">
        <p14:creationId xmlns="" xmlns:p14="http://schemas.microsoft.com/office/powerpoint/2010/main" val="2098393693"/>
      </p:ext>
    </p:extLst>
  </p:cSld>
  <p:clrMapOvr>
    <a:masterClrMapping/>
  </p:clrMapOvr>
  <p:transition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72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72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72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72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72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72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8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728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728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282" grpId="0" build="p" autoUpdateAnimBg="0" advAuto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2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99331" name="Line 3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3" name="Line 5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4" name="AutoShape 6"/>
          <p:cNvSpPr>
            <a:spLocks noChangeArrowheads="1"/>
          </p:cNvSpPr>
          <p:nvPr/>
        </p:nvSpPr>
        <p:spPr bwMode="auto">
          <a:xfrm>
            <a:off x="6858000" y="457200"/>
            <a:ext cx="1143000" cy="1219200"/>
          </a:xfrm>
          <a:prstGeom prst="can">
            <a:avLst>
              <a:gd name="adj" fmla="val 25000"/>
            </a:avLst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HLR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99335" name="Line 7"/>
          <p:cNvSpPr>
            <a:spLocks noChangeShapeType="1"/>
          </p:cNvSpPr>
          <p:nvPr/>
        </p:nvSpPr>
        <p:spPr bwMode="auto">
          <a:xfrm flipV="1">
            <a:off x="4648200" y="1676400"/>
            <a:ext cx="2743200" cy="762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36" name="Rectangle 8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00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99348" name="Rectangle 20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99349" name="Rectangle 21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99350" name="Line 22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1" name="Line 23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2" name="Line 24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8" name="Line 30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9" name="Line 31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60" name="Line 32"/>
          <p:cNvSpPr>
            <a:spLocks noChangeShapeType="1"/>
          </p:cNvSpPr>
          <p:nvPr/>
        </p:nvSpPr>
        <p:spPr bwMode="auto">
          <a:xfrm>
            <a:off x="6934200" y="5334000"/>
            <a:ext cx="0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61" name="Line 33"/>
          <p:cNvSpPr>
            <a:spLocks noChangeShapeType="1"/>
          </p:cNvSpPr>
          <p:nvPr/>
        </p:nvSpPr>
        <p:spPr bwMode="auto">
          <a:xfrm>
            <a:off x="6934200" y="66294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62" name="Line 34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63" name="Line 35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64" name="Line 36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9366" name="Group 38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99367" name="Freeform 39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8" name="Freeform 40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9" name="Freeform 41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0" name="Freeform 42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1" name="Freeform 43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2" name="Freeform 44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3" name="Freeform 45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4" name="Freeform 46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5" name="Freeform 47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6" name="Freeform 48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7" name="Freeform 49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8" name="Freeform 50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9" name="Freeform 51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0" name="Freeform 52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1" name="Freeform 53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2" name="Freeform 54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3" name="Freeform 55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4" name="Freeform 56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9385" name="Group 57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99386" name="Freeform 58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87" name="Freeform 59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88" name="Freeform 60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89" name="Freeform 61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9390" name="Freeform 62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1" name="Freeform 63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2" name="Freeform 64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3" name="Freeform 65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4" name="Freeform 66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5" name="Freeform 67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6" name="Freeform 68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7" name="Freeform 69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8" name="Freeform 70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9" name="Freeform 71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0" name="Freeform 72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1" name="Freeform 73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2" name="Freeform 74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3" name="Freeform 75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4" name="Freeform 76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5" name="Freeform 77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6" name="Freeform 78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7" name="Freeform 79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8" name="Freeform 80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09" name="Freeform 81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0" name="Freeform 82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1" name="Freeform 83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2" name="Freeform 84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3" name="Freeform 85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4" name="Freeform 86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5" name="Freeform 87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6" name="Freeform 88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17" name="Freeform 89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9418" name="Group 90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99419" name="Line 91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9420" name="Group 92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99421" name="Line 93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22" name="Line 94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23" name="Line 95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24" name="Line 96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25" name="Line 97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26" name="Line 98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27" name="Line 99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28" name="Line 100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29" name="Line 101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30" name="Line 102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31" name="Line 103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32" name="Line 104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33" name="Line 105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34" name="Oval 106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99435" name="Group 107"/>
          <p:cNvGrpSpPr>
            <a:grpSpLocks/>
          </p:cNvGrpSpPr>
          <p:nvPr/>
        </p:nvGrpSpPr>
        <p:grpSpPr bwMode="auto">
          <a:xfrm>
            <a:off x="6400800" y="1676400"/>
            <a:ext cx="1143000" cy="3124200"/>
            <a:chOff x="4032" y="1056"/>
            <a:chExt cx="720" cy="1968"/>
          </a:xfrm>
        </p:grpSpPr>
        <p:sp>
          <p:nvSpPr>
            <p:cNvPr id="99436" name="Line 108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437" name="Line 109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9438" name="Group 110"/>
          <p:cNvGrpSpPr>
            <a:grpSpLocks/>
          </p:cNvGrpSpPr>
          <p:nvPr/>
        </p:nvGrpSpPr>
        <p:grpSpPr bwMode="auto">
          <a:xfrm>
            <a:off x="8185639" y="5418139"/>
            <a:ext cx="424962" cy="631825"/>
            <a:chOff x="2069" y="717"/>
            <a:chExt cx="2433" cy="3315"/>
          </a:xfrm>
        </p:grpSpPr>
        <p:sp>
          <p:nvSpPr>
            <p:cNvPr id="99439" name="Freeform 111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0" name="Freeform 112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1" name="Freeform 113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2" name="Freeform 114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3" name="Freeform 115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4" name="Freeform 116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5" name="Freeform 117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6" name="Freeform 118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7" name="Freeform 119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8" name="Freeform 120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49" name="Freeform 121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50" name="Freeform 122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51" name="Freeform 123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52" name="Freeform 124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53" name="Freeform 125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54" name="Freeform 126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55" name="Freeform 127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56" name="Freeform 128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9457" name="Group 129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99458" name="Freeform 130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59" name="Freeform 131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60" name="Freeform 132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61" name="Freeform 133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9462" name="Freeform 134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3" name="Freeform 135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4" name="Freeform 136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5" name="Freeform 137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6" name="Freeform 138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7" name="Freeform 139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8" name="Freeform 140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69" name="Freeform 141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0" name="Freeform 142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1" name="Freeform 143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2" name="Freeform 144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3" name="Freeform 145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4" name="Freeform 146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5" name="Freeform 147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6" name="Freeform 148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7" name="Freeform 149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8" name="Freeform 150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79" name="Freeform 151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0" name="Freeform 152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1" name="Freeform 153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2" name="Freeform 154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3" name="Freeform 155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4" name="Freeform 156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5" name="Freeform 157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6" name="Freeform 158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7" name="Freeform 159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8" name="Freeform 160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489" name="Freeform 161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9490" name="Group 162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072" y="144"/>
            <a:chExt cx="903" cy="151"/>
          </a:xfrm>
        </p:grpSpPr>
        <p:grpSp>
          <p:nvGrpSpPr>
            <p:cNvPr id="99491" name="Group 163"/>
            <p:cNvGrpSpPr>
              <a:grpSpLocks/>
            </p:cNvGrpSpPr>
            <p:nvPr/>
          </p:nvGrpSpPr>
          <p:grpSpPr bwMode="auto">
            <a:xfrm>
              <a:off x="3592" y="144"/>
              <a:ext cx="383" cy="110"/>
              <a:chOff x="3592" y="144"/>
              <a:chExt cx="383" cy="110"/>
            </a:xfrm>
          </p:grpSpPr>
          <p:sp>
            <p:nvSpPr>
              <p:cNvPr id="99492" name="Freeform 164"/>
              <p:cNvSpPr>
                <a:spLocks/>
              </p:cNvSpPr>
              <p:nvPr/>
            </p:nvSpPr>
            <p:spPr bwMode="auto">
              <a:xfrm>
                <a:off x="3694" y="164"/>
                <a:ext cx="69" cy="60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93" name="Freeform 165"/>
              <p:cNvSpPr>
                <a:spLocks/>
              </p:cNvSpPr>
              <p:nvPr/>
            </p:nvSpPr>
            <p:spPr bwMode="auto">
              <a:xfrm>
                <a:off x="3812" y="163"/>
                <a:ext cx="45" cy="46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94" name="Freeform 166"/>
              <p:cNvSpPr>
                <a:spLocks/>
              </p:cNvSpPr>
              <p:nvPr/>
            </p:nvSpPr>
            <p:spPr bwMode="auto">
              <a:xfrm>
                <a:off x="3650" y="152"/>
                <a:ext cx="112" cy="98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95" name="Freeform 167"/>
              <p:cNvSpPr>
                <a:spLocks/>
              </p:cNvSpPr>
              <p:nvPr/>
            </p:nvSpPr>
            <p:spPr bwMode="auto">
              <a:xfrm>
                <a:off x="3808" y="149"/>
                <a:ext cx="98" cy="65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96" name="Freeform 168"/>
              <p:cNvSpPr>
                <a:spLocks/>
              </p:cNvSpPr>
              <p:nvPr/>
            </p:nvSpPr>
            <p:spPr bwMode="auto">
              <a:xfrm>
                <a:off x="3608" y="179"/>
                <a:ext cx="40" cy="61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97" name="Freeform 169"/>
              <p:cNvSpPr>
                <a:spLocks/>
              </p:cNvSpPr>
              <p:nvPr/>
            </p:nvSpPr>
            <p:spPr bwMode="auto">
              <a:xfrm>
                <a:off x="3889" y="144"/>
                <a:ext cx="86" cy="80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98" name="Freeform 170"/>
              <p:cNvSpPr>
                <a:spLocks/>
              </p:cNvSpPr>
              <p:nvPr/>
            </p:nvSpPr>
            <p:spPr bwMode="auto">
              <a:xfrm>
                <a:off x="3675" y="167"/>
                <a:ext cx="69" cy="61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499" name="Freeform 171"/>
              <p:cNvSpPr>
                <a:spLocks/>
              </p:cNvSpPr>
              <p:nvPr/>
            </p:nvSpPr>
            <p:spPr bwMode="auto">
              <a:xfrm>
                <a:off x="3793" y="167"/>
                <a:ext cx="45" cy="47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00" name="Freeform 172"/>
              <p:cNvSpPr>
                <a:spLocks/>
              </p:cNvSpPr>
              <p:nvPr/>
            </p:nvSpPr>
            <p:spPr bwMode="auto">
              <a:xfrm>
                <a:off x="3631" y="156"/>
                <a:ext cx="112" cy="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01" name="Freeform 173"/>
              <p:cNvSpPr>
                <a:spLocks/>
              </p:cNvSpPr>
              <p:nvPr/>
            </p:nvSpPr>
            <p:spPr bwMode="auto">
              <a:xfrm>
                <a:off x="3789" y="153"/>
                <a:ext cx="98" cy="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02" name="Freeform 174"/>
              <p:cNvSpPr>
                <a:spLocks/>
              </p:cNvSpPr>
              <p:nvPr/>
            </p:nvSpPr>
            <p:spPr bwMode="auto">
              <a:xfrm>
                <a:off x="3592" y="188"/>
                <a:ext cx="40" cy="61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03" name="Freeform 175"/>
              <p:cNvSpPr>
                <a:spLocks/>
              </p:cNvSpPr>
              <p:nvPr/>
            </p:nvSpPr>
            <p:spPr bwMode="auto">
              <a:xfrm>
                <a:off x="3870" y="149"/>
                <a:ext cx="85" cy="80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9504" name="Group 176"/>
            <p:cNvGrpSpPr>
              <a:grpSpLocks/>
            </p:cNvGrpSpPr>
            <p:nvPr/>
          </p:nvGrpSpPr>
          <p:grpSpPr bwMode="auto">
            <a:xfrm>
              <a:off x="3072" y="147"/>
              <a:ext cx="267" cy="148"/>
              <a:chOff x="3084" y="541"/>
              <a:chExt cx="1633" cy="524"/>
            </a:xfrm>
          </p:grpSpPr>
          <p:sp>
            <p:nvSpPr>
              <p:cNvPr id="99505" name="Freeform 177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06" name="Freeform 178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07" name="Freeform 179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08" name="Freeform 180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99509" name="Group 181"/>
          <p:cNvGrpSpPr>
            <a:grpSpLocks/>
          </p:cNvGrpSpPr>
          <p:nvPr/>
        </p:nvGrpSpPr>
        <p:grpSpPr bwMode="auto">
          <a:xfrm>
            <a:off x="7239000" y="5334000"/>
            <a:ext cx="1235320" cy="292100"/>
            <a:chOff x="720" y="1152"/>
            <a:chExt cx="951" cy="184"/>
          </a:xfrm>
        </p:grpSpPr>
        <p:sp>
          <p:nvSpPr>
            <p:cNvPr id="99510" name="Freeform 182"/>
            <p:cNvSpPr>
              <a:spLocks/>
            </p:cNvSpPr>
            <p:nvPr/>
          </p:nvSpPr>
          <p:spPr bwMode="auto">
            <a:xfrm>
              <a:off x="1375" y="1176"/>
              <a:ext cx="73" cy="73"/>
            </a:xfrm>
            <a:custGeom>
              <a:avLst/>
              <a:gdLst>
                <a:gd name="T0" fmla="*/ 181 w 514"/>
                <a:gd name="T1" fmla="*/ 79 h 611"/>
                <a:gd name="T2" fmla="*/ 142 w 514"/>
                <a:gd name="T3" fmla="*/ 103 h 611"/>
                <a:gd name="T4" fmla="*/ 109 w 514"/>
                <a:gd name="T5" fmla="*/ 133 h 611"/>
                <a:gd name="T6" fmla="*/ 78 w 514"/>
                <a:gd name="T7" fmla="*/ 166 h 611"/>
                <a:gd name="T8" fmla="*/ 51 w 514"/>
                <a:gd name="T9" fmla="*/ 203 h 611"/>
                <a:gd name="T10" fmla="*/ 30 w 514"/>
                <a:gd name="T11" fmla="*/ 242 h 611"/>
                <a:gd name="T12" fmla="*/ 15 w 514"/>
                <a:gd name="T13" fmla="*/ 284 h 611"/>
                <a:gd name="T14" fmla="*/ 6 w 514"/>
                <a:gd name="T15" fmla="*/ 330 h 611"/>
                <a:gd name="T16" fmla="*/ 0 w 514"/>
                <a:gd name="T17" fmla="*/ 375 h 611"/>
                <a:gd name="T18" fmla="*/ 6 w 514"/>
                <a:gd name="T19" fmla="*/ 438 h 611"/>
                <a:gd name="T20" fmla="*/ 30 w 514"/>
                <a:gd name="T21" fmla="*/ 490 h 611"/>
                <a:gd name="T22" fmla="*/ 66 w 514"/>
                <a:gd name="T23" fmla="*/ 535 h 611"/>
                <a:gd name="T24" fmla="*/ 115 w 514"/>
                <a:gd name="T25" fmla="*/ 568 h 611"/>
                <a:gd name="T26" fmla="*/ 169 w 514"/>
                <a:gd name="T27" fmla="*/ 596 h 611"/>
                <a:gd name="T28" fmla="*/ 227 w 514"/>
                <a:gd name="T29" fmla="*/ 608 h 611"/>
                <a:gd name="T30" fmla="*/ 287 w 514"/>
                <a:gd name="T31" fmla="*/ 611 h 611"/>
                <a:gd name="T32" fmla="*/ 345 w 514"/>
                <a:gd name="T33" fmla="*/ 602 h 611"/>
                <a:gd name="T34" fmla="*/ 357 w 514"/>
                <a:gd name="T35" fmla="*/ 602 h 611"/>
                <a:gd name="T36" fmla="*/ 369 w 514"/>
                <a:gd name="T37" fmla="*/ 596 h 611"/>
                <a:gd name="T38" fmla="*/ 378 w 514"/>
                <a:gd name="T39" fmla="*/ 587 h 611"/>
                <a:gd name="T40" fmla="*/ 381 w 514"/>
                <a:gd name="T41" fmla="*/ 574 h 611"/>
                <a:gd name="T42" fmla="*/ 375 w 514"/>
                <a:gd name="T43" fmla="*/ 559 h 611"/>
                <a:gd name="T44" fmla="*/ 363 w 514"/>
                <a:gd name="T45" fmla="*/ 547 h 611"/>
                <a:gd name="T46" fmla="*/ 348 w 514"/>
                <a:gd name="T47" fmla="*/ 535 h 611"/>
                <a:gd name="T48" fmla="*/ 333 w 514"/>
                <a:gd name="T49" fmla="*/ 529 h 611"/>
                <a:gd name="T50" fmla="*/ 302 w 514"/>
                <a:gd name="T51" fmla="*/ 520 h 611"/>
                <a:gd name="T52" fmla="*/ 272 w 514"/>
                <a:gd name="T53" fmla="*/ 514 h 611"/>
                <a:gd name="T54" fmla="*/ 242 w 514"/>
                <a:gd name="T55" fmla="*/ 508 h 611"/>
                <a:gd name="T56" fmla="*/ 215 w 514"/>
                <a:gd name="T57" fmla="*/ 502 h 611"/>
                <a:gd name="T58" fmla="*/ 187 w 514"/>
                <a:gd name="T59" fmla="*/ 493 h 611"/>
                <a:gd name="T60" fmla="*/ 160 w 514"/>
                <a:gd name="T61" fmla="*/ 481 h 611"/>
                <a:gd name="T62" fmla="*/ 136 w 514"/>
                <a:gd name="T63" fmla="*/ 466 h 611"/>
                <a:gd name="T64" fmla="*/ 112 w 514"/>
                <a:gd name="T65" fmla="*/ 441 h 611"/>
                <a:gd name="T66" fmla="*/ 103 w 514"/>
                <a:gd name="T67" fmla="*/ 339 h 611"/>
                <a:gd name="T68" fmla="*/ 127 w 514"/>
                <a:gd name="T69" fmla="*/ 254 h 611"/>
                <a:gd name="T70" fmla="*/ 175 w 514"/>
                <a:gd name="T71" fmla="*/ 187 h 611"/>
                <a:gd name="T72" fmla="*/ 242 w 514"/>
                <a:gd name="T73" fmla="*/ 133 h 611"/>
                <a:gd name="T74" fmla="*/ 314 w 514"/>
                <a:gd name="T75" fmla="*/ 91 h 611"/>
                <a:gd name="T76" fmla="*/ 390 w 514"/>
                <a:gd name="T77" fmla="*/ 57 h 611"/>
                <a:gd name="T78" fmla="*/ 460 w 514"/>
                <a:gd name="T79" fmla="*/ 33 h 611"/>
                <a:gd name="T80" fmla="*/ 514 w 514"/>
                <a:gd name="T81" fmla="*/ 12 h 611"/>
                <a:gd name="T82" fmla="*/ 481 w 514"/>
                <a:gd name="T83" fmla="*/ 3 h 611"/>
                <a:gd name="T84" fmla="*/ 445 w 514"/>
                <a:gd name="T85" fmla="*/ 0 h 611"/>
                <a:gd name="T86" fmla="*/ 402 w 514"/>
                <a:gd name="T87" fmla="*/ 6 h 611"/>
                <a:gd name="T88" fmla="*/ 357 w 514"/>
                <a:gd name="T89" fmla="*/ 12 h 611"/>
                <a:gd name="T90" fmla="*/ 311 w 514"/>
                <a:gd name="T91" fmla="*/ 27 h 611"/>
                <a:gd name="T92" fmla="*/ 266 w 514"/>
                <a:gd name="T93" fmla="*/ 42 h 611"/>
                <a:gd name="T94" fmla="*/ 221 w 514"/>
                <a:gd name="T95" fmla="*/ 60 h 611"/>
                <a:gd name="T96" fmla="*/ 181 w 514"/>
                <a:gd name="T97" fmla="*/ 79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14" h="611">
                  <a:moveTo>
                    <a:pt x="181" y="79"/>
                  </a:moveTo>
                  <a:lnTo>
                    <a:pt x="142" y="103"/>
                  </a:lnTo>
                  <a:lnTo>
                    <a:pt x="109" y="133"/>
                  </a:lnTo>
                  <a:lnTo>
                    <a:pt x="78" y="166"/>
                  </a:lnTo>
                  <a:lnTo>
                    <a:pt x="51" y="203"/>
                  </a:lnTo>
                  <a:lnTo>
                    <a:pt x="30" y="242"/>
                  </a:lnTo>
                  <a:lnTo>
                    <a:pt x="15" y="284"/>
                  </a:lnTo>
                  <a:lnTo>
                    <a:pt x="6" y="330"/>
                  </a:lnTo>
                  <a:lnTo>
                    <a:pt x="0" y="375"/>
                  </a:lnTo>
                  <a:lnTo>
                    <a:pt x="6" y="438"/>
                  </a:lnTo>
                  <a:lnTo>
                    <a:pt x="30" y="490"/>
                  </a:lnTo>
                  <a:lnTo>
                    <a:pt x="66" y="535"/>
                  </a:lnTo>
                  <a:lnTo>
                    <a:pt x="115" y="568"/>
                  </a:lnTo>
                  <a:lnTo>
                    <a:pt x="169" y="596"/>
                  </a:lnTo>
                  <a:lnTo>
                    <a:pt x="227" y="608"/>
                  </a:lnTo>
                  <a:lnTo>
                    <a:pt x="287" y="611"/>
                  </a:lnTo>
                  <a:lnTo>
                    <a:pt x="345" y="602"/>
                  </a:lnTo>
                  <a:lnTo>
                    <a:pt x="357" y="602"/>
                  </a:lnTo>
                  <a:lnTo>
                    <a:pt x="369" y="596"/>
                  </a:lnTo>
                  <a:lnTo>
                    <a:pt x="378" y="587"/>
                  </a:lnTo>
                  <a:lnTo>
                    <a:pt x="381" y="574"/>
                  </a:lnTo>
                  <a:lnTo>
                    <a:pt x="375" y="559"/>
                  </a:lnTo>
                  <a:lnTo>
                    <a:pt x="363" y="547"/>
                  </a:lnTo>
                  <a:lnTo>
                    <a:pt x="348" y="535"/>
                  </a:lnTo>
                  <a:lnTo>
                    <a:pt x="333" y="529"/>
                  </a:lnTo>
                  <a:lnTo>
                    <a:pt x="302" y="520"/>
                  </a:lnTo>
                  <a:lnTo>
                    <a:pt x="272" y="514"/>
                  </a:lnTo>
                  <a:lnTo>
                    <a:pt x="242" y="508"/>
                  </a:lnTo>
                  <a:lnTo>
                    <a:pt x="215" y="502"/>
                  </a:lnTo>
                  <a:lnTo>
                    <a:pt x="187" y="493"/>
                  </a:lnTo>
                  <a:lnTo>
                    <a:pt x="160" y="481"/>
                  </a:lnTo>
                  <a:lnTo>
                    <a:pt x="136" y="466"/>
                  </a:lnTo>
                  <a:lnTo>
                    <a:pt x="112" y="441"/>
                  </a:lnTo>
                  <a:lnTo>
                    <a:pt x="103" y="339"/>
                  </a:lnTo>
                  <a:lnTo>
                    <a:pt x="127" y="254"/>
                  </a:lnTo>
                  <a:lnTo>
                    <a:pt x="175" y="187"/>
                  </a:lnTo>
                  <a:lnTo>
                    <a:pt x="242" y="133"/>
                  </a:lnTo>
                  <a:lnTo>
                    <a:pt x="314" y="91"/>
                  </a:lnTo>
                  <a:lnTo>
                    <a:pt x="390" y="57"/>
                  </a:lnTo>
                  <a:lnTo>
                    <a:pt x="460" y="33"/>
                  </a:lnTo>
                  <a:lnTo>
                    <a:pt x="514" y="12"/>
                  </a:lnTo>
                  <a:lnTo>
                    <a:pt x="481" y="3"/>
                  </a:lnTo>
                  <a:lnTo>
                    <a:pt x="445" y="0"/>
                  </a:lnTo>
                  <a:lnTo>
                    <a:pt x="402" y="6"/>
                  </a:lnTo>
                  <a:lnTo>
                    <a:pt x="357" y="12"/>
                  </a:lnTo>
                  <a:lnTo>
                    <a:pt x="311" y="27"/>
                  </a:lnTo>
                  <a:lnTo>
                    <a:pt x="266" y="42"/>
                  </a:lnTo>
                  <a:lnTo>
                    <a:pt x="221" y="60"/>
                  </a:lnTo>
                  <a:lnTo>
                    <a:pt x="181" y="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1" name="Freeform 183"/>
            <p:cNvSpPr>
              <a:spLocks/>
            </p:cNvSpPr>
            <p:nvPr/>
          </p:nvSpPr>
          <p:spPr bwMode="auto">
            <a:xfrm>
              <a:off x="1500" y="1175"/>
              <a:ext cx="46" cy="57"/>
            </a:xfrm>
            <a:custGeom>
              <a:avLst/>
              <a:gdLst>
                <a:gd name="T0" fmla="*/ 279 w 330"/>
                <a:gd name="T1" fmla="*/ 154 h 475"/>
                <a:gd name="T2" fmla="*/ 291 w 330"/>
                <a:gd name="T3" fmla="*/ 202 h 475"/>
                <a:gd name="T4" fmla="*/ 288 w 330"/>
                <a:gd name="T5" fmla="*/ 248 h 475"/>
                <a:gd name="T6" fmla="*/ 267 w 330"/>
                <a:gd name="T7" fmla="*/ 284 h 475"/>
                <a:gd name="T8" fmla="*/ 236 w 330"/>
                <a:gd name="T9" fmla="*/ 317 h 475"/>
                <a:gd name="T10" fmla="*/ 200 w 330"/>
                <a:gd name="T11" fmla="*/ 348 h 475"/>
                <a:gd name="T12" fmla="*/ 158 w 330"/>
                <a:gd name="T13" fmla="*/ 378 h 475"/>
                <a:gd name="T14" fmla="*/ 115 w 330"/>
                <a:gd name="T15" fmla="*/ 405 h 475"/>
                <a:gd name="T16" fmla="*/ 79 w 330"/>
                <a:gd name="T17" fmla="*/ 432 h 475"/>
                <a:gd name="T18" fmla="*/ 73 w 330"/>
                <a:gd name="T19" fmla="*/ 441 h 475"/>
                <a:gd name="T20" fmla="*/ 70 w 330"/>
                <a:gd name="T21" fmla="*/ 447 h 475"/>
                <a:gd name="T22" fmla="*/ 70 w 330"/>
                <a:gd name="T23" fmla="*/ 456 h 475"/>
                <a:gd name="T24" fmla="*/ 73 w 330"/>
                <a:gd name="T25" fmla="*/ 466 h 475"/>
                <a:gd name="T26" fmla="*/ 82 w 330"/>
                <a:gd name="T27" fmla="*/ 472 h 475"/>
                <a:gd name="T28" fmla="*/ 91 w 330"/>
                <a:gd name="T29" fmla="*/ 475 h 475"/>
                <a:gd name="T30" fmla="*/ 97 w 330"/>
                <a:gd name="T31" fmla="*/ 475 h 475"/>
                <a:gd name="T32" fmla="*/ 106 w 330"/>
                <a:gd name="T33" fmla="*/ 472 h 475"/>
                <a:gd name="T34" fmla="*/ 155 w 330"/>
                <a:gd name="T35" fmla="*/ 444 h 475"/>
                <a:gd name="T36" fmla="*/ 200 w 330"/>
                <a:gd name="T37" fmla="*/ 414 h 475"/>
                <a:gd name="T38" fmla="*/ 242 w 330"/>
                <a:gd name="T39" fmla="*/ 381 h 475"/>
                <a:gd name="T40" fmla="*/ 282 w 330"/>
                <a:gd name="T41" fmla="*/ 342 h 475"/>
                <a:gd name="T42" fmla="*/ 309 w 330"/>
                <a:gd name="T43" fmla="*/ 299 h 475"/>
                <a:gd name="T44" fmla="*/ 327 w 330"/>
                <a:gd name="T45" fmla="*/ 251 h 475"/>
                <a:gd name="T46" fmla="*/ 330 w 330"/>
                <a:gd name="T47" fmla="*/ 199 h 475"/>
                <a:gd name="T48" fmla="*/ 318 w 330"/>
                <a:gd name="T49" fmla="*/ 145 h 475"/>
                <a:gd name="T50" fmla="*/ 291 w 330"/>
                <a:gd name="T51" fmla="*/ 103 h 475"/>
                <a:gd name="T52" fmla="*/ 251 w 330"/>
                <a:gd name="T53" fmla="*/ 66 h 475"/>
                <a:gd name="T54" fmla="*/ 203 w 330"/>
                <a:gd name="T55" fmla="*/ 39 h 475"/>
                <a:gd name="T56" fmla="*/ 149 w 330"/>
                <a:gd name="T57" fmla="*/ 18 h 475"/>
                <a:gd name="T58" fmla="*/ 94 w 330"/>
                <a:gd name="T59" fmla="*/ 6 h 475"/>
                <a:gd name="T60" fmla="*/ 49 w 330"/>
                <a:gd name="T61" fmla="*/ 0 h 475"/>
                <a:gd name="T62" fmla="*/ 15 w 330"/>
                <a:gd name="T63" fmla="*/ 0 h 475"/>
                <a:gd name="T64" fmla="*/ 0 w 330"/>
                <a:gd name="T65" fmla="*/ 9 h 475"/>
                <a:gd name="T66" fmla="*/ 37 w 330"/>
                <a:gd name="T67" fmla="*/ 24 h 475"/>
                <a:gd name="T68" fmla="*/ 76 w 330"/>
                <a:gd name="T69" fmla="*/ 36 h 475"/>
                <a:gd name="T70" fmla="*/ 118 w 330"/>
                <a:gd name="T71" fmla="*/ 48 h 475"/>
                <a:gd name="T72" fmla="*/ 158 w 330"/>
                <a:gd name="T73" fmla="*/ 60 h 475"/>
                <a:gd name="T74" fmla="*/ 197 w 330"/>
                <a:gd name="T75" fmla="*/ 75 h 475"/>
                <a:gd name="T76" fmla="*/ 230 w 330"/>
                <a:gd name="T77" fmla="*/ 97 h 475"/>
                <a:gd name="T78" fmla="*/ 258 w 330"/>
                <a:gd name="T79" fmla="*/ 121 h 475"/>
                <a:gd name="T80" fmla="*/ 279 w 330"/>
                <a:gd name="T81" fmla="*/ 154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0" h="475">
                  <a:moveTo>
                    <a:pt x="279" y="154"/>
                  </a:moveTo>
                  <a:lnTo>
                    <a:pt x="291" y="202"/>
                  </a:lnTo>
                  <a:lnTo>
                    <a:pt x="288" y="248"/>
                  </a:lnTo>
                  <a:lnTo>
                    <a:pt x="267" y="284"/>
                  </a:lnTo>
                  <a:lnTo>
                    <a:pt x="236" y="317"/>
                  </a:lnTo>
                  <a:lnTo>
                    <a:pt x="200" y="348"/>
                  </a:lnTo>
                  <a:lnTo>
                    <a:pt x="158" y="378"/>
                  </a:lnTo>
                  <a:lnTo>
                    <a:pt x="115" y="405"/>
                  </a:lnTo>
                  <a:lnTo>
                    <a:pt x="79" y="432"/>
                  </a:lnTo>
                  <a:lnTo>
                    <a:pt x="73" y="441"/>
                  </a:lnTo>
                  <a:lnTo>
                    <a:pt x="70" y="447"/>
                  </a:lnTo>
                  <a:lnTo>
                    <a:pt x="70" y="456"/>
                  </a:lnTo>
                  <a:lnTo>
                    <a:pt x="73" y="466"/>
                  </a:lnTo>
                  <a:lnTo>
                    <a:pt x="82" y="472"/>
                  </a:lnTo>
                  <a:lnTo>
                    <a:pt x="91" y="475"/>
                  </a:lnTo>
                  <a:lnTo>
                    <a:pt x="97" y="475"/>
                  </a:lnTo>
                  <a:lnTo>
                    <a:pt x="106" y="472"/>
                  </a:lnTo>
                  <a:lnTo>
                    <a:pt x="155" y="444"/>
                  </a:lnTo>
                  <a:lnTo>
                    <a:pt x="200" y="414"/>
                  </a:lnTo>
                  <a:lnTo>
                    <a:pt x="242" y="381"/>
                  </a:lnTo>
                  <a:lnTo>
                    <a:pt x="282" y="342"/>
                  </a:lnTo>
                  <a:lnTo>
                    <a:pt x="309" y="299"/>
                  </a:lnTo>
                  <a:lnTo>
                    <a:pt x="327" y="251"/>
                  </a:lnTo>
                  <a:lnTo>
                    <a:pt x="330" y="199"/>
                  </a:lnTo>
                  <a:lnTo>
                    <a:pt x="318" y="145"/>
                  </a:lnTo>
                  <a:lnTo>
                    <a:pt x="291" y="103"/>
                  </a:lnTo>
                  <a:lnTo>
                    <a:pt x="251" y="66"/>
                  </a:lnTo>
                  <a:lnTo>
                    <a:pt x="203" y="39"/>
                  </a:lnTo>
                  <a:lnTo>
                    <a:pt x="149" y="18"/>
                  </a:lnTo>
                  <a:lnTo>
                    <a:pt x="94" y="6"/>
                  </a:lnTo>
                  <a:lnTo>
                    <a:pt x="49" y="0"/>
                  </a:lnTo>
                  <a:lnTo>
                    <a:pt x="15" y="0"/>
                  </a:lnTo>
                  <a:lnTo>
                    <a:pt x="0" y="9"/>
                  </a:lnTo>
                  <a:lnTo>
                    <a:pt x="37" y="24"/>
                  </a:lnTo>
                  <a:lnTo>
                    <a:pt x="76" y="36"/>
                  </a:lnTo>
                  <a:lnTo>
                    <a:pt x="118" y="48"/>
                  </a:lnTo>
                  <a:lnTo>
                    <a:pt x="158" y="60"/>
                  </a:lnTo>
                  <a:lnTo>
                    <a:pt x="197" y="75"/>
                  </a:lnTo>
                  <a:lnTo>
                    <a:pt x="230" y="97"/>
                  </a:lnTo>
                  <a:lnTo>
                    <a:pt x="258" y="121"/>
                  </a:lnTo>
                  <a:lnTo>
                    <a:pt x="279" y="1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2" name="Freeform 184"/>
            <p:cNvSpPr>
              <a:spLocks/>
            </p:cNvSpPr>
            <p:nvPr/>
          </p:nvSpPr>
          <p:spPr bwMode="auto">
            <a:xfrm>
              <a:off x="1329" y="1161"/>
              <a:ext cx="118" cy="120"/>
            </a:xfrm>
            <a:custGeom>
              <a:avLst/>
              <a:gdLst>
                <a:gd name="T0" fmla="*/ 260 w 832"/>
                <a:gd name="T1" fmla="*/ 184 h 995"/>
                <a:gd name="T2" fmla="*/ 139 w 832"/>
                <a:gd name="T3" fmla="*/ 302 h 995"/>
                <a:gd name="T4" fmla="*/ 45 w 832"/>
                <a:gd name="T5" fmla="*/ 438 h 995"/>
                <a:gd name="T6" fmla="*/ 0 w 832"/>
                <a:gd name="T7" fmla="*/ 596 h 995"/>
                <a:gd name="T8" fmla="*/ 9 w 832"/>
                <a:gd name="T9" fmla="*/ 702 h 995"/>
                <a:gd name="T10" fmla="*/ 24 w 832"/>
                <a:gd name="T11" fmla="*/ 744 h 995"/>
                <a:gd name="T12" fmla="*/ 51 w 832"/>
                <a:gd name="T13" fmla="*/ 783 h 995"/>
                <a:gd name="T14" fmla="*/ 85 w 832"/>
                <a:gd name="T15" fmla="*/ 816 h 995"/>
                <a:gd name="T16" fmla="*/ 145 w 832"/>
                <a:gd name="T17" fmla="*/ 853 h 995"/>
                <a:gd name="T18" fmla="*/ 224 w 832"/>
                <a:gd name="T19" fmla="*/ 892 h 995"/>
                <a:gd name="T20" fmla="*/ 309 w 832"/>
                <a:gd name="T21" fmla="*/ 922 h 995"/>
                <a:gd name="T22" fmla="*/ 393 w 832"/>
                <a:gd name="T23" fmla="*/ 947 h 995"/>
                <a:gd name="T24" fmla="*/ 481 w 832"/>
                <a:gd name="T25" fmla="*/ 965 h 995"/>
                <a:gd name="T26" fmla="*/ 569 w 832"/>
                <a:gd name="T27" fmla="*/ 977 h 995"/>
                <a:gd name="T28" fmla="*/ 657 w 832"/>
                <a:gd name="T29" fmla="*/ 986 h 995"/>
                <a:gd name="T30" fmla="*/ 747 w 832"/>
                <a:gd name="T31" fmla="*/ 992 h 995"/>
                <a:gd name="T32" fmla="*/ 805 w 832"/>
                <a:gd name="T33" fmla="*/ 995 h 995"/>
                <a:gd name="T34" fmla="*/ 826 w 832"/>
                <a:gd name="T35" fmla="*/ 977 h 995"/>
                <a:gd name="T36" fmla="*/ 832 w 832"/>
                <a:gd name="T37" fmla="*/ 950 h 995"/>
                <a:gd name="T38" fmla="*/ 814 w 832"/>
                <a:gd name="T39" fmla="*/ 928 h 995"/>
                <a:gd name="T40" fmla="*/ 759 w 832"/>
                <a:gd name="T41" fmla="*/ 913 h 995"/>
                <a:gd name="T42" fmla="*/ 681 w 832"/>
                <a:gd name="T43" fmla="*/ 898 h 995"/>
                <a:gd name="T44" fmla="*/ 599 w 832"/>
                <a:gd name="T45" fmla="*/ 886 h 995"/>
                <a:gd name="T46" fmla="*/ 517 w 832"/>
                <a:gd name="T47" fmla="*/ 874 h 995"/>
                <a:gd name="T48" fmla="*/ 439 w 832"/>
                <a:gd name="T49" fmla="*/ 859 h 995"/>
                <a:gd name="T50" fmla="*/ 360 w 832"/>
                <a:gd name="T51" fmla="*/ 838 h 995"/>
                <a:gd name="T52" fmla="*/ 284 w 832"/>
                <a:gd name="T53" fmla="*/ 813 h 995"/>
                <a:gd name="T54" fmla="*/ 209 w 832"/>
                <a:gd name="T55" fmla="*/ 783 h 995"/>
                <a:gd name="T56" fmla="*/ 142 w 832"/>
                <a:gd name="T57" fmla="*/ 741 h 995"/>
                <a:gd name="T58" fmla="*/ 100 w 832"/>
                <a:gd name="T59" fmla="*/ 683 h 995"/>
                <a:gd name="T60" fmla="*/ 88 w 832"/>
                <a:gd name="T61" fmla="*/ 611 h 995"/>
                <a:gd name="T62" fmla="*/ 100 w 832"/>
                <a:gd name="T63" fmla="*/ 526 h 995"/>
                <a:gd name="T64" fmla="*/ 133 w 832"/>
                <a:gd name="T65" fmla="*/ 448 h 995"/>
                <a:gd name="T66" fmla="*/ 184 w 832"/>
                <a:gd name="T67" fmla="*/ 363 h 995"/>
                <a:gd name="T68" fmla="*/ 245 w 832"/>
                <a:gd name="T69" fmla="*/ 290 h 995"/>
                <a:gd name="T70" fmla="*/ 318 w 832"/>
                <a:gd name="T71" fmla="*/ 218 h 995"/>
                <a:gd name="T72" fmla="*/ 396 w 832"/>
                <a:gd name="T73" fmla="*/ 151 h 995"/>
                <a:gd name="T74" fmla="*/ 505 w 832"/>
                <a:gd name="T75" fmla="*/ 100 h 995"/>
                <a:gd name="T76" fmla="*/ 614 w 832"/>
                <a:gd name="T77" fmla="*/ 54 h 995"/>
                <a:gd name="T78" fmla="*/ 684 w 832"/>
                <a:gd name="T79" fmla="*/ 18 h 995"/>
                <a:gd name="T80" fmla="*/ 663 w 832"/>
                <a:gd name="T81" fmla="*/ 0 h 995"/>
                <a:gd name="T82" fmla="*/ 572 w 832"/>
                <a:gd name="T83" fmla="*/ 12 h 995"/>
                <a:gd name="T84" fmla="*/ 466 w 832"/>
                <a:gd name="T85" fmla="*/ 48 h 995"/>
                <a:gd name="T86" fmla="*/ 366 w 832"/>
                <a:gd name="T87" fmla="*/ 100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32" h="995">
                  <a:moveTo>
                    <a:pt x="324" y="130"/>
                  </a:moveTo>
                  <a:lnTo>
                    <a:pt x="260" y="184"/>
                  </a:lnTo>
                  <a:lnTo>
                    <a:pt x="197" y="239"/>
                  </a:lnTo>
                  <a:lnTo>
                    <a:pt x="139" y="302"/>
                  </a:lnTo>
                  <a:lnTo>
                    <a:pt x="88" y="369"/>
                  </a:lnTo>
                  <a:lnTo>
                    <a:pt x="45" y="438"/>
                  </a:lnTo>
                  <a:lnTo>
                    <a:pt x="15" y="514"/>
                  </a:lnTo>
                  <a:lnTo>
                    <a:pt x="0" y="596"/>
                  </a:lnTo>
                  <a:lnTo>
                    <a:pt x="3" y="680"/>
                  </a:lnTo>
                  <a:lnTo>
                    <a:pt x="9" y="702"/>
                  </a:lnTo>
                  <a:lnTo>
                    <a:pt x="15" y="726"/>
                  </a:lnTo>
                  <a:lnTo>
                    <a:pt x="24" y="744"/>
                  </a:lnTo>
                  <a:lnTo>
                    <a:pt x="36" y="765"/>
                  </a:lnTo>
                  <a:lnTo>
                    <a:pt x="51" y="783"/>
                  </a:lnTo>
                  <a:lnTo>
                    <a:pt x="69" y="801"/>
                  </a:lnTo>
                  <a:lnTo>
                    <a:pt x="85" y="816"/>
                  </a:lnTo>
                  <a:lnTo>
                    <a:pt x="106" y="829"/>
                  </a:lnTo>
                  <a:lnTo>
                    <a:pt x="145" y="853"/>
                  </a:lnTo>
                  <a:lnTo>
                    <a:pt x="184" y="874"/>
                  </a:lnTo>
                  <a:lnTo>
                    <a:pt x="224" y="892"/>
                  </a:lnTo>
                  <a:lnTo>
                    <a:pt x="266" y="907"/>
                  </a:lnTo>
                  <a:lnTo>
                    <a:pt x="309" y="922"/>
                  </a:lnTo>
                  <a:lnTo>
                    <a:pt x="351" y="934"/>
                  </a:lnTo>
                  <a:lnTo>
                    <a:pt x="393" y="947"/>
                  </a:lnTo>
                  <a:lnTo>
                    <a:pt x="436" y="956"/>
                  </a:lnTo>
                  <a:lnTo>
                    <a:pt x="481" y="965"/>
                  </a:lnTo>
                  <a:lnTo>
                    <a:pt x="523" y="971"/>
                  </a:lnTo>
                  <a:lnTo>
                    <a:pt x="569" y="977"/>
                  </a:lnTo>
                  <a:lnTo>
                    <a:pt x="614" y="983"/>
                  </a:lnTo>
                  <a:lnTo>
                    <a:pt x="657" y="986"/>
                  </a:lnTo>
                  <a:lnTo>
                    <a:pt x="702" y="989"/>
                  </a:lnTo>
                  <a:lnTo>
                    <a:pt x="747" y="992"/>
                  </a:lnTo>
                  <a:lnTo>
                    <a:pt x="790" y="995"/>
                  </a:lnTo>
                  <a:lnTo>
                    <a:pt x="805" y="995"/>
                  </a:lnTo>
                  <a:lnTo>
                    <a:pt x="817" y="989"/>
                  </a:lnTo>
                  <a:lnTo>
                    <a:pt x="826" y="977"/>
                  </a:lnTo>
                  <a:lnTo>
                    <a:pt x="832" y="965"/>
                  </a:lnTo>
                  <a:lnTo>
                    <a:pt x="832" y="950"/>
                  </a:lnTo>
                  <a:lnTo>
                    <a:pt x="826" y="937"/>
                  </a:lnTo>
                  <a:lnTo>
                    <a:pt x="814" y="928"/>
                  </a:lnTo>
                  <a:lnTo>
                    <a:pt x="799" y="922"/>
                  </a:lnTo>
                  <a:lnTo>
                    <a:pt x="759" y="913"/>
                  </a:lnTo>
                  <a:lnTo>
                    <a:pt x="720" y="907"/>
                  </a:lnTo>
                  <a:lnTo>
                    <a:pt x="681" y="898"/>
                  </a:lnTo>
                  <a:lnTo>
                    <a:pt x="638" y="892"/>
                  </a:lnTo>
                  <a:lnTo>
                    <a:pt x="599" y="886"/>
                  </a:lnTo>
                  <a:lnTo>
                    <a:pt x="560" y="880"/>
                  </a:lnTo>
                  <a:lnTo>
                    <a:pt x="517" y="874"/>
                  </a:lnTo>
                  <a:lnTo>
                    <a:pt x="478" y="865"/>
                  </a:lnTo>
                  <a:lnTo>
                    <a:pt x="439" y="859"/>
                  </a:lnTo>
                  <a:lnTo>
                    <a:pt x="399" y="850"/>
                  </a:lnTo>
                  <a:lnTo>
                    <a:pt x="360" y="838"/>
                  </a:lnTo>
                  <a:lnTo>
                    <a:pt x="321" y="829"/>
                  </a:lnTo>
                  <a:lnTo>
                    <a:pt x="284" y="813"/>
                  </a:lnTo>
                  <a:lnTo>
                    <a:pt x="245" y="798"/>
                  </a:lnTo>
                  <a:lnTo>
                    <a:pt x="209" y="783"/>
                  </a:lnTo>
                  <a:lnTo>
                    <a:pt x="172" y="762"/>
                  </a:lnTo>
                  <a:lnTo>
                    <a:pt x="142" y="741"/>
                  </a:lnTo>
                  <a:lnTo>
                    <a:pt x="118" y="714"/>
                  </a:lnTo>
                  <a:lnTo>
                    <a:pt x="100" y="683"/>
                  </a:lnTo>
                  <a:lnTo>
                    <a:pt x="91" y="647"/>
                  </a:lnTo>
                  <a:lnTo>
                    <a:pt x="88" y="611"/>
                  </a:lnTo>
                  <a:lnTo>
                    <a:pt x="91" y="568"/>
                  </a:lnTo>
                  <a:lnTo>
                    <a:pt x="100" y="526"/>
                  </a:lnTo>
                  <a:lnTo>
                    <a:pt x="112" y="493"/>
                  </a:lnTo>
                  <a:lnTo>
                    <a:pt x="133" y="448"/>
                  </a:lnTo>
                  <a:lnTo>
                    <a:pt x="157" y="402"/>
                  </a:lnTo>
                  <a:lnTo>
                    <a:pt x="184" y="363"/>
                  </a:lnTo>
                  <a:lnTo>
                    <a:pt x="215" y="327"/>
                  </a:lnTo>
                  <a:lnTo>
                    <a:pt x="245" y="290"/>
                  </a:lnTo>
                  <a:lnTo>
                    <a:pt x="278" y="254"/>
                  </a:lnTo>
                  <a:lnTo>
                    <a:pt x="318" y="218"/>
                  </a:lnTo>
                  <a:lnTo>
                    <a:pt x="357" y="181"/>
                  </a:lnTo>
                  <a:lnTo>
                    <a:pt x="396" y="151"/>
                  </a:lnTo>
                  <a:lnTo>
                    <a:pt x="448" y="124"/>
                  </a:lnTo>
                  <a:lnTo>
                    <a:pt x="505" y="100"/>
                  </a:lnTo>
                  <a:lnTo>
                    <a:pt x="563" y="76"/>
                  </a:lnTo>
                  <a:lnTo>
                    <a:pt x="614" y="54"/>
                  </a:lnTo>
                  <a:lnTo>
                    <a:pt x="657" y="36"/>
                  </a:lnTo>
                  <a:lnTo>
                    <a:pt x="684" y="18"/>
                  </a:lnTo>
                  <a:lnTo>
                    <a:pt x="693" y="6"/>
                  </a:lnTo>
                  <a:lnTo>
                    <a:pt x="663" y="0"/>
                  </a:lnTo>
                  <a:lnTo>
                    <a:pt x="620" y="3"/>
                  </a:lnTo>
                  <a:lnTo>
                    <a:pt x="572" y="12"/>
                  </a:lnTo>
                  <a:lnTo>
                    <a:pt x="520" y="27"/>
                  </a:lnTo>
                  <a:lnTo>
                    <a:pt x="466" y="48"/>
                  </a:lnTo>
                  <a:lnTo>
                    <a:pt x="414" y="73"/>
                  </a:lnTo>
                  <a:lnTo>
                    <a:pt x="366" y="100"/>
                  </a:lnTo>
                  <a:lnTo>
                    <a:pt x="324" y="13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3" name="Freeform 185"/>
            <p:cNvSpPr>
              <a:spLocks/>
            </p:cNvSpPr>
            <p:nvPr/>
          </p:nvSpPr>
          <p:spPr bwMode="auto">
            <a:xfrm>
              <a:off x="1495" y="1158"/>
              <a:ext cx="104" cy="79"/>
            </a:xfrm>
            <a:custGeom>
              <a:avLst/>
              <a:gdLst>
                <a:gd name="T0" fmla="*/ 605 w 729"/>
                <a:gd name="T1" fmla="*/ 202 h 662"/>
                <a:gd name="T2" fmla="*/ 639 w 729"/>
                <a:gd name="T3" fmla="*/ 239 h 662"/>
                <a:gd name="T4" fmla="*/ 660 w 729"/>
                <a:gd name="T5" fmla="*/ 281 h 662"/>
                <a:gd name="T6" fmla="*/ 669 w 729"/>
                <a:gd name="T7" fmla="*/ 326 h 662"/>
                <a:gd name="T8" fmla="*/ 669 w 729"/>
                <a:gd name="T9" fmla="*/ 375 h 662"/>
                <a:gd name="T10" fmla="*/ 663 w 729"/>
                <a:gd name="T11" fmla="*/ 414 h 662"/>
                <a:gd name="T12" fmla="*/ 651 w 729"/>
                <a:gd name="T13" fmla="*/ 447 h 662"/>
                <a:gd name="T14" fmla="*/ 630 w 729"/>
                <a:gd name="T15" fmla="*/ 481 h 662"/>
                <a:gd name="T16" fmla="*/ 608 w 729"/>
                <a:gd name="T17" fmla="*/ 508 h 662"/>
                <a:gd name="T18" fmla="*/ 581 w 729"/>
                <a:gd name="T19" fmla="*/ 538 h 662"/>
                <a:gd name="T20" fmla="*/ 554 w 729"/>
                <a:gd name="T21" fmla="*/ 562 h 662"/>
                <a:gd name="T22" fmla="*/ 527 w 729"/>
                <a:gd name="T23" fmla="*/ 589 h 662"/>
                <a:gd name="T24" fmla="*/ 499 w 729"/>
                <a:gd name="T25" fmla="*/ 617 h 662"/>
                <a:gd name="T26" fmla="*/ 493 w 729"/>
                <a:gd name="T27" fmla="*/ 626 h 662"/>
                <a:gd name="T28" fmla="*/ 493 w 729"/>
                <a:gd name="T29" fmla="*/ 635 h 662"/>
                <a:gd name="T30" fmla="*/ 493 w 729"/>
                <a:gd name="T31" fmla="*/ 644 h 662"/>
                <a:gd name="T32" fmla="*/ 499 w 729"/>
                <a:gd name="T33" fmla="*/ 653 h 662"/>
                <a:gd name="T34" fmla="*/ 508 w 729"/>
                <a:gd name="T35" fmla="*/ 659 h 662"/>
                <a:gd name="T36" fmla="*/ 521 w 729"/>
                <a:gd name="T37" fmla="*/ 662 h 662"/>
                <a:gd name="T38" fmla="*/ 530 w 729"/>
                <a:gd name="T39" fmla="*/ 659 h 662"/>
                <a:gd name="T40" fmla="*/ 539 w 729"/>
                <a:gd name="T41" fmla="*/ 653 h 662"/>
                <a:gd name="T42" fmla="*/ 599 w 729"/>
                <a:gd name="T43" fmla="*/ 614 h 662"/>
                <a:gd name="T44" fmla="*/ 651 w 729"/>
                <a:gd name="T45" fmla="*/ 562 h 662"/>
                <a:gd name="T46" fmla="*/ 690 w 729"/>
                <a:gd name="T47" fmla="*/ 505 h 662"/>
                <a:gd name="T48" fmla="*/ 717 w 729"/>
                <a:gd name="T49" fmla="*/ 438 h 662"/>
                <a:gd name="T50" fmla="*/ 729 w 729"/>
                <a:gd name="T51" fmla="*/ 372 h 662"/>
                <a:gd name="T52" fmla="*/ 723 w 729"/>
                <a:gd name="T53" fmla="*/ 302 h 662"/>
                <a:gd name="T54" fmla="*/ 699 w 729"/>
                <a:gd name="T55" fmla="*/ 239 h 662"/>
                <a:gd name="T56" fmla="*/ 651 w 729"/>
                <a:gd name="T57" fmla="*/ 181 h 662"/>
                <a:gd name="T58" fmla="*/ 614 w 729"/>
                <a:gd name="T59" fmla="*/ 151 h 662"/>
                <a:gd name="T60" fmla="*/ 572 w 729"/>
                <a:gd name="T61" fmla="*/ 127 h 662"/>
                <a:gd name="T62" fmla="*/ 527 w 729"/>
                <a:gd name="T63" fmla="*/ 102 h 662"/>
                <a:gd name="T64" fmla="*/ 475 w 729"/>
                <a:gd name="T65" fmla="*/ 81 h 662"/>
                <a:gd name="T66" fmla="*/ 424 w 729"/>
                <a:gd name="T67" fmla="*/ 60 h 662"/>
                <a:gd name="T68" fmla="*/ 372 w 729"/>
                <a:gd name="T69" fmla="*/ 45 h 662"/>
                <a:gd name="T70" fmla="*/ 318 w 729"/>
                <a:gd name="T71" fmla="*/ 33 h 662"/>
                <a:gd name="T72" fmla="*/ 266 w 729"/>
                <a:gd name="T73" fmla="*/ 21 h 662"/>
                <a:gd name="T74" fmla="*/ 215 w 729"/>
                <a:gd name="T75" fmla="*/ 12 h 662"/>
                <a:gd name="T76" fmla="*/ 170 w 729"/>
                <a:gd name="T77" fmla="*/ 6 h 662"/>
                <a:gd name="T78" fmla="*/ 124 w 729"/>
                <a:gd name="T79" fmla="*/ 0 h 662"/>
                <a:gd name="T80" fmla="*/ 88 w 729"/>
                <a:gd name="T81" fmla="*/ 0 h 662"/>
                <a:gd name="T82" fmla="*/ 55 w 729"/>
                <a:gd name="T83" fmla="*/ 0 h 662"/>
                <a:gd name="T84" fmla="*/ 27 w 729"/>
                <a:gd name="T85" fmla="*/ 0 h 662"/>
                <a:gd name="T86" fmla="*/ 9 w 729"/>
                <a:gd name="T87" fmla="*/ 6 h 662"/>
                <a:gd name="T88" fmla="*/ 0 w 729"/>
                <a:gd name="T89" fmla="*/ 12 h 662"/>
                <a:gd name="T90" fmla="*/ 30 w 729"/>
                <a:gd name="T91" fmla="*/ 18 h 662"/>
                <a:gd name="T92" fmla="*/ 61 w 729"/>
                <a:gd name="T93" fmla="*/ 21 h 662"/>
                <a:gd name="T94" fmla="*/ 97 w 729"/>
                <a:gd name="T95" fmla="*/ 27 h 662"/>
                <a:gd name="T96" fmla="*/ 133 w 729"/>
                <a:gd name="T97" fmla="*/ 33 h 662"/>
                <a:gd name="T98" fmla="*/ 170 w 729"/>
                <a:gd name="T99" fmla="*/ 42 h 662"/>
                <a:gd name="T100" fmla="*/ 212 w 729"/>
                <a:gd name="T101" fmla="*/ 48 h 662"/>
                <a:gd name="T102" fmla="*/ 251 w 729"/>
                <a:gd name="T103" fmla="*/ 57 h 662"/>
                <a:gd name="T104" fmla="*/ 294 w 729"/>
                <a:gd name="T105" fmla="*/ 66 h 662"/>
                <a:gd name="T106" fmla="*/ 333 w 729"/>
                <a:gd name="T107" fmla="*/ 78 h 662"/>
                <a:gd name="T108" fmla="*/ 375 w 729"/>
                <a:gd name="T109" fmla="*/ 90 h 662"/>
                <a:gd name="T110" fmla="*/ 418 w 729"/>
                <a:gd name="T111" fmla="*/ 102 h 662"/>
                <a:gd name="T112" fmla="*/ 457 w 729"/>
                <a:gd name="T113" fmla="*/ 118 h 662"/>
                <a:gd name="T114" fmla="*/ 496 w 729"/>
                <a:gd name="T115" fmla="*/ 136 h 662"/>
                <a:gd name="T116" fmla="*/ 536 w 729"/>
                <a:gd name="T117" fmla="*/ 157 h 662"/>
                <a:gd name="T118" fmla="*/ 572 w 729"/>
                <a:gd name="T119" fmla="*/ 178 h 662"/>
                <a:gd name="T120" fmla="*/ 605 w 729"/>
                <a:gd name="T121" fmla="*/ 202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9" h="662">
                  <a:moveTo>
                    <a:pt x="605" y="202"/>
                  </a:moveTo>
                  <a:lnTo>
                    <a:pt x="639" y="239"/>
                  </a:lnTo>
                  <a:lnTo>
                    <a:pt x="660" y="281"/>
                  </a:lnTo>
                  <a:lnTo>
                    <a:pt x="669" y="326"/>
                  </a:lnTo>
                  <a:lnTo>
                    <a:pt x="669" y="375"/>
                  </a:lnTo>
                  <a:lnTo>
                    <a:pt x="663" y="414"/>
                  </a:lnTo>
                  <a:lnTo>
                    <a:pt x="651" y="447"/>
                  </a:lnTo>
                  <a:lnTo>
                    <a:pt x="630" y="481"/>
                  </a:lnTo>
                  <a:lnTo>
                    <a:pt x="608" y="508"/>
                  </a:lnTo>
                  <a:lnTo>
                    <a:pt x="581" y="538"/>
                  </a:lnTo>
                  <a:lnTo>
                    <a:pt x="554" y="562"/>
                  </a:lnTo>
                  <a:lnTo>
                    <a:pt x="527" y="589"/>
                  </a:lnTo>
                  <a:lnTo>
                    <a:pt x="499" y="617"/>
                  </a:lnTo>
                  <a:lnTo>
                    <a:pt x="493" y="626"/>
                  </a:lnTo>
                  <a:lnTo>
                    <a:pt x="493" y="635"/>
                  </a:lnTo>
                  <a:lnTo>
                    <a:pt x="493" y="644"/>
                  </a:lnTo>
                  <a:lnTo>
                    <a:pt x="499" y="653"/>
                  </a:lnTo>
                  <a:lnTo>
                    <a:pt x="508" y="659"/>
                  </a:lnTo>
                  <a:lnTo>
                    <a:pt x="521" y="662"/>
                  </a:lnTo>
                  <a:lnTo>
                    <a:pt x="530" y="659"/>
                  </a:lnTo>
                  <a:lnTo>
                    <a:pt x="539" y="653"/>
                  </a:lnTo>
                  <a:lnTo>
                    <a:pt x="599" y="614"/>
                  </a:lnTo>
                  <a:lnTo>
                    <a:pt x="651" y="562"/>
                  </a:lnTo>
                  <a:lnTo>
                    <a:pt x="690" y="505"/>
                  </a:lnTo>
                  <a:lnTo>
                    <a:pt x="717" y="438"/>
                  </a:lnTo>
                  <a:lnTo>
                    <a:pt x="729" y="372"/>
                  </a:lnTo>
                  <a:lnTo>
                    <a:pt x="723" y="302"/>
                  </a:lnTo>
                  <a:lnTo>
                    <a:pt x="699" y="239"/>
                  </a:lnTo>
                  <a:lnTo>
                    <a:pt x="651" y="181"/>
                  </a:lnTo>
                  <a:lnTo>
                    <a:pt x="614" y="151"/>
                  </a:lnTo>
                  <a:lnTo>
                    <a:pt x="572" y="127"/>
                  </a:lnTo>
                  <a:lnTo>
                    <a:pt x="527" y="102"/>
                  </a:lnTo>
                  <a:lnTo>
                    <a:pt x="475" y="81"/>
                  </a:lnTo>
                  <a:lnTo>
                    <a:pt x="424" y="60"/>
                  </a:lnTo>
                  <a:lnTo>
                    <a:pt x="372" y="45"/>
                  </a:lnTo>
                  <a:lnTo>
                    <a:pt x="318" y="33"/>
                  </a:lnTo>
                  <a:lnTo>
                    <a:pt x="266" y="21"/>
                  </a:lnTo>
                  <a:lnTo>
                    <a:pt x="215" y="12"/>
                  </a:lnTo>
                  <a:lnTo>
                    <a:pt x="170" y="6"/>
                  </a:lnTo>
                  <a:lnTo>
                    <a:pt x="124" y="0"/>
                  </a:lnTo>
                  <a:lnTo>
                    <a:pt x="88" y="0"/>
                  </a:lnTo>
                  <a:lnTo>
                    <a:pt x="55" y="0"/>
                  </a:lnTo>
                  <a:lnTo>
                    <a:pt x="27" y="0"/>
                  </a:lnTo>
                  <a:lnTo>
                    <a:pt x="9" y="6"/>
                  </a:lnTo>
                  <a:lnTo>
                    <a:pt x="0" y="12"/>
                  </a:lnTo>
                  <a:lnTo>
                    <a:pt x="30" y="18"/>
                  </a:lnTo>
                  <a:lnTo>
                    <a:pt x="61" y="21"/>
                  </a:lnTo>
                  <a:lnTo>
                    <a:pt x="97" y="27"/>
                  </a:lnTo>
                  <a:lnTo>
                    <a:pt x="133" y="33"/>
                  </a:lnTo>
                  <a:lnTo>
                    <a:pt x="170" y="42"/>
                  </a:lnTo>
                  <a:lnTo>
                    <a:pt x="212" y="48"/>
                  </a:lnTo>
                  <a:lnTo>
                    <a:pt x="251" y="57"/>
                  </a:lnTo>
                  <a:lnTo>
                    <a:pt x="294" y="66"/>
                  </a:lnTo>
                  <a:lnTo>
                    <a:pt x="333" y="78"/>
                  </a:lnTo>
                  <a:lnTo>
                    <a:pt x="375" y="90"/>
                  </a:lnTo>
                  <a:lnTo>
                    <a:pt x="418" y="102"/>
                  </a:lnTo>
                  <a:lnTo>
                    <a:pt x="457" y="118"/>
                  </a:lnTo>
                  <a:lnTo>
                    <a:pt x="496" y="136"/>
                  </a:lnTo>
                  <a:lnTo>
                    <a:pt x="536" y="157"/>
                  </a:lnTo>
                  <a:lnTo>
                    <a:pt x="572" y="178"/>
                  </a:lnTo>
                  <a:lnTo>
                    <a:pt x="605" y="20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4" name="Freeform 186"/>
            <p:cNvSpPr>
              <a:spLocks/>
            </p:cNvSpPr>
            <p:nvPr/>
          </p:nvSpPr>
          <p:spPr bwMode="auto">
            <a:xfrm>
              <a:off x="1285" y="1194"/>
              <a:ext cx="42" cy="75"/>
            </a:xfrm>
            <a:custGeom>
              <a:avLst/>
              <a:gdLst>
                <a:gd name="T0" fmla="*/ 0 w 297"/>
                <a:gd name="T1" fmla="*/ 342 h 626"/>
                <a:gd name="T2" fmla="*/ 0 w 297"/>
                <a:gd name="T3" fmla="*/ 393 h 626"/>
                <a:gd name="T4" fmla="*/ 12 w 297"/>
                <a:gd name="T5" fmla="*/ 442 h 626"/>
                <a:gd name="T6" fmla="*/ 33 w 297"/>
                <a:gd name="T7" fmla="*/ 487 h 626"/>
                <a:gd name="T8" fmla="*/ 64 w 297"/>
                <a:gd name="T9" fmla="*/ 526 h 626"/>
                <a:gd name="T10" fmla="*/ 100 w 297"/>
                <a:gd name="T11" fmla="*/ 560 h 626"/>
                <a:gd name="T12" fmla="*/ 142 w 297"/>
                <a:gd name="T13" fmla="*/ 590 h 626"/>
                <a:gd name="T14" fmla="*/ 191 w 297"/>
                <a:gd name="T15" fmla="*/ 611 h 626"/>
                <a:gd name="T16" fmla="*/ 239 w 297"/>
                <a:gd name="T17" fmla="*/ 623 h 626"/>
                <a:gd name="T18" fmla="*/ 254 w 297"/>
                <a:gd name="T19" fmla="*/ 626 h 626"/>
                <a:gd name="T20" fmla="*/ 269 w 297"/>
                <a:gd name="T21" fmla="*/ 620 h 626"/>
                <a:gd name="T22" fmla="*/ 282 w 297"/>
                <a:gd name="T23" fmla="*/ 611 h 626"/>
                <a:gd name="T24" fmla="*/ 288 w 297"/>
                <a:gd name="T25" fmla="*/ 599 h 626"/>
                <a:gd name="T26" fmla="*/ 288 w 297"/>
                <a:gd name="T27" fmla="*/ 584 h 626"/>
                <a:gd name="T28" fmla="*/ 285 w 297"/>
                <a:gd name="T29" fmla="*/ 569 h 626"/>
                <a:gd name="T30" fmla="*/ 276 w 297"/>
                <a:gd name="T31" fmla="*/ 557 h 626"/>
                <a:gd name="T32" fmla="*/ 260 w 297"/>
                <a:gd name="T33" fmla="*/ 551 h 626"/>
                <a:gd name="T34" fmla="*/ 212 w 297"/>
                <a:gd name="T35" fmla="*/ 532 h 626"/>
                <a:gd name="T36" fmla="*/ 167 w 297"/>
                <a:gd name="T37" fmla="*/ 508 h 626"/>
                <a:gd name="T38" fmla="*/ 130 w 297"/>
                <a:gd name="T39" fmla="*/ 475 h 626"/>
                <a:gd name="T40" fmla="*/ 103 w 297"/>
                <a:gd name="T41" fmla="*/ 439 h 626"/>
                <a:gd name="T42" fmla="*/ 85 w 297"/>
                <a:gd name="T43" fmla="*/ 393 h 626"/>
                <a:gd name="T44" fmla="*/ 76 w 297"/>
                <a:gd name="T45" fmla="*/ 345 h 626"/>
                <a:gd name="T46" fmla="*/ 76 w 297"/>
                <a:gd name="T47" fmla="*/ 293 h 626"/>
                <a:gd name="T48" fmla="*/ 91 w 297"/>
                <a:gd name="T49" fmla="*/ 239 h 626"/>
                <a:gd name="T50" fmla="*/ 109 w 297"/>
                <a:gd name="T51" fmla="*/ 200 h 626"/>
                <a:gd name="T52" fmla="*/ 133 w 297"/>
                <a:gd name="T53" fmla="*/ 163 h 626"/>
                <a:gd name="T54" fmla="*/ 161 w 297"/>
                <a:gd name="T55" fmla="*/ 130 h 626"/>
                <a:gd name="T56" fmla="*/ 191 w 297"/>
                <a:gd name="T57" fmla="*/ 100 h 626"/>
                <a:gd name="T58" fmla="*/ 218 w 297"/>
                <a:gd name="T59" fmla="*/ 73 h 626"/>
                <a:gd name="T60" fmla="*/ 248 w 297"/>
                <a:gd name="T61" fmla="*/ 48 h 626"/>
                <a:gd name="T62" fmla="*/ 276 w 297"/>
                <a:gd name="T63" fmla="*/ 24 h 626"/>
                <a:gd name="T64" fmla="*/ 297 w 297"/>
                <a:gd name="T65" fmla="*/ 3 h 626"/>
                <a:gd name="T66" fmla="*/ 276 w 297"/>
                <a:gd name="T67" fmla="*/ 0 h 626"/>
                <a:gd name="T68" fmla="*/ 242 w 297"/>
                <a:gd name="T69" fmla="*/ 15 h 626"/>
                <a:gd name="T70" fmla="*/ 197 w 297"/>
                <a:gd name="T71" fmla="*/ 48 h 626"/>
                <a:gd name="T72" fmla="*/ 145 w 297"/>
                <a:gd name="T73" fmla="*/ 94 h 626"/>
                <a:gd name="T74" fmla="*/ 97 w 297"/>
                <a:gd name="T75" fmla="*/ 151 h 626"/>
                <a:gd name="T76" fmla="*/ 52 w 297"/>
                <a:gd name="T77" fmla="*/ 212 h 626"/>
                <a:gd name="T78" fmla="*/ 18 w 297"/>
                <a:gd name="T79" fmla="*/ 278 h 626"/>
                <a:gd name="T80" fmla="*/ 0 w 297"/>
                <a:gd name="T81" fmla="*/ 342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7" h="626">
                  <a:moveTo>
                    <a:pt x="0" y="342"/>
                  </a:moveTo>
                  <a:lnTo>
                    <a:pt x="0" y="393"/>
                  </a:lnTo>
                  <a:lnTo>
                    <a:pt x="12" y="442"/>
                  </a:lnTo>
                  <a:lnTo>
                    <a:pt x="33" y="487"/>
                  </a:lnTo>
                  <a:lnTo>
                    <a:pt x="64" y="526"/>
                  </a:lnTo>
                  <a:lnTo>
                    <a:pt x="100" y="560"/>
                  </a:lnTo>
                  <a:lnTo>
                    <a:pt x="142" y="590"/>
                  </a:lnTo>
                  <a:lnTo>
                    <a:pt x="191" y="611"/>
                  </a:lnTo>
                  <a:lnTo>
                    <a:pt x="239" y="623"/>
                  </a:lnTo>
                  <a:lnTo>
                    <a:pt x="254" y="626"/>
                  </a:lnTo>
                  <a:lnTo>
                    <a:pt x="269" y="620"/>
                  </a:lnTo>
                  <a:lnTo>
                    <a:pt x="282" y="611"/>
                  </a:lnTo>
                  <a:lnTo>
                    <a:pt x="288" y="599"/>
                  </a:lnTo>
                  <a:lnTo>
                    <a:pt x="288" y="584"/>
                  </a:lnTo>
                  <a:lnTo>
                    <a:pt x="285" y="569"/>
                  </a:lnTo>
                  <a:lnTo>
                    <a:pt x="276" y="557"/>
                  </a:lnTo>
                  <a:lnTo>
                    <a:pt x="260" y="551"/>
                  </a:lnTo>
                  <a:lnTo>
                    <a:pt x="212" y="532"/>
                  </a:lnTo>
                  <a:lnTo>
                    <a:pt x="167" y="508"/>
                  </a:lnTo>
                  <a:lnTo>
                    <a:pt x="130" y="475"/>
                  </a:lnTo>
                  <a:lnTo>
                    <a:pt x="103" y="439"/>
                  </a:lnTo>
                  <a:lnTo>
                    <a:pt x="85" y="393"/>
                  </a:lnTo>
                  <a:lnTo>
                    <a:pt x="76" y="345"/>
                  </a:lnTo>
                  <a:lnTo>
                    <a:pt x="76" y="293"/>
                  </a:lnTo>
                  <a:lnTo>
                    <a:pt x="91" y="239"/>
                  </a:lnTo>
                  <a:lnTo>
                    <a:pt x="109" y="200"/>
                  </a:lnTo>
                  <a:lnTo>
                    <a:pt x="133" y="163"/>
                  </a:lnTo>
                  <a:lnTo>
                    <a:pt x="161" y="130"/>
                  </a:lnTo>
                  <a:lnTo>
                    <a:pt x="191" y="100"/>
                  </a:lnTo>
                  <a:lnTo>
                    <a:pt x="218" y="73"/>
                  </a:lnTo>
                  <a:lnTo>
                    <a:pt x="248" y="48"/>
                  </a:lnTo>
                  <a:lnTo>
                    <a:pt x="276" y="24"/>
                  </a:lnTo>
                  <a:lnTo>
                    <a:pt x="297" y="3"/>
                  </a:lnTo>
                  <a:lnTo>
                    <a:pt x="276" y="0"/>
                  </a:lnTo>
                  <a:lnTo>
                    <a:pt x="242" y="15"/>
                  </a:lnTo>
                  <a:lnTo>
                    <a:pt x="197" y="48"/>
                  </a:lnTo>
                  <a:lnTo>
                    <a:pt x="145" y="94"/>
                  </a:lnTo>
                  <a:lnTo>
                    <a:pt x="97" y="151"/>
                  </a:lnTo>
                  <a:lnTo>
                    <a:pt x="52" y="212"/>
                  </a:lnTo>
                  <a:lnTo>
                    <a:pt x="18" y="278"/>
                  </a:lnTo>
                  <a:lnTo>
                    <a:pt x="0" y="34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5" name="Freeform 187"/>
            <p:cNvSpPr>
              <a:spLocks/>
            </p:cNvSpPr>
            <p:nvPr/>
          </p:nvSpPr>
          <p:spPr bwMode="auto">
            <a:xfrm>
              <a:off x="1581" y="1152"/>
              <a:ext cx="90" cy="98"/>
            </a:xfrm>
            <a:custGeom>
              <a:avLst/>
              <a:gdLst>
                <a:gd name="T0" fmla="*/ 536 w 636"/>
                <a:gd name="T1" fmla="*/ 327 h 817"/>
                <a:gd name="T2" fmla="*/ 566 w 636"/>
                <a:gd name="T3" fmla="*/ 378 h 817"/>
                <a:gd name="T4" fmla="*/ 581 w 636"/>
                <a:gd name="T5" fmla="*/ 433 h 817"/>
                <a:gd name="T6" fmla="*/ 572 w 636"/>
                <a:gd name="T7" fmla="*/ 493 h 817"/>
                <a:gd name="T8" fmla="*/ 539 w 636"/>
                <a:gd name="T9" fmla="*/ 551 h 817"/>
                <a:gd name="T10" fmla="*/ 488 w 636"/>
                <a:gd name="T11" fmla="*/ 602 h 817"/>
                <a:gd name="T12" fmla="*/ 430 w 636"/>
                <a:gd name="T13" fmla="*/ 647 h 817"/>
                <a:gd name="T14" fmla="*/ 369 w 636"/>
                <a:gd name="T15" fmla="*/ 696 h 817"/>
                <a:gd name="T16" fmla="*/ 333 w 636"/>
                <a:gd name="T17" fmla="*/ 732 h 817"/>
                <a:gd name="T18" fmla="*/ 321 w 636"/>
                <a:gd name="T19" fmla="*/ 756 h 817"/>
                <a:gd name="T20" fmla="*/ 312 w 636"/>
                <a:gd name="T21" fmla="*/ 781 h 817"/>
                <a:gd name="T22" fmla="*/ 315 w 636"/>
                <a:gd name="T23" fmla="*/ 805 h 817"/>
                <a:gd name="T24" fmla="*/ 336 w 636"/>
                <a:gd name="T25" fmla="*/ 817 h 817"/>
                <a:gd name="T26" fmla="*/ 360 w 636"/>
                <a:gd name="T27" fmla="*/ 814 h 817"/>
                <a:gd name="T28" fmla="*/ 400 w 636"/>
                <a:gd name="T29" fmla="*/ 771 h 817"/>
                <a:gd name="T30" fmla="*/ 466 w 636"/>
                <a:gd name="T31" fmla="*/ 708 h 817"/>
                <a:gd name="T32" fmla="*/ 536 w 636"/>
                <a:gd name="T33" fmla="*/ 647 h 817"/>
                <a:gd name="T34" fmla="*/ 596 w 636"/>
                <a:gd name="T35" fmla="*/ 578 h 817"/>
                <a:gd name="T36" fmla="*/ 633 w 636"/>
                <a:gd name="T37" fmla="*/ 493 h 817"/>
                <a:gd name="T38" fmla="*/ 627 w 636"/>
                <a:gd name="T39" fmla="*/ 403 h 817"/>
                <a:gd name="T40" fmla="*/ 587 w 636"/>
                <a:gd name="T41" fmla="*/ 318 h 817"/>
                <a:gd name="T42" fmla="*/ 521 w 636"/>
                <a:gd name="T43" fmla="*/ 248 h 817"/>
                <a:gd name="T44" fmla="*/ 457 w 636"/>
                <a:gd name="T45" fmla="*/ 197 h 817"/>
                <a:gd name="T46" fmla="*/ 394 w 636"/>
                <a:gd name="T47" fmla="*/ 158 h 817"/>
                <a:gd name="T48" fmla="*/ 327 w 636"/>
                <a:gd name="T49" fmla="*/ 115 h 817"/>
                <a:gd name="T50" fmla="*/ 254 w 636"/>
                <a:gd name="T51" fmla="*/ 76 h 817"/>
                <a:gd name="T52" fmla="*/ 188 w 636"/>
                <a:gd name="T53" fmla="*/ 43 h 817"/>
                <a:gd name="T54" fmla="*/ 121 w 636"/>
                <a:gd name="T55" fmla="*/ 18 h 817"/>
                <a:gd name="T56" fmla="*/ 64 w 636"/>
                <a:gd name="T57" fmla="*/ 3 h 817"/>
                <a:gd name="T58" fmla="*/ 18 w 636"/>
                <a:gd name="T59" fmla="*/ 3 h 817"/>
                <a:gd name="T60" fmla="*/ 21 w 636"/>
                <a:gd name="T61" fmla="*/ 15 h 817"/>
                <a:gd name="T62" fmla="*/ 73 w 636"/>
                <a:gd name="T63" fmla="*/ 37 h 817"/>
                <a:gd name="T64" fmla="*/ 133 w 636"/>
                <a:gd name="T65" fmla="*/ 64 h 817"/>
                <a:gd name="T66" fmla="*/ 203 w 636"/>
                <a:gd name="T67" fmla="*/ 97 h 817"/>
                <a:gd name="T68" fmla="*/ 276 w 636"/>
                <a:gd name="T69" fmla="*/ 136 h 817"/>
                <a:gd name="T70" fmla="*/ 348 w 636"/>
                <a:gd name="T71" fmla="*/ 182 h 817"/>
                <a:gd name="T72" fmla="*/ 421 w 636"/>
                <a:gd name="T73" fmla="*/ 230 h 817"/>
                <a:gd name="T74" fmla="*/ 484 w 636"/>
                <a:gd name="T75" fmla="*/ 279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6" h="817">
                  <a:moveTo>
                    <a:pt x="515" y="306"/>
                  </a:moveTo>
                  <a:lnTo>
                    <a:pt x="536" y="327"/>
                  </a:lnTo>
                  <a:lnTo>
                    <a:pt x="554" y="351"/>
                  </a:lnTo>
                  <a:lnTo>
                    <a:pt x="566" y="378"/>
                  </a:lnTo>
                  <a:lnTo>
                    <a:pt x="578" y="406"/>
                  </a:lnTo>
                  <a:lnTo>
                    <a:pt x="581" y="433"/>
                  </a:lnTo>
                  <a:lnTo>
                    <a:pt x="581" y="463"/>
                  </a:lnTo>
                  <a:lnTo>
                    <a:pt x="572" y="493"/>
                  </a:lnTo>
                  <a:lnTo>
                    <a:pt x="560" y="520"/>
                  </a:lnTo>
                  <a:lnTo>
                    <a:pt x="539" y="551"/>
                  </a:lnTo>
                  <a:lnTo>
                    <a:pt x="515" y="578"/>
                  </a:lnTo>
                  <a:lnTo>
                    <a:pt x="488" y="602"/>
                  </a:lnTo>
                  <a:lnTo>
                    <a:pt x="457" y="626"/>
                  </a:lnTo>
                  <a:lnTo>
                    <a:pt x="430" y="647"/>
                  </a:lnTo>
                  <a:lnTo>
                    <a:pt x="400" y="672"/>
                  </a:lnTo>
                  <a:lnTo>
                    <a:pt x="369" y="696"/>
                  </a:lnTo>
                  <a:lnTo>
                    <a:pt x="342" y="723"/>
                  </a:lnTo>
                  <a:lnTo>
                    <a:pt x="333" y="732"/>
                  </a:lnTo>
                  <a:lnTo>
                    <a:pt x="327" y="744"/>
                  </a:lnTo>
                  <a:lnTo>
                    <a:pt x="321" y="756"/>
                  </a:lnTo>
                  <a:lnTo>
                    <a:pt x="315" y="768"/>
                  </a:lnTo>
                  <a:lnTo>
                    <a:pt x="312" y="781"/>
                  </a:lnTo>
                  <a:lnTo>
                    <a:pt x="312" y="793"/>
                  </a:lnTo>
                  <a:lnTo>
                    <a:pt x="315" y="805"/>
                  </a:lnTo>
                  <a:lnTo>
                    <a:pt x="324" y="814"/>
                  </a:lnTo>
                  <a:lnTo>
                    <a:pt x="336" y="817"/>
                  </a:lnTo>
                  <a:lnTo>
                    <a:pt x="348" y="817"/>
                  </a:lnTo>
                  <a:lnTo>
                    <a:pt x="360" y="814"/>
                  </a:lnTo>
                  <a:lnTo>
                    <a:pt x="369" y="805"/>
                  </a:lnTo>
                  <a:lnTo>
                    <a:pt x="400" y="771"/>
                  </a:lnTo>
                  <a:lnTo>
                    <a:pt x="433" y="738"/>
                  </a:lnTo>
                  <a:lnTo>
                    <a:pt x="466" y="708"/>
                  </a:lnTo>
                  <a:lnTo>
                    <a:pt x="503" y="678"/>
                  </a:lnTo>
                  <a:lnTo>
                    <a:pt x="536" y="647"/>
                  </a:lnTo>
                  <a:lnTo>
                    <a:pt x="566" y="614"/>
                  </a:lnTo>
                  <a:lnTo>
                    <a:pt x="596" y="578"/>
                  </a:lnTo>
                  <a:lnTo>
                    <a:pt x="618" y="539"/>
                  </a:lnTo>
                  <a:lnTo>
                    <a:pt x="633" y="493"/>
                  </a:lnTo>
                  <a:lnTo>
                    <a:pt x="636" y="448"/>
                  </a:lnTo>
                  <a:lnTo>
                    <a:pt x="627" y="403"/>
                  </a:lnTo>
                  <a:lnTo>
                    <a:pt x="612" y="360"/>
                  </a:lnTo>
                  <a:lnTo>
                    <a:pt x="587" y="318"/>
                  </a:lnTo>
                  <a:lnTo>
                    <a:pt x="557" y="282"/>
                  </a:lnTo>
                  <a:lnTo>
                    <a:pt x="521" y="248"/>
                  </a:lnTo>
                  <a:lnTo>
                    <a:pt x="484" y="218"/>
                  </a:lnTo>
                  <a:lnTo>
                    <a:pt x="457" y="197"/>
                  </a:lnTo>
                  <a:lnTo>
                    <a:pt x="427" y="179"/>
                  </a:lnTo>
                  <a:lnTo>
                    <a:pt x="394" y="158"/>
                  </a:lnTo>
                  <a:lnTo>
                    <a:pt x="360" y="136"/>
                  </a:lnTo>
                  <a:lnTo>
                    <a:pt x="327" y="115"/>
                  </a:lnTo>
                  <a:lnTo>
                    <a:pt x="291" y="94"/>
                  </a:lnTo>
                  <a:lnTo>
                    <a:pt x="254" y="76"/>
                  </a:lnTo>
                  <a:lnTo>
                    <a:pt x="221" y="58"/>
                  </a:lnTo>
                  <a:lnTo>
                    <a:pt x="188" y="43"/>
                  </a:lnTo>
                  <a:lnTo>
                    <a:pt x="155" y="28"/>
                  </a:lnTo>
                  <a:lnTo>
                    <a:pt x="121" y="18"/>
                  </a:lnTo>
                  <a:lnTo>
                    <a:pt x="91" y="9"/>
                  </a:lnTo>
                  <a:lnTo>
                    <a:pt x="64" y="3"/>
                  </a:lnTo>
                  <a:lnTo>
                    <a:pt x="40" y="0"/>
                  </a:lnTo>
                  <a:lnTo>
                    <a:pt x="18" y="3"/>
                  </a:lnTo>
                  <a:lnTo>
                    <a:pt x="0" y="9"/>
                  </a:lnTo>
                  <a:lnTo>
                    <a:pt x="21" y="15"/>
                  </a:lnTo>
                  <a:lnTo>
                    <a:pt x="46" y="24"/>
                  </a:lnTo>
                  <a:lnTo>
                    <a:pt x="73" y="37"/>
                  </a:lnTo>
                  <a:lnTo>
                    <a:pt x="100" y="49"/>
                  </a:lnTo>
                  <a:lnTo>
                    <a:pt x="133" y="64"/>
                  </a:lnTo>
                  <a:lnTo>
                    <a:pt x="167" y="79"/>
                  </a:lnTo>
                  <a:lnTo>
                    <a:pt x="203" y="97"/>
                  </a:lnTo>
                  <a:lnTo>
                    <a:pt x="239" y="115"/>
                  </a:lnTo>
                  <a:lnTo>
                    <a:pt x="276" y="136"/>
                  </a:lnTo>
                  <a:lnTo>
                    <a:pt x="312" y="158"/>
                  </a:lnTo>
                  <a:lnTo>
                    <a:pt x="348" y="182"/>
                  </a:lnTo>
                  <a:lnTo>
                    <a:pt x="385" y="206"/>
                  </a:lnTo>
                  <a:lnTo>
                    <a:pt x="421" y="230"/>
                  </a:lnTo>
                  <a:lnTo>
                    <a:pt x="454" y="254"/>
                  </a:lnTo>
                  <a:lnTo>
                    <a:pt x="484" y="279"/>
                  </a:lnTo>
                  <a:lnTo>
                    <a:pt x="515" y="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6" name="Freeform 188"/>
            <p:cNvSpPr>
              <a:spLocks/>
            </p:cNvSpPr>
            <p:nvPr/>
          </p:nvSpPr>
          <p:spPr bwMode="auto">
            <a:xfrm>
              <a:off x="1355" y="1180"/>
              <a:ext cx="73" cy="75"/>
            </a:xfrm>
            <a:custGeom>
              <a:avLst/>
              <a:gdLst>
                <a:gd name="T0" fmla="*/ 188 w 512"/>
                <a:gd name="T1" fmla="*/ 94 h 620"/>
                <a:gd name="T2" fmla="*/ 152 w 512"/>
                <a:gd name="T3" fmla="*/ 121 h 620"/>
                <a:gd name="T4" fmla="*/ 118 w 512"/>
                <a:gd name="T5" fmla="*/ 151 h 620"/>
                <a:gd name="T6" fmla="*/ 85 w 512"/>
                <a:gd name="T7" fmla="*/ 188 h 620"/>
                <a:gd name="T8" fmla="*/ 58 w 512"/>
                <a:gd name="T9" fmla="*/ 224 h 620"/>
                <a:gd name="T10" fmla="*/ 37 w 512"/>
                <a:gd name="T11" fmla="*/ 263 h 620"/>
                <a:gd name="T12" fmla="*/ 19 w 512"/>
                <a:gd name="T13" fmla="*/ 303 h 620"/>
                <a:gd name="T14" fmla="*/ 7 w 512"/>
                <a:gd name="T15" fmla="*/ 342 h 620"/>
                <a:gd name="T16" fmla="*/ 0 w 512"/>
                <a:gd name="T17" fmla="*/ 384 h 620"/>
                <a:gd name="T18" fmla="*/ 7 w 512"/>
                <a:gd name="T19" fmla="*/ 448 h 620"/>
                <a:gd name="T20" fmla="*/ 31 w 512"/>
                <a:gd name="T21" fmla="*/ 499 h 620"/>
                <a:gd name="T22" fmla="*/ 67 w 512"/>
                <a:gd name="T23" fmla="*/ 545 h 620"/>
                <a:gd name="T24" fmla="*/ 112 w 512"/>
                <a:gd name="T25" fmla="*/ 578 h 620"/>
                <a:gd name="T26" fmla="*/ 167 w 512"/>
                <a:gd name="T27" fmla="*/ 602 h 620"/>
                <a:gd name="T28" fmla="*/ 227 w 512"/>
                <a:gd name="T29" fmla="*/ 617 h 620"/>
                <a:gd name="T30" fmla="*/ 285 w 512"/>
                <a:gd name="T31" fmla="*/ 620 h 620"/>
                <a:gd name="T32" fmla="*/ 342 w 512"/>
                <a:gd name="T33" fmla="*/ 611 h 620"/>
                <a:gd name="T34" fmla="*/ 355 w 512"/>
                <a:gd name="T35" fmla="*/ 611 h 620"/>
                <a:gd name="T36" fmla="*/ 367 w 512"/>
                <a:gd name="T37" fmla="*/ 605 h 620"/>
                <a:gd name="T38" fmla="*/ 376 w 512"/>
                <a:gd name="T39" fmla="*/ 593 h 620"/>
                <a:gd name="T40" fmla="*/ 379 w 512"/>
                <a:gd name="T41" fmla="*/ 581 h 620"/>
                <a:gd name="T42" fmla="*/ 376 w 512"/>
                <a:gd name="T43" fmla="*/ 575 h 620"/>
                <a:gd name="T44" fmla="*/ 367 w 512"/>
                <a:gd name="T45" fmla="*/ 575 h 620"/>
                <a:gd name="T46" fmla="*/ 355 w 512"/>
                <a:gd name="T47" fmla="*/ 572 h 620"/>
                <a:gd name="T48" fmla="*/ 339 w 512"/>
                <a:gd name="T49" fmla="*/ 572 h 620"/>
                <a:gd name="T50" fmla="*/ 321 w 512"/>
                <a:gd name="T51" fmla="*/ 572 h 620"/>
                <a:gd name="T52" fmla="*/ 306 w 512"/>
                <a:gd name="T53" fmla="*/ 572 h 620"/>
                <a:gd name="T54" fmla="*/ 291 w 512"/>
                <a:gd name="T55" fmla="*/ 572 h 620"/>
                <a:gd name="T56" fmla="*/ 282 w 512"/>
                <a:gd name="T57" fmla="*/ 572 h 620"/>
                <a:gd name="T58" fmla="*/ 252 w 512"/>
                <a:gd name="T59" fmla="*/ 569 h 620"/>
                <a:gd name="T60" fmla="*/ 224 w 512"/>
                <a:gd name="T61" fmla="*/ 566 h 620"/>
                <a:gd name="T62" fmla="*/ 194 w 512"/>
                <a:gd name="T63" fmla="*/ 563 h 620"/>
                <a:gd name="T64" fmla="*/ 164 w 512"/>
                <a:gd name="T65" fmla="*/ 554 h 620"/>
                <a:gd name="T66" fmla="*/ 134 w 512"/>
                <a:gd name="T67" fmla="*/ 545 h 620"/>
                <a:gd name="T68" fmla="*/ 103 w 512"/>
                <a:gd name="T69" fmla="*/ 523 h 620"/>
                <a:gd name="T70" fmla="*/ 76 w 512"/>
                <a:gd name="T71" fmla="*/ 496 h 620"/>
                <a:gd name="T72" fmla="*/ 46 w 512"/>
                <a:gd name="T73" fmla="*/ 457 h 620"/>
                <a:gd name="T74" fmla="*/ 40 w 512"/>
                <a:gd name="T75" fmla="*/ 411 h 620"/>
                <a:gd name="T76" fmla="*/ 43 w 512"/>
                <a:gd name="T77" fmla="*/ 369 h 620"/>
                <a:gd name="T78" fmla="*/ 55 w 512"/>
                <a:gd name="T79" fmla="*/ 327 h 620"/>
                <a:gd name="T80" fmla="*/ 73 w 512"/>
                <a:gd name="T81" fmla="*/ 287 h 620"/>
                <a:gd name="T82" fmla="*/ 100 w 512"/>
                <a:gd name="T83" fmla="*/ 251 h 620"/>
                <a:gd name="T84" fmla="*/ 131 w 512"/>
                <a:gd name="T85" fmla="*/ 215 h 620"/>
                <a:gd name="T86" fmla="*/ 164 w 512"/>
                <a:gd name="T87" fmla="*/ 185 h 620"/>
                <a:gd name="T88" fmla="*/ 203 w 512"/>
                <a:gd name="T89" fmla="*/ 154 h 620"/>
                <a:gd name="T90" fmla="*/ 243 w 512"/>
                <a:gd name="T91" fmla="*/ 127 h 620"/>
                <a:gd name="T92" fmla="*/ 285 w 512"/>
                <a:gd name="T93" fmla="*/ 103 h 620"/>
                <a:gd name="T94" fmla="*/ 327 w 512"/>
                <a:gd name="T95" fmla="*/ 82 h 620"/>
                <a:gd name="T96" fmla="*/ 367 w 512"/>
                <a:gd name="T97" fmla="*/ 64 h 620"/>
                <a:gd name="T98" fmla="*/ 409 w 512"/>
                <a:gd name="T99" fmla="*/ 49 h 620"/>
                <a:gd name="T100" fmla="*/ 445 w 512"/>
                <a:gd name="T101" fmla="*/ 33 h 620"/>
                <a:gd name="T102" fmla="*/ 482 w 512"/>
                <a:gd name="T103" fmla="*/ 24 h 620"/>
                <a:gd name="T104" fmla="*/ 512 w 512"/>
                <a:gd name="T105" fmla="*/ 18 h 620"/>
                <a:gd name="T106" fmla="*/ 491 w 512"/>
                <a:gd name="T107" fmla="*/ 6 h 620"/>
                <a:gd name="T108" fmla="*/ 457 w 512"/>
                <a:gd name="T109" fmla="*/ 0 h 620"/>
                <a:gd name="T110" fmla="*/ 418 w 512"/>
                <a:gd name="T111" fmla="*/ 6 h 620"/>
                <a:gd name="T112" fmla="*/ 373 w 512"/>
                <a:gd name="T113" fmla="*/ 15 h 620"/>
                <a:gd name="T114" fmla="*/ 321 w 512"/>
                <a:gd name="T115" fmla="*/ 30 h 620"/>
                <a:gd name="T116" fmla="*/ 273 w 512"/>
                <a:gd name="T117" fmla="*/ 49 h 620"/>
                <a:gd name="T118" fmla="*/ 227 w 512"/>
                <a:gd name="T119" fmla="*/ 73 h 620"/>
                <a:gd name="T120" fmla="*/ 188 w 512"/>
                <a:gd name="T121" fmla="*/ 94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2" h="620">
                  <a:moveTo>
                    <a:pt x="188" y="94"/>
                  </a:moveTo>
                  <a:lnTo>
                    <a:pt x="152" y="121"/>
                  </a:lnTo>
                  <a:lnTo>
                    <a:pt x="118" y="151"/>
                  </a:lnTo>
                  <a:lnTo>
                    <a:pt x="85" y="188"/>
                  </a:lnTo>
                  <a:lnTo>
                    <a:pt x="58" y="224"/>
                  </a:lnTo>
                  <a:lnTo>
                    <a:pt x="37" y="263"/>
                  </a:lnTo>
                  <a:lnTo>
                    <a:pt x="19" y="303"/>
                  </a:lnTo>
                  <a:lnTo>
                    <a:pt x="7" y="342"/>
                  </a:lnTo>
                  <a:lnTo>
                    <a:pt x="0" y="384"/>
                  </a:lnTo>
                  <a:lnTo>
                    <a:pt x="7" y="448"/>
                  </a:lnTo>
                  <a:lnTo>
                    <a:pt x="31" y="499"/>
                  </a:lnTo>
                  <a:lnTo>
                    <a:pt x="67" y="545"/>
                  </a:lnTo>
                  <a:lnTo>
                    <a:pt x="112" y="578"/>
                  </a:lnTo>
                  <a:lnTo>
                    <a:pt x="167" y="602"/>
                  </a:lnTo>
                  <a:lnTo>
                    <a:pt x="227" y="617"/>
                  </a:lnTo>
                  <a:lnTo>
                    <a:pt x="285" y="620"/>
                  </a:lnTo>
                  <a:lnTo>
                    <a:pt x="342" y="611"/>
                  </a:lnTo>
                  <a:lnTo>
                    <a:pt x="355" y="611"/>
                  </a:lnTo>
                  <a:lnTo>
                    <a:pt x="367" y="605"/>
                  </a:lnTo>
                  <a:lnTo>
                    <a:pt x="376" y="593"/>
                  </a:lnTo>
                  <a:lnTo>
                    <a:pt x="379" y="581"/>
                  </a:lnTo>
                  <a:lnTo>
                    <a:pt x="376" y="575"/>
                  </a:lnTo>
                  <a:lnTo>
                    <a:pt x="367" y="575"/>
                  </a:lnTo>
                  <a:lnTo>
                    <a:pt x="355" y="572"/>
                  </a:lnTo>
                  <a:lnTo>
                    <a:pt x="339" y="572"/>
                  </a:lnTo>
                  <a:lnTo>
                    <a:pt x="321" y="572"/>
                  </a:lnTo>
                  <a:lnTo>
                    <a:pt x="306" y="572"/>
                  </a:lnTo>
                  <a:lnTo>
                    <a:pt x="291" y="572"/>
                  </a:lnTo>
                  <a:lnTo>
                    <a:pt x="282" y="572"/>
                  </a:lnTo>
                  <a:lnTo>
                    <a:pt x="252" y="569"/>
                  </a:lnTo>
                  <a:lnTo>
                    <a:pt x="224" y="566"/>
                  </a:lnTo>
                  <a:lnTo>
                    <a:pt x="194" y="563"/>
                  </a:lnTo>
                  <a:lnTo>
                    <a:pt x="164" y="554"/>
                  </a:lnTo>
                  <a:lnTo>
                    <a:pt x="134" y="545"/>
                  </a:lnTo>
                  <a:lnTo>
                    <a:pt x="103" y="523"/>
                  </a:lnTo>
                  <a:lnTo>
                    <a:pt x="76" y="496"/>
                  </a:lnTo>
                  <a:lnTo>
                    <a:pt x="46" y="457"/>
                  </a:lnTo>
                  <a:lnTo>
                    <a:pt x="40" y="411"/>
                  </a:lnTo>
                  <a:lnTo>
                    <a:pt x="43" y="369"/>
                  </a:lnTo>
                  <a:lnTo>
                    <a:pt x="55" y="327"/>
                  </a:lnTo>
                  <a:lnTo>
                    <a:pt x="73" y="287"/>
                  </a:lnTo>
                  <a:lnTo>
                    <a:pt x="100" y="251"/>
                  </a:lnTo>
                  <a:lnTo>
                    <a:pt x="131" y="215"/>
                  </a:lnTo>
                  <a:lnTo>
                    <a:pt x="164" y="185"/>
                  </a:lnTo>
                  <a:lnTo>
                    <a:pt x="203" y="154"/>
                  </a:lnTo>
                  <a:lnTo>
                    <a:pt x="243" y="127"/>
                  </a:lnTo>
                  <a:lnTo>
                    <a:pt x="285" y="103"/>
                  </a:lnTo>
                  <a:lnTo>
                    <a:pt x="327" y="82"/>
                  </a:lnTo>
                  <a:lnTo>
                    <a:pt x="367" y="64"/>
                  </a:lnTo>
                  <a:lnTo>
                    <a:pt x="409" y="49"/>
                  </a:lnTo>
                  <a:lnTo>
                    <a:pt x="445" y="33"/>
                  </a:lnTo>
                  <a:lnTo>
                    <a:pt x="482" y="24"/>
                  </a:lnTo>
                  <a:lnTo>
                    <a:pt x="512" y="18"/>
                  </a:lnTo>
                  <a:lnTo>
                    <a:pt x="491" y="6"/>
                  </a:lnTo>
                  <a:lnTo>
                    <a:pt x="457" y="0"/>
                  </a:lnTo>
                  <a:lnTo>
                    <a:pt x="418" y="6"/>
                  </a:lnTo>
                  <a:lnTo>
                    <a:pt x="373" y="15"/>
                  </a:lnTo>
                  <a:lnTo>
                    <a:pt x="321" y="30"/>
                  </a:lnTo>
                  <a:lnTo>
                    <a:pt x="273" y="49"/>
                  </a:lnTo>
                  <a:lnTo>
                    <a:pt x="227" y="73"/>
                  </a:lnTo>
                  <a:lnTo>
                    <a:pt x="188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7" name="Freeform 189"/>
            <p:cNvSpPr>
              <a:spLocks/>
            </p:cNvSpPr>
            <p:nvPr/>
          </p:nvSpPr>
          <p:spPr bwMode="auto">
            <a:xfrm>
              <a:off x="1480" y="1180"/>
              <a:ext cx="46" cy="57"/>
            </a:xfrm>
            <a:custGeom>
              <a:avLst/>
              <a:gdLst>
                <a:gd name="T0" fmla="*/ 279 w 330"/>
                <a:gd name="T1" fmla="*/ 160 h 481"/>
                <a:gd name="T2" fmla="*/ 288 w 330"/>
                <a:gd name="T3" fmla="*/ 212 h 481"/>
                <a:gd name="T4" fmla="*/ 282 w 330"/>
                <a:gd name="T5" fmla="*/ 254 h 481"/>
                <a:gd name="T6" fmla="*/ 260 w 330"/>
                <a:gd name="T7" fmla="*/ 290 h 481"/>
                <a:gd name="T8" fmla="*/ 230 w 330"/>
                <a:gd name="T9" fmla="*/ 324 h 481"/>
                <a:gd name="T10" fmla="*/ 194 w 330"/>
                <a:gd name="T11" fmla="*/ 354 h 481"/>
                <a:gd name="T12" fmla="*/ 154 w 330"/>
                <a:gd name="T13" fmla="*/ 381 h 481"/>
                <a:gd name="T14" fmla="*/ 112 w 330"/>
                <a:gd name="T15" fmla="*/ 411 h 481"/>
                <a:gd name="T16" fmla="*/ 76 w 330"/>
                <a:gd name="T17" fmla="*/ 439 h 481"/>
                <a:gd name="T18" fmla="*/ 70 w 330"/>
                <a:gd name="T19" fmla="*/ 448 h 481"/>
                <a:gd name="T20" fmla="*/ 67 w 330"/>
                <a:gd name="T21" fmla="*/ 454 h 481"/>
                <a:gd name="T22" fmla="*/ 67 w 330"/>
                <a:gd name="T23" fmla="*/ 463 h 481"/>
                <a:gd name="T24" fmla="*/ 73 w 330"/>
                <a:gd name="T25" fmla="*/ 472 h 481"/>
                <a:gd name="T26" fmla="*/ 79 w 330"/>
                <a:gd name="T27" fmla="*/ 478 h 481"/>
                <a:gd name="T28" fmla="*/ 88 w 330"/>
                <a:gd name="T29" fmla="*/ 481 h 481"/>
                <a:gd name="T30" fmla="*/ 97 w 330"/>
                <a:gd name="T31" fmla="*/ 481 h 481"/>
                <a:gd name="T32" fmla="*/ 106 w 330"/>
                <a:gd name="T33" fmla="*/ 478 h 481"/>
                <a:gd name="T34" fmla="*/ 151 w 330"/>
                <a:gd name="T35" fmla="*/ 451 h 481"/>
                <a:gd name="T36" fmla="*/ 197 w 330"/>
                <a:gd name="T37" fmla="*/ 421 h 481"/>
                <a:gd name="T38" fmla="*/ 239 w 330"/>
                <a:gd name="T39" fmla="*/ 387 h 481"/>
                <a:gd name="T40" fmla="*/ 279 w 330"/>
                <a:gd name="T41" fmla="*/ 348 h 481"/>
                <a:gd name="T42" fmla="*/ 306 w 330"/>
                <a:gd name="T43" fmla="*/ 306 h 481"/>
                <a:gd name="T44" fmla="*/ 324 w 330"/>
                <a:gd name="T45" fmla="*/ 257 h 481"/>
                <a:gd name="T46" fmla="*/ 330 w 330"/>
                <a:gd name="T47" fmla="*/ 206 h 481"/>
                <a:gd name="T48" fmla="*/ 318 w 330"/>
                <a:gd name="T49" fmla="*/ 151 h 481"/>
                <a:gd name="T50" fmla="*/ 291 w 330"/>
                <a:gd name="T51" fmla="*/ 109 h 481"/>
                <a:gd name="T52" fmla="*/ 254 w 330"/>
                <a:gd name="T53" fmla="*/ 73 h 481"/>
                <a:gd name="T54" fmla="*/ 206 w 330"/>
                <a:gd name="T55" fmla="*/ 42 h 481"/>
                <a:gd name="T56" fmla="*/ 157 w 330"/>
                <a:gd name="T57" fmla="*/ 21 h 481"/>
                <a:gd name="T58" fmla="*/ 106 w 330"/>
                <a:gd name="T59" fmla="*/ 6 h 481"/>
                <a:gd name="T60" fmla="*/ 61 w 330"/>
                <a:gd name="T61" fmla="*/ 0 h 481"/>
                <a:gd name="T62" fmla="*/ 24 w 330"/>
                <a:gd name="T63" fmla="*/ 3 h 481"/>
                <a:gd name="T64" fmla="*/ 0 w 330"/>
                <a:gd name="T65" fmla="*/ 15 h 481"/>
                <a:gd name="T66" fmla="*/ 42 w 330"/>
                <a:gd name="T67" fmla="*/ 27 h 481"/>
                <a:gd name="T68" fmla="*/ 85 w 330"/>
                <a:gd name="T69" fmla="*/ 36 h 481"/>
                <a:gd name="T70" fmla="*/ 124 w 330"/>
                <a:gd name="T71" fmla="*/ 45 h 481"/>
                <a:gd name="T72" fmla="*/ 164 w 330"/>
                <a:gd name="T73" fmla="*/ 58 h 481"/>
                <a:gd name="T74" fmla="*/ 200 w 330"/>
                <a:gd name="T75" fmla="*/ 73 h 481"/>
                <a:gd name="T76" fmla="*/ 233 w 330"/>
                <a:gd name="T77" fmla="*/ 94 h 481"/>
                <a:gd name="T78" fmla="*/ 260 w 330"/>
                <a:gd name="T79" fmla="*/ 121 h 481"/>
                <a:gd name="T80" fmla="*/ 279 w 330"/>
                <a:gd name="T81" fmla="*/ 16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0" h="481">
                  <a:moveTo>
                    <a:pt x="279" y="160"/>
                  </a:moveTo>
                  <a:lnTo>
                    <a:pt x="288" y="212"/>
                  </a:lnTo>
                  <a:lnTo>
                    <a:pt x="282" y="254"/>
                  </a:lnTo>
                  <a:lnTo>
                    <a:pt x="260" y="290"/>
                  </a:lnTo>
                  <a:lnTo>
                    <a:pt x="230" y="324"/>
                  </a:lnTo>
                  <a:lnTo>
                    <a:pt x="194" y="354"/>
                  </a:lnTo>
                  <a:lnTo>
                    <a:pt x="154" y="381"/>
                  </a:lnTo>
                  <a:lnTo>
                    <a:pt x="112" y="411"/>
                  </a:lnTo>
                  <a:lnTo>
                    <a:pt x="76" y="439"/>
                  </a:lnTo>
                  <a:lnTo>
                    <a:pt x="70" y="448"/>
                  </a:lnTo>
                  <a:lnTo>
                    <a:pt x="67" y="454"/>
                  </a:lnTo>
                  <a:lnTo>
                    <a:pt x="67" y="463"/>
                  </a:lnTo>
                  <a:lnTo>
                    <a:pt x="73" y="472"/>
                  </a:lnTo>
                  <a:lnTo>
                    <a:pt x="79" y="478"/>
                  </a:lnTo>
                  <a:lnTo>
                    <a:pt x="88" y="481"/>
                  </a:lnTo>
                  <a:lnTo>
                    <a:pt x="97" y="481"/>
                  </a:lnTo>
                  <a:lnTo>
                    <a:pt x="106" y="478"/>
                  </a:lnTo>
                  <a:lnTo>
                    <a:pt x="151" y="451"/>
                  </a:lnTo>
                  <a:lnTo>
                    <a:pt x="197" y="421"/>
                  </a:lnTo>
                  <a:lnTo>
                    <a:pt x="239" y="387"/>
                  </a:lnTo>
                  <a:lnTo>
                    <a:pt x="279" y="348"/>
                  </a:lnTo>
                  <a:lnTo>
                    <a:pt x="306" y="306"/>
                  </a:lnTo>
                  <a:lnTo>
                    <a:pt x="324" y="257"/>
                  </a:lnTo>
                  <a:lnTo>
                    <a:pt x="330" y="206"/>
                  </a:lnTo>
                  <a:lnTo>
                    <a:pt x="318" y="151"/>
                  </a:lnTo>
                  <a:lnTo>
                    <a:pt x="291" y="109"/>
                  </a:lnTo>
                  <a:lnTo>
                    <a:pt x="254" y="73"/>
                  </a:lnTo>
                  <a:lnTo>
                    <a:pt x="206" y="42"/>
                  </a:lnTo>
                  <a:lnTo>
                    <a:pt x="157" y="21"/>
                  </a:lnTo>
                  <a:lnTo>
                    <a:pt x="106" y="6"/>
                  </a:lnTo>
                  <a:lnTo>
                    <a:pt x="61" y="0"/>
                  </a:lnTo>
                  <a:lnTo>
                    <a:pt x="24" y="3"/>
                  </a:lnTo>
                  <a:lnTo>
                    <a:pt x="0" y="15"/>
                  </a:lnTo>
                  <a:lnTo>
                    <a:pt x="42" y="27"/>
                  </a:lnTo>
                  <a:lnTo>
                    <a:pt x="85" y="36"/>
                  </a:lnTo>
                  <a:lnTo>
                    <a:pt x="124" y="45"/>
                  </a:lnTo>
                  <a:lnTo>
                    <a:pt x="164" y="58"/>
                  </a:lnTo>
                  <a:lnTo>
                    <a:pt x="200" y="73"/>
                  </a:lnTo>
                  <a:lnTo>
                    <a:pt x="233" y="94"/>
                  </a:lnTo>
                  <a:lnTo>
                    <a:pt x="260" y="121"/>
                  </a:lnTo>
                  <a:lnTo>
                    <a:pt x="279" y="1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8" name="Freeform 190"/>
            <p:cNvSpPr>
              <a:spLocks/>
            </p:cNvSpPr>
            <p:nvPr/>
          </p:nvSpPr>
          <p:spPr bwMode="auto">
            <a:xfrm>
              <a:off x="1309" y="1166"/>
              <a:ext cx="118" cy="120"/>
            </a:xfrm>
            <a:custGeom>
              <a:avLst/>
              <a:gdLst>
                <a:gd name="T0" fmla="*/ 260 w 832"/>
                <a:gd name="T1" fmla="*/ 185 h 998"/>
                <a:gd name="T2" fmla="*/ 139 w 832"/>
                <a:gd name="T3" fmla="*/ 303 h 998"/>
                <a:gd name="T4" fmla="*/ 45 w 832"/>
                <a:gd name="T5" fmla="*/ 442 h 998"/>
                <a:gd name="T6" fmla="*/ 0 w 832"/>
                <a:gd name="T7" fmla="*/ 599 h 998"/>
                <a:gd name="T8" fmla="*/ 9 w 832"/>
                <a:gd name="T9" fmla="*/ 705 h 998"/>
                <a:gd name="T10" fmla="*/ 27 w 832"/>
                <a:gd name="T11" fmla="*/ 747 h 998"/>
                <a:gd name="T12" fmla="*/ 54 w 832"/>
                <a:gd name="T13" fmla="*/ 787 h 998"/>
                <a:gd name="T14" fmla="*/ 87 w 832"/>
                <a:gd name="T15" fmla="*/ 820 h 998"/>
                <a:gd name="T16" fmla="*/ 145 w 832"/>
                <a:gd name="T17" fmla="*/ 856 h 998"/>
                <a:gd name="T18" fmla="*/ 224 w 832"/>
                <a:gd name="T19" fmla="*/ 895 h 998"/>
                <a:gd name="T20" fmla="*/ 308 w 832"/>
                <a:gd name="T21" fmla="*/ 926 h 998"/>
                <a:gd name="T22" fmla="*/ 393 w 832"/>
                <a:gd name="T23" fmla="*/ 950 h 998"/>
                <a:gd name="T24" fmla="*/ 481 w 832"/>
                <a:gd name="T25" fmla="*/ 968 h 998"/>
                <a:gd name="T26" fmla="*/ 569 w 832"/>
                <a:gd name="T27" fmla="*/ 980 h 998"/>
                <a:gd name="T28" fmla="*/ 659 w 832"/>
                <a:gd name="T29" fmla="*/ 989 h 998"/>
                <a:gd name="T30" fmla="*/ 747 w 832"/>
                <a:gd name="T31" fmla="*/ 995 h 998"/>
                <a:gd name="T32" fmla="*/ 805 w 832"/>
                <a:gd name="T33" fmla="*/ 998 h 998"/>
                <a:gd name="T34" fmla="*/ 826 w 832"/>
                <a:gd name="T35" fmla="*/ 980 h 998"/>
                <a:gd name="T36" fmla="*/ 832 w 832"/>
                <a:gd name="T37" fmla="*/ 950 h 998"/>
                <a:gd name="T38" fmla="*/ 814 w 832"/>
                <a:gd name="T39" fmla="*/ 929 h 998"/>
                <a:gd name="T40" fmla="*/ 759 w 832"/>
                <a:gd name="T41" fmla="*/ 926 h 998"/>
                <a:gd name="T42" fmla="*/ 678 w 832"/>
                <a:gd name="T43" fmla="*/ 923 h 998"/>
                <a:gd name="T44" fmla="*/ 596 w 832"/>
                <a:gd name="T45" fmla="*/ 917 h 998"/>
                <a:gd name="T46" fmla="*/ 514 w 832"/>
                <a:gd name="T47" fmla="*/ 905 h 998"/>
                <a:gd name="T48" fmla="*/ 432 w 832"/>
                <a:gd name="T49" fmla="*/ 889 h 998"/>
                <a:gd name="T50" fmla="*/ 351 w 832"/>
                <a:gd name="T51" fmla="*/ 868 h 998"/>
                <a:gd name="T52" fmla="*/ 272 w 832"/>
                <a:gd name="T53" fmla="*/ 844 h 998"/>
                <a:gd name="T54" fmla="*/ 196 w 832"/>
                <a:gd name="T55" fmla="*/ 808 h 998"/>
                <a:gd name="T56" fmla="*/ 130 w 832"/>
                <a:gd name="T57" fmla="*/ 768 h 998"/>
                <a:gd name="T58" fmla="*/ 90 w 832"/>
                <a:gd name="T59" fmla="*/ 708 h 998"/>
                <a:gd name="T60" fmla="*/ 78 w 832"/>
                <a:gd name="T61" fmla="*/ 629 h 998"/>
                <a:gd name="T62" fmla="*/ 96 w 832"/>
                <a:gd name="T63" fmla="*/ 520 h 998"/>
                <a:gd name="T64" fmla="*/ 130 w 832"/>
                <a:gd name="T65" fmla="*/ 436 h 998"/>
                <a:gd name="T66" fmla="*/ 175 w 832"/>
                <a:gd name="T67" fmla="*/ 360 h 998"/>
                <a:gd name="T68" fmla="*/ 230 w 832"/>
                <a:gd name="T69" fmla="*/ 294 h 998"/>
                <a:gd name="T70" fmla="*/ 293 w 832"/>
                <a:gd name="T71" fmla="*/ 233 h 998"/>
                <a:gd name="T72" fmla="*/ 372 w 832"/>
                <a:gd name="T73" fmla="*/ 170 h 998"/>
                <a:gd name="T74" fmla="*/ 466 w 832"/>
                <a:gd name="T75" fmla="*/ 109 h 998"/>
                <a:gd name="T76" fmla="*/ 566 w 832"/>
                <a:gd name="T77" fmla="*/ 58 h 998"/>
                <a:gd name="T78" fmla="*/ 653 w 832"/>
                <a:gd name="T79" fmla="*/ 18 h 998"/>
                <a:gd name="T80" fmla="*/ 656 w 832"/>
                <a:gd name="T81" fmla="*/ 0 h 998"/>
                <a:gd name="T82" fmla="*/ 569 w 832"/>
                <a:gd name="T83" fmla="*/ 15 h 998"/>
                <a:gd name="T84" fmla="*/ 466 w 832"/>
                <a:gd name="T85" fmla="*/ 52 h 998"/>
                <a:gd name="T86" fmla="*/ 366 w 832"/>
                <a:gd name="T87" fmla="*/ 103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32" h="998">
                  <a:moveTo>
                    <a:pt x="323" y="133"/>
                  </a:moveTo>
                  <a:lnTo>
                    <a:pt x="260" y="185"/>
                  </a:lnTo>
                  <a:lnTo>
                    <a:pt x="196" y="242"/>
                  </a:lnTo>
                  <a:lnTo>
                    <a:pt x="139" y="303"/>
                  </a:lnTo>
                  <a:lnTo>
                    <a:pt x="87" y="369"/>
                  </a:lnTo>
                  <a:lnTo>
                    <a:pt x="45" y="442"/>
                  </a:lnTo>
                  <a:lnTo>
                    <a:pt x="15" y="517"/>
                  </a:lnTo>
                  <a:lnTo>
                    <a:pt x="0" y="599"/>
                  </a:lnTo>
                  <a:lnTo>
                    <a:pt x="3" y="684"/>
                  </a:lnTo>
                  <a:lnTo>
                    <a:pt x="9" y="705"/>
                  </a:lnTo>
                  <a:lnTo>
                    <a:pt x="18" y="729"/>
                  </a:lnTo>
                  <a:lnTo>
                    <a:pt x="27" y="747"/>
                  </a:lnTo>
                  <a:lnTo>
                    <a:pt x="39" y="768"/>
                  </a:lnTo>
                  <a:lnTo>
                    <a:pt x="54" y="787"/>
                  </a:lnTo>
                  <a:lnTo>
                    <a:pt x="69" y="805"/>
                  </a:lnTo>
                  <a:lnTo>
                    <a:pt x="87" y="820"/>
                  </a:lnTo>
                  <a:lnTo>
                    <a:pt x="106" y="832"/>
                  </a:lnTo>
                  <a:lnTo>
                    <a:pt x="145" y="856"/>
                  </a:lnTo>
                  <a:lnTo>
                    <a:pt x="184" y="877"/>
                  </a:lnTo>
                  <a:lnTo>
                    <a:pt x="224" y="895"/>
                  </a:lnTo>
                  <a:lnTo>
                    <a:pt x="266" y="911"/>
                  </a:lnTo>
                  <a:lnTo>
                    <a:pt x="308" y="926"/>
                  </a:lnTo>
                  <a:lnTo>
                    <a:pt x="351" y="938"/>
                  </a:lnTo>
                  <a:lnTo>
                    <a:pt x="393" y="950"/>
                  </a:lnTo>
                  <a:lnTo>
                    <a:pt x="435" y="959"/>
                  </a:lnTo>
                  <a:lnTo>
                    <a:pt x="481" y="968"/>
                  </a:lnTo>
                  <a:lnTo>
                    <a:pt x="526" y="974"/>
                  </a:lnTo>
                  <a:lnTo>
                    <a:pt x="569" y="980"/>
                  </a:lnTo>
                  <a:lnTo>
                    <a:pt x="614" y="986"/>
                  </a:lnTo>
                  <a:lnTo>
                    <a:pt x="659" y="989"/>
                  </a:lnTo>
                  <a:lnTo>
                    <a:pt x="705" y="992"/>
                  </a:lnTo>
                  <a:lnTo>
                    <a:pt x="747" y="995"/>
                  </a:lnTo>
                  <a:lnTo>
                    <a:pt x="793" y="998"/>
                  </a:lnTo>
                  <a:lnTo>
                    <a:pt x="805" y="998"/>
                  </a:lnTo>
                  <a:lnTo>
                    <a:pt x="817" y="989"/>
                  </a:lnTo>
                  <a:lnTo>
                    <a:pt x="826" y="980"/>
                  </a:lnTo>
                  <a:lnTo>
                    <a:pt x="832" y="965"/>
                  </a:lnTo>
                  <a:lnTo>
                    <a:pt x="832" y="950"/>
                  </a:lnTo>
                  <a:lnTo>
                    <a:pt x="826" y="938"/>
                  </a:lnTo>
                  <a:lnTo>
                    <a:pt x="814" y="929"/>
                  </a:lnTo>
                  <a:lnTo>
                    <a:pt x="802" y="926"/>
                  </a:lnTo>
                  <a:lnTo>
                    <a:pt x="759" y="926"/>
                  </a:lnTo>
                  <a:lnTo>
                    <a:pt x="720" y="926"/>
                  </a:lnTo>
                  <a:lnTo>
                    <a:pt x="678" y="923"/>
                  </a:lnTo>
                  <a:lnTo>
                    <a:pt x="638" y="920"/>
                  </a:lnTo>
                  <a:lnTo>
                    <a:pt x="596" y="917"/>
                  </a:lnTo>
                  <a:lnTo>
                    <a:pt x="553" y="911"/>
                  </a:lnTo>
                  <a:lnTo>
                    <a:pt x="514" y="905"/>
                  </a:lnTo>
                  <a:lnTo>
                    <a:pt x="472" y="898"/>
                  </a:lnTo>
                  <a:lnTo>
                    <a:pt x="432" y="889"/>
                  </a:lnTo>
                  <a:lnTo>
                    <a:pt x="390" y="880"/>
                  </a:lnTo>
                  <a:lnTo>
                    <a:pt x="351" y="868"/>
                  </a:lnTo>
                  <a:lnTo>
                    <a:pt x="311" y="856"/>
                  </a:lnTo>
                  <a:lnTo>
                    <a:pt x="272" y="844"/>
                  </a:lnTo>
                  <a:lnTo>
                    <a:pt x="236" y="826"/>
                  </a:lnTo>
                  <a:lnTo>
                    <a:pt x="196" y="808"/>
                  </a:lnTo>
                  <a:lnTo>
                    <a:pt x="160" y="790"/>
                  </a:lnTo>
                  <a:lnTo>
                    <a:pt x="130" y="768"/>
                  </a:lnTo>
                  <a:lnTo>
                    <a:pt x="106" y="738"/>
                  </a:lnTo>
                  <a:lnTo>
                    <a:pt x="90" y="708"/>
                  </a:lnTo>
                  <a:lnTo>
                    <a:pt x="78" y="672"/>
                  </a:lnTo>
                  <a:lnTo>
                    <a:pt x="78" y="629"/>
                  </a:lnTo>
                  <a:lnTo>
                    <a:pt x="84" y="575"/>
                  </a:lnTo>
                  <a:lnTo>
                    <a:pt x="96" y="520"/>
                  </a:lnTo>
                  <a:lnTo>
                    <a:pt x="109" y="481"/>
                  </a:lnTo>
                  <a:lnTo>
                    <a:pt x="130" y="436"/>
                  </a:lnTo>
                  <a:lnTo>
                    <a:pt x="154" y="396"/>
                  </a:lnTo>
                  <a:lnTo>
                    <a:pt x="175" y="360"/>
                  </a:lnTo>
                  <a:lnTo>
                    <a:pt x="202" y="327"/>
                  </a:lnTo>
                  <a:lnTo>
                    <a:pt x="230" y="294"/>
                  </a:lnTo>
                  <a:lnTo>
                    <a:pt x="260" y="263"/>
                  </a:lnTo>
                  <a:lnTo>
                    <a:pt x="293" y="233"/>
                  </a:lnTo>
                  <a:lnTo>
                    <a:pt x="333" y="200"/>
                  </a:lnTo>
                  <a:lnTo>
                    <a:pt x="372" y="170"/>
                  </a:lnTo>
                  <a:lnTo>
                    <a:pt x="417" y="139"/>
                  </a:lnTo>
                  <a:lnTo>
                    <a:pt x="466" y="109"/>
                  </a:lnTo>
                  <a:lnTo>
                    <a:pt x="517" y="82"/>
                  </a:lnTo>
                  <a:lnTo>
                    <a:pt x="566" y="58"/>
                  </a:lnTo>
                  <a:lnTo>
                    <a:pt x="611" y="37"/>
                  </a:lnTo>
                  <a:lnTo>
                    <a:pt x="653" y="18"/>
                  </a:lnTo>
                  <a:lnTo>
                    <a:pt x="690" y="3"/>
                  </a:lnTo>
                  <a:lnTo>
                    <a:pt x="656" y="0"/>
                  </a:lnTo>
                  <a:lnTo>
                    <a:pt x="614" y="3"/>
                  </a:lnTo>
                  <a:lnTo>
                    <a:pt x="569" y="15"/>
                  </a:lnTo>
                  <a:lnTo>
                    <a:pt x="517" y="31"/>
                  </a:lnTo>
                  <a:lnTo>
                    <a:pt x="466" y="52"/>
                  </a:lnTo>
                  <a:lnTo>
                    <a:pt x="414" y="76"/>
                  </a:lnTo>
                  <a:lnTo>
                    <a:pt x="366" y="103"/>
                  </a:lnTo>
                  <a:lnTo>
                    <a:pt x="323" y="1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19" name="Freeform 191"/>
            <p:cNvSpPr>
              <a:spLocks/>
            </p:cNvSpPr>
            <p:nvPr/>
          </p:nvSpPr>
          <p:spPr bwMode="auto">
            <a:xfrm>
              <a:off x="1475" y="1163"/>
              <a:ext cx="103" cy="79"/>
            </a:xfrm>
            <a:custGeom>
              <a:avLst/>
              <a:gdLst>
                <a:gd name="T0" fmla="*/ 605 w 726"/>
                <a:gd name="T1" fmla="*/ 206 h 665"/>
                <a:gd name="T2" fmla="*/ 638 w 726"/>
                <a:gd name="T3" fmla="*/ 242 h 665"/>
                <a:gd name="T4" fmla="*/ 657 w 726"/>
                <a:gd name="T5" fmla="*/ 284 h 665"/>
                <a:gd name="T6" fmla="*/ 669 w 726"/>
                <a:gd name="T7" fmla="*/ 330 h 665"/>
                <a:gd name="T8" fmla="*/ 669 w 726"/>
                <a:gd name="T9" fmla="*/ 378 h 665"/>
                <a:gd name="T10" fmla="*/ 663 w 726"/>
                <a:gd name="T11" fmla="*/ 417 h 665"/>
                <a:gd name="T12" fmla="*/ 650 w 726"/>
                <a:gd name="T13" fmla="*/ 451 h 665"/>
                <a:gd name="T14" fmla="*/ 629 w 726"/>
                <a:gd name="T15" fmla="*/ 484 h 665"/>
                <a:gd name="T16" fmla="*/ 608 w 726"/>
                <a:gd name="T17" fmla="*/ 511 h 665"/>
                <a:gd name="T18" fmla="*/ 581 w 726"/>
                <a:gd name="T19" fmla="*/ 541 h 665"/>
                <a:gd name="T20" fmla="*/ 554 w 726"/>
                <a:gd name="T21" fmla="*/ 566 h 665"/>
                <a:gd name="T22" fmla="*/ 526 w 726"/>
                <a:gd name="T23" fmla="*/ 593 h 665"/>
                <a:gd name="T24" fmla="*/ 499 w 726"/>
                <a:gd name="T25" fmla="*/ 620 h 665"/>
                <a:gd name="T26" fmla="*/ 493 w 726"/>
                <a:gd name="T27" fmla="*/ 629 h 665"/>
                <a:gd name="T28" fmla="*/ 490 w 726"/>
                <a:gd name="T29" fmla="*/ 638 h 665"/>
                <a:gd name="T30" fmla="*/ 493 w 726"/>
                <a:gd name="T31" fmla="*/ 647 h 665"/>
                <a:gd name="T32" fmla="*/ 499 w 726"/>
                <a:gd name="T33" fmla="*/ 656 h 665"/>
                <a:gd name="T34" fmla="*/ 508 w 726"/>
                <a:gd name="T35" fmla="*/ 662 h 665"/>
                <a:gd name="T36" fmla="*/ 517 w 726"/>
                <a:gd name="T37" fmla="*/ 665 h 665"/>
                <a:gd name="T38" fmla="*/ 529 w 726"/>
                <a:gd name="T39" fmla="*/ 662 h 665"/>
                <a:gd name="T40" fmla="*/ 538 w 726"/>
                <a:gd name="T41" fmla="*/ 656 h 665"/>
                <a:gd name="T42" fmla="*/ 599 w 726"/>
                <a:gd name="T43" fmla="*/ 617 h 665"/>
                <a:gd name="T44" fmla="*/ 647 w 726"/>
                <a:gd name="T45" fmla="*/ 566 h 665"/>
                <a:gd name="T46" fmla="*/ 690 w 726"/>
                <a:gd name="T47" fmla="*/ 505 h 665"/>
                <a:gd name="T48" fmla="*/ 717 w 726"/>
                <a:gd name="T49" fmla="*/ 442 h 665"/>
                <a:gd name="T50" fmla="*/ 726 w 726"/>
                <a:gd name="T51" fmla="*/ 372 h 665"/>
                <a:gd name="T52" fmla="*/ 720 w 726"/>
                <a:gd name="T53" fmla="*/ 305 h 665"/>
                <a:gd name="T54" fmla="*/ 696 w 726"/>
                <a:gd name="T55" fmla="*/ 242 h 665"/>
                <a:gd name="T56" fmla="*/ 647 w 726"/>
                <a:gd name="T57" fmla="*/ 184 h 665"/>
                <a:gd name="T58" fmla="*/ 611 w 726"/>
                <a:gd name="T59" fmla="*/ 154 h 665"/>
                <a:gd name="T60" fmla="*/ 569 w 726"/>
                <a:gd name="T61" fmla="*/ 127 h 665"/>
                <a:gd name="T62" fmla="*/ 520 w 726"/>
                <a:gd name="T63" fmla="*/ 103 h 665"/>
                <a:gd name="T64" fmla="*/ 472 w 726"/>
                <a:gd name="T65" fmla="*/ 82 h 665"/>
                <a:gd name="T66" fmla="*/ 420 w 726"/>
                <a:gd name="T67" fmla="*/ 64 h 665"/>
                <a:gd name="T68" fmla="*/ 366 w 726"/>
                <a:gd name="T69" fmla="*/ 48 h 665"/>
                <a:gd name="T70" fmla="*/ 315 w 726"/>
                <a:gd name="T71" fmla="*/ 33 h 665"/>
                <a:gd name="T72" fmla="*/ 260 w 726"/>
                <a:gd name="T73" fmla="*/ 21 h 665"/>
                <a:gd name="T74" fmla="*/ 212 w 726"/>
                <a:gd name="T75" fmla="*/ 12 h 665"/>
                <a:gd name="T76" fmla="*/ 163 w 726"/>
                <a:gd name="T77" fmla="*/ 6 h 665"/>
                <a:gd name="T78" fmla="*/ 121 w 726"/>
                <a:gd name="T79" fmla="*/ 0 h 665"/>
                <a:gd name="T80" fmla="*/ 82 w 726"/>
                <a:gd name="T81" fmla="*/ 0 h 665"/>
                <a:gd name="T82" fmla="*/ 48 w 726"/>
                <a:gd name="T83" fmla="*/ 0 h 665"/>
                <a:gd name="T84" fmla="*/ 24 w 726"/>
                <a:gd name="T85" fmla="*/ 3 h 665"/>
                <a:gd name="T86" fmla="*/ 9 w 726"/>
                <a:gd name="T87" fmla="*/ 9 h 665"/>
                <a:gd name="T88" fmla="*/ 0 w 726"/>
                <a:gd name="T89" fmla="*/ 15 h 665"/>
                <a:gd name="T90" fmla="*/ 30 w 726"/>
                <a:gd name="T91" fmla="*/ 21 h 665"/>
                <a:gd name="T92" fmla="*/ 63 w 726"/>
                <a:gd name="T93" fmla="*/ 24 h 665"/>
                <a:gd name="T94" fmla="*/ 97 w 726"/>
                <a:gd name="T95" fmla="*/ 30 h 665"/>
                <a:gd name="T96" fmla="*/ 133 w 726"/>
                <a:gd name="T97" fmla="*/ 36 h 665"/>
                <a:gd name="T98" fmla="*/ 172 w 726"/>
                <a:gd name="T99" fmla="*/ 42 h 665"/>
                <a:gd name="T100" fmla="*/ 212 w 726"/>
                <a:gd name="T101" fmla="*/ 48 h 665"/>
                <a:gd name="T102" fmla="*/ 251 w 726"/>
                <a:gd name="T103" fmla="*/ 57 h 665"/>
                <a:gd name="T104" fmla="*/ 293 w 726"/>
                <a:gd name="T105" fmla="*/ 67 h 665"/>
                <a:gd name="T106" fmla="*/ 333 w 726"/>
                <a:gd name="T107" fmla="*/ 79 h 665"/>
                <a:gd name="T108" fmla="*/ 375 w 726"/>
                <a:gd name="T109" fmla="*/ 91 h 665"/>
                <a:gd name="T110" fmla="*/ 417 w 726"/>
                <a:gd name="T111" fmla="*/ 106 h 665"/>
                <a:gd name="T112" fmla="*/ 457 w 726"/>
                <a:gd name="T113" fmla="*/ 121 h 665"/>
                <a:gd name="T114" fmla="*/ 496 w 726"/>
                <a:gd name="T115" fmla="*/ 139 h 665"/>
                <a:gd name="T116" fmla="*/ 535 w 726"/>
                <a:gd name="T117" fmla="*/ 157 h 665"/>
                <a:gd name="T118" fmla="*/ 572 w 726"/>
                <a:gd name="T119" fmla="*/ 181 h 665"/>
                <a:gd name="T120" fmla="*/ 605 w 726"/>
                <a:gd name="T121" fmla="*/ 206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6" h="665">
                  <a:moveTo>
                    <a:pt x="605" y="206"/>
                  </a:moveTo>
                  <a:lnTo>
                    <a:pt x="638" y="242"/>
                  </a:lnTo>
                  <a:lnTo>
                    <a:pt x="657" y="284"/>
                  </a:lnTo>
                  <a:lnTo>
                    <a:pt x="669" y="330"/>
                  </a:lnTo>
                  <a:lnTo>
                    <a:pt x="669" y="378"/>
                  </a:lnTo>
                  <a:lnTo>
                    <a:pt x="663" y="417"/>
                  </a:lnTo>
                  <a:lnTo>
                    <a:pt x="650" y="451"/>
                  </a:lnTo>
                  <a:lnTo>
                    <a:pt x="629" y="484"/>
                  </a:lnTo>
                  <a:lnTo>
                    <a:pt x="608" y="511"/>
                  </a:lnTo>
                  <a:lnTo>
                    <a:pt x="581" y="541"/>
                  </a:lnTo>
                  <a:lnTo>
                    <a:pt x="554" y="566"/>
                  </a:lnTo>
                  <a:lnTo>
                    <a:pt x="526" y="593"/>
                  </a:lnTo>
                  <a:lnTo>
                    <a:pt x="499" y="620"/>
                  </a:lnTo>
                  <a:lnTo>
                    <a:pt x="493" y="629"/>
                  </a:lnTo>
                  <a:lnTo>
                    <a:pt x="490" y="638"/>
                  </a:lnTo>
                  <a:lnTo>
                    <a:pt x="493" y="647"/>
                  </a:lnTo>
                  <a:lnTo>
                    <a:pt x="499" y="656"/>
                  </a:lnTo>
                  <a:lnTo>
                    <a:pt x="508" y="662"/>
                  </a:lnTo>
                  <a:lnTo>
                    <a:pt x="517" y="665"/>
                  </a:lnTo>
                  <a:lnTo>
                    <a:pt x="529" y="662"/>
                  </a:lnTo>
                  <a:lnTo>
                    <a:pt x="538" y="656"/>
                  </a:lnTo>
                  <a:lnTo>
                    <a:pt x="599" y="617"/>
                  </a:lnTo>
                  <a:lnTo>
                    <a:pt x="647" y="566"/>
                  </a:lnTo>
                  <a:lnTo>
                    <a:pt x="690" y="505"/>
                  </a:lnTo>
                  <a:lnTo>
                    <a:pt x="717" y="442"/>
                  </a:lnTo>
                  <a:lnTo>
                    <a:pt x="726" y="372"/>
                  </a:lnTo>
                  <a:lnTo>
                    <a:pt x="720" y="305"/>
                  </a:lnTo>
                  <a:lnTo>
                    <a:pt x="696" y="242"/>
                  </a:lnTo>
                  <a:lnTo>
                    <a:pt x="647" y="184"/>
                  </a:lnTo>
                  <a:lnTo>
                    <a:pt x="611" y="154"/>
                  </a:lnTo>
                  <a:lnTo>
                    <a:pt x="569" y="127"/>
                  </a:lnTo>
                  <a:lnTo>
                    <a:pt x="520" y="103"/>
                  </a:lnTo>
                  <a:lnTo>
                    <a:pt x="472" y="82"/>
                  </a:lnTo>
                  <a:lnTo>
                    <a:pt x="420" y="64"/>
                  </a:lnTo>
                  <a:lnTo>
                    <a:pt x="366" y="48"/>
                  </a:lnTo>
                  <a:lnTo>
                    <a:pt x="315" y="33"/>
                  </a:lnTo>
                  <a:lnTo>
                    <a:pt x="260" y="21"/>
                  </a:lnTo>
                  <a:lnTo>
                    <a:pt x="212" y="12"/>
                  </a:lnTo>
                  <a:lnTo>
                    <a:pt x="163" y="6"/>
                  </a:lnTo>
                  <a:lnTo>
                    <a:pt x="121" y="0"/>
                  </a:lnTo>
                  <a:lnTo>
                    <a:pt x="82" y="0"/>
                  </a:lnTo>
                  <a:lnTo>
                    <a:pt x="48" y="0"/>
                  </a:lnTo>
                  <a:lnTo>
                    <a:pt x="24" y="3"/>
                  </a:lnTo>
                  <a:lnTo>
                    <a:pt x="9" y="9"/>
                  </a:lnTo>
                  <a:lnTo>
                    <a:pt x="0" y="15"/>
                  </a:lnTo>
                  <a:lnTo>
                    <a:pt x="30" y="21"/>
                  </a:lnTo>
                  <a:lnTo>
                    <a:pt x="63" y="24"/>
                  </a:lnTo>
                  <a:lnTo>
                    <a:pt x="97" y="30"/>
                  </a:lnTo>
                  <a:lnTo>
                    <a:pt x="133" y="36"/>
                  </a:lnTo>
                  <a:lnTo>
                    <a:pt x="172" y="42"/>
                  </a:lnTo>
                  <a:lnTo>
                    <a:pt x="212" y="48"/>
                  </a:lnTo>
                  <a:lnTo>
                    <a:pt x="251" y="57"/>
                  </a:lnTo>
                  <a:lnTo>
                    <a:pt x="293" y="67"/>
                  </a:lnTo>
                  <a:lnTo>
                    <a:pt x="333" y="79"/>
                  </a:lnTo>
                  <a:lnTo>
                    <a:pt x="375" y="91"/>
                  </a:lnTo>
                  <a:lnTo>
                    <a:pt x="417" y="106"/>
                  </a:lnTo>
                  <a:lnTo>
                    <a:pt x="457" y="121"/>
                  </a:lnTo>
                  <a:lnTo>
                    <a:pt x="496" y="139"/>
                  </a:lnTo>
                  <a:lnTo>
                    <a:pt x="535" y="157"/>
                  </a:lnTo>
                  <a:lnTo>
                    <a:pt x="572" y="181"/>
                  </a:lnTo>
                  <a:lnTo>
                    <a:pt x="605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0" name="Freeform 192"/>
            <p:cNvSpPr>
              <a:spLocks/>
            </p:cNvSpPr>
            <p:nvPr/>
          </p:nvSpPr>
          <p:spPr bwMode="auto">
            <a:xfrm>
              <a:off x="1268" y="1206"/>
              <a:ext cx="42" cy="74"/>
            </a:xfrm>
            <a:custGeom>
              <a:avLst/>
              <a:gdLst>
                <a:gd name="T0" fmla="*/ 0 w 297"/>
                <a:gd name="T1" fmla="*/ 339 h 623"/>
                <a:gd name="T2" fmla="*/ 0 w 297"/>
                <a:gd name="T3" fmla="*/ 390 h 623"/>
                <a:gd name="T4" fmla="*/ 12 w 297"/>
                <a:gd name="T5" fmla="*/ 438 h 623"/>
                <a:gd name="T6" fmla="*/ 33 w 297"/>
                <a:gd name="T7" fmla="*/ 484 h 623"/>
                <a:gd name="T8" fmla="*/ 64 w 297"/>
                <a:gd name="T9" fmla="*/ 523 h 623"/>
                <a:gd name="T10" fmla="*/ 100 w 297"/>
                <a:gd name="T11" fmla="*/ 556 h 623"/>
                <a:gd name="T12" fmla="*/ 142 w 297"/>
                <a:gd name="T13" fmla="*/ 587 h 623"/>
                <a:gd name="T14" fmla="*/ 191 w 297"/>
                <a:gd name="T15" fmla="*/ 608 h 623"/>
                <a:gd name="T16" fmla="*/ 239 w 297"/>
                <a:gd name="T17" fmla="*/ 620 h 623"/>
                <a:gd name="T18" fmla="*/ 254 w 297"/>
                <a:gd name="T19" fmla="*/ 623 h 623"/>
                <a:gd name="T20" fmla="*/ 269 w 297"/>
                <a:gd name="T21" fmla="*/ 617 h 623"/>
                <a:gd name="T22" fmla="*/ 282 w 297"/>
                <a:gd name="T23" fmla="*/ 608 h 623"/>
                <a:gd name="T24" fmla="*/ 288 w 297"/>
                <a:gd name="T25" fmla="*/ 596 h 623"/>
                <a:gd name="T26" fmla="*/ 288 w 297"/>
                <a:gd name="T27" fmla="*/ 581 h 623"/>
                <a:gd name="T28" fmla="*/ 285 w 297"/>
                <a:gd name="T29" fmla="*/ 565 h 623"/>
                <a:gd name="T30" fmla="*/ 276 w 297"/>
                <a:gd name="T31" fmla="*/ 553 h 623"/>
                <a:gd name="T32" fmla="*/ 260 w 297"/>
                <a:gd name="T33" fmla="*/ 547 h 623"/>
                <a:gd name="T34" fmla="*/ 212 w 297"/>
                <a:gd name="T35" fmla="*/ 529 h 623"/>
                <a:gd name="T36" fmla="*/ 167 w 297"/>
                <a:gd name="T37" fmla="*/ 505 h 623"/>
                <a:gd name="T38" fmla="*/ 130 w 297"/>
                <a:gd name="T39" fmla="*/ 472 h 623"/>
                <a:gd name="T40" fmla="*/ 103 w 297"/>
                <a:gd name="T41" fmla="*/ 435 h 623"/>
                <a:gd name="T42" fmla="*/ 85 w 297"/>
                <a:gd name="T43" fmla="*/ 390 h 623"/>
                <a:gd name="T44" fmla="*/ 76 w 297"/>
                <a:gd name="T45" fmla="*/ 342 h 623"/>
                <a:gd name="T46" fmla="*/ 76 w 297"/>
                <a:gd name="T47" fmla="*/ 290 h 623"/>
                <a:gd name="T48" fmla="*/ 91 w 297"/>
                <a:gd name="T49" fmla="*/ 236 h 623"/>
                <a:gd name="T50" fmla="*/ 112 w 297"/>
                <a:gd name="T51" fmla="*/ 196 h 623"/>
                <a:gd name="T52" fmla="*/ 145 w 297"/>
                <a:gd name="T53" fmla="*/ 157 h 623"/>
                <a:gd name="T54" fmla="*/ 182 w 297"/>
                <a:gd name="T55" fmla="*/ 121 h 623"/>
                <a:gd name="T56" fmla="*/ 221 w 297"/>
                <a:gd name="T57" fmla="*/ 88 h 623"/>
                <a:gd name="T58" fmla="*/ 254 w 297"/>
                <a:gd name="T59" fmla="*/ 60 h 623"/>
                <a:gd name="T60" fmla="*/ 282 w 297"/>
                <a:gd name="T61" fmla="*/ 33 h 623"/>
                <a:gd name="T62" fmla="*/ 297 w 297"/>
                <a:gd name="T63" fmla="*/ 15 h 623"/>
                <a:gd name="T64" fmla="*/ 297 w 297"/>
                <a:gd name="T65" fmla="*/ 0 h 623"/>
                <a:gd name="T66" fmla="*/ 263 w 297"/>
                <a:gd name="T67" fmla="*/ 12 h 623"/>
                <a:gd name="T68" fmla="*/ 221 w 297"/>
                <a:gd name="T69" fmla="*/ 33 h 623"/>
                <a:gd name="T70" fmla="*/ 176 w 297"/>
                <a:gd name="T71" fmla="*/ 69 h 623"/>
                <a:gd name="T72" fmla="*/ 127 w 297"/>
                <a:gd name="T73" fmla="*/ 112 h 623"/>
                <a:gd name="T74" fmla="*/ 82 w 297"/>
                <a:gd name="T75" fmla="*/ 160 h 623"/>
                <a:gd name="T76" fmla="*/ 46 w 297"/>
                <a:gd name="T77" fmla="*/ 218 h 623"/>
                <a:gd name="T78" fmla="*/ 15 w 297"/>
                <a:gd name="T79" fmla="*/ 278 h 623"/>
                <a:gd name="T80" fmla="*/ 0 w 297"/>
                <a:gd name="T81" fmla="*/ 339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7" h="623">
                  <a:moveTo>
                    <a:pt x="0" y="339"/>
                  </a:moveTo>
                  <a:lnTo>
                    <a:pt x="0" y="390"/>
                  </a:lnTo>
                  <a:lnTo>
                    <a:pt x="12" y="438"/>
                  </a:lnTo>
                  <a:lnTo>
                    <a:pt x="33" y="484"/>
                  </a:lnTo>
                  <a:lnTo>
                    <a:pt x="64" y="523"/>
                  </a:lnTo>
                  <a:lnTo>
                    <a:pt x="100" y="556"/>
                  </a:lnTo>
                  <a:lnTo>
                    <a:pt x="142" y="587"/>
                  </a:lnTo>
                  <a:lnTo>
                    <a:pt x="191" y="608"/>
                  </a:lnTo>
                  <a:lnTo>
                    <a:pt x="239" y="620"/>
                  </a:lnTo>
                  <a:lnTo>
                    <a:pt x="254" y="623"/>
                  </a:lnTo>
                  <a:lnTo>
                    <a:pt x="269" y="617"/>
                  </a:lnTo>
                  <a:lnTo>
                    <a:pt x="282" y="608"/>
                  </a:lnTo>
                  <a:lnTo>
                    <a:pt x="288" y="596"/>
                  </a:lnTo>
                  <a:lnTo>
                    <a:pt x="288" y="581"/>
                  </a:lnTo>
                  <a:lnTo>
                    <a:pt x="285" y="565"/>
                  </a:lnTo>
                  <a:lnTo>
                    <a:pt x="276" y="553"/>
                  </a:lnTo>
                  <a:lnTo>
                    <a:pt x="260" y="547"/>
                  </a:lnTo>
                  <a:lnTo>
                    <a:pt x="212" y="529"/>
                  </a:lnTo>
                  <a:lnTo>
                    <a:pt x="167" y="505"/>
                  </a:lnTo>
                  <a:lnTo>
                    <a:pt x="130" y="472"/>
                  </a:lnTo>
                  <a:lnTo>
                    <a:pt x="103" y="435"/>
                  </a:lnTo>
                  <a:lnTo>
                    <a:pt x="85" y="390"/>
                  </a:lnTo>
                  <a:lnTo>
                    <a:pt x="76" y="342"/>
                  </a:lnTo>
                  <a:lnTo>
                    <a:pt x="76" y="290"/>
                  </a:lnTo>
                  <a:lnTo>
                    <a:pt x="91" y="236"/>
                  </a:lnTo>
                  <a:lnTo>
                    <a:pt x="112" y="196"/>
                  </a:lnTo>
                  <a:lnTo>
                    <a:pt x="145" y="157"/>
                  </a:lnTo>
                  <a:lnTo>
                    <a:pt x="182" y="121"/>
                  </a:lnTo>
                  <a:lnTo>
                    <a:pt x="221" y="88"/>
                  </a:lnTo>
                  <a:lnTo>
                    <a:pt x="254" y="60"/>
                  </a:lnTo>
                  <a:lnTo>
                    <a:pt x="282" y="33"/>
                  </a:lnTo>
                  <a:lnTo>
                    <a:pt x="297" y="15"/>
                  </a:lnTo>
                  <a:lnTo>
                    <a:pt x="297" y="0"/>
                  </a:lnTo>
                  <a:lnTo>
                    <a:pt x="263" y="12"/>
                  </a:lnTo>
                  <a:lnTo>
                    <a:pt x="221" y="33"/>
                  </a:lnTo>
                  <a:lnTo>
                    <a:pt x="176" y="69"/>
                  </a:lnTo>
                  <a:lnTo>
                    <a:pt x="127" y="112"/>
                  </a:lnTo>
                  <a:lnTo>
                    <a:pt x="82" y="160"/>
                  </a:lnTo>
                  <a:lnTo>
                    <a:pt x="46" y="218"/>
                  </a:lnTo>
                  <a:lnTo>
                    <a:pt x="15" y="278"/>
                  </a:lnTo>
                  <a:lnTo>
                    <a:pt x="0" y="3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521" name="Freeform 193"/>
            <p:cNvSpPr>
              <a:spLocks/>
            </p:cNvSpPr>
            <p:nvPr/>
          </p:nvSpPr>
          <p:spPr bwMode="auto">
            <a:xfrm>
              <a:off x="1561" y="1158"/>
              <a:ext cx="89" cy="97"/>
            </a:xfrm>
            <a:custGeom>
              <a:avLst/>
              <a:gdLst>
                <a:gd name="T0" fmla="*/ 536 w 633"/>
                <a:gd name="T1" fmla="*/ 326 h 816"/>
                <a:gd name="T2" fmla="*/ 566 w 633"/>
                <a:gd name="T3" fmla="*/ 378 h 816"/>
                <a:gd name="T4" fmla="*/ 581 w 633"/>
                <a:gd name="T5" fmla="*/ 432 h 816"/>
                <a:gd name="T6" fmla="*/ 572 w 633"/>
                <a:gd name="T7" fmla="*/ 493 h 816"/>
                <a:gd name="T8" fmla="*/ 536 w 633"/>
                <a:gd name="T9" fmla="*/ 550 h 816"/>
                <a:gd name="T10" fmla="*/ 484 w 633"/>
                <a:gd name="T11" fmla="*/ 601 h 816"/>
                <a:gd name="T12" fmla="*/ 427 w 633"/>
                <a:gd name="T13" fmla="*/ 647 h 816"/>
                <a:gd name="T14" fmla="*/ 366 w 633"/>
                <a:gd name="T15" fmla="*/ 695 h 816"/>
                <a:gd name="T16" fmla="*/ 330 w 633"/>
                <a:gd name="T17" fmla="*/ 732 h 816"/>
                <a:gd name="T18" fmla="*/ 318 w 633"/>
                <a:gd name="T19" fmla="*/ 756 h 816"/>
                <a:gd name="T20" fmla="*/ 309 w 633"/>
                <a:gd name="T21" fmla="*/ 780 h 816"/>
                <a:gd name="T22" fmla="*/ 315 w 633"/>
                <a:gd name="T23" fmla="*/ 804 h 816"/>
                <a:gd name="T24" fmla="*/ 336 w 633"/>
                <a:gd name="T25" fmla="*/ 816 h 816"/>
                <a:gd name="T26" fmla="*/ 357 w 633"/>
                <a:gd name="T27" fmla="*/ 813 h 816"/>
                <a:gd name="T28" fmla="*/ 396 w 633"/>
                <a:gd name="T29" fmla="*/ 768 h 816"/>
                <a:gd name="T30" fmla="*/ 463 w 633"/>
                <a:gd name="T31" fmla="*/ 707 h 816"/>
                <a:gd name="T32" fmla="*/ 533 w 633"/>
                <a:gd name="T33" fmla="*/ 647 h 816"/>
                <a:gd name="T34" fmla="*/ 593 w 633"/>
                <a:gd name="T35" fmla="*/ 577 h 816"/>
                <a:gd name="T36" fmla="*/ 630 w 633"/>
                <a:gd name="T37" fmla="*/ 490 h 816"/>
                <a:gd name="T38" fmla="*/ 626 w 633"/>
                <a:gd name="T39" fmla="*/ 399 h 816"/>
                <a:gd name="T40" fmla="*/ 587 w 633"/>
                <a:gd name="T41" fmla="*/ 314 h 816"/>
                <a:gd name="T42" fmla="*/ 524 w 633"/>
                <a:gd name="T43" fmla="*/ 245 h 816"/>
                <a:gd name="T44" fmla="*/ 454 w 633"/>
                <a:gd name="T45" fmla="*/ 199 h 816"/>
                <a:gd name="T46" fmla="*/ 387 w 633"/>
                <a:gd name="T47" fmla="*/ 160 h 816"/>
                <a:gd name="T48" fmla="*/ 315 w 633"/>
                <a:gd name="T49" fmla="*/ 121 h 816"/>
                <a:gd name="T50" fmla="*/ 239 w 633"/>
                <a:gd name="T51" fmla="*/ 81 h 816"/>
                <a:gd name="T52" fmla="*/ 170 w 633"/>
                <a:gd name="T53" fmla="*/ 48 h 816"/>
                <a:gd name="T54" fmla="*/ 103 w 633"/>
                <a:gd name="T55" fmla="*/ 21 h 816"/>
                <a:gd name="T56" fmla="*/ 51 w 633"/>
                <a:gd name="T57" fmla="*/ 3 h 816"/>
                <a:gd name="T58" fmla="*/ 12 w 633"/>
                <a:gd name="T59" fmla="*/ 0 h 816"/>
                <a:gd name="T60" fmla="*/ 27 w 633"/>
                <a:gd name="T61" fmla="*/ 21 h 816"/>
                <a:gd name="T62" fmla="*/ 91 w 633"/>
                <a:gd name="T63" fmla="*/ 51 h 816"/>
                <a:gd name="T64" fmla="*/ 154 w 633"/>
                <a:gd name="T65" fmla="*/ 81 h 816"/>
                <a:gd name="T66" fmla="*/ 221 w 633"/>
                <a:gd name="T67" fmla="*/ 115 h 816"/>
                <a:gd name="T68" fmla="*/ 291 w 633"/>
                <a:gd name="T69" fmla="*/ 151 h 816"/>
                <a:gd name="T70" fmla="*/ 357 w 633"/>
                <a:gd name="T71" fmla="*/ 187 h 816"/>
                <a:gd name="T72" fmla="*/ 424 w 633"/>
                <a:gd name="T73" fmla="*/ 233 h 816"/>
                <a:gd name="T74" fmla="*/ 484 w 633"/>
                <a:gd name="T75" fmla="*/ 278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3" h="816">
                  <a:moveTo>
                    <a:pt x="515" y="305"/>
                  </a:moveTo>
                  <a:lnTo>
                    <a:pt x="536" y="326"/>
                  </a:lnTo>
                  <a:lnTo>
                    <a:pt x="551" y="350"/>
                  </a:lnTo>
                  <a:lnTo>
                    <a:pt x="566" y="378"/>
                  </a:lnTo>
                  <a:lnTo>
                    <a:pt x="575" y="405"/>
                  </a:lnTo>
                  <a:lnTo>
                    <a:pt x="581" y="432"/>
                  </a:lnTo>
                  <a:lnTo>
                    <a:pt x="578" y="462"/>
                  </a:lnTo>
                  <a:lnTo>
                    <a:pt x="572" y="493"/>
                  </a:lnTo>
                  <a:lnTo>
                    <a:pt x="557" y="520"/>
                  </a:lnTo>
                  <a:lnTo>
                    <a:pt x="536" y="550"/>
                  </a:lnTo>
                  <a:lnTo>
                    <a:pt x="511" y="577"/>
                  </a:lnTo>
                  <a:lnTo>
                    <a:pt x="484" y="601"/>
                  </a:lnTo>
                  <a:lnTo>
                    <a:pt x="457" y="626"/>
                  </a:lnTo>
                  <a:lnTo>
                    <a:pt x="427" y="647"/>
                  </a:lnTo>
                  <a:lnTo>
                    <a:pt x="396" y="671"/>
                  </a:lnTo>
                  <a:lnTo>
                    <a:pt x="366" y="695"/>
                  </a:lnTo>
                  <a:lnTo>
                    <a:pt x="339" y="722"/>
                  </a:lnTo>
                  <a:lnTo>
                    <a:pt x="330" y="732"/>
                  </a:lnTo>
                  <a:lnTo>
                    <a:pt x="324" y="744"/>
                  </a:lnTo>
                  <a:lnTo>
                    <a:pt x="318" y="756"/>
                  </a:lnTo>
                  <a:lnTo>
                    <a:pt x="312" y="768"/>
                  </a:lnTo>
                  <a:lnTo>
                    <a:pt x="309" y="780"/>
                  </a:lnTo>
                  <a:lnTo>
                    <a:pt x="309" y="792"/>
                  </a:lnTo>
                  <a:lnTo>
                    <a:pt x="315" y="804"/>
                  </a:lnTo>
                  <a:lnTo>
                    <a:pt x="324" y="813"/>
                  </a:lnTo>
                  <a:lnTo>
                    <a:pt x="336" y="816"/>
                  </a:lnTo>
                  <a:lnTo>
                    <a:pt x="348" y="816"/>
                  </a:lnTo>
                  <a:lnTo>
                    <a:pt x="357" y="813"/>
                  </a:lnTo>
                  <a:lnTo>
                    <a:pt x="366" y="804"/>
                  </a:lnTo>
                  <a:lnTo>
                    <a:pt x="396" y="768"/>
                  </a:lnTo>
                  <a:lnTo>
                    <a:pt x="430" y="738"/>
                  </a:lnTo>
                  <a:lnTo>
                    <a:pt x="463" y="707"/>
                  </a:lnTo>
                  <a:lnTo>
                    <a:pt x="499" y="677"/>
                  </a:lnTo>
                  <a:lnTo>
                    <a:pt x="533" y="647"/>
                  </a:lnTo>
                  <a:lnTo>
                    <a:pt x="566" y="614"/>
                  </a:lnTo>
                  <a:lnTo>
                    <a:pt x="593" y="577"/>
                  </a:lnTo>
                  <a:lnTo>
                    <a:pt x="614" y="538"/>
                  </a:lnTo>
                  <a:lnTo>
                    <a:pt x="630" y="490"/>
                  </a:lnTo>
                  <a:lnTo>
                    <a:pt x="633" y="444"/>
                  </a:lnTo>
                  <a:lnTo>
                    <a:pt x="626" y="399"/>
                  </a:lnTo>
                  <a:lnTo>
                    <a:pt x="611" y="353"/>
                  </a:lnTo>
                  <a:lnTo>
                    <a:pt x="587" y="314"/>
                  </a:lnTo>
                  <a:lnTo>
                    <a:pt x="560" y="275"/>
                  </a:lnTo>
                  <a:lnTo>
                    <a:pt x="524" y="245"/>
                  </a:lnTo>
                  <a:lnTo>
                    <a:pt x="484" y="217"/>
                  </a:lnTo>
                  <a:lnTo>
                    <a:pt x="454" y="199"/>
                  </a:lnTo>
                  <a:lnTo>
                    <a:pt x="421" y="181"/>
                  </a:lnTo>
                  <a:lnTo>
                    <a:pt x="387" y="160"/>
                  </a:lnTo>
                  <a:lnTo>
                    <a:pt x="351" y="142"/>
                  </a:lnTo>
                  <a:lnTo>
                    <a:pt x="315" y="121"/>
                  </a:lnTo>
                  <a:lnTo>
                    <a:pt x="275" y="102"/>
                  </a:lnTo>
                  <a:lnTo>
                    <a:pt x="239" y="81"/>
                  </a:lnTo>
                  <a:lnTo>
                    <a:pt x="203" y="63"/>
                  </a:lnTo>
                  <a:lnTo>
                    <a:pt x="170" y="48"/>
                  </a:lnTo>
                  <a:lnTo>
                    <a:pt x="136" y="33"/>
                  </a:lnTo>
                  <a:lnTo>
                    <a:pt x="103" y="21"/>
                  </a:lnTo>
                  <a:lnTo>
                    <a:pt x="76" y="12"/>
                  </a:lnTo>
                  <a:lnTo>
                    <a:pt x="51" y="3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27" y="21"/>
                  </a:lnTo>
                  <a:lnTo>
                    <a:pt x="58" y="36"/>
                  </a:lnTo>
                  <a:lnTo>
                    <a:pt x="91" y="51"/>
                  </a:lnTo>
                  <a:lnTo>
                    <a:pt x="121" y="66"/>
                  </a:lnTo>
                  <a:lnTo>
                    <a:pt x="154" y="81"/>
                  </a:lnTo>
                  <a:lnTo>
                    <a:pt x="188" y="96"/>
                  </a:lnTo>
                  <a:lnTo>
                    <a:pt x="221" y="115"/>
                  </a:lnTo>
                  <a:lnTo>
                    <a:pt x="254" y="133"/>
                  </a:lnTo>
                  <a:lnTo>
                    <a:pt x="291" y="151"/>
                  </a:lnTo>
                  <a:lnTo>
                    <a:pt x="324" y="169"/>
                  </a:lnTo>
                  <a:lnTo>
                    <a:pt x="357" y="187"/>
                  </a:lnTo>
                  <a:lnTo>
                    <a:pt x="390" y="208"/>
                  </a:lnTo>
                  <a:lnTo>
                    <a:pt x="424" y="233"/>
                  </a:lnTo>
                  <a:lnTo>
                    <a:pt x="454" y="254"/>
                  </a:lnTo>
                  <a:lnTo>
                    <a:pt x="484" y="278"/>
                  </a:lnTo>
                  <a:lnTo>
                    <a:pt x="515" y="30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9522" name="Group 194"/>
            <p:cNvGrpSpPr>
              <a:grpSpLocks/>
            </p:cNvGrpSpPr>
            <p:nvPr/>
          </p:nvGrpSpPr>
          <p:grpSpPr bwMode="auto">
            <a:xfrm>
              <a:off x="720" y="1156"/>
              <a:ext cx="281" cy="180"/>
              <a:chOff x="3084" y="541"/>
              <a:chExt cx="1633" cy="524"/>
            </a:xfrm>
          </p:grpSpPr>
          <p:sp>
            <p:nvSpPr>
              <p:cNvPr id="99523" name="Freeform 195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24" name="Freeform 196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25" name="Freeform 197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26" name="Freeform 198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99527" name="Group 199"/>
          <p:cNvGrpSpPr>
            <a:grpSpLocks/>
          </p:cNvGrpSpPr>
          <p:nvPr/>
        </p:nvGrpSpPr>
        <p:grpSpPr bwMode="auto">
          <a:xfrm>
            <a:off x="7300546" y="5656264"/>
            <a:ext cx="211015" cy="1049337"/>
            <a:chOff x="3746" y="1119"/>
            <a:chExt cx="328" cy="2472"/>
          </a:xfrm>
        </p:grpSpPr>
        <p:sp>
          <p:nvSpPr>
            <p:cNvPr id="99528" name="Line 200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9529" name="Group 201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99530" name="Line 202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31" name="Line 203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32" name="Line 204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33" name="Line 205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34" name="Line 206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35" name="Line 207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36" name="Line 208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37" name="Line 209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38" name="Line 210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39" name="Line 211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40" name="Line 212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41" name="Line 213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42" name="Line 214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543" name="Oval 215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99544" name="WordArt 216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99545" name="WordArt 217"/>
          <p:cNvSpPr>
            <a:spLocks noChangeArrowheads="1" noChangeShapeType="1" noTextEdit="1"/>
          </p:cNvSpPr>
          <p:nvPr/>
        </p:nvSpPr>
        <p:spPr bwMode="auto">
          <a:xfrm>
            <a:off x="7543800" y="64770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99546" name="WordArt 218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99547" name="WordArt 219"/>
          <p:cNvSpPr>
            <a:spLocks noChangeArrowheads="1" noChangeShapeType="1" noTextEdit="1"/>
          </p:cNvSpPr>
          <p:nvPr/>
        </p:nvSpPr>
        <p:spPr bwMode="auto">
          <a:xfrm>
            <a:off x="7807569" y="60198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99548" name="Rectangle 220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99549" name="Rectangle 221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99550" name="Rectangle 222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99551" name="Line 223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552" name="Line 224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553" name="Line 225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554" name="Rectangle 226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99555" name="Rectangle 227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99556" name="Rectangle 228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99557" name="Rectangle 229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99558" name="Rectangle 230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99559" name="Rectangle 231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481411386"/>
      </p:ext>
    </p:extLst>
  </p:cSld>
  <p:clrMapOvr>
    <a:masterClrMapping/>
  </p:clrMapOvr>
  <p:transition advTm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9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995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995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5" name="Rectangle 3"/>
          <p:cNvSpPr>
            <a:spLocks noChangeArrowheads="1"/>
          </p:cNvSpPr>
          <p:nvPr/>
        </p:nvSpPr>
        <p:spPr bwMode="auto">
          <a:xfrm>
            <a:off x="3581400" y="11430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105476" name="Line 4"/>
          <p:cNvSpPr>
            <a:spLocks noChangeShapeType="1"/>
          </p:cNvSpPr>
          <p:nvPr/>
        </p:nvSpPr>
        <p:spPr bwMode="auto">
          <a:xfrm flipV="1">
            <a:off x="4495800" y="1600200"/>
            <a:ext cx="609600" cy="76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78" name="Line 6"/>
          <p:cNvSpPr>
            <a:spLocks noChangeShapeType="1"/>
          </p:cNvSpPr>
          <p:nvPr/>
        </p:nvSpPr>
        <p:spPr bwMode="auto">
          <a:xfrm flipV="1">
            <a:off x="3962400" y="1752600"/>
            <a:ext cx="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79" name="AutoShape 7"/>
          <p:cNvSpPr>
            <a:spLocks noChangeArrowheads="1"/>
          </p:cNvSpPr>
          <p:nvPr/>
        </p:nvSpPr>
        <p:spPr bwMode="auto">
          <a:xfrm>
            <a:off x="6858000" y="457200"/>
            <a:ext cx="1143000" cy="1219200"/>
          </a:xfrm>
          <a:prstGeom prst="can">
            <a:avLst>
              <a:gd name="adj" fmla="val 25000"/>
            </a:avLst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HLR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105480" name="Line 8"/>
          <p:cNvSpPr>
            <a:spLocks noChangeShapeType="1"/>
          </p:cNvSpPr>
          <p:nvPr/>
        </p:nvSpPr>
        <p:spPr bwMode="auto">
          <a:xfrm flipV="1">
            <a:off x="4648200" y="1676400"/>
            <a:ext cx="2743200" cy="7620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81" name="Rectangle 9"/>
          <p:cNvSpPr>
            <a:spLocks noChangeArrowheads="1"/>
          </p:cNvSpPr>
          <p:nvPr/>
        </p:nvSpPr>
        <p:spPr bwMode="auto">
          <a:xfrm>
            <a:off x="2514600" y="2438400"/>
            <a:ext cx="2362200" cy="1981200"/>
          </a:xfrm>
          <a:prstGeom prst="rect">
            <a:avLst/>
          </a:prstGeom>
          <a:solidFill>
            <a:srgbClr val="00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32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</a:rPr>
              <a:t>MSC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105493" name="Rectangle 21"/>
          <p:cNvSpPr>
            <a:spLocks noChangeArrowheads="1"/>
          </p:cNvSpPr>
          <p:nvPr/>
        </p:nvSpPr>
        <p:spPr bwMode="auto">
          <a:xfrm>
            <a:off x="5486400" y="4724400"/>
            <a:ext cx="914400" cy="60960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MSC</a:t>
            </a:r>
          </a:p>
        </p:txBody>
      </p:sp>
      <p:sp>
        <p:nvSpPr>
          <p:cNvPr id="105494" name="Rectangle 22"/>
          <p:cNvSpPr>
            <a:spLocks noChangeArrowheads="1"/>
          </p:cNvSpPr>
          <p:nvPr/>
        </p:nvSpPr>
        <p:spPr bwMode="auto">
          <a:xfrm>
            <a:off x="6781800" y="47244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BSC</a:t>
            </a:r>
          </a:p>
        </p:txBody>
      </p:sp>
      <p:sp>
        <p:nvSpPr>
          <p:cNvPr id="105495" name="Line 23"/>
          <p:cNvSpPr>
            <a:spLocks noChangeShapeType="1"/>
          </p:cNvSpPr>
          <p:nvPr/>
        </p:nvSpPr>
        <p:spPr bwMode="auto">
          <a:xfrm flipH="1">
            <a:off x="1676400" y="27432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96" name="Line 24"/>
          <p:cNvSpPr>
            <a:spLocks noChangeShapeType="1"/>
          </p:cNvSpPr>
          <p:nvPr/>
        </p:nvSpPr>
        <p:spPr bwMode="auto">
          <a:xfrm flipH="1">
            <a:off x="1676400" y="34290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97" name="Line 25"/>
          <p:cNvSpPr>
            <a:spLocks noChangeShapeType="1"/>
          </p:cNvSpPr>
          <p:nvPr/>
        </p:nvSpPr>
        <p:spPr bwMode="auto">
          <a:xfrm flipH="1">
            <a:off x="1676400" y="4114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3" name="Line 31"/>
          <p:cNvSpPr>
            <a:spLocks noChangeShapeType="1"/>
          </p:cNvSpPr>
          <p:nvPr/>
        </p:nvSpPr>
        <p:spPr bwMode="auto">
          <a:xfrm>
            <a:off x="4724400" y="4419600"/>
            <a:ext cx="762000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4" name="Line 32"/>
          <p:cNvSpPr>
            <a:spLocks noChangeShapeType="1"/>
          </p:cNvSpPr>
          <p:nvPr/>
        </p:nvSpPr>
        <p:spPr bwMode="auto">
          <a:xfrm>
            <a:off x="6400800" y="50292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5" name="Line 33"/>
          <p:cNvSpPr>
            <a:spLocks noChangeShapeType="1"/>
          </p:cNvSpPr>
          <p:nvPr/>
        </p:nvSpPr>
        <p:spPr bwMode="auto">
          <a:xfrm>
            <a:off x="6934200" y="5334000"/>
            <a:ext cx="0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none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6" name="Line 34"/>
          <p:cNvSpPr>
            <a:spLocks noChangeShapeType="1"/>
          </p:cNvSpPr>
          <p:nvPr/>
        </p:nvSpPr>
        <p:spPr bwMode="auto">
          <a:xfrm>
            <a:off x="6934200" y="66294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none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7" name="Line 35"/>
          <p:cNvSpPr>
            <a:spLocks noChangeShapeType="1"/>
          </p:cNvSpPr>
          <p:nvPr/>
        </p:nvSpPr>
        <p:spPr bwMode="auto">
          <a:xfrm>
            <a:off x="4876800" y="4038600"/>
            <a:ext cx="609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8" name="Line 36"/>
          <p:cNvSpPr>
            <a:spLocks noChangeShapeType="1"/>
          </p:cNvSpPr>
          <p:nvPr/>
        </p:nvSpPr>
        <p:spPr bwMode="auto">
          <a:xfrm>
            <a:off x="4876800" y="34290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9" name="Line 37"/>
          <p:cNvSpPr>
            <a:spLocks noChangeShapeType="1"/>
          </p:cNvSpPr>
          <p:nvPr/>
        </p:nvSpPr>
        <p:spPr bwMode="auto">
          <a:xfrm>
            <a:off x="4876800" y="2743200"/>
            <a:ext cx="609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05511" name="Group 39"/>
          <p:cNvGrpSpPr>
            <a:grpSpLocks/>
          </p:cNvGrpSpPr>
          <p:nvPr/>
        </p:nvGrpSpPr>
        <p:grpSpPr bwMode="auto">
          <a:xfrm>
            <a:off x="5956789" y="298450"/>
            <a:ext cx="520211" cy="515938"/>
            <a:chOff x="2069" y="717"/>
            <a:chExt cx="2433" cy="3315"/>
          </a:xfrm>
        </p:grpSpPr>
        <p:sp>
          <p:nvSpPr>
            <p:cNvPr id="105512" name="Freeform 40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3" name="Freeform 41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4" name="Freeform 42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5" name="Freeform 43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6" name="Freeform 44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7" name="Freeform 45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8" name="Freeform 46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9" name="Freeform 47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0" name="Freeform 48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1" name="Freeform 49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2" name="Freeform 50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3" name="Freeform 51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4" name="Freeform 52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5" name="Freeform 53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6" name="Freeform 54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7" name="Freeform 55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8" name="Freeform 56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29" name="Freeform 57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5530" name="Group 58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105531" name="Freeform 59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32" name="Freeform 60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33" name="Freeform 61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34" name="Freeform 62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5535" name="Freeform 63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36" name="Freeform 64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37" name="Freeform 65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38" name="Freeform 66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39" name="Freeform 67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40" name="Freeform 68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41" name="Freeform 69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42" name="Freeform 70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43" name="Freeform 71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44" name="Freeform 72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45" name="Freeform 73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46" name="Freeform 74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47" name="Freeform 75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48" name="Freeform 76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49" name="Freeform 77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0" name="Freeform 78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1" name="Freeform 79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2" name="Freeform 80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3" name="Freeform 81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4" name="Freeform 82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5" name="Freeform 83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6" name="Freeform 84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7" name="Freeform 85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8" name="Freeform 86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9" name="Freeform 87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60" name="Freeform 88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61" name="Freeform 89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62" name="Freeform 90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5563" name="Group 91"/>
          <p:cNvGrpSpPr>
            <a:grpSpLocks/>
          </p:cNvGrpSpPr>
          <p:nvPr/>
        </p:nvGrpSpPr>
        <p:grpSpPr bwMode="auto">
          <a:xfrm>
            <a:off x="4876801" y="228601"/>
            <a:ext cx="1433146" cy="239713"/>
            <a:chOff x="336" y="1153"/>
            <a:chExt cx="3951" cy="494"/>
          </a:xfrm>
        </p:grpSpPr>
        <p:grpSp>
          <p:nvGrpSpPr>
            <p:cNvPr id="105564" name="Group 92"/>
            <p:cNvGrpSpPr>
              <a:grpSpLocks/>
            </p:cNvGrpSpPr>
            <p:nvPr/>
          </p:nvGrpSpPr>
          <p:grpSpPr bwMode="auto">
            <a:xfrm>
              <a:off x="2611" y="1153"/>
              <a:ext cx="1676" cy="361"/>
              <a:chOff x="831" y="324"/>
              <a:chExt cx="2842" cy="1119"/>
            </a:xfrm>
          </p:grpSpPr>
          <p:sp>
            <p:nvSpPr>
              <p:cNvPr id="105565" name="Freeform 93"/>
              <p:cNvSpPr>
                <a:spLocks/>
              </p:cNvSpPr>
              <p:nvPr/>
            </p:nvSpPr>
            <p:spPr bwMode="auto">
              <a:xfrm>
                <a:off x="1588" y="524"/>
                <a:ext cx="514" cy="611"/>
              </a:xfrm>
              <a:custGeom>
                <a:avLst/>
                <a:gdLst>
                  <a:gd name="T0" fmla="*/ 181 w 514"/>
                  <a:gd name="T1" fmla="*/ 79 h 611"/>
                  <a:gd name="T2" fmla="*/ 142 w 514"/>
                  <a:gd name="T3" fmla="*/ 103 h 611"/>
                  <a:gd name="T4" fmla="*/ 109 w 514"/>
                  <a:gd name="T5" fmla="*/ 133 h 611"/>
                  <a:gd name="T6" fmla="*/ 78 w 514"/>
                  <a:gd name="T7" fmla="*/ 166 h 611"/>
                  <a:gd name="T8" fmla="*/ 51 w 514"/>
                  <a:gd name="T9" fmla="*/ 203 h 611"/>
                  <a:gd name="T10" fmla="*/ 30 w 514"/>
                  <a:gd name="T11" fmla="*/ 242 h 611"/>
                  <a:gd name="T12" fmla="*/ 15 w 514"/>
                  <a:gd name="T13" fmla="*/ 284 h 611"/>
                  <a:gd name="T14" fmla="*/ 6 w 514"/>
                  <a:gd name="T15" fmla="*/ 330 h 611"/>
                  <a:gd name="T16" fmla="*/ 0 w 514"/>
                  <a:gd name="T17" fmla="*/ 375 h 611"/>
                  <a:gd name="T18" fmla="*/ 6 w 514"/>
                  <a:gd name="T19" fmla="*/ 438 h 611"/>
                  <a:gd name="T20" fmla="*/ 30 w 514"/>
                  <a:gd name="T21" fmla="*/ 490 h 611"/>
                  <a:gd name="T22" fmla="*/ 66 w 514"/>
                  <a:gd name="T23" fmla="*/ 535 h 611"/>
                  <a:gd name="T24" fmla="*/ 115 w 514"/>
                  <a:gd name="T25" fmla="*/ 568 h 611"/>
                  <a:gd name="T26" fmla="*/ 169 w 514"/>
                  <a:gd name="T27" fmla="*/ 596 h 611"/>
                  <a:gd name="T28" fmla="*/ 227 w 514"/>
                  <a:gd name="T29" fmla="*/ 608 h 611"/>
                  <a:gd name="T30" fmla="*/ 287 w 514"/>
                  <a:gd name="T31" fmla="*/ 611 h 611"/>
                  <a:gd name="T32" fmla="*/ 345 w 514"/>
                  <a:gd name="T33" fmla="*/ 602 h 611"/>
                  <a:gd name="T34" fmla="*/ 357 w 514"/>
                  <a:gd name="T35" fmla="*/ 602 h 611"/>
                  <a:gd name="T36" fmla="*/ 369 w 514"/>
                  <a:gd name="T37" fmla="*/ 596 h 611"/>
                  <a:gd name="T38" fmla="*/ 378 w 514"/>
                  <a:gd name="T39" fmla="*/ 587 h 611"/>
                  <a:gd name="T40" fmla="*/ 381 w 514"/>
                  <a:gd name="T41" fmla="*/ 574 h 611"/>
                  <a:gd name="T42" fmla="*/ 375 w 514"/>
                  <a:gd name="T43" fmla="*/ 559 h 611"/>
                  <a:gd name="T44" fmla="*/ 363 w 514"/>
                  <a:gd name="T45" fmla="*/ 547 h 611"/>
                  <a:gd name="T46" fmla="*/ 348 w 514"/>
                  <a:gd name="T47" fmla="*/ 535 h 611"/>
                  <a:gd name="T48" fmla="*/ 333 w 514"/>
                  <a:gd name="T49" fmla="*/ 529 h 611"/>
                  <a:gd name="T50" fmla="*/ 302 w 514"/>
                  <a:gd name="T51" fmla="*/ 520 h 611"/>
                  <a:gd name="T52" fmla="*/ 272 w 514"/>
                  <a:gd name="T53" fmla="*/ 514 h 611"/>
                  <a:gd name="T54" fmla="*/ 242 w 514"/>
                  <a:gd name="T55" fmla="*/ 508 h 611"/>
                  <a:gd name="T56" fmla="*/ 215 w 514"/>
                  <a:gd name="T57" fmla="*/ 502 h 611"/>
                  <a:gd name="T58" fmla="*/ 187 w 514"/>
                  <a:gd name="T59" fmla="*/ 493 h 611"/>
                  <a:gd name="T60" fmla="*/ 160 w 514"/>
                  <a:gd name="T61" fmla="*/ 481 h 611"/>
                  <a:gd name="T62" fmla="*/ 136 w 514"/>
                  <a:gd name="T63" fmla="*/ 466 h 611"/>
                  <a:gd name="T64" fmla="*/ 112 w 514"/>
                  <a:gd name="T65" fmla="*/ 441 h 611"/>
                  <a:gd name="T66" fmla="*/ 103 w 514"/>
                  <a:gd name="T67" fmla="*/ 339 h 611"/>
                  <a:gd name="T68" fmla="*/ 127 w 514"/>
                  <a:gd name="T69" fmla="*/ 254 h 611"/>
                  <a:gd name="T70" fmla="*/ 175 w 514"/>
                  <a:gd name="T71" fmla="*/ 187 h 611"/>
                  <a:gd name="T72" fmla="*/ 242 w 514"/>
                  <a:gd name="T73" fmla="*/ 133 h 611"/>
                  <a:gd name="T74" fmla="*/ 314 w 514"/>
                  <a:gd name="T75" fmla="*/ 91 h 611"/>
                  <a:gd name="T76" fmla="*/ 390 w 514"/>
                  <a:gd name="T77" fmla="*/ 57 h 611"/>
                  <a:gd name="T78" fmla="*/ 460 w 514"/>
                  <a:gd name="T79" fmla="*/ 33 h 611"/>
                  <a:gd name="T80" fmla="*/ 514 w 514"/>
                  <a:gd name="T81" fmla="*/ 12 h 611"/>
                  <a:gd name="T82" fmla="*/ 481 w 514"/>
                  <a:gd name="T83" fmla="*/ 3 h 611"/>
                  <a:gd name="T84" fmla="*/ 445 w 514"/>
                  <a:gd name="T85" fmla="*/ 0 h 611"/>
                  <a:gd name="T86" fmla="*/ 402 w 514"/>
                  <a:gd name="T87" fmla="*/ 6 h 611"/>
                  <a:gd name="T88" fmla="*/ 357 w 514"/>
                  <a:gd name="T89" fmla="*/ 12 h 611"/>
                  <a:gd name="T90" fmla="*/ 311 w 514"/>
                  <a:gd name="T91" fmla="*/ 27 h 611"/>
                  <a:gd name="T92" fmla="*/ 266 w 514"/>
                  <a:gd name="T93" fmla="*/ 42 h 611"/>
                  <a:gd name="T94" fmla="*/ 221 w 514"/>
                  <a:gd name="T95" fmla="*/ 60 h 611"/>
                  <a:gd name="T96" fmla="*/ 181 w 514"/>
                  <a:gd name="T97" fmla="*/ 79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4" h="611">
                    <a:moveTo>
                      <a:pt x="181" y="79"/>
                    </a:moveTo>
                    <a:lnTo>
                      <a:pt x="142" y="103"/>
                    </a:lnTo>
                    <a:lnTo>
                      <a:pt x="109" y="133"/>
                    </a:lnTo>
                    <a:lnTo>
                      <a:pt x="78" y="166"/>
                    </a:lnTo>
                    <a:lnTo>
                      <a:pt x="51" y="203"/>
                    </a:lnTo>
                    <a:lnTo>
                      <a:pt x="30" y="242"/>
                    </a:lnTo>
                    <a:lnTo>
                      <a:pt x="15" y="284"/>
                    </a:lnTo>
                    <a:lnTo>
                      <a:pt x="6" y="330"/>
                    </a:lnTo>
                    <a:lnTo>
                      <a:pt x="0" y="375"/>
                    </a:lnTo>
                    <a:lnTo>
                      <a:pt x="6" y="438"/>
                    </a:lnTo>
                    <a:lnTo>
                      <a:pt x="30" y="490"/>
                    </a:lnTo>
                    <a:lnTo>
                      <a:pt x="66" y="535"/>
                    </a:lnTo>
                    <a:lnTo>
                      <a:pt x="115" y="568"/>
                    </a:lnTo>
                    <a:lnTo>
                      <a:pt x="169" y="596"/>
                    </a:lnTo>
                    <a:lnTo>
                      <a:pt x="227" y="608"/>
                    </a:lnTo>
                    <a:lnTo>
                      <a:pt x="287" y="611"/>
                    </a:lnTo>
                    <a:lnTo>
                      <a:pt x="345" y="602"/>
                    </a:lnTo>
                    <a:lnTo>
                      <a:pt x="357" y="602"/>
                    </a:lnTo>
                    <a:lnTo>
                      <a:pt x="369" y="596"/>
                    </a:lnTo>
                    <a:lnTo>
                      <a:pt x="378" y="587"/>
                    </a:lnTo>
                    <a:lnTo>
                      <a:pt x="381" y="574"/>
                    </a:lnTo>
                    <a:lnTo>
                      <a:pt x="375" y="559"/>
                    </a:lnTo>
                    <a:lnTo>
                      <a:pt x="363" y="547"/>
                    </a:lnTo>
                    <a:lnTo>
                      <a:pt x="348" y="535"/>
                    </a:lnTo>
                    <a:lnTo>
                      <a:pt x="333" y="529"/>
                    </a:lnTo>
                    <a:lnTo>
                      <a:pt x="302" y="520"/>
                    </a:lnTo>
                    <a:lnTo>
                      <a:pt x="272" y="514"/>
                    </a:lnTo>
                    <a:lnTo>
                      <a:pt x="242" y="508"/>
                    </a:lnTo>
                    <a:lnTo>
                      <a:pt x="215" y="502"/>
                    </a:lnTo>
                    <a:lnTo>
                      <a:pt x="187" y="493"/>
                    </a:lnTo>
                    <a:lnTo>
                      <a:pt x="160" y="481"/>
                    </a:lnTo>
                    <a:lnTo>
                      <a:pt x="136" y="466"/>
                    </a:lnTo>
                    <a:lnTo>
                      <a:pt x="112" y="441"/>
                    </a:lnTo>
                    <a:lnTo>
                      <a:pt x="103" y="339"/>
                    </a:lnTo>
                    <a:lnTo>
                      <a:pt x="127" y="254"/>
                    </a:lnTo>
                    <a:lnTo>
                      <a:pt x="175" y="187"/>
                    </a:lnTo>
                    <a:lnTo>
                      <a:pt x="242" y="133"/>
                    </a:lnTo>
                    <a:lnTo>
                      <a:pt x="314" y="91"/>
                    </a:lnTo>
                    <a:lnTo>
                      <a:pt x="390" y="57"/>
                    </a:lnTo>
                    <a:lnTo>
                      <a:pt x="460" y="33"/>
                    </a:lnTo>
                    <a:lnTo>
                      <a:pt x="514" y="12"/>
                    </a:lnTo>
                    <a:lnTo>
                      <a:pt x="481" y="3"/>
                    </a:lnTo>
                    <a:lnTo>
                      <a:pt x="445" y="0"/>
                    </a:lnTo>
                    <a:lnTo>
                      <a:pt x="402" y="6"/>
                    </a:lnTo>
                    <a:lnTo>
                      <a:pt x="357" y="12"/>
                    </a:lnTo>
                    <a:lnTo>
                      <a:pt x="311" y="27"/>
                    </a:lnTo>
                    <a:lnTo>
                      <a:pt x="266" y="42"/>
                    </a:lnTo>
                    <a:lnTo>
                      <a:pt x="221" y="60"/>
                    </a:lnTo>
                    <a:lnTo>
                      <a:pt x="181" y="7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66" name="Freeform 94"/>
              <p:cNvSpPr>
                <a:spLocks/>
              </p:cNvSpPr>
              <p:nvPr/>
            </p:nvSpPr>
            <p:spPr bwMode="auto">
              <a:xfrm>
                <a:off x="2465" y="515"/>
                <a:ext cx="330" cy="475"/>
              </a:xfrm>
              <a:custGeom>
                <a:avLst/>
                <a:gdLst>
                  <a:gd name="T0" fmla="*/ 279 w 330"/>
                  <a:gd name="T1" fmla="*/ 154 h 475"/>
                  <a:gd name="T2" fmla="*/ 291 w 330"/>
                  <a:gd name="T3" fmla="*/ 202 h 475"/>
                  <a:gd name="T4" fmla="*/ 288 w 330"/>
                  <a:gd name="T5" fmla="*/ 248 h 475"/>
                  <a:gd name="T6" fmla="*/ 267 w 330"/>
                  <a:gd name="T7" fmla="*/ 284 h 475"/>
                  <a:gd name="T8" fmla="*/ 236 w 330"/>
                  <a:gd name="T9" fmla="*/ 317 h 475"/>
                  <a:gd name="T10" fmla="*/ 200 w 330"/>
                  <a:gd name="T11" fmla="*/ 348 h 475"/>
                  <a:gd name="T12" fmla="*/ 158 w 330"/>
                  <a:gd name="T13" fmla="*/ 378 h 475"/>
                  <a:gd name="T14" fmla="*/ 115 w 330"/>
                  <a:gd name="T15" fmla="*/ 405 h 475"/>
                  <a:gd name="T16" fmla="*/ 79 w 330"/>
                  <a:gd name="T17" fmla="*/ 432 h 475"/>
                  <a:gd name="T18" fmla="*/ 73 w 330"/>
                  <a:gd name="T19" fmla="*/ 441 h 475"/>
                  <a:gd name="T20" fmla="*/ 70 w 330"/>
                  <a:gd name="T21" fmla="*/ 447 h 475"/>
                  <a:gd name="T22" fmla="*/ 70 w 330"/>
                  <a:gd name="T23" fmla="*/ 456 h 475"/>
                  <a:gd name="T24" fmla="*/ 73 w 330"/>
                  <a:gd name="T25" fmla="*/ 466 h 475"/>
                  <a:gd name="T26" fmla="*/ 82 w 330"/>
                  <a:gd name="T27" fmla="*/ 472 h 475"/>
                  <a:gd name="T28" fmla="*/ 91 w 330"/>
                  <a:gd name="T29" fmla="*/ 475 h 475"/>
                  <a:gd name="T30" fmla="*/ 97 w 330"/>
                  <a:gd name="T31" fmla="*/ 475 h 475"/>
                  <a:gd name="T32" fmla="*/ 106 w 330"/>
                  <a:gd name="T33" fmla="*/ 472 h 475"/>
                  <a:gd name="T34" fmla="*/ 155 w 330"/>
                  <a:gd name="T35" fmla="*/ 444 h 475"/>
                  <a:gd name="T36" fmla="*/ 200 w 330"/>
                  <a:gd name="T37" fmla="*/ 414 h 475"/>
                  <a:gd name="T38" fmla="*/ 242 w 330"/>
                  <a:gd name="T39" fmla="*/ 381 h 475"/>
                  <a:gd name="T40" fmla="*/ 282 w 330"/>
                  <a:gd name="T41" fmla="*/ 342 h 475"/>
                  <a:gd name="T42" fmla="*/ 309 w 330"/>
                  <a:gd name="T43" fmla="*/ 299 h 475"/>
                  <a:gd name="T44" fmla="*/ 327 w 330"/>
                  <a:gd name="T45" fmla="*/ 251 h 475"/>
                  <a:gd name="T46" fmla="*/ 330 w 330"/>
                  <a:gd name="T47" fmla="*/ 199 h 475"/>
                  <a:gd name="T48" fmla="*/ 318 w 330"/>
                  <a:gd name="T49" fmla="*/ 145 h 475"/>
                  <a:gd name="T50" fmla="*/ 291 w 330"/>
                  <a:gd name="T51" fmla="*/ 103 h 475"/>
                  <a:gd name="T52" fmla="*/ 251 w 330"/>
                  <a:gd name="T53" fmla="*/ 66 h 475"/>
                  <a:gd name="T54" fmla="*/ 203 w 330"/>
                  <a:gd name="T55" fmla="*/ 39 h 475"/>
                  <a:gd name="T56" fmla="*/ 149 w 330"/>
                  <a:gd name="T57" fmla="*/ 18 h 475"/>
                  <a:gd name="T58" fmla="*/ 94 w 330"/>
                  <a:gd name="T59" fmla="*/ 6 h 475"/>
                  <a:gd name="T60" fmla="*/ 49 w 330"/>
                  <a:gd name="T61" fmla="*/ 0 h 475"/>
                  <a:gd name="T62" fmla="*/ 15 w 330"/>
                  <a:gd name="T63" fmla="*/ 0 h 475"/>
                  <a:gd name="T64" fmla="*/ 0 w 330"/>
                  <a:gd name="T65" fmla="*/ 9 h 475"/>
                  <a:gd name="T66" fmla="*/ 37 w 330"/>
                  <a:gd name="T67" fmla="*/ 24 h 475"/>
                  <a:gd name="T68" fmla="*/ 76 w 330"/>
                  <a:gd name="T69" fmla="*/ 36 h 475"/>
                  <a:gd name="T70" fmla="*/ 118 w 330"/>
                  <a:gd name="T71" fmla="*/ 48 h 475"/>
                  <a:gd name="T72" fmla="*/ 158 w 330"/>
                  <a:gd name="T73" fmla="*/ 60 h 475"/>
                  <a:gd name="T74" fmla="*/ 197 w 330"/>
                  <a:gd name="T75" fmla="*/ 75 h 475"/>
                  <a:gd name="T76" fmla="*/ 230 w 330"/>
                  <a:gd name="T77" fmla="*/ 97 h 475"/>
                  <a:gd name="T78" fmla="*/ 258 w 330"/>
                  <a:gd name="T79" fmla="*/ 121 h 475"/>
                  <a:gd name="T80" fmla="*/ 279 w 330"/>
                  <a:gd name="T81" fmla="*/ 15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75">
                    <a:moveTo>
                      <a:pt x="279" y="154"/>
                    </a:moveTo>
                    <a:lnTo>
                      <a:pt x="291" y="202"/>
                    </a:lnTo>
                    <a:lnTo>
                      <a:pt x="288" y="248"/>
                    </a:lnTo>
                    <a:lnTo>
                      <a:pt x="267" y="284"/>
                    </a:lnTo>
                    <a:lnTo>
                      <a:pt x="236" y="317"/>
                    </a:lnTo>
                    <a:lnTo>
                      <a:pt x="200" y="348"/>
                    </a:lnTo>
                    <a:lnTo>
                      <a:pt x="158" y="378"/>
                    </a:lnTo>
                    <a:lnTo>
                      <a:pt x="115" y="405"/>
                    </a:lnTo>
                    <a:lnTo>
                      <a:pt x="79" y="432"/>
                    </a:lnTo>
                    <a:lnTo>
                      <a:pt x="73" y="441"/>
                    </a:lnTo>
                    <a:lnTo>
                      <a:pt x="70" y="447"/>
                    </a:lnTo>
                    <a:lnTo>
                      <a:pt x="70" y="456"/>
                    </a:lnTo>
                    <a:lnTo>
                      <a:pt x="73" y="466"/>
                    </a:lnTo>
                    <a:lnTo>
                      <a:pt x="82" y="472"/>
                    </a:lnTo>
                    <a:lnTo>
                      <a:pt x="91" y="475"/>
                    </a:lnTo>
                    <a:lnTo>
                      <a:pt x="97" y="475"/>
                    </a:lnTo>
                    <a:lnTo>
                      <a:pt x="106" y="472"/>
                    </a:lnTo>
                    <a:lnTo>
                      <a:pt x="155" y="444"/>
                    </a:lnTo>
                    <a:lnTo>
                      <a:pt x="200" y="414"/>
                    </a:lnTo>
                    <a:lnTo>
                      <a:pt x="242" y="381"/>
                    </a:lnTo>
                    <a:lnTo>
                      <a:pt x="282" y="342"/>
                    </a:lnTo>
                    <a:lnTo>
                      <a:pt x="309" y="299"/>
                    </a:lnTo>
                    <a:lnTo>
                      <a:pt x="327" y="251"/>
                    </a:lnTo>
                    <a:lnTo>
                      <a:pt x="330" y="199"/>
                    </a:lnTo>
                    <a:lnTo>
                      <a:pt x="318" y="145"/>
                    </a:lnTo>
                    <a:lnTo>
                      <a:pt x="291" y="103"/>
                    </a:lnTo>
                    <a:lnTo>
                      <a:pt x="251" y="66"/>
                    </a:lnTo>
                    <a:lnTo>
                      <a:pt x="203" y="39"/>
                    </a:lnTo>
                    <a:lnTo>
                      <a:pt x="149" y="18"/>
                    </a:lnTo>
                    <a:lnTo>
                      <a:pt x="94" y="6"/>
                    </a:lnTo>
                    <a:lnTo>
                      <a:pt x="49" y="0"/>
                    </a:lnTo>
                    <a:lnTo>
                      <a:pt x="15" y="0"/>
                    </a:lnTo>
                    <a:lnTo>
                      <a:pt x="0" y="9"/>
                    </a:lnTo>
                    <a:lnTo>
                      <a:pt x="37" y="24"/>
                    </a:lnTo>
                    <a:lnTo>
                      <a:pt x="76" y="36"/>
                    </a:lnTo>
                    <a:lnTo>
                      <a:pt x="118" y="48"/>
                    </a:lnTo>
                    <a:lnTo>
                      <a:pt x="158" y="60"/>
                    </a:lnTo>
                    <a:lnTo>
                      <a:pt x="197" y="75"/>
                    </a:lnTo>
                    <a:lnTo>
                      <a:pt x="230" y="97"/>
                    </a:lnTo>
                    <a:lnTo>
                      <a:pt x="258" y="121"/>
                    </a:lnTo>
                    <a:lnTo>
                      <a:pt x="279" y="154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67" name="Freeform 95"/>
              <p:cNvSpPr>
                <a:spLocks/>
              </p:cNvSpPr>
              <p:nvPr/>
            </p:nvSpPr>
            <p:spPr bwMode="auto">
              <a:xfrm>
                <a:off x="1264" y="403"/>
                <a:ext cx="832" cy="995"/>
              </a:xfrm>
              <a:custGeom>
                <a:avLst/>
                <a:gdLst>
                  <a:gd name="T0" fmla="*/ 260 w 832"/>
                  <a:gd name="T1" fmla="*/ 184 h 995"/>
                  <a:gd name="T2" fmla="*/ 139 w 832"/>
                  <a:gd name="T3" fmla="*/ 302 h 995"/>
                  <a:gd name="T4" fmla="*/ 45 w 832"/>
                  <a:gd name="T5" fmla="*/ 438 h 995"/>
                  <a:gd name="T6" fmla="*/ 0 w 832"/>
                  <a:gd name="T7" fmla="*/ 596 h 995"/>
                  <a:gd name="T8" fmla="*/ 9 w 832"/>
                  <a:gd name="T9" fmla="*/ 702 h 995"/>
                  <a:gd name="T10" fmla="*/ 24 w 832"/>
                  <a:gd name="T11" fmla="*/ 744 h 995"/>
                  <a:gd name="T12" fmla="*/ 51 w 832"/>
                  <a:gd name="T13" fmla="*/ 783 h 995"/>
                  <a:gd name="T14" fmla="*/ 85 w 832"/>
                  <a:gd name="T15" fmla="*/ 816 h 995"/>
                  <a:gd name="T16" fmla="*/ 145 w 832"/>
                  <a:gd name="T17" fmla="*/ 853 h 995"/>
                  <a:gd name="T18" fmla="*/ 224 w 832"/>
                  <a:gd name="T19" fmla="*/ 892 h 995"/>
                  <a:gd name="T20" fmla="*/ 309 w 832"/>
                  <a:gd name="T21" fmla="*/ 922 h 995"/>
                  <a:gd name="T22" fmla="*/ 393 w 832"/>
                  <a:gd name="T23" fmla="*/ 947 h 995"/>
                  <a:gd name="T24" fmla="*/ 481 w 832"/>
                  <a:gd name="T25" fmla="*/ 965 h 995"/>
                  <a:gd name="T26" fmla="*/ 569 w 832"/>
                  <a:gd name="T27" fmla="*/ 977 h 995"/>
                  <a:gd name="T28" fmla="*/ 657 w 832"/>
                  <a:gd name="T29" fmla="*/ 986 h 995"/>
                  <a:gd name="T30" fmla="*/ 747 w 832"/>
                  <a:gd name="T31" fmla="*/ 992 h 995"/>
                  <a:gd name="T32" fmla="*/ 805 w 832"/>
                  <a:gd name="T33" fmla="*/ 995 h 995"/>
                  <a:gd name="T34" fmla="*/ 826 w 832"/>
                  <a:gd name="T35" fmla="*/ 977 h 995"/>
                  <a:gd name="T36" fmla="*/ 832 w 832"/>
                  <a:gd name="T37" fmla="*/ 950 h 995"/>
                  <a:gd name="T38" fmla="*/ 814 w 832"/>
                  <a:gd name="T39" fmla="*/ 928 h 995"/>
                  <a:gd name="T40" fmla="*/ 759 w 832"/>
                  <a:gd name="T41" fmla="*/ 913 h 995"/>
                  <a:gd name="T42" fmla="*/ 681 w 832"/>
                  <a:gd name="T43" fmla="*/ 898 h 995"/>
                  <a:gd name="T44" fmla="*/ 599 w 832"/>
                  <a:gd name="T45" fmla="*/ 886 h 995"/>
                  <a:gd name="T46" fmla="*/ 517 w 832"/>
                  <a:gd name="T47" fmla="*/ 874 h 995"/>
                  <a:gd name="T48" fmla="*/ 439 w 832"/>
                  <a:gd name="T49" fmla="*/ 859 h 995"/>
                  <a:gd name="T50" fmla="*/ 360 w 832"/>
                  <a:gd name="T51" fmla="*/ 838 h 995"/>
                  <a:gd name="T52" fmla="*/ 284 w 832"/>
                  <a:gd name="T53" fmla="*/ 813 h 995"/>
                  <a:gd name="T54" fmla="*/ 209 w 832"/>
                  <a:gd name="T55" fmla="*/ 783 h 995"/>
                  <a:gd name="T56" fmla="*/ 142 w 832"/>
                  <a:gd name="T57" fmla="*/ 741 h 995"/>
                  <a:gd name="T58" fmla="*/ 100 w 832"/>
                  <a:gd name="T59" fmla="*/ 683 h 995"/>
                  <a:gd name="T60" fmla="*/ 88 w 832"/>
                  <a:gd name="T61" fmla="*/ 611 h 995"/>
                  <a:gd name="T62" fmla="*/ 100 w 832"/>
                  <a:gd name="T63" fmla="*/ 526 h 995"/>
                  <a:gd name="T64" fmla="*/ 133 w 832"/>
                  <a:gd name="T65" fmla="*/ 448 h 995"/>
                  <a:gd name="T66" fmla="*/ 184 w 832"/>
                  <a:gd name="T67" fmla="*/ 363 h 995"/>
                  <a:gd name="T68" fmla="*/ 245 w 832"/>
                  <a:gd name="T69" fmla="*/ 290 h 995"/>
                  <a:gd name="T70" fmla="*/ 318 w 832"/>
                  <a:gd name="T71" fmla="*/ 218 h 995"/>
                  <a:gd name="T72" fmla="*/ 396 w 832"/>
                  <a:gd name="T73" fmla="*/ 151 h 995"/>
                  <a:gd name="T74" fmla="*/ 505 w 832"/>
                  <a:gd name="T75" fmla="*/ 100 h 995"/>
                  <a:gd name="T76" fmla="*/ 614 w 832"/>
                  <a:gd name="T77" fmla="*/ 54 h 995"/>
                  <a:gd name="T78" fmla="*/ 684 w 832"/>
                  <a:gd name="T79" fmla="*/ 18 h 995"/>
                  <a:gd name="T80" fmla="*/ 663 w 832"/>
                  <a:gd name="T81" fmla="*/ 0 h 995"/>
                  <a:gd name="T82" fmla="*/ 572 w 832"/>
                  <a:gd name="T83" fmla="*/ 12 h 995"/>
                  <a:gd name="T84" fmla="*/ 466 w 832"/>
                  <a:gd name="T85" fmla="*/ 48 h 995"/>
                  <a:gd name="T86" fmla="*/ 366 w 832"/>
                  <a:gd name="T87" fmla="*/ 10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5">
                    <a:moveTo>
                      <a:pt x="324" y="130"/>
                    </a:moveTo>
                    <a:lnTo>
                      <a:pt x="260" y="184"/>
                    </a:lnTo>
                    <a:lnTo>
                      <a:pt x="197" y="239"/>
                    </a:lnTo>
                    <a:lnTo>
                      <a:pt x="139" y="302"/>
                    </a:lnTo>
                    <a:lnTo>
                      <a:pt x="88" y="369"/>
                    </a:lnTo>
                    <a:lnTo>
                      <a:pt x="45" y="438"/>
                    </a:lnTo>
                    <a:lnTo>
                      <a:pt x="15" y="514"/>
                    </a:lnTo>
                    <a:lnTo>
                      <a:pt x="0" y="596"/>
                    </a:lnTo>
                    <a:lnTo>
                      <a:pt x="3" y="680"/>
                    </a:lnTo>
                    <a:lnTo>
                      <a:pt x="9" y="702"/>
                    </a:lnTo>
                    <a:lnTo>
                      <a:pt x="15" y="726"/>
                    </a:lnTo>
                    <a:lnTo>
                      <a:pt x="24" y="744"/>
                    </a:lnTo>
                    <a:lnTo>
                      <a:pt x="36" y="765"/>
                    </a:lnTo>
                    <a:lnTo>
                      <a:pt x="51" y="783"/>
                    </a:lnTo>
                    <a:lnTo>
                      <a:pt x="69" y="801"/>
                    </a:lnTo>
                    <a:lnTo>
                      <a:pt x="85" y="816"/>
                    </a:lnTo>
                    <a:lnTo>
                      <a:pt x="106" y="829"/>
                    </a:lnTo>
                    <a:lnTo>
                      <a:pt x="145" y="853"/>
                    </a:lnTo>
                    <a:lnTo>
                      <a:pt x="184" y="874"/>
                    </a:lnTo>
                    <a:lnTo>
                      <a:pt x="224" y="892"/>
                    </a:lnTo>
                    <a:lnTo>
                      <a:pt x="266" y="907"/>
                    </a:lnTo>
                    <a:lnTo>
                      <a:pt x="309" y="922"/>
                    </a:lnTo>
                    <a:lnTo>
                      <a:pt x="351" y="934"/>
                    </a:lnTo>
                    <a:lnTo>
                      <a:pt x="393" y="947"/>
                    </a:lnTo>
                    <a:lnTo>
                      <a:pt x="436" y="956"/>
                    </a:lnTo>
                    <a:lnTo>
                      <a:pt x="481" y="965"/>
                    </a:lnTo>
                    <a:lnTo>
                      <a:pt x="523" y="971"/>
                    </a:lnTo>
                    <a:lnTo>
                      <a:pt x="569" y="977"/>
                    </a:lnTo>
                    <a:lnTo>
                      <a:pt x="614" y="983"/>
                    </a:lnTo>
                    <a:lnTo>
                      <a:pt x="657" y="986"/>
                    </a:lnTo>
                    <a:lnTo>
                      <a:pt x="702" y="989"/>
                    </a:lnTo>
                    <a:lnTo>
                      <a:pt x="747" y="992"/>
                    </a:lnTo>
                    <a:lnTo>
                      <a:pt x="790" y="995"/>
                    </a:lnTo>
                    <a:lnTo>
                      <a:pt x="805" y="995"/>
                    </a:lnTo>
                    <a:lnTo>
                      <a:pt x="817" y="989"/>
                    </a:lnTo>
                    <a:lnTo>
                      <a:pt x="826" y="977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7"/>
                    </a:lnTo>
                    <a:lnTo>
                      <a:pt x="814" y="928"/>
                    </a:lnTo>
                    <a:lnTo>
                      <a:pt x="799" y="922"/>
                    </a:lnTo>
                    <a:lnTo>
                      <a:pt x="759" y="913"/>
                    </a:lnTo>
                    <a:lnTo>
                      <a:pt x="720" y="907"/>
                    </a:lnTo>
                    <a:lnTo>
                      <a:pt x="681" y="898"/>
                    </a:lnTo>
                    <a:lnTo>
                      <a:pt x="638" y="892"/>
                    </a:lnTo>
                    <a:lnTo>
                      <a:pt x="599" y="886"/>
                    </a:lnTo>
                    <a:lnTo>
                      <a:pt x="560" y="880"/>
                    </a:lnTo>
                    <a:lnTo>
                      <a:pt x="517" y="874"/>
                    </a:lnTo>
                    <a:lnTo>
                      <a:pt x="478" y="865"/>
                    </a:lnTo>
                    <a:lnTo>
                      <a:pt x="439" y="859"/>
                    </a:lnTo>
                    <a:lnTo>
                      <a:pt x="399" y="850"/>
                    </a:lnTo>
                    <a:lnTo>
                      <a:pt x="360" y="838"/>
                    </a:lnTo>
                    <a:lnTo>
                      <a:pt x="321" y="829"/>
                    </a:lnTo>
                    <a:lnTo>
                      <a:pt x="284" y="813"/>
                    </a:lnTo>
                    <a:lnTo>
                      <a:pt x="245" y="798"/>
                    </a:lnTo>
                    <a:lnTo>
                      <a:pt x="209" y="783"/>
                    </a:lnTo>
                    <a:lnTo>
                      <a:pt x="172" y="762"/>
                    </a:lnTo>
                    <a:lnTo>
                      <a:pt x="142" y="741"/>
                    </a:lnTo>
                    <a:lnTo>
                      <a:pt x="118" y="714"/>
                    </a:lnTo>
                    <a:lnTo>
                      <a:pt x="100" y="683"/>
                    </a:lnTo>
                    <a:lnTo>
                      <a:pt x="91" y="647"/>
                    </a:lnTo>
                    <a:lnTo>
                      <a:pt x="88" y="611"/>
                    </a:lnTo>
                    <a:lnTo>
                      <a:pt x="91" y="568"/>
                    </a:lnTo>
                    <a:lnTo>
                      <a:pt x="100" y="526"/>
                    </a:lnTo>
                    <a:lnTo>
                      <a:pt x="112" y="493"/>
                    </a:lnTo>
                    <a:lnTo>
                      <a:pt x="133" y="448"/>
                    </a:lnTo>
                    <a:lnTo>
                      <a:pt x="157" y="402"/>
                    </a:lnTo>
                    <a:lnTo>
                      <a:pt x="184" y="363"/>
                    </a:lnTo>
                    <a:lnTo>
                      <a:pt x="215" y="327"/>
                    </a:lnTo>
                    <a:lnTo>
                      <a:pt x="245" y="290"/>
                    </a:lnTo>
                    <a:lnTo>
                      <a:pt x="278" y="254"/>
                    </a:lnTo>
                    <a:lnTo>
                      <a:pt x="318" y="218"/>
                    </a:lnTo>
                    <a:lnTo>
                      <a:pt x="357" y="181"/>
                    </a:lnTo>
                    <a:lnTo>
                      <a:pt x="396" y="151"/>
                    </a:lnTo>
                    <a:lnTo>
                      <a:pt x="448" y="124"/>
                    </a:lnTo>
                    <a:lnTo>
                      <a:pt x="505" y="100"/>
                    </a:lnTo>
                    <a:lnTo>
                      <a:pt x="563" y="76"/>
                    </a:lnTo>
                    <a:lnTo>
                      <a:pt x="614" y="54"/>
                    </a:lnTo>
                    <a:lnTo>
                      <a:pt x="657" y="36"/>
                    </a:lnTo>
                    <a:lnTo>
                      <a:pt x="684" y="18"/>
                    </a:lnTo>
                    <a:lnTo>
                      <a:pt x="693" y="6"/>
                    </a:lnTo>
                    <a:lnTo>
                      <a:pt x="663" y="0"/>
                    </a:lnTo>
                    <a:lnTo>
                      <a:pt x="620" y="3"/>
                    </a:lnTo>
                    <a:lnTo>
                      <a:pt x="572" y="12"/>
                    </a:lnTo>
                    <a:lnTo>
                      <a:pt x="520" y="27"/>
                    </a:lnTo>
                    <a:lnTo>
                      <a:pt x="466" y="48"/>
                    </a:lnTo>
                    <a:lnTo>
                      <a:pt x="414" y="73"/>
                    </a:lnTo>
                    <a:lnTo>
                      <a:pt x="366" y="100"/>
                    </a:lnTo>
                    <a:lnTo>
                      <a:pt x="324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68" name="Freeform 96"/>
              <p:cNvSpPr>
                <a:spLocks/>
              </p:cNvSpPr>
              <p:nvPr/>
            </p:nvSpPr>
            <p:spPr bwMode="auto">
              <a:xfrm>
                <a:off x="2435" y="370"/>
                <a:ext cx="729" cy="662"/>
              </a:xfrm>
              <a:custGeom>
                <a:avLst/>
                <a:gdLst>
                  <a:gd name="T0" fmla="*/ 605 w 729"/>
                  <a:gd name="T1" fmla="*/ 202 h 662"/>
                  <a:gd name="T2" fmla="*/ 639 w 729"/>
                  <a:gd name="T3" fmla="*/ 239 h 662"/>
                  <a:gd name="T4" fmla="*/ 660 w 729"/>
                  <a:gd name="T5" fmla="*/ 281 h 662"/>
                  <a:gd name="T6" fmla="*/ 669 w 729"/>
                  <a:gd name="T7" fmla="*/ 326 h 662"/>
                  <a:gd name="T8" fmla="*/ 669 w 729"/>
                  <a:gd name="T9" fmla="*/ 375 h 662"/>
                  <a:gd name="T10" fmla="*/ 663 w 729"/>
                  <a:gd name="T11" fmla="*/ 414 h 662"/>
                  <a:gd name="T12" fmla="*/ 651 w 729"/>
                  <a:gd name="T13" fmla="*/ 447 h 662"/>
                  <a:gd name="T14" fmla="*/ 630 w 729"/>
                  <a:gd name="T15" fmla="*/ 481 h 662"/>
                  <a:gd name="T16" fmla="*/ 608 w 729"/>
                  <a:gd name="T17" fmla="*/ 508 h 662"/>
                  <a:gd name="T18" fmla="*/ 581 w 729"/>
                  <a:gd name="T19" fmla="*/ 538 h 662"/>
                  <a:gd name="T20" fmla="*/ 554 w 729"/>
                  <a:gd name="T21" fmla="*/ 562 h 662"/>
                  <a:gd name="T22" fmla="*/ 527 w 729"/>
                  <a:gd name="T23" fmla="*/ 589 h 662"/>
                  <a:gd name="T24" fmla="*/ 499 w 729"/>
                  <a:gd name="T25" fmla="*/ 617 h 662"/>
                  <a:gd name="T26" fmla="*/ 493 w 729"/>
                  <a:gd name="T27" fmla="*/ 626 h 662"/>
                  <a:gd name="T28" fmla="*/ 493 w 729"/>
                  <a:gd name="T29" fmla="*/ 635 h 662"/>
                  <a:gd name="T30" fmla="*/ 493 w 729"/>
                  <a:gd name="T31" fmla="*/ 644 h 662"/>
                  <a:gd name="T32" fmla="*/ 499 w 729"/>
                  <a:gd name="T33" fmla="*/ 653 h 662"/>
                  <a:gd name="T34" fmla="*/ 508 w 729"/>
                  <a:gd name="T35" fmla="*/ 659 h 662"/>
                  <a:gd name="T36" fmla="*/ 521 w 729"/>
                  <a:gd name="T37" fmla="*/ 662 h 662"/>
                  <a:gd name="T38" fmla="*/ 530 w 729"/>
                  <a:gd name="T39" fmla="*/ 659 h 662"/>
                  <a:gd name="T40" fmla="*/ 539 w 729"/>
                  <a:gd name="T41" fmla="*/ 653 h 662"/>
                  <a:gd name="T42" fmla="*/ 599 w 729"/>
                  <a:gd name="T43" fmla="*/ 614 h 662"/>
                  <a:gd name="T44" fmla="*/ 651 w 729"/>
                  <a:gd name="T45" fmla="*/ 562 h 662"/>
                  <a:gd name="T46" fmla="*/ 690 w 729"/>
                  <a:gd name="T47" fmla="*/ 505 h 662"/>
                  <a:gd name="T48" fmla="*/ 717 w 729"/>
                  <a:gd name="T49" fmla="*/ 438 h 662"/>
                  <a:gd name="T50" fmla="*/ 729 w 729"/>
                  <a:gd name="T51" fmla="*/ 372 h 662"/>
                  <a:gd name="T52" fmla="*/ 723 w 729"/>
                  <a:gd name="T53" fmla="*/ 302 h 662"/>
                  <a:gd name="T54" fmla="*/ 699 w 729"/>
                  <a:gd name="T55" fmla="*/ 239 h 662"/>
                  <a:gd name="T56" fmla="*/ 651 w 729"/>
                  <a:gd name="T57" fmla="*/ 181 h 662"/>
                  <a:gd name="T58" fmla="*/ 614 w 729"/>
                  <a:gd name="T59" fmla="*/ 151 h 662"/>
                  <a:gd name="T60" fmla="*/ 572 w 729"/>
                  <a:gd name="T61" fmla="*/ 127 h 662"/>
                  <a:gd name="T62" fmla="*/ 527 w 729"/>
                  <a:gd name="T63" fmla="*/ 102 h 662"/>
                  <a:gd name="T64" fmla="*/ 475 w 729"/>
                  <a:gd name="T65" fmla="*/ 81 h 662"/>
                  <a:gd name="T66" fmla="*/ 424 w 729"/>
                  <a:gd name="T67" fmla="*/ 60 h 662"/>
                  <a:gd name="T68" fmla="*/ 372 w 729"/>
                  <a:gd name="T69" fmla="*/ 45 h 662"/>
                  <a:gd name="T70" fmla="*/ 318 w 729"/>
                  <a:gd name="T71" fmla="*/ 33 h 662"/>
                  <a:gd name="T72" fmla="*/ 266 w 729"/>
                  <a:gd name="T73" fmla="*/ 21 h 662"/>
                  <a:gd name="T74" fmla="*/ 215 w 729"/>
                  <a:gd name="T75" fmla="*/ 12 h 662"/>
                  <a:gd name="T76" fmla="*/ 170 w 729"/>
                  <a:gd name="T77" fmla="*/ 6 h 662"/>
                  <a:gd name="T78" fmla="*/ 124 w 729"/>
                  <a:gd name="T79" fmla="*/ 0 h 662"/>
                  <a:gd name="T80" fmla="*/ 88 w 729"/>
                  <a:gd name="T81" fmla="*/ 0 h 662"/>
                  <a:gd name="T82" fmla="*/ 55 w 729"/>
                  <a:gd name="T83" fmla="*/ 0 h 662"/>
                  <a:gd name="T84" fmla="*/ 27 w 729"/>
                  <a:gd name="T85" fmla="*/ 0 h 662"/>
                  <a:gd name="T86" fmla="*/ 9 w 729"/>
                  <a:gd name="T87" fmla="*/ 6 h 662"/>
                  <a:gd name="T88" fmla="*/ 0 w 729"/>
                  <a:gd name="T89" fmla="*/ 12 h 662"/>
                  <a:gd name="T90" fmla="*/ 30 w 729"/>
                  <a:gd name="T91" fmla="*/ 18 h 662"/>
                  <a:gd name="T92" fmla="*/ 61 w 729"/>
                  <a:gd name="T93" fmla="*/ 21 h 662"/>
                  <a:gd name="T94" fmla="*/ 97 w 729"/>
                  <a:gd name="T95" fmla="*/ 27 h 662"/>
                  <a:gd name="T96" fmla="*/ 133 w 729"/>
                  <a:gd name="T97" fmla="*/ 33 h 662"/>
                  <a:gd name="T98" fmla="*/ 170 w 729"/>
                  <a:gd name="T99" fmla="*/ 42 h 662"/>
                  <a:gd name="T100" fmla="*/ 212 w 729"/>
                  <a:gd name="T101" fmla="*/ 48 h 662"/>
                  <a:gd name="T102" fmla="*/ 251 w 729"/>
                  <a:gd name="T103" fmla="*/ 57 h 662"/>
                  <a:gd name="T104" fmla="*/ 294 w 729"/>
                  <a:gd name="T105" fmla="*/ 66 h 662"/>
                  <a:gd name="T106" fmla="*/ 333 w 729"/>
                  <a:gd name="T107" fmla="*/ 78 h 662"/>
                  <a:gd name="T108" fmla="*/ 375 w 729"/>
                  <a:gd name="T109" fmla="*/ 90 h 662"/>
                  <a:gd name="T110" fmla="*/ 418 w 729"/>
                  <a:gd name="T111" fmla="*/ 102 h 662"/>
                  <a:gd name="T112" fmla="*/ 457 w 729"/>
                  <a:gd name="T113" fmla="*/ 118 h 662"/>
                  <a:gd name="T114" fmla="*/ 496 w 729"/>
                  <a:gd name="T115" fmla="*/ 136 h 662"/>
                  <a:gd name="T116" fmla="*/ 536 w 729"/>
                  <a:gd name="T117" fmla="*/ 157 h 662"/>
                  <a:gd name="T118" fmla="*/ 572 w 729"/>
                  <a:gd name="T119" fmla="*/ 178 h 662"/>
                  <a:gd name="T120" fmla="*/ 605 w 729"/>
                  <a:gd name="T121" fmla="*/ 20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9" h="662">
                    <a:moveTo>
                      <a:pt x="605" y="202"/>
                    </a:moveTo>
                    <a:lnTo>
                      <a:pt x="639" y="239"/>
                    </a:lnTo>
                    <a:lnTo>
                      <a:pt x="660" y="281"/>
                    </a:lnTo>
                    <a:lnTo>
                      <a:pt x="669" y="326"/>
                    </a:lnTo>
                    <a:lnTo>
                      <a:pt x="669" y="375"/>
                    </a:lnTo>
                    <a:lnTo>
                      <a:pt x="663" y="414"/>
                    </a:lnTo>
                    <a:lnTo>
                      <a:pt x="651" y="447"/>
                    </a:lnTo>
                    <a:lnTo>
                      <a:pt x="630" y="481"/>
                    </a:lnTo>
                    <a:lnTo>
                      <a:pt x="608" y="508"/>
                    </a:lnTo>
                    <a:lnTo>
                      <a:pt x="581" y="538"/>
                    </a:lnTo>
                    <a:lnTo>
                      <a:pt x="554" y="562"/>
                    </a:lnTo>
                    <a:lnTo>
                      <a:pt x="527" y="589"/>
                    </a:lnTo>
                    <a:lnTo>
                      <a:pt x="499" y="617"/>
                    </a:lnTo>
                    <a:lnTo>
                      <a:pt x="493" y="626"/>
                    </a:lnTo>
                    <a:lnTo>
                      <a:pt x="493" y="635"/>
                    </a:lnTo>
                    <a:lnTo>
                      <a:pt x="493" y="644"/>
                    </a:lnTo>
                    <a:lnTo>
                      <a:pt x="499" y="653"/>
                    </a:lnTo>
                    <a:lnTo>
                      <a:pt x="508" y="659"/>
                    </a:lnTo>
                    <a:lnTo>
                      <a:pt x="521" y="662"/>
                    </a:lnTo>
                    <a:lnTo>
                      <a:pt x="530" y="659"/>
                    </a:lnTo>
                    <a:lnTo>
                      <a:pt x="539" y="653"/>
                    </a:lnTo>
                    <a:lnTo>
                      <a:pt x="599" y="614"/>
                    </a:lnTo>
                    <a:lnTo>
                      <a:pt x="651" y="562"/>
                    </a:lnTo>
                    <a:lnTo>
                      <a:pt x="690" y="505"/>
                    </a:lnTo>
                    <a:lnTo>
                      <a:pt x="717" y="438"/>
                    </a:lnTo>
                    <a:lnTo>
                      <a:pt x="729" y="372"/>
                    </a:lnTo>
                    <a:lnTo>
                      <a:pt x="723" y="302"/>
                    </a:lnTo>
                    <a:lnTo>
                      <a:pt x="699" y="239"/>
                    </a:lnTo>
                    <a:lnTo>
                      <a:pt x="651" y="181"/>
                    </a:lnTo>
                    <a:lnTo>
                      <a:pt x="614" y="151"/>
                    </a:lnTo>
                    <a:lnTo>
                      <a:pt x="572" y="127"/>
                    </a:lnTo>
                    <a:lnTo>
                      <a:pt x="527" y="102"/>
                    </a:lnTo>
                    <a:lnTo>
                      <a:pt x="475" y="81"/>
                    </a:lnTo>
                    <a:lnTo>
                      <a:pt x="424" y="60"/>
                    </a:lnTo>
                    <a:lnTo>
                      <a:pt x="372" y="45"/>
                    </a:lnTo>
                    <a:lnTo>
                      <a:pt x="318" y="33"/>
                    </a:lnTo>
                    <a:lnTo>
                      <a:pt x="266" y="21"/>
                    </a:lnTo>
                    <a:lnTo>
                      <a:pt x="215" y="12"/>
                    </a:lnTo>
                    <a:lnTo>
                      <a:pt x="170" y="6"/>
                    </a:lnTo>
                    <a:lnTo>
                      <a:pt x="124" y="0"/>
                    </a:lnTo>
                    <a:lnTo>
                      <a:pt x="88" y="0"/>
                    </a:lnTo>
                    <a:lnTo>
                      <a:pt x="55" y="0"/>
                    </a:lnTo>
                    <a:lnTo>
                      <a:pt x="27" y="0"/>
                    </a:lnTo>
                    <a:lnTo>
                      <a:pt x="9" y="6"/>
                    </a:lnTo>
                    <a:lnTo>
                      <a:pt x="0" y="12"/>
                    </a:lnTo>
                    <a:lnTo>
                      <a:pt x="30" y="18"/>
                    </a:lnTo>
                    <a:lnTo>
                      <a:pt x="61" y="21"/>
                    </a:lnTo>
                    <a:lnTo>
                      <a:pt x="97" y="27"/>
                    </a:lnTo>
                    <a:lnTo>
                      <a:pt x="133" y="33"/>
                    </a:lnTo>
                    <a:lnTo>
                      <a:pt x="170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4" y="66"/>
                    </a:lnTo>
                    <a:lnTo>
                      <a:pt x="333" y="78"/>
                    </a:lnTo>
                    <a:lnTo>
                      <a:pt x="375" y="90"/>
                    </a:lnTo>
                    <a:lnTo>
                      <a:pt x="418" y="102"/>
                    </a:lnTo>
                    <a:lnTo>
                      <a:pt x="457" y="118"/>
                    </a:lnTo>
                    <a:lnTo>
                      <a:pt x="496" y="136"/>
                    </a:lnTo>
                    <a:lnTo>
                      <a:pt x="536" y="157"/>
                    </a:lnTo>
                    <a:lnTo>
                      <a:pt x="572" y="178"/>
                    </a:lnTo>
                    <a:lnTo>
                      <a:pt x="605" y="20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69" name="Freeform 97"/>
              <p:cNvSpPr>
                <a:spLocks/>
              </p:cNvSpPr>
              <p:nvPr/>
            </p:nvSpPr>
            <p:spPr bwMode="auto">
              <a:xfrm>
                <a:off x="949" y="675"/>
                <a:ext cx="297" cy="626"/>
              </a:xfrm>
              <a:custGeom>
                <a:avLst/>
                <a:gdLst>
                  <a:gd name="T0" fmla="*/ 0 w 297"/>
                  <a:gd name="T1" fmla="*/ 342 h 626"/>
                  <a:gd name="T2" fmla="*/ 0 w 297"/>
                  <a:gd name="T3" fmla="*/ 393 h 626"/>
                  <a:gd name="T4" fmla="*/ 12 w 297"/>
                  <a:gd name="T5" fmla="*/ 442 h 626"/>
                  <a:gd name="T6" fmla="*/ 33 w 297"/>
                  <a:gd name="T7" fmla="*/ 487 h 626"/>
                  <a:gd name="T8" fmla="*/ 64 w 297"/>
                  <a:gd name="T9" fmla="*/ 526 h 626"/>
                  <a:gd name="T10" fmla="*/ 100 w 297"/>
                  <a:gd name="T11" fmla="*/ 560 h 626"/>
                  <a:gd name="T12" fmla="*/ 142 w 297"/>
                  <a:gd name="T13" fmla="*/ 590 h 626"/>
                  <a:gd name="T14" fmla="*/ 191 w 297"/>
                  <a:gd name="T15" fmla="*/ 611 h 626"/>
                  <a:gd name="T16" fmla="*/ 239 w 297"/>
                  <a:gd name="T17" fmla="*/ 623 h 626"/>
                  <a:gd name="T18" fmla="*/ 254 w 297"/>
                  <a:gd name="T19" fmla="*/ 626 h 626"/>
                  <a:gd name="T20" fmla="*/ 269 w 297"/>
                  <a:gd name="T21" fmla="*/ 620 h 626"/>
                  <a:gd name="T22" fmla="*/ 282 w 297"/>
                  <a:gd name="T23" fmla="*/ 611 h 626"/>
                  <a:gd name="T24" fmla="*/ 288 w 297"/>
                  <a:gd name="T25" fmla="*/ 599 h 626"/>
                  <a:gd name="T26" fmla="*/ 288 w 297"/>
                  <a:gd name="T27" fmla="*/ 584 h 626"/>
                  <a:gd name="T28" fmla="*/ 285 w 297"/>
                  <a:gd name="T29" fmla="*/ 569 h 626"/>
                  <a:gd name="T30" fmla="*/ 276 w 297"/>
                  <a:gd name="T31" fmla="*/ 557 h 626"/>
                  <a:gd name="T32" fmla="*/ 260 w 297"/>
                  <a:gd name="T33" fmla="*/ 551 h 626"/>
                  <a:gd name="T34" fmla="*/ 212 w 297"/>
                  <a:gd name="T35" fmla="*/ 532 h 626"/>
                  <a:gd name="T36" fmla="*/ 167 w 297"/>
                  <a:gd name="T37" fmla="*/ 508 h 626"/>
                  <a:gd name="T38" fmla="*/ 130 w 297"/>
                  <a:gd name="T39" fmla="*/ 475 h 626"/>
                  <a:gd name="T40" fmla="*/ 103 w 297"/>
                  <a:gd name="T41" fmla="*/ 439 h 626"/>
                  <a:gd name="T42" fmla="*/ 85 w 297"/>
                  <a:gd name="T43" fmla="*/ 393 h 626"/>
                  <a:gd name="T44" fmla="*/ 76 w 297"/>
                  <a:gd name="T45" fmla="*/ 345 h 626"/>
                  <a:gd name="T46" fmla="*/ 76 w 297"/>
                  <a:gd name="T47" fmla="*/ 293 h 626"/>
                  <a:gd name="T48" fmla="*/ 91 w 297"/>
                  <a:gd name="T49" fmla="*/ 239 h 626"/>
                  <a:gd name="T50" fmla="*/ 109 w 297"/>
                  <a:gd name="T51" fmla="*/ 200 h 626"/>
                  <a:gd name="T52" fmla="*/ 133 w 297"/>
                  <a:gd name="T53" fmla="*/ 163 h 626"/>
                  <a:gd name="T54" fmla="*/ 161 w 297"/>
                  <a:gd name="T55" fmla="*/ 130 h 626"/>
                  <a:gd name="T56" fmla="*/ 191 w 297"/>
                  <a:gd name="T57" fmla="*/ 100 h 626"/>
                  <a:gd name="T58" fmla="*/ 218 w 297"/>
                  <a:gd name="T59" fmla="*/ 73 h 626"/>
                  <a:gd name="T60" fmla="*/ 248 w 297"/>
                  <a:gd name="T61" fmla="*/ 48 h 626"/>
                  <a:gd name="T62" fmla="*/ 276 w 297"/>
                  <a:gd name="T63" fmla="*/ 24 h 626"/>
                  <a:gd name="T64" fmla="*/ 297 w 297"/>
                  <a:gd name="T65" fmla="*/ 3 h 626"/>
                  <a:gd name="T66" fmla="*/ 276 w 297"/>
                  <a:gd name="T67" fmla="*/ 0 h 626"/>
                  <a:gd name="T68" fmla="*/ 242 w 297"/>
                  <a:gd name="T69" fmla="*/ 15 h 626"/>
                  <a:gd name="T70" fmla="*/ 197 w 297"/>
                  <a:gd name="T71" fmla="*/ 48 h 626"/>
                  <a:gd name="T72" fmla="*/ 145 w 297"/>
                  <a:gd name="T73" fmla="*/ 94 h 626"/>
                  <a:gd name="T74" fmla="*/ 97 w 297"/>
                  <a:gd name="T75" fmla="*/ 151 h 626"/>
                  <a:gd name="T76" fmla="*/ 52 w 297"/>
                  <a:gd name="T77" fmla="*/ 212 h 626"/>
                  <a:gd name="T78" fmla="*/ 18 w 297"/>
                  <a:gd name="T79" fmla="*/ 278 h 626"/>
                  <a:gd name="T80" fmla="*/ 0 w 297"/>
                  <a:gd name="T81" fmla="*/ 342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6">
                    <a:moveTo>
                      <a:pt x="0" y="342"/>
                    </a:moveTo>
                    <a:lnTo>
                      <a:pt x="0" y="393"/>
                    </a:lnTo>
                    <a:lnTo>
                      <a:pt x="12" y="442"/>
                    </a:lnTo>
                    <a:lnTo>
                      <a:pt x="33" y="487"/>
                    </a:lnTo>
                    <a:lnTo>
                      <a:pt x="64" y="526"/>
                    </a:lnTo>
                    <a:lnTo>
                      <a:pt x="100" y="560"/>
                    </a:lnTo>
                    <a:lnTo>
                      <a:pt x="142" y="590"/>
                    </a:lnTo>
                    <a:lnTo>
                      <a:pt x="191" y="611"/>
                    </a:lnTo>
                    <a:lnTo>
                      <a:pt x="239" y="623"/>
                    </a:lnTo>
                    <a:lnTo>
                      <a:pt x="254" y="626"/>
                    </a:lnTo>
                    <a:lnTo>
                      <a:pt x="269" y="620"/>
                    </a:lnTo>
                    <a:lnTo>
                      <a:pt x="282" y="611"/>
                    </a:lnTo>
                    <a:lnTo>
                      <a:pt x="288" y="599"/>
                    </a:lnTo>
                    <a:lnTo>
                      <a:pt x="288" y="584"/>
                    </a:lnTo>
                    <a:lnTo>
                      <a:pt x="285" y="569"/>
                    </a:lnTo>
                    <a:lnTo>
                      <a:pt x="276" y="557"/>
                    </a:lnTo>
                    <a:lnTo>
                      <a:pt x="260" y="551"/>
                    </a:lnTo>
                    <a:lnTo>
                      <a:pt x="212" y="532"/>
                    </a:lnTo>
                    <a:lnTo>
                      <a:pt x="167" y="508"/>
                    </a:lnTo>
                    <a:lnTo>
                      <a:pt x="130" y="475"/>
                    </a:lnTo>
                    <a:lnTo>
                      <a:pt x="103" y="439"/>
                    </a:lnTo>
                    <a:lnTo>
                      <a:pt x="85" y="393"/>
                    </a:lnTo>
                    <a:lnTo>
                      <a:pt x="76" y="345"/>
                    </a:lnTo>
                    <a:lnTo>
                      <a:pt x="76" y="293"/>
                    </a:lnTo>
                    <a:lnTo>
                      <a:pt x="91" y="239"/>
                    </a:lnTo>
                    <a:lnTo>
                      <a:pt x="109" y="200"/>
                    </a:lnTo>
                    <a:lnTo>
                      <a:pt x="133" y="163"/>
                    </a:lnTo>
                    <a:lnTo>
                      <a:pt x="161" y="130"/>
                    </a:lnTo>
                    <a:lnTo>
                      <a:pt x="191" y="100"/>
                    </a:lnTo>
                    <a:lnTo>
                      <a:pt x="218" y="73"/>
                    </a:lnTo>
                    <a:lnTo>
                      <a:pt x="248" y="48"/>
                    </a:lnTo>
                    <a:lnTo>
                      <a:pt x="276" y="24"/>
                    </a:lnTo>
                    <a:lnTo>
                      <a:pt x="297" y="3"/>
                    </a:lnTo>
                    <a:lnTo>
                      <a:pt x="276" y="0"/>
                    </a:lnTo>
                    <a:lnTo>
                      <a:pt x="242" y="15"/>
                    </a:lnTo>
                    <a:lnTo>
                      <a:pt x="197" y="48"/>
                    </a:lnTo>
                    <a:lnTo>
                      <a:pt x="145" y="94"/>
                    </a:lnTo>
                    <a:lnTo>
                      <a:pt x="97" y="151"/>
                    </a:lnTo>
                    <a:lnTo>
                      <a:pt x="52" y="212"/>
                    </a:lnTo>
                    <a:lnTo>
                      <a:pt x="18" y="278"/>
                    </a:lnTo>
                    <a:lnTo>
                      <a:pt x="0" y="342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70" name="Freeform 98"/>
              <p:cNvSpPr>
                <a:spLocks/>
              </p:cNvSpPr>
              <p:nvPr/>
            </p:nvSpPr>
            <p:spPr bwMode="auto">
              <a:xfrm>
                <a:off x="3037" y="324"/>
                <a:ext cx="636" cy="817"/>
              </a:xfrm>
              <a:custGeom>
                <a:avLst/>
                <a:gdLst>
                  <a:gd name="T0" fmla="*/ 536 w 636"/>
                  <a:gd name="T1" fmla="*/ 327 h 817"/>
                  <a:gd name="T2" fmla="*/ 566 w 636"/>
                  <a:gd name="T3" fmla="*/ 378 h 817"/>
                  <a:gd name="T4" fmla="*/ 581 w 636"/>
                  <a:gd name="T5" fmla="*/ 433 h 817"/>
                  <a:gd name="T6" fmla="*/ 572 w 636"/>
                  <a:gd name="T7" fmla="*/ 493 h 817"/>
                  <a:gd name="T8" fmla="*/ 539 w 636"/>
                  <a:gd name="T9" fmla="*/ 551 h 817"/>
                  <a:gd name="T10" fmla="*/ 488 w 636"/>
                  <a:gd name="T11" fmla="*/ 602 h 817"/>
                  <a:gd name="T12" fmla="*/ 430 w 636"/>
                  <a:gd name="T13" fmla="*/ 647 h 817"/>
                  <a:gd name="T14" fmla="*/ 369 w 636"/>
                  <a:gd name="T15" fmla="*/ 696 h 817"/>
                  <a:gd name="T16" fmla="*/ 333 w 636"/>
                  <a:gd name="T17" fmla="*/ 732 h 817"/>
                  <a:gd name="T18" fmla="*/ 321 w 636"/>
                  <a:gd name="T19" fmla="*/ 756 h 817"/>
                  <a:gd name="T20" fmla="*/ 312 w 636"/>
                  <a:gd name="T21" fmla="*/ 781 h 817"/>
                  <a:gd name="T22" fmla="*/ 315 w 636"/>
                  <a:gd name="T23" fmla="*/ 805 h 817"/>
                  <a:gd name="T24" fmla="*/ 336 w 636"/>
                  <a:gd name="T25" fmla="*/ 817 h 817"/>
                  <a:gd name="T26" fmla="*/ 360 w 636"/>
                  <a:gd name="T27" fmla="*/ 814 h 817"/>
                  <a:gd name="T28" fmla="*/ 400 w 636"/>
                  <a:gd name="T29" fmla="*/ 771 h 817"/>
                  <a:gd name="T30" fmla="*/ 466 w 636"/>
                  <a:gd name="T31" fmla="*/ 708 h 817"/>
                  <a:gd name="T32" fmla="*/ 536 w 636"/>
                  <a:gd name="T33" fmla="*/ 647 h 817"/>
                  <a:gd name="T34" fmla="*/ 596 w 636"/>
                  <a:gd name="T35" fmla="*/ 578 h 817"/>
                  <a:gd name="T36" fmla="*/ 633 w 636"/>
                  <a:gd name="T37" fmla="*/ 493 h 817"/>
                  <a:gd name="T38" fmla="*/ 627 w 636"/>
                  <a:gd name="T39" fmla="*/ 403 h 817"/>
                  <a:gd name="T40" fmla="*/ 587 w 636"/>
                  <a:gd name="T41" fmla="*/ 318 h 817"/>
                  <a:gd name="T42" fmla="*/ 521 w 636"/>
                  <a:gd name="T43" fmla="*/ 248 h 817"/>
                  <a:gd name="T44" fmla="*/ 457 w 636"/>
                  <a:gd name="T45" fmla="*/ 197 h 817"/>
                  <a:gd name="T46" fmla="*/ 394 w 636"/>
                  <a:gd name="T47" fmla="*/ 158 h 817"/>
                  <a:gd name="T48" fmla="*/ 327 w 636"/>
                  <a:gd name="T49" fmla="*/ 115 h 817"/>
                  <a:gd name="T50" fmla="*/ 254 w 636"/>
                  <a:gd name="T51" fmla="*/ 76 h 817"/>
                  <a:gd name="T52" fmla="*/ 188 w 636"/>
                  <a:gd name="T53" fmla="*/ 43 h 817"/>
                  <a:gd name="T54" fmla="*/ 121 w 636"/>
                  <a:gd name="T55" fmla="*/ 18 h 817"/>
                  <a:gd name="T56" fmla="*/ 64 w 636"/>
                  <a:gd name="T57" fmla="*/ 3 h 817"/>
                  <a:gd name="T58" fmla="*/ 18 w 636"/>
                  <a:gd name="T59" fmla="*/ 3 h 817"/>
                  <a:gd name="T60" fmla="*/ 21 w 636"/>
                  <a:gd name="T61" fmla="*/ 15 h 817"/>
                  <a:gd name="T62" fmla="*/ 73 w 636"/>
                  <a:gd name="T63" fmla="*/ 37 h 817"/>
                  <a:gd name="T64" fmla="*/ 133 w 636"/>
                  <a:gd name="T65" fmla="*/ 64 h 817"/>
                  <a:gd name="T66" fmla="*/ 203 w 636"/>
                  <a:gd name="T67" fmla="*/ 97 h 817"/>
                  <a:gd name="T68" fmla="*/ 276 w 636"/>
                  <a:gd name="T69" fmla="*/ 136 h 817"/>
                  <a:gd name="T70" fmla="*/ 348 w 636"/>
                  <a:gd name="T71" fmla="*/ 182 h 817"/>
                  <a:gd name="T72" fmla="*/ 421 w 636"/>
                  <a:gd name="T73" fmla="*/ 230 h 817"/>
                  <a:gd name="T74" fmla="*/ 484 w 636"/>
                  <a:gd name="T75" fmla="*/ 279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6" h="817">
                    <a:moveTo>
                      <a:pt x="515" y="306"/>
                    </a:moveTo>
                    <a:lnTo>
                      <a:pt x="536" y="327"/>
                    </a:lnTo>
                    <a:lnTo>
                      <a:pt x="554" y="351"/>
                    </a:lnTo>
                    <a:lnTo>
                      <a:pt x="566" y="378"/>
                    </a:lnTo>
                    <a:lnTo>
                      <a:pt x="578" y="406"/>
                    </a:lnTo>
                    <a:lnTo>
                      <a:pt x="581" y="433"/>
                    </a:lnTo>
                    <a:lnTo>
                      <a:pt x="581" y="463"/>
                    </a:lnTo>
                    <a:lnTo>
                      <a:pt x="572" y="493"/>
                    </a:lnTo>
                    <a:lnTo>
                      <a:pt x="560" y="520"/>
                    </a:lnTo>
                    <a:lnTo>
                      <a:pt x="539" y="551"/>
                    </a:lnTo>
                    <a:lnTo>
                      <a:pt x="515" y="578"/>
                    </a:lnTo>
                    <a:lnTo>
                      <a:pt x="488" y="602"/>
                    </a:lnTo>
                    <a:lnTo>
                      <a:pt x="457" y="626"/>
                    </a:lnTo>
                    <a:lnTo>
                      <a:pt x="430" y="647"/>
                    </a:lnTo>
                    <a:lnTo>
                      <a:pt x="400" y="672"/>
                    </a:lnTo>
                    <a:lnTo>
                      <a:pt x="369" y="696"/>
                    </a:lnTo>
                    <a:lnTo>
                      <a:pt x="342" y="723"/>
                    </a:lnTo>
                    <a:lnTo>
                      <a:pt x="333" y="732"/>
                    </a:lnTo>
                    <a:lnTo>
                      <a:pt x="327" y="744"/>
                    </a:lnTo>
                    <a:lnTo>
                      <a:pt x="321" y="756"/>
                    </a:lnTo>
                    <a:lnTo>
                      <a:pt x="315" y="768"/>
                    </a:lnTo>
                    <a:lnTo>
                      <a:pt x="312" y="781"/>
                    </a:lnTo>
                    <a:lnTo>
                      <a:pt x="312" y="793"/>
                    </a:lnTo>
                    <a:lnTo>
                      <a:pt x="315" y="805"/>
                    </a:lnTo>
                    <a:lnTo>
                      <a:pt x="324" y="814"/>
                    </a:lnTo>
                    <a:lnTo>
                      <a:pt x="336" y="817"/>
                    </a:lnTo>
                    <a:lnTo>
                      <a:pt x="348" y="817"/>
                    </a:lnTo>
                    <a:lnTo>
                      <a:pt x="360" y="814"/>
                    </a:lnTo>
                    <a:lnTo>
                      <a:pt x="369" y="805"/>
                    </a:lnTo>
                    <a:lnTo>
                      <a:pt x="400" y="771"/>
                    </a:lnTo>
                    <a:lnTo>
                      <a:pt x="433" y="738"/>
                    </a:lnTo>
                    <a:lnTo>
                      <a:pt x="466" y="708"/>
                    </a:lnTo>
                    <a:lnTo>
                      <a:pt x="503" y="678"/>
                    </a:lnTo>
                    <a:lnTo>
                      <a:pt x="536" y="647"/>
                    </a:lnTo>
                    <a:lnTo>
                      <a:pt x="566" y="614"/>
                    </a:lnTo>
                    <a:lnTo>
                      <a:pt x="596" y="578"/>
                    </a:lnTo>
                    <a:lnTo>
                      <a:pt x="618" y="539"/>
                    </a:lnTo>
                    <a:lnTo>
                      <a:pt x="633" y="493"/>
                    </a:lnTo>
                    <a:lnTo>
                      <a:pt x="636" y="448"/>
                    </a:lnTo>
                    <a:lnTo>
                      <a:pt x="627" y="403"/>
                    </a:lnTo>
                    <a:lnTo>
                      <a:pt x="612" y="360"/>
                    </a:lnTo>
                    <a:lnTo>
                      <a:pt x="587" y="318"/>
                    </a:lnTo>
                    <a:lnTo>
                      <a:pt x="557" y="282"/>
                    </a:lnTo>
                    <a:lnTo>
                      <a:pt x="521" y="248"/>
                    </a:lnTo>
                    <a:lnTo>
                      <a:pt x="484" y="218"/>
                    </a:lnTo>
                    <a:lnTo>
                      <a:pt x="457" y="197"/>
                    </a:lnTo>
                    <a:lnTo>
                      <a:pt x="427" y="179"/>
                    </a:lnTo>
                    <a:lnTo>
                      <a:pt x="394" y="158"/>
                    </a:lnTo>
                    <a:lnTo>
                      <a:pt x="360" y="136"/>
                    </a:lnTo>
                    <a:lnTo>
                      <a:pt x="327" y="115"/>
                    </a:lnTo>
                    <a:lnTo>
                      <a:pt x="291" y="94"/>
                    </a:lnTo>
                    <a:lnTo>
                      <a:pt x="254" y="76"/>
                    </a:lnTo>
                    <a:lnTo>
                      <a:pt x="221" y="58"/>
                    </a:lnTo>
                    <a:lnTo>
                      <a:pt x="188" y="43"/>
                    </a:lnTo>
                    <a:lnTo>
                      <a:pt x="155" y="28"/>
                    </a:lnTo>
                    <a:lnTo>
                      <a:pt x="121" y="18"/>
                    </a:lnTo>
                    <a:lnTo>
                      <a:pt x="91" y="9"/>
                    </a:lnTo>
                    <a:lnTo>
                      <a:pt x="64" y="3"/>
                    </a:lnTo>
                    <a:lnTo>
                      <a:pt x="40" y="0"/>
                    </a:lnTo>
                    <a:lnTo>
                      <a:pt x="18" y="3"/>
                    </a:lnTo>
                    <a:lnTo>
                      <a:pt x="0" y="9"/>
                    </a:lnTo>
                    <a:lnTo>
                      <a:pt x="21" y="15"/>
                    </a:lnTo>
                    <a:lnTo>
                      <a:pt x="46" y="24"/>
                    </a:lnTo>
                    <a:lnTo>
                      <a:pt x="73" y="37"/>
                    </a:lnTo>
                    <a:lnTo>
                      <a:pt x="100" y="49"/>
                    </a:lnTo>
                    <a:lnTo>
                      <a:pt x="133" y="64"/>
                    </a:lnTo>
                    <a:lnTo>
                      <a:pt x="167" y="79"/>
                    </a:lnTo>
                    <a:lnTo>
                      <a:pt x="203" y="97"/>
                    </a:lnTo>
                    <a:lnTo>
                      <a:pt x="239" y="115"/>
                    </a:lnTo>
                    <a:lnTo>
                      <a:pt x="276" y="136"/>
                    </a:lnTo>
                    <a:lnTo>
                      <a:pt x="312" y="158"/>
                    </a:lnTo>
                    <a:lnTo>
                      <a:pt x="348" y="182"/>
                    </a:lnTo>
                    <a:lnTo>
                      <a:pt x="385" y="206"/>
                    </a:lnTo>
                    <a:lnTo>
                      <a:pt x="421" y="230"/>
                    </a:lnTo>
                    <a:lnTo>
                      <a:pt x="454" y="254"/>
                    </a:lnTo>
                    <a:lnTo>
                      <a:pt x="484" y="279"/>
                    </a:lnTo>
                    <a:lnTo>
                      <a:pt x="515" y="30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71" name="Freeform 99"/>
              <p:cNvSpPr>
                <a:spLocks/>
              </p:cNvSpPr>
              <p:nvPr/>
            </p:nvSpPr>
            <p:spPr bwMode="auto">
              <a:xfrm>
                <a:off x="1445" y="560"/>
                <a:ext cx="512" cy="620"/>
              </a:xfrm>
              <a:custGeom>
                <a:avLst/>
                <a:gdLst>
                  <a:gd name="T0" fmla="*/ 188 w 512"/>
                  <a:gd name="T1" fmla="*/ 94 h 620"/>
                  <a:gd name="T2" fmla="*/ 152 w 512"/>
                  <a:gd name="T3" fmla="*/ 121 h 620"/>
                  <a:gd name="T4" fmla="*/ 118 w 512"/>
                  <a:gd name="T5" fmla="*/ 151 h 620"/>
                  <a:gd name="T6" fmla="*/ 85 w 512"/>
                  <a:gd name="T7" fmla="*/ 188 h 620"/>
                  <a:gd name="T8" fmla="*/ 58 w 512"/>
                  <a:gd name="T9" fmla="*/ 224 h 620"/>
                  <a:gd name="T10" fmla="*/ 37 w 512"/>
                  <a:gd name="T11" fmla="*/ 263 h 620"/>
                  <a:gd name="T12" fmla="*/ 19 w 512"/>
                  <a:gd name="T13" fmla="*/ 303 h 620"/>
                  <a:gd name="T14" fmla="*/ 7 w 512"/>
                  <a:gd name="T15" fmla="*/ 342 h 620"/>
                  <a:gd name="T16" fmla="*/ 0 w 512"/>
                  <a:gd name="T17" fmla="*/ 384 h 620"/>
                  <a:gd name="T18" fmla="*/ 7 w 512"/>
                  <a:gd name="T19" fmla="*/ 448 h 620"/>
                  <a:gd name="T20" fmla="*/ 31 w 512"/>
                  <a:gd name="T21" fmla="*/ 499 h 620"/>
                  <a:gd name="T22" fmla="*/ 67 w 512"/>
                  <a:gd name="T23" fmla="*/ 545 h 620"/>
                  <a:gd name="T24" fmla="*/ 112 w 512"/>
                  <a:gd name="T25" fmla="*/ 578 h 620"/>
                  <a:gd name="T26" fmla="*/ 167 w 512"/>
                  <a:gd name="T27" fmla="*/ 602 h 620"/>
                  <a:gd name="T28" fmla="*/ 227 w 512"/>
                  <a:gd name="T29" fmla="*/ 617 h 620"/>
                  <a:gd name="T30" fmla="*/ 285 w 512"/>
                  <a:gd name="T31" fmla="*/ 620 h 620"/>
                  <a:gd name="T32" fmla="*/ 342 w 512"/>
                  <a:gd name="T33" fmla="*/ 611 h 620"/>
                  <a:gd name="T34" fmla="*/ 355 w 512"/>
                  <a:gd name="T35" fmla="*/ 611 h 620"/>
                  <a:gd name="T36" fmla="*/ 367 w 512"/>
                  <a:gd name="T37" fmla="*/ 605 h 620"/>
                  <a:gd name="T38" fmla="*/ 376 w 512"/>
                  <a:gd name="T39" fmla="*/ 593 h 620"/>
                  <a:gd name="T40" fmla="*/ 379 w 512"/>
                  <a:gd name="T41" fmla="*/ 581 h 620"/>
                  <a:gd name="T42" fmla="*/ 376 w 512"/>
                  <a:gd name="T43" fmla="*/ 575 h 620"/>
                  <a:gd name="T44" fmla="*/ 367 w 512"/>
                  <a:gd name="T45" fmla="*/ 575 h 620"/>
                  <a:gd name="T46" fmla="*/ 355 w 512"/>
                  <a:gd name="T47" fmla="*/ 572 h 620"/>
                  <a:gd name="T48" fmla="*/ 339 w 512"/>
                  <a:gd name="T49" fmla="*/ 572 h 620"/>
                  <a:gd name="T50" fmla="*/ 321 w 512"/>
                  <a:gd name="T51" fmla="*/ 572 h 620"/>
                  <a:gd name="T52" fmla="*/ 306 w 512"/>
                  <a:gd name="T53" fmla="*/ 572 h 620"/>
                  <a:gd name="T54" fmla="*/ 291 w 512"/>
                  <a:gd name="T55" fmla="*/ 572 h 620"/>
                  <a:gd name="T56" fmla="*/ 282 w 512"/>
                  <a:gd name="T57" fmla="*/ 572 h 620"/>
                  <a:gd name="T58" fmla="*/ 252 w 512"/>
                  <a:gd name="T59" fmla="*/ 569 h 620"/>
                  <a:gd name="T60" fmla="*/ 224 w 512"/>
                  <a:gd name="T61" fmla="*/ 566 h 620"/>
                  <a:gd name="T62" fmla="*/ 194 w 512"/>
                  <a:gd name="T63" fmla="*/ 563 h 620"/>
                  <a:gd name="T64" fmla="*/ 164 w 512"/>
                  <a:gd name="T65" fmla="*/ 554 h 620"/>
                  <a:gd name="T66" fmla="*/ 134 w 512"/>
                  <a:gd name="T67" fmla="*/ 545 h 620"/>
                  <a:gd name="T68" fmla="*/ 103 w 512"/>
                  <a:gd name="T69" fmla="*/ 523 h 620"/>
                  <a:gd name="T70" fmla="*/ 76 w 512"/>
                  <a:gd name="T71" fmla="*/ 496 h 620"/>
                  <a:gd name="T72" fmla="*/ 46 w 512"/>
                  <a:gd name="T73" fmla="*/ 457 h 620"/>
                  <a:gd name="T74" fmla="*/ 40 w 512"/>
                  <a:gd name="T75" fmla="*/ 411 h 620"/>
                  <a:gd name="T76" fmla="*/ 43 w 512"/>
                  <a:gd name="T77" fmla="*/ 369 h 620"/>
                  <a:gd name="T78" fmla="*/ 55 w 512"/>
                  <a:gd name="T79" fmla="*/ 327 h 620"/>
                  <a:gd name="T80" fmla="*/ 73 w 512"/>
                  <a:gd name="T81" fmla="*/ 287 h 620"/>
                  <a:gd name="T82" fmla="*/ 100 w 512"/>
                  <a:gd name="T83" fmla="*/ 251 h 620"/>
                  <a:gd name="T84" fmla="*/ 131 w 512"/>
                  <a:gd name="T85" fmla="*/ 215 h 620"/>
                  <a:gd name="T86" fmla="*/ 164 w 512"/>
                  <a:gd name="T87" fmla="*/ 185 h 620"/>
                  <a:gd name="T88" fmla="*/ 203 w 512"/>
                  <a:gd name="T89" fmla="*/ 154 h 620"/>
                  <a:gd name="T90" fmla="*/ 243 w 512"/>
                  <a:gd name="T91" fmla="*/ 127 h 620"/>
                  <a:gd name="T92" fmla="*/ 285 w 512"/>
                  <a:gd name="T93" fmla="*/ 103 h 620"/>
                  <a:gd name="T94" fmla="*/ 327 w 512"/>
                  <a:gd name="T95" fmla="*/ 82 h 620"/>
                  <a:gd name="T96" fmla="*/ 367 w 512"/>
                  <a:gd name="T97" fmla="*/ 64 h 620"/>
                  <a:gd name="T98" fmla="*/ 409 w 512"/>
                  <a:gd name="T99" fmla="*/ 49 h 620"/>
                  <a:gd name="T100" fmla="*/ 445 w 512"/>
                  <a:gd name="T101" fmla="*/ 33 h 620"/>
                  <a:gd name="T102" fmla="*/ 482 w 512"/>
                  <a:gd name="T103" fmla="*/ 24 h 620"/>
                  <a:gd name="T104" fmla="*/ 512 w 512"/>
                  <a:gd name="T105" fmla="*/ 18 h 620"/>
                  <a:gd name="T106" fmla="*/ 491 w 512"/>
                  <a:gd name="T107" fmla="*/ 6 h 620"/>
                  <a:gd name="T108" fmla="*/ 457 w 512"/>
                  <a:gd name="T109" fmla="*/ 0 h 620"/>
                  <a:gd name="T110" fmla="*/ 418 w 512"/>
                  <a:gd name="T111" fmla="*/ 6 h 620"/>
                  <a:gd name="T112" fmla="*/ 373 w 512"/>
                  <a:gd name="T113" fmla="*/ 15 h 620"/>
                  <a:gd name="T114" fmla="*/ 321 w 512"/>
                  <a:gd name="T115" fmla="*/ 30 h 620"/>
                  <a:gd name="T116" fmla="*/ 273 w 512"/>
                  <a:gd name="T117" fmla="*/ 49 h 620"/>
                  <a:gd name="T118" fmla="*/ 227 w 512"/>
                  <a:gd name="T119" fmla="*/ 73 h 620"/>
                  <a:gd name="T120" fmla="*/ 188 w 512"/>
                  <a:gd name="T121" fmla="*/ 9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12" h="620">
                    <a:moveTo>
                      <a:pt x="188" y="94"/>
                    </a:moveTo>
                    <a:lnTo>
                      <a:pt x="152" y="121"/>
                    </a:lnTo>
                    <a:lnTo>
                      <a:pt x="118" y="151"/>
                    </a:lnTo>
                    <a:lnTo>
                      <a:pt x="85" y="188"/>
                    </a:lnTo>
                    <a:lnTo>
                      <a:pt x="58" y="224"/>
                    </a:lnTo>
                    <a:lnTo>
                      <a:pt x="37" y="263"/>
                    </a:lnTo>
                    <a:lnTo>
                      <a:pt x="19" y="303"/>
                    </a:lnTo>
                    <a:lnTo>
                      <a:pt x="7" y="342"/>
                    </a:lnTo>
                    <a:lnTo>
                      <a:pt x="0" y="384"/>
                    </a:lnTo>
                    <a:lnTo>
                      <a:pt x="7" y="448"/>
                    </a:lnTo>
                    <a:lnTo>
                      <a:pt x="31" y="499"/>
                    </a:lnTo>
                    <a:lnTo>
                      <a:pt x="67" y="545"/>
                    </a:lnTo>
                    <a:lnTo>
                      <a:pt x="112" y="578"/>
                    </a:lnTo>
                    <a:lnTo>
                      <a:pt x="167" y="602"/>
                    </a:lnTo>
                    <a:lnTo>
                      <a:pt x="227" y="617"/>
                    </a:lnTo>
                    <a:lnTo>
                      <a:pt x="285" y="620"/>
                    </a:lnTo>
                    <a:lnTo>
                      <a:pt x="342" y="611"/>
                    </a:lnTo>
                    <a:lnTo>
                      <a:pt x="355" y="611"/>
                    </a:lnTo>
                    <a:lnTo>
                      <a:pt x="367" y="605"/>
                    </a:lnTo>
                    <a:lnTo>
                      <a:pt x="376" y="593"/>
                    </a:lnTo>
                    <a:lnTo>
                      <a:pt x="379" y="581"/>
                    </a:lnTo>
                    <a:lnTo>
                      <a:pt x="376" y="575"/>
                    </a:lnTo>
                    <a:lnTo>
                      <a:pt x="367" y="575"/>
                    </a:lnTo>
                    <a:lnTo>
                      <a:pt x="355" y="572"/>
                    </a:lnTo>
                    <a:lnTo>
                      <a:pt x="339" y="572"/>
                    </a:lnTo>
                    <a:lnTo>
                      <a:pt x="321" y="572"/>
                    </a:lnTo>
                    <a:lnTo>
                      <a:pt x="306" y="572"/>
                    </a:lnTo>
                    <a:lnTo>
                      <a:pt x="291" y="572"/>
                    </a:lnTo>
                    <a:lnTo>
                      <a:pt x="282" y="572"/>
                    </a:lnTo>
                    <a:lnTo>
                      <a:pt x="252" y="569"/>
                    </a:lnTo>
                    <a:lnTo>
                      <a:pt x="224" y="566"/>
                    </a:lnTo>
                    <a:lnTo>
                      <a:pt x="194" y="563"/>
                    </a:lnTo>
                    <a:lnTo>
                      <a:pt x="164" y="554"/>
                    </a:lnTo>
                    <a:lnTo>
                      <a:pt x="134" y="545"/>
                    </a:lnTo>
                    <a:lnTo>
                      <a:pt x="103" y="523"/>
                    </a:lnTo>
                    <a:lnTo>
                      <a:pt x="76" y="496"/>
                    </a:lnTo>
                    <a:lnTo>
                      <a:pt x="46" y="457"/>
                    </a:lnTo>
                    <a:lnTo>
                      <a:pt x="40" y="411"/>
                    </a:lnTo>
                    <a:lnTo>
                      <a:pt x="43" y="369"/>
                    </a:lnTo>
                    <a:lnTo>
                      <a:pt x="55" y="327"/>
                    </a:lnTo>
                    <a:lnTo>
                      <a:pt x="73" y="287"/>
                    </a:lnTo>
                    <a:lnTo>
                      <a:pt x="100" y="251"/>
                    </a:lnTo>
                    <a:lnTo>
                      <a:pt x="131" y="215"/>
                    </a:lnTo>
                    <a:lnTo>
                      <a:pt x="164" y="185"/>
                    </a:lnTo>
                    <a:lnTo>
                      <a:pt x="203" y="154"/>
                    </a:lnTo>
                    <a:lnTo>
                      <a:pt x="243" y="127"/>
                    </a:lnTo>
                    <a:lnTo>
                      <a:pt x="285" y="103"/>
                    </a:lnTo>
                    <a:lnTo>
                      <a:pt x="327" y="82"/>
                    </a:lnTo>
                    <a:lnTo>
                      <a:pt x="367" y="64"/>
                    </a:lnTo>
                    <a:lnTo>
                      <a:pt x="409" y="49"/>
                    </a:lnTo>
                    <a:lnTo>
                      <a:pt x="445" y="33"/>
                    </a:lnTo>
                    <a:lnTo>
                      <a:pt x="482" y="24"/>
                    </a:lnTo>
                    <a:lnTo>
                      <a:pt x="512" y="18"/>
                    </a:lnTo>
                    <a:lnTo>
                      <a:pt x="491" y="6"/>
                    </a:lnTo>
                    <a:lnTo>
                      <a:pt x="457" y="0"/>
                    </a:lnTo>
                    <a:lnTo>
                      <a:pt x="418" y="6"/>
                    </a:lnTo>
                    <a:lnTo>
                      <a:pt x="373" y="15"/>
                    </a:lnTo>
                    <a:lnTo>
                      <a:pt x="321" y="30"/>
                    </a:lnTo>
                    <a:lnTo>
                      <a:pt x="273" y="49"/>
                    </a:lnTo>
                    <a:lnTo>
                      <a:pt x="227" y="73"/>
                    </a:lnTo>
                    <a:lnTo>
                      <a:pt x="188" y="9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72" name="Freeform 100"/>
              <p:cNvSpPr>
                <a:spLocks/>
              </p:cNvSpPr>
              <p:nvPr/>
            </p:nvSpPr>
            <p:spPr bwMode="auto">
              <a:xfrm>
                <a:off x="2323" y="554"/>
                <a:ext cx="330" cy="481"/>
              </a:xfrm>
              <a:custGeom>
                <a:avLst/>
                <a:gdLst>
                  <a:gd name="T0" fmla="*/ 279 w 330"/>
                  <a:gd name="T1" fmla="*/ 160 h 481"/>
                  <a:gd name="T2" fmla="*/ 288 w 330"/>
                  <a:gd name="T3" fmla="*/ 212 h 481"/>
                  <a:gd name="T4" fmla="*/ 282 w 330"/>
                  <a:gd name="T5" fmla="*/ 254 h 481"/>
                  <a:gd name="T6" fmla="*/ 260 w 330"/>
                  <a:gd name="T7" fmla="*/ 290 h 481"/>
                  <a:gd name="T8" fmla="*/ 230 w 330"/>
                  <a:gd name="T9" fmla="*/ 324 h 481"/>
                  <a:gd name="T10" fmla="*/ 194 w 330"/>
                  <a:gd name="T11" fmla="*/ 354 h 481"/>
                  <a:gd name="T12" fmla="*/ 154 w 330"/>
                  <a:gd name="T13" fmla="*/ 381 h 481"/>
                  <a:gd name="T14" fmla="*/ 112 w 330"/>
                  <a:gd name="T15" fmla="*/ 411 h 481"/>
                  <a:gd name="T16" fmla="*/ 76 w 330"/>
                  <a:gd name="T17" fmla="*/ 439 h 481"/>
                  <a:gd name="T18" fmla="*/ 70 w 330"/>
                  <a:gd name="T19" fmla="*/ 448 h 481"/>
                  <a:gd name="T20" fmla="*/ 67 w 330"/>
                  <a:gd name="T21" fmla="*/ 454 h 481"/>
                  <a:gd name="T22" fmla="*/ 67 w 330"/>
                  <a:gd name="T23" fmla="*/ 463 h 481"/>
                  <a:gd name="T24" fmla="*/ 73 w 330"/>
                  <a:gd name="T25" fmla="*/ 472 h 481"/>
                  <a:gd name="T26" fmla="*/ 79 w 330"/>
                  <a:gd name="T27" fmla="*/ 478 h 481"/>
                  <a:gd name="T28" fmla="*/ 88 w 330"/>
                  <a:gd name="T29" fmla="*/ 481 h 481"/>
                  <a:gd name="T30" fmla="*/ 97 w 330"/>
                  <a:gd name="T31" fmla="*/ 481 h 481"/>
                  <a:gd name="T32" fmla="*/ 106 w 330"/>
                  <a:gd name="T33" fmla="*/ 478 h 481"/>
                  <a:gd name="T34" fmla="*/ 151 w 330"/>
                  <a:gd name="T35" fmla="*/ 451 h 481"/>
                  <a:gd name="T36" fmla="*/ 197 w 330"/>
                  <a:gd name="T37" fmla="*/ 421 h 481"/>
                  <a:gd name="T38" fmla="*/ 239 w 330"/>
                  <a:gd name="T39" fmla="*/ 387 h 481"/>
                  <a:gd name="T40" fmla="*/ 279 w 330"/>
                  <a:gd name="T41" fmla="*/ 348 h 481"/>
                  <a:gd name="T42" fmla="*/ 306 w 330"/>
                  <a:gd name="T43" fmla="*/ 306 h 481"/>
                  <a:gd name="T44" fmla="*/ 324 w 330"/>
                  <a:gd name="T45" fmla="*/ 257 h 481"/>
                  <a:gd name="T46" fmla="*/ 330 w 330"/>
                  <a:gd name="T47" fmla="*/ 206 h 481"/>
                  <a:gd name="T48" fmla="*/ 318 w 330"/>
                  <a:gd name="T49" fmla="*/ 151 h 481"/>
                  <a:gd name="T50" fmla="*/ 291 w 330"/>
                  <a:gd name="T51" fmla="*/ 109 h 481"/>
                  <a:gd name="T52" fmla="*/ 254 w 330"/>
                  <a:gd name="T53" fmla="*/ 73 h 481"/>
                  <a:gd name="T54" fmla="*/ 206 w 330"/>
                  <a:gd name="T55" fmla="*/ 42 h 481"/>
                  <a:gd name="T56" fmla="*/ 157 w 330"/>
                  <a:gd name="T57" fmla="*/ 21 h 481"/>
                  <a:gd name="T58" fmla="*/ 106 w 330"/>
                  <a:gd name="T59" fmla="*/ 6 h 481"/>
                  <a:gd name="T60" fmla="*/ 61 w 330"/>
                  <a:gd name="T61" fmla="*/ 0 h 481"/>
                  <a:gd name="T62" fmla="*/ 24 w 330"/>
                  <a:gd name="T63" fmla="*/ 3 h 481"/>
                  <a:gd name="T64" fmla="*/ 0 w 330"/>
                  <a:gd name="T65" fmla="*/ 15 h 481"/>
                  <a:gd name="T66" fmla="*/ 42 w 330"/>
                  <a:gd name="T67" fmla="*/ 27 h 481"/>
                  <a:gd name="T68" fmla="*/ 85 w 330"/>
                  <a:gd name="T69" fmla="*/ 36 h 481"/>
                  <a:gd name="T70" fmla="*/ 124 w 330"/>
                  <a:gd name="T71" fmla="*/ 45 h 481"/>
                  <a:gd name="T72" fmla="*/ 164 w 330"/>
                  <a:gd name="T73" fmla="*/ 58 h 481"/>
                  <a:gd name="T74" fmla="*/ 200 w 330"/>
                  <a:gd name="T75" fmla="*/ 73 h 481"/>
                  <a:gd name="T76" fmla="*/ 233 w 330"/>
                  <a:gd name="T77" fmla="*/ 94 h 481"/>
                  <a:gd name="T78" fmla="*/ 260 w 330"/>
                  <a:gd name="T79" fmla="*/ 121 h 481"/>
                  <a:gd name="T80" fmla="*/ 279 w 330"/>
                  <a:gd name="T81" fmla="*/ 16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0" h="481">
                    <a:moveTo>
                      <a:pt x="279" y="160"/>
                    </a:moveTo>
                    <a:lnTo>
                      <a:pt x="288" y="212"/>
                    </a:lnTo>
                    <a:lnTo>
                      <a:pt x="282" y="254"/>
                    </a:lnTo>
                    <a:lnTo>
                      <a:pt x="260" y="290"/>
                    </a:lnTo>
                    <a:lnTo>
                      <a:pt x="230" y="324"/>
                    </a:lnTo>
                    <a:lnTo>
                      <a:pt x="194" y="354"/>
                    </a:lnTo>
                    <a:lnTo>
                      <a:pt x="154" y="381"/>
                    </a:lnTo>
                    <a:lnTo>
                      <a:pt x="112" y="411"/>
                    </a:lnTo>
                    <a:lnTo>
                      <a:pt x="76" y="439"/>
                    </a:lnTo>
                    <a:lnTo>
                      <a:pt x="70" y="448"/>
                    </a:lnTo>
                    <a:lnTo>
                      <a:pt x="67" y="454"/>
                    </a:lnTo>
                    <a:lnTo>
                      <a:pt x="67" y="463"/>
                    </a:lnTo>
                    <a:lnTo>
                      <a:pt x="73" y="472"/>
                    </a:lnTo>
                    <a:lnTo>
                      <a:pt x="79" y="478"/>
                    </a:lnTo>
                    <a:lnTo>
                      <a:pt x="88" y="481"/>
                    </a:lnTo>
                    <a:lnTo>
                      <a:pt x="97" y="481"/>
                    </a:lnTo>
                    <a:lnTo>
                      <a:pt x="106" y="478"/>
                    </a:lnTo>
                    <a:lnTo>
                      <a:pt x="151" y="451"/>
                    </a:lnTo>
                    <a:lnTo>
                      <a:pt x="197" y="421"/>
                    </a:lnTo>
                    <a:lnTo>
                      <a:pt x="239" y="387"/>
                    </a:lnTo>
                    <a:lnTo>
                      <a:pt x="279" y="348"/>
                    </a:lnTo>
                    <a:lnTo>
                      <a:pt x="306" y="306"/>
                    </a:lnTo>
                    <a:lnTo>
                      <a:pt x="324" y="257"/>
                    </a:lnTo>
                    <a:lnTo>
                      <a:pt x="330" y="206"/>
                    </a:lnTo>
                    <a:lnTo>
                      <a:pt x="318" y="151"/>
                    </a:lnTo>
                    <a:lnTo>
                      <a:pt x="291" y="109"/>
                    </a:lnTo>
                    <a:lnTo>
                      <a:pt x="254" y="73"/>
                    </a:lnTo>
                    <a:lnTo>
                      <a:pt x="206" y="42"/>
                    </a:lnTo>
                    <a:lnTo>
                      <a:pt x="157" y="21"/>
                    </a:lnTo>
                    <a:lnTo>
                      <a:pt x="106" y="6"/>
                    </a:lnTo>
                    <a:lnTo>
                      <a:pt x="61" y="0"/>
                    </a:lnTo>
                    <a:lnTo>
                      <a:pt x="24" y="3"/>
                    </a:lnTo>
                    <a:lnTo>
                      <a:pt x="0" y="15"/>
                    </a:lnTo>
                    <a:lnTo>
                      <a:pt x="42" y="27"/>
                    </a:lnTo>
                    <a:lnTo>
                      <a:pt x="85" y="36"/>
                    </a:lnTo>
                    <a:lnTo>
                      <a:pt x="124" y="45"/>
                    </a:lnTo>
                    <a:lnTo>
                      <a:pt x="164" y="58"/>
                    </a:lnTo>
                    <a:lnTo>
                      <a:pt x="200" y="73"/>
                    </a:lnTo>
                    <a:lnTo>
                      <a:pt x="233" y="94"/>
                    </a:lnTo>
                    <a:lnTo>
                      <a:pt x="260" y="121"/>
                    </a:lnTo>
                    <a:lnTo>
                      <a:pt x="279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73" name="Freeform 101"/>
              <p:cNvSpPr>
                <a:spLocks/>
              </p:cNvSpPr>
              <p:nvPr/>
            </p:nvSpPr>
            <p:spPr bwMode="auto">
              <a:xfrm>
                <a:off x="1119" y="445"/>
                <a:ext cx="832" cy="998"/>
              </a:xfrm>
              <a:custGeom>
                <a:avLst/>
                <a:gdLst>
                  <a:gd name="T0" fmla="*/ 260 w 832"/>
                  <a:gd name="T1" fmla="*/ 185 h 998"/>
                  <a:gd name="T2" fmla="*/ 139 w 832"/>
                  <a:gd name="T3" fmla="*/ 303 h 998"/>
                  <a:gd name="T4" fmla="*/ 45 w 832"/>
                  <a:gd name="T5" fmla="*/ 442 h 998"/>
                  <a:gd name="T6" fmla="*/ 0 w 832"/>
                  <a:gd name="T7" fmla="*/ 599 h 998"/>
                  <a:gd name="T8" fmla="*/ 9 w 832"/>
                  <a:gd name="T9" fmla="*/ 705 h 998"/>
                  <a:gd name="T10" fmla="*/ 27 w 832"/>
                  <a:gd name="T11" fmla="*/ 747 h 998"/>
                  <a:gd name="T12" fmla="*/ 54 w 832"/>
                  <a:gd name="T13" fmla="*/ 787 h 998"/>
                  <a:gd name="T14" fmla="*/ 87 w 832"/>
                  <a:gd name="T15" fmla="*/ 820 h 998"/>
                  <a:gd name="T16" fmla="*/ 145 w 832"/>
                  <a:gd name="T17" fmla="*/ 856 h 998"/>
                  <a:gd name="T18" fmla="*/ 224 w 832"/>
                  <a:gd name="T19" fmla="*/ 895 h 998"/>
                  <a:gd name="T20" fmla="*/ 308 w 832"/>
                  <a:gd name="T21" fmla="*/ 926 h 998"/>
                  <a:gd name="T22" fmla="*/ 393 w 832"/>
                  <a:gd name="T23" fmla="*/ 950 h 998"/>
                  <a:gd name="T24" fmla="*/ 481 w 832"/>
                  <a:gd name="T25" fmla="*/ 968 h 998"/>
                  <a:gd name="T26" fmla="*/ 569 w 832"/>
                  <a:gd name="T27" fmla="*/ 980 h 998"/>
                  <a:gd name="T28" fmla="*/ 659 w 832"/>
                  <a:gd name="T29" fmla="*/ 989 h 998"/>
                  <a:gd name="T30" fmla="*/ 747 w 832"/>
                  <a:gd name="T31" fmla="*/ 995 h 998"/>
                  <a:gd name="T32" fmla="*/ 805 w 832"/>
                  <a:gd name="T33" fmla="*/ 998 h 998"/>
                  <a:gd name="T34" fmla="*/ 826 w 832"/>
                  <a:gd name="T35" fmla="*/ 980 h 998"/>
                  <a:gd name="T36" fmla="*/ 832 w 832"/>
                  <a:gd name="T37" fmla="*/ 950 h 998"/>
                  <a:gd name="T38" fmla="*/ 814 w 832"/>
                  <a:gd name="T39" fmla="*/ 929 h 998"/>
                  <a:gd name="T40" fmla="*/ 759 w 832"/>
                  <a:gd name="T41" fmla="*/ 926 h 998"/>
                  <a:gd name="T42" fmla="*/ 678 w 832"/>
                  <a:gd name="T43" fmla="*/ 923 h 998"/>
                  <a:gd name="T44" fmla="*/ 596 w 832"/>
                  <a:gd name="T45" fmla="*/ 917 h 998"/>
                  <a:gd name="T46" fmla="*/ 514 w 832"/>
                  <a:gd name="T47" fmla="*/ 905 h 998"/>
                  <a:gd name="T48" fmla="*/ 432 w 832"/>
                  <a:gd name="T49" fmla="*/ 889 h 998"/>
                  <a:gd name="T50" fmla="*/ 351 w 832"/>
                  <a:gd name="T51" fmla="*/ 868 h 998"/>
                  <a:gd name="T52" fmla="*/ 272 w 832"/>
                  <a:gd name="T53" fmla="*/ 844 h 998"/>
                  <a:gd name="T54" fmla="*/ 196 w 832"/>
                  <a:gd name="T55" fmla="*/ 808 h 998"/>
                  <a:gd name="T56" fmla="*/ 130 w 832"/>
                  <a:gd name="T57" fmla="*/ 768 h 998"/>
                  <a:gd name="T58" fmla="*/ 90 w 832"/>
                  <a:gd name="T59" fmla="*/ 708 h 998"/>
                  <a:gd name="T60" fmla="*/ 78 w 832"/>
                  <a:gd name="T61" fmla="*/ 629 h 998"/>
                  <a:gd name="T62" fmla="*/ 96 w 832"/>
                  <a:gd name="T63" fmla="*/ 520 h 998"/>
                  <a:gd name="T64" fmla="*/ 130 w 832"/>
                  <a:gd name="T65" fmla="*/ 436 h 998"/>
                  <a:gd name="T66" fmla="*/ 175 w 832"/>
                  <a:gd name="T67" fmla="*/ 360 h 998"/>
                  <a:gd name="T68" fmla="*/ 230 w 832"/>
                  <a:gd name="T69" fmla="*/ 294 h 998"/>
                  <a:gd name="T70" fmla="*/ 293 w 832"/>
                  <a:gd name="T71" fmla="*/ 233 h 998"/>
                  <a:gd name="T72" fmla="*/ 372 w 832"/>
                  <a:gd name="T73" fmla="*/ 170 h 998"/>
                  <a:gd name="T74" fmla="*/ 466 w 832"/>
                  <a:gd name="T75" fmla="*/ 109 h 998"/>
                  <a:gd name="T76" fmla="*/ 566 w 832"/>
                  <a:gd name="T77" fmla="*/ 58 h 998"/>
                  <a:gd name="T78" fmla="*/ 653 w 832"/>
                  <a:gd name="T79" fmla="*/ 18 h 998"/>
                  <a:gd name="T80" fmla="*/ 656 w 832"/>
                  <a:gd name="T81" fmla="*/ 0 h 998"/>
                  <a:gd name="T82" fmla="*/ 569 w 832"/>
                  <a:gd name="T83" fmla="*/ 15 h 998"/>
                  <a:gd name="T84" fmla="*/ 466 w 832"/>
                  <a:gd name="T85" fmla="*/ 52 h 998"/>
                  <a:gd name="T86" fmla="*/ 366 w 832"/>
                  <a:gd name="T87" fmla="*/ 103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32" h="998">
                    <a:moveTo>
                      <a:pt x="323" y="133"/>
                    </a:moveTo>
                    <a:lnTo>
                      <a:pt x="260" y="185"/>
                    </a:lnTo>
                    <a:lnTo>
                      <a:pt x="196" y="242"/>
                    </a:lnTo>
                    <a:lnTo>
                      <a:pt x="139" y="303"/>
                    </a:lnTo>
                    <a:lnTo>
                      <a:pt x="87" y="369"/>
                    </a:lnTo>
                    <a:lnTo>
                      <a:pt x="45" y="442"/>
                    </a:lnTo>
                    <a:lnTo>
                      <a:pt x="15" y="517"/>
                    </a:lnTo>
                    <a:lnTo>
                      <a:pt x="0" y="599"/>
                    </a:lnTo>
                    <a:lnTo>
                      <a:pt x="3" y="684"/>
                    </a:lnTo>
                    <a:lnTo>
                      <a:pt x="9" y="705"/>
                    </a:lnTo>
                    <a:lnTo>
                      <a:pt x="18" y="729"/>
                    </a:lnTo>
                    <a:lnTo>
                      <a:pt x="27" y="747"/>
                    </a:lnTo>
                    <a:lnTo>
                      <a:pt x="39" y="768"/>
                    </a:lnTo>
                    <a:lnTo>
                      <a:pt x="54" y="787"/>
                    </a:lnTo>
                    <a:lnTo>
                      <a:pt x="69" y="805"/>
                    </a:lnTo>
                    <a:lnTo>
                      <a:pt x="87" y="820"/>
                    </a:lnTo>
                    <a:lnTo>
                      <a:pt x="106" y="832"/>
                    </a:lnTo>
                    <a:lnTo>
                      <a:pt x="145" y="856"/>
                    </a:lnTo>
                    <a:lnTo>
                      <a:pt x="184" y="877"/>
                    </a:lnTo>
                    <a:lnTo>
                      <a:pt x="224" y="895"/>
                    </a:lnTo>
                    <a:lnTo>
                      <a:pt x="266" y="911"/>
                    </a:lnTo>
                    <a:lnTo>
                      <a:pt x="308" y="926"/>
                    </a:lnTo>
                    <a:lnTo>
                      <a:pt x="351" y="938"/>
                    </a:lnTo>
                    <a:lnTo>
                      <a:pt x="393" y="950"/>
                    </a:lnTo>
                    <a:lnTo>
                      <a:pt x="435" y="959"/>
                    </a:lnTo>
                    <a:lnTo>
                      <a:pt x="481" y="968"/>
                    </a:lnTo>
                    <a:lnTo>
                      <a:pt x="526" y="974"/>
                    </a:lnTo>
                    <a:lnTo>
                      <a:pt x="569" y="980"/>
                    </a:lnTo>
                    <a:lnTo>
                      <a:pt x="614" y="986"/>
                    </a:lnTo>
                    <a:lnTo>
                      <a:pt x="659" y="989"/>
                    </a:lnTo>
                    <a:lnTo>
                      <a:pt x="705" y="992"/>
                    </a:lnTo>
                    <a:lnTo>
                      <a:pt x="747" y="995"/>
                    </a:lnTo>
                    <a:lnTo>
                      <a:pt x="793" y="998"/>
                    </a:lnTo>
                    <a:lnTo>
                      <a:pt x="805" y="998"/>
                    </a:lnTo>
                    <a:lnTo>
                      <a:pt x="817" y="989"/>
                    </a:lnTo>
                    <a:lnTo>
                      <a:pt x="826" y="980"/>
                    </a:lnTo>
                    <a:lnTo>
                      <a:pt x="832" y="965"/>
                    </a:lnTo>
                    <a:lnTo>
                      <a:pt x="832" y="950"/>
                    </a:lnTo>
                    <a:lnTo>
                      <a:pt x="826" y="938"/>
                    </a:lnTo>
                    <a:lnTo>
                      <a:pt x="814" y="929"/>
                    </a:lnTo>
                    <a:lnTo>
                      <a:pt x="802" y="926"/>
                    </a:lnTo>
                    <a:lnTo>
                      <a:pt x="759" y="926"/>
                    </a:lnTo>
                    <a:lnTo>
                      <a:pt x="720" y="926"/>
                    </a:lnTo>
                    <a:lnTo>
                      <a:pt x="678" y="923"/>
                    </a:lnTo>
                    <a:lnTo>
                      <a:pt x="638" y="920"/>
                    </a:lnTo>
                    <a:lnTo>
                      <a:pt x="596" y="917"/>
                    </a:lnTo>
                    <a:lnTo>
                      <a:pt x="553" y="911"/>
                    </a:lnTo>
                    <a:lnTo>
                      <a:pt x="514" y="905"/>
                    </a:lnTo>
                    <a:lnTo>
                      <a:pt x="472" y="898"/>
                    </a:lnTo>
                    <a:lnTo>
                      <a:pt x="432" y="889"/>
                    </a:lnTo>
                    <a:lnTo>
                      <a:pt x="390" y="880"/>
                    </a:lnTo>
                    <a:lnTo>
                      <a:pt x="351" y="868"/>
                    </a:lnTo>
                    <a:lnTo>
                      <a:pt x="311" y="856"/>
                    </a:lnTo>
                    <a:lnTo>
                      <a:pt x="272" y="844"/>
                    </a:lnTo>
                    <a:lnTo>
                      <a:pt x="236" y="826"/>
                    </a:lnTo>
                    <a:lnTo>
                      <a:pt x="196" y="808"/>
                    </a:lnTo>
                    <a:lnTo>
                      <a:pt x="160" y="790"/>
                    </a:lnTo>
                    <a:lnTo>
                      <a:pt x="130" y="768"/>
                    </a:lnTo>
                    <a:lnTo>
                      <a:pt x="106" y="738"/>
                    </a:lnTo>
                    <a:lnTo>
                      <a:pt x="90" y="708"/>
                    </a:lnTo>
                    <a:lnTo>
                      <a:pt x="78" y="672"/>
                    </a:lnTo>
                    <a:lnTo>
                      <a:pt x="78" y="629"/>
                    </a:lnTo>
                    <a:lnTo>
                      <a:pt x="84" y="575"/>
                    </a:lnTo>
                    <a:lnTo>
                      <a:pt x="96" y="520"/>
                    </a:lnTo>
                    <a:lnTo>
                      <a:pt x="109" y="481"/>
                    </a:lnTo>
                    <a:lnTo>
                      <a:pt x="130" y="436"/>
                    </a:lnTo>
                    <a:lnTo>
                      <a:pt x="154" y="396"/>
                    </a:lnTo>
                    <a:lnTo>
                      <a:pt x="175" y="360"/>
                    </a:lnTo>
                    <a:lnTo>
                      <a:pt x="202" y="327"/>
                    </a:lnTo>
                    <a:lnTo>
                      <a:pt x="230" y="294"/>
                    </a:lnTo>
                    <a:lnTo>
                      <a:pt x="260" y="263"/>
                    </a:lnTo>
                    <a:lnTo>
                      <a:pt x="293" y="233"/>
                    </a:lnTo>
                    <a:lnTo>
                      <a:pt x="333" y="200"/>
                    </a:lnTo>
                    <a:lnTo>
                      <a:pt x="372" y="170"/>
                    </a:lnTo>
                    <a:lnTo>
                      <a:pt x="417" y="139"/>
                    </a:lnTo>
                    <a:lnTo>
                      <a:pt x="466" y="109"/>
                    </a:lnTo>
                    <a:lnTo>
                      <a:pt x="517" y="82"/>
                    </a:lnTo>
                    <a:lnTo>
                      <a:pt x="566" y="58"/>
                    </a:lnTo>
                    <a:lnTo>
                      <a:pt x="611" y="37"/>
                    </a:lnTo>
                    <a:lnTo>
                      <a:pt x="653" y="18"/>
                    </a:lnTo>
                    <a:lnTo>
                      <a:pt x="690" y="3"/>
                    </a:lnTo>
                    <a:lnTo>
                      <a:pt x="656" y="0"/>
                    </a:lnTo>
                    <a:lnTo>
                      <a:pt x="614" y="3"/>
                    </a:lnTo>
                    <a:lnTo>
                      <a:pt x="569" y="15"/>
                    </a:lnTo>
                    <a:lnTo>
                      <a:pt x="517" y="31"/>
                    </a:lnTo>
                    <a:lnTo>
                      <a:pt x="466" y="52"/>
                    </a:lnTo>
                    <a:lnTo>
                      <a:pt x="414" y="76"/>
                    </a:lnTo>
                    <a:lnTo>
                      <a:pt x="366" y="103"/>
                    </a:lnTo>
                    <a:lnTo>
                      <a:pt x="323" y="1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74" name="Freeform 102"/>
              <p:cNvSpPr>
                <a:spLocks/>
              </p:cNvSpPr>
              <p:nvPr/>
            </p:nvSpPr>
            <p:spPr bwMode="auto">
              <a:xfrm>
                <a:off x="2293" y="412"/>
                <a:ext cx="726" cy="665"/>
              </a:xfrm>
              <a:custGeom>
                <a:avLst/>
                <a:gdLst>
                  <a:gd name="T0" fmla="*/ 605 w 726"/>
                  <a:gd name="T1" fmla="*/ 206 h 665"/>
                  <a:gd name="T2" fmla="*/ 638 w 726"/>
                  <a:gd name="T3" fmla="*/ 242 h 665"/>
                  <a:gd name="T4" fmla="*/ 657 w 726"/>
                  <a:gd name="T5" fmla="*/ 284 h 665"/>
                  <a:gd name="T6" fmla="*/ 669 w 726"/>
                  <a:gd name="T7" fmla="*/ 330 h 665"/>
                  <a:gd name="T8" fmla="*/ 669 w 726"/>
                  <a:gd name="T9" fmla="*/ 378 h 665"/>
                  <a:gd name="T10" fmla="*/ 663 w 726"/>
                  <a:gd name="T11" fmla="*/ 417 h 665"/>
                  <a:gd name="T12" fmla="*/ 650 w 726"/>
                  <a:gd name="T13" fmla="*/ 451 h 665"/>
                  <a:gd name="T14" fmla="*/ 629 w 726"/>
                  <a:gd name="T15" fmla="*/ 484 h 665"/>
                  <a:gd name="T16" fmla="*/ 608 w 726"/>
                  <a:gd name="T17" fmla="*/ 511 h 665"/>
                  <a:gd name="T18" fmla="*/ 581 w 726"/>
                  <a:gd name="T19" fmla="*/ 541 h 665"/>
                  <a:gd name="T20" fmla="*/ 554 w 726"/>
                  <a:gd name="T21" fmla="*/ 566 h 665"/>
                  <a:gd name="T22" fmla="*/ 526 w 726"/>
                  <a:gd name="T23" fmla="*/ 593 h 665"/>
                  <a:gd name="T24" fmla="*/ 499 w 726"/>
                  <a:gd name="T25" fmla="*/ 620 h 665"/>
                  <a:gd name="T26" fmla="*/ 493 w 726"/>
                  <a:gd name="T27" fmla="*/ 629 h 665"/>
                  <a:gd name="T28" fmla="*/ 490 w 726"/>
                  <a:gd name="T29" fmla="*/ 638 h 665"/>
                  <a:gd name="T30" fmla="*/ 493 w 726"/>
                  <a:gd name="T31" fmla="*/ 647 h 665"/>
                  <a:gd name="T32" fmla="*/ 499 w 726"/>
                  <a:gd name="T33" fmla="*/ 656 h 665"/>
                  <a:gd name="T34" fmla="*/ 508 w 726"/>
                  <a:gd name="T35" fmla="*/ 662 h 665"/>
                  <a:gd name="T36" fmla="*/ 517 w 726"/>
                  <a:gd name="T37" fmla="*/ 665 h 665"/>
                  <a:gd name="T38" fmla="*/ 529 w 726"/>
                  <a:gd name="T39" fmla="*/ 662 h 665"/>
                  <a:gd name="T40" fmla="*/ 538 w 726"/>
                  <a:gd name="T41" fmla="*/ 656 h 665"/>
                  <a:gd name="T42" fmla="*/ 599 w 726"/>
                  <a:gd name="T43" fmla="*/ 617 h 665"/>
                  <a:gd name="T44" fmla="*/ 647 w 726"/>
                  <a:gd name="T45" fmla="*/ 566 h 665"/>
                  <a:gd name="T46" fmla="*/ 690 w 726"/>
                  <a:gd name="T47" fmla="*/ 505 h 665"/>
                  <a:gd name="T48" fmla="*/ 717 w 726"/>
                  <a:gd name="T49" fmla="*/ 442 h 665"/>
                  <a:gd name="T50" fmla="*/ 726 w 726"/>
                  <a:gd name="T51" fmla="*/ 372 h 665"/>
                  <a:gd name="T52" fmla="*/ 720 w 726"/>
                  <a:gd name="T53" fmla="*/ 305 h 665"/>
                  <a:gd name="T54" fmla="*/ 696 w 726"/>
                  <a:gd name="T55" fmla="*/ 242 h 665"/>
                  <a:gd name="T56" fmla="*/ 647 w 726"/>
                  <a:gd name="T57" fmla="*/ 184 h 665"/>
                  <a:gd name="T58" fmla="*/ 611 w 726"/>
                  <a:gd name="T59" fmla="*/ 154 h 665"/>
                  <a:gd name="T60" fmla="*/ 569 w 726"/>
                  <a:gd name="T61" fmla="*/ 127 h 665"/>
                  <a:gd name="T62" fmla="*/ 520 w 726"/>
                  <a:gd name="T63" fmla="*/ 103 h 665"/>
                  <a:gd name="T64" fmla="*/ 472 w 726"/>
                  <a:gd name="T65" fmla="*/ 82 h 665"/>
                  <a:gd name="T66" fmla="*/ 420 w 726"/>
                  <a:gd name="T67" fmla="*/ 64 h 665"/>
                  <a:gd name="T68" fmla="*/ 366 w 726"/>
                  <a:gd name="T69" fmla="*/ 48 h 665"/>
                  <a:gd name="T70" fmla="*/ 315 w 726"/>
                  <a:gd name="T71" fmla="*/ 33 h 665"/>
                  <a:gd name="T72" fmla="*/ 260 w 726"/>
                  <a:gd name="T73" fmla="*/ 21 h 665"/>
                  <a:gd name="T74" fmla="*/ 212 w 726"/>
                  <a:gd name="T75" fmla="*/ 12 h 665"/>
                  <a:gd name="T76" fmla="*/ 163 w 726"/>
                  <a:gd name="T77" fmla="*/ 6 h 665"/>
                  <a:gd name="T78" fmla="*/ 121 w 726"/>
                  <a:gd name="T79" fmla="*/ 0 h 665"/>
                  <a:gd name="T80" fmla="*/ 82 w 726"/>
                  <a:gd name="T81" fmla="*/ 0 h 665"/>
                  <a:gd name="T82" fmla="*/ 48 w 726"/>
                  <a:gd name="T83" fmla="*/ 0 h 665"/>
                  <a:gd name="T84" fmla="*/ 24 w 726"/>
                  <a:gd name="T85" fmla="*/ 3 h 665"/>
                  <a:gd name="T86" fmla="*/ 9 w 726"/>
                  <a:gd name="T87" fmla="*/ 9 h 665"/>
                  <a:gd name="T88" fmla="*/ 0 w 726"/>
                  <a:gd name="T89" fmla="*/ 15 h 665"/>
                  <a:gd name="T90" fmla="*/ 30 w 726"/>
                  <a:gd name="T91" fmla="*/ 21 h 665"/>
                  <a:gd name="T92" fmla="*/ 63 w 726"/>
                  <a:gd name="T93" fmla="*/ 24 h 665"/>
                  <a:gd name="T94" fmla="*/ 97 w 726"/>
                  <a:gd name="T95" fmla="*/ 30 h 665"/>
                  <a:gd name="T96" fmla="*/ 133 w 726"/>
                  <a:gd name="T97" fmla="*/ 36 h 665"/>
                  <a:gd name="T98" fmla="*/ 172 w 726"/>
                  <a:gd name="T99" fmla="*/ 42 h 665"/>
                  <a:gd name="T100" fmla="*/ 212 w 726"/>
                  <a:gd name="T101" fmla="*/ 48 h 665"/>
                  <a:gd name="T102" fmla="*/ 251 w 726"/>
                  <a:gd name="T103" fmla="*/ 57 h 665"/>
                  <a:gd name="T104" fmla="*/ 293 w 726"/>
                  <a:gd name="T105" fmla="*/ 67 h 665"/>
                  <a:gd name="T106" fmla="*/ 333 w 726"/>
                  <a:gd name="T107" fmla="*/ 79 h 665"/>
                  <a:gd name="T108" fmla="*/ 375 w 726"/>
                  <a:gd name="T109" fmla="*/ 91 h 665"/>
                  <a:gd name="T110" fmla="*/ 417 w 726"/>
                  <a:gd name="T111" fmla="*/ 106 h 665"/>
                  <a:gd name="T112" fmla="*/ 457 w 726"/>
                  <a:gd name="T113" fmla="*/ 121 h 665"/>
                  <a:gd name="T114" fmla="*/ 496 w 726"/>
                  <a:gd name="T115" fmla="*/ 139 h 665"/>
                  <a:gd name="T116" fmla="*/ 535 w 726"/>
                  <a:gd name="T117" fmla="*/ 157 h 665"/>
                  <a:gd name="T118" fmla="*/ 572 w 726"/>
                  <a:gd name="T119" fmla="*/ 181 h 665"/>
                  <a:gd name="T120" fmla="*/ 605 w 726"/>
                  <a:gd name="T121" fmla="*/ 206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26" h="665">
                    <a:moveTo>
                      <a:pt x="605" y="206"/>
                    </a:moveTo>
                    <a:lnTo>
                      <a:pt x="638" y="242"/>
                    </a:lnTo>
                    <a:lnTo>
                      <a:pt x="657" y="284"/>
                    </a:lnTo>
                    <a:lnTo>
                      <a:pt x="669" y="330"/>
                    </a:lnTo>
                    <a:lnTo>
                      <a:pt x="669" y="378"/>
                    </a:lnTo>
                    <a:lnTo>
                      <a:pt x="663" y="417"/>
                    </a:lnTo>
                    <a:lnTo>
                      <a:pt x="650" y="451"/>
                    </a:lnTo>
                    <a:lnTo>
                      <a:pt x="629" y="484"/>
                    </a:lnTo>
                    <a:lnTo>
                      <a:pt x="608" y="511"/>
                    </a:lnTo>
                    <a:lnTo>
                      <a:pt x="581" y="541"/>
                    </a:lnTo>
                    <a:lnTo>
                      <a:pt x="554" y="566"/>
                    </a:lnTo>
                    <a:lnTo>
                      <a:pt x="526" y="593"/>
                    </a:lnTo>
                    <a:lnTo>
                      <a:pt x="499" y="620"/>
                    </a:lnTo>
                    <a:lnTo>
                      <a:pt x="493" y="629"/>
                    </a:lnTo>
                    <a:lnTo>
                      <a:pt x="490" y="638"/>
                    </a:lnTo>
                    <a:lnTo>
                      <a:pt x="493" y="647"/>
                    </a:lnTo>
                    <a:lnTo>
                      <a:pt x="499" y="656"/>
                    </a:lnTo>
                    <a:lnTo>
                      <a:pt x="508" y="662"/>
                    </a:lnTo>
                    <a:lnTo>
                      <a:pt x="517" y="665"/>
                    </a:lnTo>
                    <a:lnTo>
                      <a:pt x="529" y="662"/>
                    </a:lnTo>
                    <a:lnTo>
                      <a:pt x="538" y="656"/>
                    </a:lnTo>
                    <a:lnTo>
                      <a:pt x="599" y="617"/>
                    </a:lnTo>
                    <a:lnTo>
                      <a:pt x="647" y="566"/>
                    </a:lnTo>
                    <a:lnTo>
                      <a:pt x="690" y="505"/>
                    </a:lnTo>
                    <a:lnTo>
                      <a:pt x="717" y="442"/>
                    </a:lnTo>
                    <a:lnTo>
                      <a:pt x="726" y="372"/>
                    </a:lnTo>
                    <a:lnTo>
                      <a:pt x="720" y="305"/>
                    </a:lnTo>
                    <a:lnTo>
                      <a:pt x="696" y="242"/>
                    </a:lnTo>
                    <a:lnTo>
                      <a:pt x="647" y="184"/>
                    </a:lnTo>
                    <a:lnTo>
                      <a:pt x="611" y="154"/>
                    </a:lnTo>
                    <a:lnTo>
                      <a:pt x="569" y="127"/>
                    </a:lnTo>
                    <a:lnTo>
                      <a:pt x="520" y="103"/>
                    </a:lnTo>
                    <a:lnTo>
                      <a:pt x="472" y="82"/>
                    </a:lnTo>
                    <a:lnTo>
                      <a:pt x="420" y="64"/>
                    </a:lnTo>
                    <a:lnTo>
                      <a:pt x="366" y="48"/>
                    </a:lnTo>
                    <a:lnTo>
                      <a:pt x="315" y="33"/>
                    </a:lnTo>
                    <a:lnTo>
                      <a:pt x="260" y="21"/>
                    </a:lnTo>
                    <a:lnTo>
                      <a:pt x="212" y="12"/>
                    </a:lnTo>
                    <a:lnTo>
                      <a:pt x="163" y="6"/>
                    </a:lnTo>
                    <a:lnTo>
                      <a:pt x="121" y="0"/>
                    </a:lnTo>
                    <a:lnTo>
                      <a:pt x="82" y="0"/>
                    </a:lnTo>
                    <a:lnTo>
                      <a:pt x="48" y="0"/>
                    </a:lnTo>
                    <a:lnTo>
                      <a:pt x="24" y="3"/>
                    </a:lnTo>
                    <a:lnTo>
                      <a:pt x="9" y="9"/>
                    </a:lnTo>
                    <a:lnTo>
                      <a:pt x="0" y="15"/>
                    </a:lnTo>
                    <a:lnTo>
                      <a:pt x="30" y="21"/>
                    </a:lnTo>
                    <a:lnTo>
                      <a:pt x="63" y="24"/>
                    </a:lnTo>
                    <a:lnTo>
                      <a:pt x="97" y="30"/>
                    </a:lnTo>
                    <a:lnTo>
                      <a:pt x="133" y="36"/>
                    </a:lnTo>
                    <a:lnTo>
                      <a:pt x="172" y="42"/>
                    </a:lnTo>
                    <a:lnTo>
                      <a:pt x="212" y="48"/>
                    </a:lnTo>
                    <a:lnTo>
                      <a:pt x="251" y="57"/>
                    </a:lnTo>
                    <a:lnTo>
                      <a:pt x="293" y="67"/>
                    </a:lnTo>
                    <a:lnTo>
                      <a:pt x="333" y="79"/>
                    </a:lnTo>
                    <a:lnTo>
                      <a:pt x="375" y="91"/>
                    </a:lnTo>
                    <a:lnTo>
                      <a:pt x="417" y="106"/>
                    </a:lnTo>
                    <a:lnTo>
                      <a:pt x="457" y="121"/>
                    </a:lnTo>
                    <a:lnTo>
                      <a:pt x="496" y="139"/>
                    </a:lnTo>
                    <a:lnTo>
                      <a:pt x="535" y="157"/>
                    </a:lnTo>
                    <a:lnTo>
                      <a:pt x="572" y="181"/>
                    </a:lnTo>
                    <a:lnTo>
                      <a:pt x="605" y="20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75" name="Freeform 103"/>
              <p:cNvSpPr>
                <a:spLocks/>
              </p:cNvSpPr>
              <p:nvPr/>
            </p:nvSpPr>
            <p:spPr bwMode="auto">
              <a:xfrm>
                <a:off x="831" y="772"/>
                <a:ext cx="297" cy="623"/>
              </a:xfrm>
              <a:custGeom>
                <a:avLst/>
                <a:gdLst>
                  <a:gd name="T0" fmla="*/ 0 w 297"/>
                  <a:gd name="T1" fmla="*/ 339 h 623"/>
                  <a:gd name="T2" fmla="*/ 0 w 297"/>
                  <a:gd name="T3" fmla="*/ 390 h 623"/>
                  <a:gd name="T4" fmla="*/ 12 w 297"/>
                  <a:gd name="T5" fmla="*/ 438 h 623"/>
                  <a:gd name="T6" fmla="*/ 33 w 297"/>
                  <a:gd name="T7" fmla="*/ 484 h 623"/>
                  <a:gd name="T8" fmla="*/ 64 w 297"/>
                  <a:gd name="T9" fmla="*/ 523 h 623"/>
                  <a:gd name="T10" fmla="*/ 100 w 297"/>
                  <a:gd name="T11" fmla="*/ 556 h 623"/>
                  <a:gd name="T12" fmla="*/ 142 w 297"/>
                  <a:gd name="T13" fmla="*/ 587 h 623"/>
                  <a:gd name="T14" fmla="*/ 191 w 297"/>
                  <a:gd name="T15" fmla="*/ 608 h 623"/>
                  <a:gd name="T16" fmla="*/ 239 w 297"/>
                  <a:gd name="T17" fmla="*/ 620 h 623"/>
                  <a:gd name="T18" fmla="*/ 254 w 297"/>
                  <a:gd name="T19" fmla="*/ 623 h 623"/>
                  <a:gd name="T20" fmla="*/ 269 w 297"/>
                  <a:gd name="T21" fmla="*/ 617 h 623"/>
                  <a:gd name="T22" fmla="*/ 282 w 297"/>
                  <a:gd name="T23" fmla="*/ 608 h 623"/>
                  <a:gd name="T24" fmla="*/ 288 w 297"/>
                  <a:gd name="T25" fmla="*/ 596 h 623"/>
                  <a:gd name="T26" fmla="*/ 288 w 297"/>
                  <a:gd name="T27" fmla="*/ 581 h 623"/>
                  <a:gd name="T28" fmla="*/ 285 w 297"/>
                  <a:gd name="T29" fmla="*/ 565 h 623"/>
                  <a:gd name="T30" fmla="*/ 276 w 297"/>
                  <a:gd name="T31" fmla="*/ 553 h 623"/>
                  <a:gd name="T32" fmla="*/ 260 w 297"/>
                  <a:gd name="T33" fmla="*/ 547 h 623"/>
                  <a:gd name="T34" fmla="*/ 212 w 297"/>
                  <a:gd name="T35" fmla="*/ 529 h 623"/>
                  <a:gd name="T36" fmla="*/ 167 w 297"/>
                  <a:gd name="T37" fmla="*/ 505 h 623"/>
                  <a:gd name="T38" fmla="*/ 130 w 297"/>
                  <a:gd name="T39" fmla="*/ 472 h 623"/>
                  <a:gd name="T40" fmla="*/ 103 w 297"/>
                  <a:gd name="T41" fmla="*/ 435 h 623"/>
                  <a:gd name="T42" fmla="*/ 85 w 297"/>
                  <a:gd name="T43" fmla="*/ 390 h 623"/>
                  <a:gd name="T44" fmla="*/ 76 w 297"/>
                  <a:gd name="T45" fmla="*/ 342 h 623"/>
                  <a:gd name="T46" fmla="*/ 76 w 297"/>
                  <a:gd name="T47" fmla="*/ 290 h 623"/>
                  <a:gd name="T48" fmla="*/ 91 w 297"/>
                  <a:gd name="T49" fmla="*/ 236 h 623"/>
                  <a:gd name="T50" fmla="*/ 112 w 297"/>
                  <a:gd name="T51" fmla="*/ 196 h 623"/>
                  <a:gd name="T52" fmla="*/ 145 w 297"/>
                  <a:gd name="T53" fmla="*/ 157 h 623"/>
                  <a:gd name="T54" fmla="*/ 182 w 297"/>
                  <a:gd name="T55" fmla="*/ 121 h 623"/>
                  <a:gd name="T56" fmla="*/ 221 w 297"/>
                  <a:gd name="T57" fmla="*/ 88 h 623"/>
                  <a:gd name="T58" fmla="*/ 254 w 297"/>
                  <a:gd name="T59" fmla="*/ 60 h 623"/>
                  <a:gd name="T60" fmla="*/ 282 w 297"/>
                  <a:gd name="T61" fmla="*/ 33 h 623"/>
                  <a:gd name="T62" fmla="*/ 297 w 297"/>
                  <a:gd name="T63" fmla="*/ 15 h 623"/>
                  <a:gd name="T64" fmla="*/ 297 w 297"/>
                  <a:gd name="T65" fmla="*/ 0 h 623"/>
                  <a:gd name="T66" fmla="*/ 263 w 297"/>
                  <a:gd name="T67" fmla="*/ 12 h 623"/>
                  <a:gd name="T68" fmla="*/ 221 w 297"/>
                  <a:gd name="T69" fmla="*/ 33 h 623"/>
                  <a:gd name="T70" fmla="*/ 176 w 297"/>
                  <a:gd name="T71" fmla="*/ 69 h 623"/>
                  <a:gd name="T72" fmla="*/ 127 w 297"/>
                  <a:gd name="T73" fmla="*/ 112 h 623"/>
                  <a:gd name="T74" fmla="*/ 82 w 297"/>
                  <a:gd name="T75" fmla="*/ 160 h 623"/>
                  <a:gd name="T76" fmla="*/ 46 w 297"/>
                  <a:gd name="T77" fmla="*/ 218 h 623"/>
                  <a:gd name="T78" fmla="*/ 15 w 297"/>
                  <a:gd name="T79" fmla="*/ 278 h 623"/>
                  <a:gd name="T80" fmla="*/ 0 w 297"/>
                  <a:gd name="T81" fmla="*/ 339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623">
                    <a:moveTo>
                      <a:pt x="0" y="339"/>
                    </a:moveTo>
                    <a:lnTo>
                      <a:pt x="0" y="390"/>
                    </a:lnTo>
                    <a:lnTo>
                      <a:pt x="12" y="438"/>
                    </a:lnTo>
                    <a:lnTo>
                      <a:pt x="33" y="484"/>
                    </a:lnTo>
                    <a:lnTo>
                      <a:pt x="64" y="523"/>
                    </a:lnTo>
                    <a:lnTo>
                      <a:pt x="100" y="556"/>
                    </a:lnTo>
                    <a:lnTo>
                      <a:pt x="142" y="587"/>
                    </a:lnTo>
                    <a:lnTo>
                      <a:pt x="191" y="608"/>
                    </a:lnTo>
                    <a:lnTo>
                      <a:pt x="239" y="620"/>
                    </a:lnTo>
                    <a:lnTo>
                      <a:pt x="254" y="623"/>
                    </a:lnTo>
                    <a:lnTo>
                      <a:pt x="269" y="617"/>
                    </a:lnTo>
                    <a:lnTo>
                      <a:pt x="282" y="608"/>
                    </a:lnTo>
                    <a:lnTo>
                      <a:pt x="288" y="596"/>
                    </a:lnTo>
                    <a:lnTo>
                      <a:pt x="288" y="581"/>
                    </a:lnTo>
                    <a:lnTo>
                      <a:pt x="285" y="565"/>
                    </a:lnTo>
                    <a:lnTo>
                      <a:pt x="276" y="553"/>
                    </a:lnTo>
                    <a:lnTo>
                      <a:pt x="260" y="547"/>
                    </a:lnTo>
                    <a:lnTo>
                      <a:pt x="212" y="529"/>
                    </a:lnTo>
                    <a:lnTo>
                      <a:pt x="167" y="505"/>
                    </a:lnTo>
                    <a:lnTo>
                      <a:pt x="130" y="472"/>
                    </a:lnTo>
                    <a:lnTo>
                      <a:pt x="103" y="435"/>
                    </a:lnTo>
                    <a:lnTo>
                      <a:pt x="85" y="390"/>
                    </a:lnTo>
                    <a:lnTo>
                      <a:pt x="76" y="342"/>
                    </a:lnTo>
                    <a:lnTo>
                      <a:pt x="76" y="290"/>
                    </a:lnTo>
                    <a:lnTo>
                      <a:pt x="91" y="236"/>
                    </a:lnTo>
                    <a:lnTo>
                      <a:pt x="112" y="196"/>
                    </a:lnTo>
                    <a:lnTo>
                      <a:pt x="145" y="157"/>
                    </a:lnTo>
                    <a:lnTo>
                      <a:pt x="182" y="121"/>
                    </a:lnTo>
                    <a:lnTo>
                      <a:pt x="221" y="88"/>
                    </a:lnTo>
                    <a:lnTo>
                      <a:pt x="254" y="60"/>
                    </a:lnTo>
                    <a:lnTo>
                      <a:pt x="282" y="33"/>
                    </a:lnTo>
                    <a:lnTo>
                      <a:pt x="297" y="15"/>
                    </a:lnTo>
                    <a:lnTo>
                      <a:pt x="297" y="0"/>
                    </a:lnTo>
                    <a:lnTo>
                      <a:pt x="263" y="12"/>
                    </a:lnTo>
                    <a:lnTo>
                      <a:pt x="221" y="33"/>
                    </a:lnTo>
                    <a:lnTo>
                      <a:pt x="176" y="69"/>
                    </a:lnTo>
                    <a:lnTo>
                      <a:pt x="127" y="112"/>
                    </a:lnTo>
                    <a:lnTo>
                      <a:pt x="82" y="160"/>
                    </a:lnTo>
                    <a:lnTo>
                      <a:pt x="46" y="218"/>
                    </a:lnTo>
                    <a:lnTo>
                      <a:pt x="15" y="278"/>
                    </a:lnTo>
                    <a:lnTo>
                      <a:pt x="0" y="3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76" name="Freeform 104"/>
              <p:cNvSpPr>
                <a:spLocks/>
              </p:cNvSpPr>
              <p:nvPr/>
            </p:nvSpPr>
            <p:spPr bwMode="auto">
              <a:xfrm>
                <a:off x="2895" y="370"/>
                <a:ext cx="633" cy="816"/>
              </a:xfrm>
              <a:custGeom>
                <a:avLst/>
                <a:gdLst>
                  <a:gd name="T0" fmla="*/ 536 w 633"/>
                  <a:gd name="T1" fmla="*/ 326 h 816"/>
                  <a:gd name="T2" fmla="*/ 566 w 633"/>
                  <a:gd name="T3" fmla="*/ 378 h 816"/>
                  <a:gd name="T4" fmla="*/ 581 w 633"/>
                  <a:gd name="T5" fmla="*/ 432 h 816"/>
                  <a:gd name="T6" fmla="*/ 572 w 633"/>
                  <a:gd name="T7" fmla="*/ 493 h 816"/>
                  <a:gd name="T8" fmla="*/ 536 w 633"/>
                  <a:gd name="T9" fmla="*/ 550 h 816"/>
                  <a:gd name="T10" fmla="*/ 484 w 633"/>
                  <a:gd name="T11" fmla="*/ 601 h 816"/>
                  <a:gd name="T12" fmla="*/ 427 w 633"/>
                  <a:gd name="T13" fmla="*/ 647 h 816"/>
                  <a:gd name="T14" fmla="*/ 366 w 633"/>
                  <a:gd name="T15" fmla="*/ 695 h 816"/>
                  <a:gd name="T16" fmla="*/ 330 w 633"/>
                  <a:gd name="T17" fmla="*/ 732 h 816"/>
                  <a:gd name="T18" fmla="*/ 318 w 633"/>
                  <a:gd name="T19" fmla="*/ 756 h 816"/>
                  <a:gd name="T20" fmla="*/ 309 w 633"/>
                  <a:gd name="T21" fmla="*/ 780 h 816"/>
                  <a:gd name="T22" fmla="*/ 315 w 633"/>
                  <a:gd name="T23" fmla="*/ 804 h 816"/>
                  <a:gd name="T24" fmla="*/ 336 w 633"/>
                  <a:gd name="T25" fmla="*/ 816 h 816"/>
                  <a:gd name="T26" fmla="*/ 357 w 633"/>
                  <a:gd name="T27" fmla="*/ 813 h 816"/>
                  <a:gd name="T28" fmla="*/ 396 w 633"/>
                  <a:gd name="T29" fmla="*/ 768 h 816"/>
                  <a:gd name="T30" fmla="*/ 463 w 633"/>
                  <a:gd name="T31" fmla="*/ 707 h 816"/>
                  <a:gd name="T32" fmla="*/ 533 w 633"/>
                  <a:gd name="T33" fmla="*/ 647 h 816"/>
                  <a:gd name="T34" fmla="*/ 593 w 633"/>
                  <a:gd name="T35" fmla="*/ 577 h 816"/>
                  <a:gd name="T36" fmla="*/ 630 w 633"/>
                  <a:gd name="T37" fmla="*/ 490 h 816"/>
                  <a:gd name="T38" fmla="*/ 626 w 633"/>
                  <a:gd name="T39" fmla="*/ 399 h 816"/>
                  <a:gd name="T40" fmla="*/ 587 w 633"/>
                  <a:gd name="T41" fmla="*/ 314 h 816"/>
                  <a:gd name="T42" fmla="*/ 524 w 633"/>
                  <a:gd name="T43" fmla="*/ 245 h 816"/>
                  <a:gd name="T44" fmla="*/ 454 w 633"/>
                  <a:gd name="T45" fmla="*/ 199 h 816"/>
                  <a:gd name="T46" fmla="*/ 387 w 633"/>
                  <a:gd name="T47" fmla="*/ 160 h 816"/>
                  <a:gd name="T48" fmla="*/ 315 w 633"/>
                  <a:gd name="T49" fmla="*/ 121 h 816"/>
                  <a:gd name="T50" fmla="*/ 239 w 633"/>
                  <a:gd name="T51" fmla="*/ 81 h 816"/>
                  <a:gd name="T52" fmla="*/ 170 w 633"/>
                  <a:gd name="T53" fmla="*/ 48 h 816"/>
                  <a:gd name="T54" fmla="*/ 103 w 633"/>
                  <a:gd name="T55" fmla="*/ 21 h 816"/>
                  <a:gd name="T56" fmla="*/ 51 w 633"/>
                  <a:gd name="T57" fmla="*/ 3 h 816"/>
                  <a:gd name="T58" fmla="*/ 12 w 633"/>
                  <a:gd name="T59" fmla="*/ 0 h 816"/>
                  <a:gd name="T60" fmla="*/ 27 w 633"/>
                  <a:gd name="T61" fmla="*/ 21 h 816"/>
                  <a:gd name="T62" fmla="*/ 91 w 633"/>
                  <a:gd name="T63" fmla="*/ 51 h 816"/>
                  <a:gd name="T64" fmla="*/ 154 w 633"/>
                  <a:gd name="T65" fmla="*/ 81 h 816"/>
                  <a:gd name="T66" fmla="*/ 221 w 633"/>
                  <a:gd name="T67" fmla="*/ 115 h 816"/>
                  <a:gd name="T68" fmla="*/ 291 w 633"/>
                  <a:gd name="T69" fmla="*/ 151 h 816"/>
                  <a:gd name="T70" fmla="*/ 357 w 633"/>
                  <a:gd name="T71" fmla="*/ 187 h 816"/>
                  <a:gd name="T72" fmla="*/ 424 w 633"/>
                  <a:gd name="T73" fmla="*/ 233 h 816"/>
                  <a:gd name="T74" fmla="*/ 484 w 633"/>
                  <a:gd name="T75" fmla="*/ 278 h 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3" h="816">
                    <a:moveTo>
                      <a:pt x="515" y="305"/>
                    </a:moveTo>
                    <a:lnTo>
                      <a:pt x="536" y="326"/>
                    </a:lnTo>
                    <a:lnTo>
                      <a:pt x="551" y="350"/>
                    </a:lnTo>
                    <a:lnTo>
                      <a:pt x="566" y="378"/>
                    </a:lnTo>
                    <a:lnTo>
                      <a:pt x="575" y="405"/>
                    </a:lnTo>
                    <a:lnTo>
                      <a:pt x="581" y="432"/>
                    </a:lnTo>
                    <a:lnTo>
                      <a:pt x="578" y="462"/>
                    </a:lnTo>
                    <a:lnTo>
                      <a:pt x="572" y="493"/>
                    </a:lnTo>
                    <a:lnTo>
                      <a:pt x="557" y="520"/>
                    </a:lnTo>
                    <a:lnTo>
                      <a:pt x="536" y="550"/>
                    </a:lnTo>
                    <a:lnTo>
                      <a:pt x="511" y="577"/>
                    </a:lnTo>
                    <a:lnTo>
                      <a:pt x="484" y="601"/>
                    </a:lnTo>
                    <a:lnTo>
                      <a:pt x="457" y="626"/>
                    </a:lnTo>
                    <a:lnTo>
                      <a:pt x="427" y="647"/>
                    </a:lnTo>
                    <a:lnTo>
                      <a:pt x="396" y="671"/>
                    </a:lnTo>
                    <a:lnTo>
                      <a:pt x="366" y="695"/>
                    </a:lnTo>
                    <a:lnTo>
                      <a:pt x="339" y="722"/>
                    </a:lnTo>
                    <a:lnTo>
                      <a:pt x="330" y="732"/>
                    </a:lnTo>
                    <a:lnTo>
                      <a:pt x="324" y="744"/>
                    </a:lnTo>
                    <a:lnTo>
                      <a:pt x="318" y="756"/>
                    </a:lnTo>
                    <a:lnTo>
                      <a:pt x="312" y="768"/>
                    </a:lnTo>
                    <a:lnTo>
                      <a:pt x="309" y="780"/>
                    </a:lnTo>
                    <a:lnTo>
                      <a:pt x="309" y="792"/>
                    </a:lnTo>
                    <a:lnTo>
                      <a:pt x="315" y="804"/>
                    </a:lnTo>
                    <a:lnTo>
                      <a:pt x="324" y="813"/>
                    </a:lnTo>
                    <a:lnTo>
                      <a:pt x="336" y="816"/>
                    </a:lnTo>
                    <a:lnTo>
                      <a:pt x="348" y="816"/>
                    </a:lnTo>
                    <a:lnTo>
                      <a:pt x="357" y="813"/>
                    </a:lnTo>
                    <a:lnTo>
                      <a:pt x="366" y="804"/>
                    </a:lnTo>
                    <a:lnTo>
                      <a:pt x="396" y="768"/>
                    </a:lnTo>
                    <a:lnTo>
                      <a:pt x="430" y="738"/>
                    </a:lnTo>
                    <a:lnTo>
                      <a:pt x="463" y="707"/>
                    </a:lnTo>
                    <a:lnTo>
                      <a:pt x="499" y="677"/>
                    </a:lnTo>
                    <a:lnTo>
                      <a:pt x="533" y="647"/>
                    </a:lnTo>
                    <a:lnTo>
                      <a:pt x="566" y="614"/>
                    </a:lnTo>
                    <a:lnTo>
                      <a:pt x="593" y="577"/>
                    </a:lnTo>
                    <a:lnTo>
                      <a:pt x="614" y="538"/>
                    </a:lnTo>
                    <a:lnTo>
                      <a:pt x="630" y="490"/>
                    </a:lnTo>
                    <a:lnTo>
                      <a:pt x="633" y="444"/>
                    </a:lnTo>
                    <a:lnTo>
                      <a:pt x="626" y="399"/>
                    </a:lnTo>
                    <a:lnTo>
                      <a:pt x="611" y="353"/>
                    </a:lnTo>
                    <a:lnTo>
                      <a:pt x="587" y="314"/>
                    </a:lnTo>
                    <a:lnTo>
                      <a:pt x="560" y="275"/>
                    </a:lnTo>
                    <a:lnTo>
                      <a:pt x="524" y="245"/>
                    </a:lnTo>
                    <a:lnTo>
                      <a:pt x="484" y="217"/>
                    </a:lnTo>
                    <a:lnTo>
                      <a:pt x="454" y="199"/>
                    </a:lnTo>
                    <a:lnTo>
                      <a:pt x="421" y="181"/>
                    </a:lnTo>
                    <a:lnTo>
                      <a:pt x="387" y="160"/>
                    </a:lnTo>
                    <a:lnTo>
                      <a:pt x="351" y="142"/>
                    </a:lnTo>
                    <a:lnTo>
                      <a:pt x="315" y="121"/>
                    </a:lnTo>
                    <a:lnTo>
                      <a:pt x="275" y="102"/>
                    </a:lnTo>
                    <a:lnTo>
                      <a:pt x="239" y="81"/>
                    </a:lnTo>
                    <a:lnTo>
                      <a:pt x="203" y="63"/>
                    </a:lnTo>
                    <a:lnTo>
                      <a:pt x="170" y="48"/>
                    </a:lnTo>
                    <a:lnTo>
                      <a:pt x="136" y="33"/>
                    </a:lnTo>
                    <a:lnTo>
                      <a:pt x="103" y="21"/>
                    </a:lnTo>
                    <a:lnTo>
                      <a:pt x="76" y="12"/>
                    </a:lnTo>
                    <a:lnTo>
                      <a:pt x="51" y="3"/>
                    </a:lnTo>
                    <a:lnTo>
                      <a:pt x="30" y="0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7" y="21"/>
                    </a:lnTo>
                    <a:lnTo>
                      <a:pt x="58" y="36"/>
                    </a:lnTo>
                    <a:lnTo>
                      <a:pt x="91" y="51"/>
                    </a:lnTo>
                    <a:lnTo>
                      <a:pt x="121" y="66"/>
                    </a:lnTo>
                    <a:lnTo>
                      <a:pt x="154" y="81"/>
                    </a:lnTo>
                    <a:lnTo>
                      <a:pt x="188" y="96"/>
                    </a:lnTo>
                    <a:lnTo>
                      <a:pt x="221" y="115"/>
                    </a:lnTo>
                    <a:lnTo>
                      <a:pt x="254" y="133"/>
                    </a:lnTo>
                    <a:lnTo>
                      <a:pt x="291" y="151"/>
                    </a:lnTo>
                    <a:lnTo>
                      <a:pt x="324" y="169"/>
                    </a:lnTo>
                    <a:lnTo>
                      <a:pt x="357" y="187"/>
                    </a:lnTo>
                    <a:lnTo>
                      <a:pt x="390" y="208"/>
                    </a:lnTo>
                    <a:lnTo>
                      <a:pt x="424" y="233"/>
                    </a:lnTo>
                    <a:lnTo>
                      <a:pt x="454" y="254"/>
                    </a:lnTo>
                    <a:lnTo>
                      <a:pt x="484" y="278"/>
                    </a:lnTo>
                    <a:lnTo>
                      <a:pt x="515" y="30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5577" name="Group 105"/>
            <p:cNvGrpSpPr>
              <a:grpSpLocks/>
            </p:cNvGrpSpPr>
            <p:nvPr/>
          </p:nvGrpSpPr>
          <p:grpSpPr bwMode="auto">
            <a:xfrm>
              <a:off x="336" y="1163"/>
              <a:ext cx="1167" cy="484"/>
              <a:chOff x="3084" y="541"/>
              <a:chExt cx="1633" cy="524"/>
            </a:xfrm>
          </p:grpSpPr>
          <p:sp>
            <p:nvSpPr>
              <p:cNvPr id="105578" name="Freeform 106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79" name="Freeform 107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80" name="Freeform 108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81" name="Freeform 109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66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05582" name="Group 110"/>
          <p:cNvGrpSpPr>
            <a:grpSpLocks/>
          </p:cNvGrpSpPr>
          <p:nvPr/>
        </p:nvGrpSpPr>
        <p:grpSpPr bwMode="auto">
          <a:xfrm>
            <a:off x="5048251" y="492125"/>
            <a:ext cx="86457" cy="1108075"/>
            <a:chOff x="3746" y="1119"/>
            <a:chExt cx="328" cy="2472"/>
          </a:xfrm>
        </p:grpSpPr>
        <p:sp>
          <p:nvSpPr>
            <p:cNvPr id="105583" name="Line 111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5584" name="Group 112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105585" name="Line 113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86" name="Line 114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87" name="Line 115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88" name="Line 116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89" name="Line 117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90" name="Line 118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91" name="Line 119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92" name="Line 120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93" name="Line 121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94" name="Line 122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95" name="Line 123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96" name="Line 124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97" name="Line 125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98" name="Oval 126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05599" name="Group 127"/>
          <p:cNvGrpSpPr>
            <a:grpSpLocks/>
          </p:cNvGrpSpPr>
          <p:nvPr/>
        </p:nvGrpSpPr>
        <p:grpSpPr bwMode="auto">
          <a:xfrm>
            <a:off x="6400800" y="1676400"/>
            <a:ext cx="1143000" cy="3124200"/>
            <a:chOff x="4032" y="1056"/>
            <a:chExt cx="720" cy="1968"/>
          </a:xfrm>
        </p:grpSpPr>
        <p:sp>
          <p:nvSpPr>
            <p:cNvPr id="105600" name="Line 128"/>
            <p:cNvSpPr>
              <a:spLocks noChangeShapeType="1"/>
            </p:cNvSpPr>
            <p:nvPr/>
          </p:nvSpPr>
          <p:spPr bwMode="auto">
            <a:xfrm flipV="1">
              <a:off x="4656" y="1056"/>
              <a:ext cx="96" cy="139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none" w="med" len="lg"/>
              <a:tailEnd type="stealth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601" name="Line 129"/>
            <p:cNvSpPr>
              <a:spLocks noChangeShapeType="1"/>
            </p:cNvSpPr>
            <p:nvPr/>
          </p:nvSpPr>
          <p:spPr bwMode="auto">
            <a:xfrm flipV="1">
              <a:off x="4032" y="2448"/>
              <a:ext cx="624" cy="576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prstDash val="sysDot"/>
              <a:round/>
              <a:headEnd type="stealth" w="med" len="lg"/>
              <a:tailEnd type="none" w="med" len="lg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5602" name="Group 130"/>
          <p:cNvGrpSpPr>
            <a:grpSpLocks/>
          </p:cNvGrpSpPr>
          <p:nvPr/>
        </p:nvGrpSpPr>
        <p:grpSpPr bwMode="auto">
          <a:xfrm>
            <a:off x="8185639" y="5418139"/>
            <a:ext cx="424962" cy="631825"/>
            <a:chOff x="2069" y="717"/>
            <a:chExt cx="2433" cy="3315"/>
          </a:xfrm>
        </p:grpSpPr>
        <p:sp>
          <p:nvSpPr>
            <p:cNvPr id="105603" name="Freeform 131"/>
            <p:cNvSpPr>
              <a:spLocks/>
            </p:cNvSpPr>
            <p:nvPr/>
          </p:nvSpPr>
          <p:spPr bwMode="auto">
            <a:xfrm>
              <a:off x="2535" y="1604"/>
              <a:ext cx="1625" cy="2395"/>
            </a:xfrm>
            <a:custGeom>
              <a:avLst/>
              <a:gdLst>
                <a:gd name="T0" fmla="*/ 614 w 1625"/>
                <a:gd name="T1" fmla="*/ 0 h 2395"/>
                <a:gd name="T2" fmla="*/ 542 w 1625"/>
                <a:gd name="T3" fmla="*/ 0 h 2395"/>
                <a:gd name="T4" fmla="*/ 451 w 1625"/>
                <a:gd name="T5" fmla="*/ 9 h 2395"/>
                <a:gd name="T6" fmla="*/ 345 w 1625"/>
                <a:gd name="T7" fmla="*/ 24 h 2395"/>
                <a:gd name="T8" fmla="*/ 239 w 1625"/>
                <a:gd name="T9" fmla="*/ 51 h 2395"/>
                <a:gd name="T10" fmla="*/ 139 w 1625"/>
                <a:gd name="T11" fmla="*/ 93 h 2395"/>
                <a:gd name="T12" fmla="*/ 60 w 1625"/>
                <a:gd name="T13" fmla="*/ 154 h 2395"/>
                <a:gd name="T14" fmla="*/ 12 w 1625"/>
                <a:gd name="T15" fmla="*/ 229 h 2395"/>
                <a:gd name="T16" fmla="*/ 0 w 1625"/>
                <a:gd name="T17" fmla="*/ 287 h 2395"/>
                <a:gd name="T18" fmla="*/ 6 w 1625"/>
                <a:gd name="T19" fmla="*/ 320 h 2395"/>
                <a:gd name="T20" fmla="*/ 27 w 1625"/>
                <a:gd name="T21" fmla="*/ 414 h 2395"/>
                <a:gd name="T22" fmla="*/ 82 w 1625"/>
                <a:gd name="T23" fmla="*/ 610 h 2395"/>
                <a:gd name="T24" fmla="*/ 157 w 1625"/>
                <a:gd name="T25" fmla="*/ 861 h 2395"/>
                <a:gd name="T26" fmla="*/ 254 w 1625"/>
                <a:gd name="T27" fmla="*/ 1143 h 2395"/>
                <a:gd name="T28" fmla="*/ 363 w 1625"/>
                <a:gd name="T29" fmla="*/ 1439 h 2395"/>
                <a:gd name="T30" fmla="*/ 484 w 1625"/>
                <a:gd name="T31" fmla="*/ 1729 h 2395"/>
                <a:gd name="T32" fmla="*/ 605 w 1625"/>
                <a:gd name="T33" fmla="*/ 1996 h 2395"/>
                <a:gd name="T34" fmla="*/ 726 w 1625"/>
                <a:gd name="T35" fmla="*/ 2219 h 2395"/>
                <a:gd name="T36" fmla="*/ 802 w 1625"/>
                <a:gd name="T37" fmla="*/ 2334 h 2395"/>
                <a:gd name="T38" fmla="*/ 838 w 1625"/>
                <a:gd name="T39" fmla="*/ 2377 h 2395"/>
                <a:gd name="T40" fmla="*/ 899 w 1625"/>
                <a:gd name="T41" fmla="*/ 2377 h 2395"/>
                <a:gd name="T42" fmla="*/ 1005 w 1625"/>
                <a:gd name="T43" fmla="*/ 2337 h 2395"/>
                <a:gd name="T44" fmla="*/ 1129 w 1625"/>
                <a:gd name="T45" fmla="*/ 2289 h 2395"/>
                <a:gd name="T46" fmla="*/ 1256 w 1625"/>
                <a:gd name="T47" fmla="*/ 2234 h 2395"/>
                <a:gd name="T48" fmla="*/ 1380 w 1625"/>
                <a:gd name="T49" fmla="*/ 2180 h 2395"/>
                <a:gd name="T50" fmla="*/ 1489 w 1625"/>
                <a:gd name="T51" fmla="*/ 2129 h 2395"/>
                <a:gd name="T52" fmla="*/ 1571 w 1625"/>
                <a:gd name="T53" fmla="*/ 2077 h 2395"/>
                <a:gd name="T54" fmla="*/ 1619 w 1625"/>
                <a:gd name="T55" fmla="*/ 2035 h 2395"/>
                <a:gd name="T56" fmla="*/ 1558 w 1625"/>
                <a:gd name="T57" fmla="*/ 1926 h 2395"/>
                <a:gd name="T58" fmla="*/ 1416 w 1625"/>
                <a:gd name="T59" fmla="*/ 1711 h 2395"/>
                <a:gd name="T60" fmla="*/ 1262 w 1625"/>
                <a:gd name="T61" fmla="*/ 1457 h 2395"/>
                <a:gd name="T62" fmla="*/ 1108 w 1625"/>
                <a:gd name="T63" fmla="*/ 1179 h 2395"/>
                <a:gd name="T64" fmla="*/ 962 w 1625"/>
                <a:gd name="T65" fmla="*/ 889 h 2395"/>
                <a:gd name="T66" fmla="*/ 832 w 1625"/>
                <a:gd name="T67" fmla="*/ 604 h 2395"/>
                <a:gd name="T68" fmla="*/ 726 w 1625"/>
                <a:gd name="T69" fmla="*/ 338 h 2395"/>
                <a:gd name="T70" fmla="*/ 657 w 1625"/>
                <a:gd name="T71" fmla="*/ 102 h 2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25" h="2395">
                  <a:moveTo>
                    <a:pt x="638" y="3"/>
                  </a:moveTo>
                  <a:lnTo>
                    <a:pt x="614" y="0"/>
                  </a:lnTo>
                  <a:lnTo>
                    <a:pt x="581" y="0"/>
                  </a:lnTo>
                  <a:lnTo>
                    <a:pt x="542" y="0"/>
                  </a:lnTo>
                  <a:lnTo>
                    <a:pt x="499" y="3"/>
                  </a:lnTo>
                  <a:lnTo>
                    <a:pt x="451" y="9"/>
                  </a:lnTo>
                  <a:lnTo>
                    <a:pt x="396" y="15"/>
                  </a:lnTo>
                  <a:lnTo>
                    <a:pt x="345" y="24"/>
                  </a:lnTo>
                  <a:lnTo>
                    <a:pt x="290" y="36"/>
                  </a:lnTo>
                  <a:lnTo>
                    <a:pt x="239" y="51"/>
                  </a:lnTo>
                  <a:lnTo>
                    <a:pt x="188" y="72"/>
                  </a:lnTo>
                  <a:lnTo>
                    <a:pt x="139" y="93"/>
                  </a:lnTo>
                  <a:lnTo>
                    <a:pt x="97" y="121"/>
                  </a:lnTo>
                  <a:lnTo>
                    <a:pt x="60" y="154"/>
                  </a:lnTo>
                  <a:lnTo>
                    <a:pt x="33" y="190"/>
                  </a:lnTo>
                  <a:lnTo>
                    <a:pt x="12" y="229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3" y="302"/>
                  </a:lnTo>
                  <a:lnTo>
                    <a:pt x="6" y="320"/>
                  </a:lnTo>
                  <a:lnTo>
                    <a:pt x="9" y="341"/>
                  </a:lnTo>
                  <a:lnTo>
                    <a:pt x="27" y="414"/>
                  </a:lnTo>
                  <a:lnTo>
                    <a:pt x="51" y="505"/>
                  </a:lnTo>
                  <a:lnTo>
                    <a:pt x="82" y="610"/>
                  </a:lnTo>
                  <a:lnTo>
                    <a:pt x="118" y="731"/>
                  </a:lnTo>
                  <a:lnTo>
                    <a:pt x="157" y="861"/>
                  </a:lnTo>
                  <a:lnTo>
                    <a:pt x="206" y="998"/>
                  </a:lnTo>
                  <a:lnTo>
                    <a:pt x="254" y="1143"/>
                  </a:lnTo>
                  <a:lnTo>
                    <a:pt x="309" y="1288"/>
                  </a:lnTo>
                  <a:lnTo>
                    <a:pt x="363" y="1439"/>
                  </a:lnTo>
                  <a:lnTo>
                    <a:pt x="424" y="1584"/>
                  </a:lnTo>
                  <a:lnTo>
                    <a:pt x="484" y="1729"/>
                  </a:lnTo>
                  <a:lnTo>
                    <a:pt x="545" y="1865"/>
                  </a:lnTo>
                  <a:lnTo>
                    <a:pt x="605" y="1996"/>
                  </a:lnTo>
                  <a:lnTo>
                    <a:pt x="666" y="2113"/>
                  </a:lnTo>
                  <a:lnTo>
                    <a:pt x="726" y="2219"/>
                  </a:lnTo>
                  <a:lnTo>
                    <a:pt x="787" y="2310"/>
                  </a:lnTo>
                  <a:lnTo>
                    <a:pt x="802" y="2334"/>
                  </a:lnTo>
                  <a:lnTo>
                    <a:pt x="820" y="2355"/>
                  </a:lnTo>
                  <a:lnTo>
                    <a:pt x="838" y="2377"/>
                  </a:lnTo>
                  <a:lnTo>
                    <a:pt x="853" y="2395"/>
                  </a:lnTo>
                  <a:lnTo>
                    <a:pt x="899" y="2377"/>
                  </a:lnTo>
                  <a:lnTo>
                    <a:pt x="950" y="2358"/>
                  </a:lnTo>
                  <a:lnTo>
                    <a:pt x="1005" y="2337"/>
                  </a:lnTo>
                  <a:lnTo>
                    <a:pt x="1065" y="2313"/>
                  </a:lnTo>
                  <a:lnTo>
                    <a:pt x="1129" y="2289"/>
                  </a:lnTo>
                  <a:lnTo>
                    <a:pt x="1192" y="2262"/>
                  </a:lnTo>
                  <a:lnTo>
                    <a:pt x="1256" y="2234"/>
                  </a:lnTo>
                  <a:lnTo>
                    <a:pt x="1319" y="2207"/>
                  </a:lnTo>
                  <a:lnTo>
                    <a:pt x="1380" y="2180"/>
                  </a:lnTo>
                  <a:lnTo>
                    <a:pt x="1437" y="2153"/>
                  </a:lnTo>
                  <a:lnTo>
                    <a:pt x="1489" y="2129"/>
                  </a:lnTo>
                  <a:lnTo>
                    <a:pt x="1534" y="2101"/>
                  </a:lnTo>
                  <a:lnTo>
                    <a:pt x="1571" y="2077"/>
                  </a:lnTo>
                  <a:lnTo>
                    <a:pt x="1598" y="2056"/>
                  </a:lnTo>
                  <a:lnTo>
                    <a:pt x="1619" y="2035"/>
                  </a:lnTo>
                  <a:lnTo>
                    <a:pt x="1625" y="2017"/>
                  </a:lnTo>
                  <a:lnTo>
                    <a:pt x="1558" y="1926"/>
                  </a:lnTo>
                  <a:lnTo>
                    <a:pt x="1489" y="1826"/>
                  </a:lnTo>
                  <a:lnTo>
                    <a:pt x="1416" y="1711"/>
                  </a:lnTo>
                  <a:lnTo>
                    <a:pt x="1341" y="1587"/>
                  </a:lnTo>
                  <a:lnTo>
                    <a:pt x="1262" y="1457"/>
                  </a:lnTo>
                  <a:lnTo>
                    <a:pt x="1186" y="1318"/>
                  </a:lnTo>
                  <a:lnTo>
                    <a:pt x="1108" y="1179"/>
                  </a:lnTo>
                  <a:lnTo>
                    <a:pt x="1032" y="1034"/>
                  </a:lnTo>
                  <a:lnTo>
                    <a:pt x="962" y="889"/>
                  </a:lnTo>
                  <a:lnTo>
                    <a:pt x="893" y="744"/>
                  </a:lnTo>
                  <a:lnTo>
                    <a:pt x="832" y="604"/>
                  </a:lnTo>
                  <a:lnTo>
                    <a:pt x="775" y="468"/>
                  </a:lnTo>
                  <a:lnTo>
                    <a:pt x="726" y="338"/>
                  </a:lnTo>
                  <a:lnTo>
                    <a:pt x="687" y="214"/>
                  </a:lnTo>
                  <a:lnTo>
                    <a:pt x="657" y="102"/>
                  </a:lnTo>
                  <a:lnTo>
                    <a:pt x="638" y="3"/>
                  </a:lnTo>
                  <a:close/>
                </a:path>
              </a:pathLst>
            </a:custGeom>
            <a:solidFill>
              <a:srgbClr val="F4FCE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04" name="Freeform 132"/>
            <p:cNvSpPr>
              <a:spLocks/>
            </p:cNvSpPr>
            <p:nvPr/>
          </p:nvSpPr>
          <p:spPr bwMode="auto">
            <a:xfrm>
              <a:off x="2444" y="1945"/>
              <a:ext cx="878" cy="1969"/>
            </a:xfrm>
            <a:custGeom>
              <a:avLst/>
              <a:gdLst>
                <a:gd name="T0" fmla="*/ 100 w 878"/>
                <a:gd name="T1" fmla="*/ 0 h 1969"/>
                <a:gd name="T2" fmla="*/ 100 w 878"/>
                <a:gd name="T3" fmla="*/ 3 h 1969"/>
                <a:gd name="T4" fmla="*/ 100 w 878"/>
                <a:gd name="T5" fmla="*/ 9 h 1969"/>
                <a:gd name="T6" fmla="*/ 97 w 878"/>
                <a:gd name="T7" fmla="*/ 21 h 1969"/>
                <a:gd name="T8" fmla="*/ 91 w 878"/>
                <a:gd name="T9" fmla="*/ 40 h 1969"/>
                <a:gd name="T10" fmla="*/ 82 w 878"/>
                <a:gd name="T11" fmla="*/ 73 h 1969"/>
                <a:gd name="T12" fmla="*/ 67 w 878"/>
                <a:gd name="T13" fmla="*/ 115 h 1969"/>
                <a:gd name="T14" fmla="*/ 43 w 878"/>
                <a:gd name="T15" fmla="*/ 173 h 1969"/>
                <a:gd name="T16" fmla="*/ 12 w 878"/>
                <a:gd name="T17" fmla="*/ 245 h 1969"/>
                <a:gd name="T18" fmla="*/ 0 w 878"/>
                <a:gd name="T19" fmla="*/ 297 h 1969"/>
                <a:gd name="T20" fmla="*/ 0 w 878"/>
                <a:gd name="T21" fmla="*/ 372 h 1969"/>
                <a:gd name="T22" fmla="*/ 9 w 878"/>
                <a:gd name="T23" fmla="*/ 463 h 1969"/>
                <a:gd name="T24" fmla="*/ 27 w 878"/>
                <a:gd name="T25" fmla="*/ 569 h 1969"/>
                <a:gd name="T26" fmla="*/ 55 w 878"/>
                <a:gd name="T27" fmla="*/ 684 h 1969"/>
                <a:gd name="T28" fmla="*/ 85 w 878"/>
                <a:gd name="T29" fmla="*/ 811 h 1969"/>
                <a:gd name="T30" fmla="*/ 121 w 878"/>
                <a:gd name="T31" fmla="*/ 938 h 1969"/>
                <a:gd name="T32" fmla="*/ 161 w 878"/>
                <a:gd name="T33" fmla="*/ 1071 h 1969"/>
                <a:gd name="T34" fmla="*/ 203 w 878"/>
                <a:gd name="T35" fmla="*/ 1198 h 1969"/>
                <a:gd name="T36" fmla="*/ 245 w 878"/>
                <a:gd name="T37" fmla="*/ 1322 h 1969"/>
                <a:gd name="T38" fmla="*/ 285 w 878"/>
                <a:gd name="T39" fmla="*/ 1437 h 1969"/>
                <a:gd name="T40" fmla="*/ 324 w 878"/>
                <a:gd name="T41" fmla="*/ 1543 h 1969"/>
                <a:gd name="T42" fmla="*/ 360 w 878"/>
                <a:gd name="T43" fmla="*/ 1630 h 1969"/>
                <a:gd name="T44" fmla="*/ 391 w 878"/>
                <a:gd name="T45" fmla="*/ 1700 h 1969"/>
                <a:gd name="T46" fmla="*/ 415 w 878"/>
                <a:gd name="T47" fmla="*/ 1748 h 1969"/>
                <a:gd name="T48" fmla="*/ 433 w 878"/>
                <a:gd name="T49" fmla="*/ 1772 h 1969"/>
                <a:gd name="T50" fmla="*/ 460 w 878"/>
                <a:gd name="T51" fmla="*/ 1794 h 1969"/>
                <a:gd name="T52" fmla="*/ 493 w 878"/>
                <a:gd name="T53" fmla="*/ 1812 h 1969"/>
                <a:gd name="T54" fmla="*/ 533 w 878"/>
                <a:gd name="T55" fmla="*/ 1836 h 1969"/>
                <a:gd name="T56" fmla="*/ 581 w 878"/>
                <a:gd name="T57" fmla="*/ 1857 h 1969"/>
                <a:gd name="T58" fmla="*/ 639 w 878"/>
                <a:gd name="T59" fmla="*/ 1884 h 1969"/>
                <a:gd name="T60" fmla="*/ 705 w 878"/>
                <a:gd name="T61" fmla="*/ 1909 h 1969"/>
                <a:gd name="T62" fmla="*/ 784 w 878"/>
                <a:gd name="T63" fmla="*/ 1939 h 1969"/>
                <a:gd name="T64" fmla="*/ 878 w 878"/>
                <a:gd name="T65" fmla="*/ 1969 h 1969"/>
                <a:gd name="T66" fmla="*/ 817 w 878"/>
                <a:gd name="T67" fmla="*/ 1878 h 1969"/>
                <a:gd name="T68" fmla="*/ 757 w 878"/>
                <a:gd name="T69" fmla="*/ 1772 h 1969"/>
                <a:gd name="T70" fmla="*/ 696 w 878"/>
                <a:gd name="T71" fmla="*/ 1655 h 1969"/>
                <a:gd name="T72" fmla="*/ 636 w 878"/>
                <a:gd name="T73" fmla="*/ 1524 h 1969"/>
                <a:gd name="T74" fmla="*/ 575 w 878"/>
                <a:gd name="T75" fmla="*/ 1388 h 1969"/>
                <a:gd name="T76" fmla="*/ 515 w 878"/>
                <a:gd name="T77" fmla="*/ 1243 h 1969"/>
                <a:gd name="T78" fmla="*/ 454 w 878"/>
                <a:gd name="T79" fmla="*/ 1098 h 1969"/>
                <a:gd name="T80" fmla="*/ 400 w 878"/>
                <a:gd name="T81" fmla="*/ 947 h 1969"/>
                <a:gd name="T82" fmla="*/ 345 w 878"/>
                <a:gd name="T83" fmla="*/ 802 h 1969"/>
                <a:gd name="T84" fmla="*/ 297 w 878"/>
                <a:gd name="T85" fmla="*/ 657 h 1969"/>
                <a:gd name="T86" fmla="*/ 248 w 878"/>
                <a:gd name="T87" fmla="*/ 520 h 1969"/>
                <a:gd name="T88" fmla="*/ 209 w 878"/>
                <a:gd name="T89" fmla="*/ 390 h 1969"/>
                <a:gd name="T90" fmla="*/ 173 w 878"/>
                <a:gd name="T91" fmla="*/ 269 h 1969"/>
                <a:gd name="T92" fmla="*/ 142 w 878"/>
                <a:gd name="T93" fmla="*/ 164 h 1969"/>
                <a:gd name="T94" fmla="*/ 118 w 878"/>
                <a:gd name="T95" fmla="*/ 73 h 1969"/>
                <a:gd name="T96" fmla="*/ 100 w 878"/>
                <a:gd name="T97" fmla="*/ 0 h 1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78" h="1969">
                  <a:moveTo>
                    <a:pt x="100" y="0"/>
                  </a:moveTo>
                  <a:lnTo>
                    <a:pt x="100" y="3"/>
                  </a:lnTo>
                  <a:lnTo>
                    <a:pt x="100" y="9"/>
                  </a:lnTo>
                  <a:lnTo>
                    <a:pt x="97" y="21"/>
                  </a:lnTo>
                  <a:lnTo>
                    <a:pt x="91" y="40"/>
                  </a:lnTo>
                  <a:lnTo>
                    <a:pt x="82" y="73"/>
                  </a:lnTo>
                  <a:lnTo>
                    <a:pt x="67" y="115"/>
                  </a:lnTo>
                  <a:lnTo>
                    <a:pt x="43" y="173"/>
                  </a:lnTo>
                  <a:lnTo>
                    <a:pt x="12" y="245"/>
                  </a:lnTo>
                  <a:lnTo>
                    <a:pt x="0" y="297"/>
                  </a:lnTo>
                  <a:lnTo>
                    <a:pt x="0" y="372"/>
                  </a:lnTo>
                  <a:lnTo>
                    <a:pt x="9" y="463"/>
                  </a:lnTo>
                  <a:lnTo>
                    <a:pt x="27" y="569"/>
                  </a:lnTo>
                  <a:lnTo>
                    <a:pt x="55" y="684"/>
                  </a:lnTo>
                  <a:lnTo>
                    <a:pt x="85" y="811"/>
                  </a:lnTo>
                  <a:lnTo>
                    <a:pt x="121" y="938"/>
                  </a:lnTo>
                  <a:lnTo>
                    <a:pt x="161" y="1071"/>
                  </a:lnTo>
                  <a:lnTo>
                    <a:pt x="203" y="1198"/>
                  </a:lnTo>
                  <a:lnTo>
                    <a:pt x="245" y="1322"/>
                  </a:lnTo>
                  <a:lnTo>
                    <a:pt x="285" y="1437"/>
                  </a:lnTo>
                  <a:lnTo>
                    <a:pt x="324" y="1543"/>
                  </a:lnTo>
                  <a:lnTo>
                    <a:pt x="360" y="1630"/>
                  </a:lnTo>
                  <a:lnTo>
                    <a:pt x="391" y="1700"/>
                  </a:lnTo>
                  <a:lnTo>
                    <a:pt x="415" y="1748"/>
                  </a:lnTo>
                  <a:lnTo>
                    <a:pt x="433" y="1772"/>
                  </a:lnTo>
                  <a:lnTo>
                    <a:pt x="460" y="1794"/>
                  </a:lnTo>
                  <a:lnTo>
                    <a:pt x="493" y="1812"/>
                  </a:lnTo>
                  <a:lnTo>
                    <a:pt x="533" y="1836"/>
                  </a:lnTo>
                  <a:lnTo>
                    <a:pt x="581" y="1857"/>
                  </a:lnTo>
                  <a:lnTo>
                    <a:pt x="639" y="1884"/>
                  </a:lnTo>
                  <a:lnTo>
                    <a:pt x="705" y="1909"/>
                  </a:lnTo>
                  <a:lnTo>
                    <a:pt x="784" y="1939"/>
                  </a:lnTo>
                  <a:lnTo>
                    <a:pt x="878" y="1969"/>
                  </a:lnTo>
                  <a:lnTo>
                    <a:pt x="817" y="1878"/>
                  </a:lnTo>
                  <a:lnTo>
                    <a:pt x="757" y="1772"/>
                  </a:lnTo>
                  <a:lnTo>
                    <a:pt x="696" y="1655"/>
                  </a:lnTo>
                  <a:lnTo>
                    <a:pt x="636" y="1524"/>
                  </a:lnTo>
                  <a:lnTo>
                    <a:pt x="575" y="1388"/>
                  </a:lnTo>
                  <a:lnTo>
                    <a:pt x="515" y="1243"/>
                  </a:lnTo>
                  <a:lnTo>
                    <a:pt x="454" y="1098"/>
                  </a:lnTo>
                  <a:lnTo>
                    <a:pt x="400" y="947"/>
                  </a:lnTo>
                  <a:lnTo>
                    <a:pt x="345" y="802"/>
                  </a:lnTo>
                  <a:lnTo>
                    <a:pt x="297" y="657"/>
                  </a:lnTo>
                  <a:lnTo>
                    <a:pt x="248" y="520"/>
                  </a:lnTo>
                  <a:lnTo>
                    <a:pt x="209" y="390"/>
                  </a:lnTo>
                  <a:lnTo>
                    <a:pt x="173" y="269"/>
                  </a:lnTo>
                  <a:lnTo>
                    <a:pt x="142" y="164"/>
                  </a:lnTo>
                  <a:lnTo>
                    <a:pt x="118" y="73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05" name="Freeform 133"/>
            <p:cNvSpPr>
              <a:spLocks/>
            </p:cNvSpPr>
            <p:nvPr/>
          </p:nvSpPr>
          <p:spPr bwMode="auto">
            <a:xfrm>
              <a:off x="2729" y="1870"/>
              <a:ext cx="396" cy="438"/>
            </a:xfrm>
            <a:custGeom>
              <a:avLst/>
              <a:gdLst>
                <a:gd name="T0" fmla="*/ 54 w 396"/>
                <a:gd name="T1" fmla="*/ 24 h 438"/>
                <a:gd name="T2" fmla="*/ 27 w 396"/>
                <a:gd name="T3" fmla="*/ 51 h 438"/>
                <a:gd name="T4" fmla="*/ 9 w 396"/>
                <a:gd name="T5" fmla="*/ 90 h 438"/>
                <a:gd name="T6" fmla="*/ 0 w 396"/>
                <a:gd name="T7" fmla="*/ 142 h 438"/>
                <a:gd name="T8" fmla="*/ 0 w 396"/>
                <a:gd name="T9" fmla="*/ 196 h 438"/>
                <a:gd name="T10" fmla="*/ 6 w 396"/>
                <a:gd name="T11" fmla="*/ 254 h 438"/>
                <a:gd name="T12" fmla="*/ 21 w 396"/>
                <a:gd name="T13" fmla="*/ 311 h 438"/>
                <a:gd name="T14" fmla="*/ 42 w 396"/>
                <a:gd name="T15" fmla="*/ 360 h 438"/>
                <a:gd name="T16" fmla="*/ 72 w 396"/>
                <a:gd name="T17" fmla="*/ 399 h 438"/>
                <a:gd name="T18" fmla="*/ 106 w 396"/>
                <a:gd name="T19" fmla="*/ 423 h 438"/>
                <a:gd name="T20" fmla="*/ 145 w 396"/>
                <a:gd name="T21" fmla="*/ 435 h 438"/>
                <a:gd name="T22" fmla="*/ 187 w 396"/>
                <a:gd name="T23" fmla="*/ 438 h 438"/>
                <a:gd name="T24" fmla="*/ 230 w 396"/>
                <a:gd name="T25" fmla="*/ 429 h 438"/>
                <a:gd name="T26" fmla="*/ 269 w 396"/>
                <a:gd name="T27" fmla="*/ 414 h 438"/>
                <a:gd name="T28" fmla="*/ 305 w 396"/>
                <a:gd name="T29" fmla="*/ 393 h 438"/>
                <a:gd name="T30" fmla="*/ 336 w 396"/>
                <a:gd name="T31" fmla="*/ 372 h 438"/>
                <a:gd name="T32" fmla="*/ 360 w 396"/>
                <a:gd name="T33" fmla="*/ 344 h 438"/>
                <a:gd name="T34" fmla="*/ 390 w 396"/>
                <a:gd name="T35" fmla="*/ 275 h 438"/>
                <a:gd name="T36" fmla="*/ 396 w 396"/>
                <a:gd name="T37" fmla="*/ 187 h 438"/>
                <a:gd name="T38" fmla="*/ 381 w 396"/>
                <a:gd name="T39" fmla="*/ 106 h 438"/>
                <a:gd name="T40" fmla="*/ 342 w 396"/>
                <a:gd name="T41" fmla="*/ 57 h 438"/>
                <a:gd name="T42" fmla="*/ 314 w 396"/>
                <a:gd name="T43" fmla="*/ 45 h 438"/>
                <a:gd name="T44" fmla="*/ 284 w 396"/>
                <a:gd name="T45" fmla="*/ 30 h 438"/>
                <a:gd name="T46" fmla="*/ 251 w 396"/>
                <a:gd name="T47" fmla="*/ 18 h 438"/>
                <a:gd name="T48" fmla="*/ 214 w 396"/>
                <a:gd name="T49" fmla="*/ 6 h 438"/>
                <a:gd name="T50" fmla="*/ 175 w 396"/>
                <a:gd name="T51" fmla="*/ 0 h 438"/>
                <a:gd name="T52" fmla="*/ 136 w 396"/>
                <a:gd name="T53" fmla="*/ 0 h 438"/>
                <a:gd name="T54" fmla="*/ 96 w 396"/>
                <a:gd name="T55" fmla="*/ 6 h 438"/>
                <a:gd name="T56" fmla="*/ 54 w 396"/>
                <a:gd name="T57" fmla="*/ 24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6" h="438">
                  <a:moveTo>
                    <a:pt x="54" y="24"/>
                  </a:moveTo>
                  <a:lnTo>
                    <a:pt x="27" y="51"/>
                  </a:lnTo>
                  <a:lnTo>
                    <a:pt x="9" y="90"/>
                  </a:lnTo>
                  <a:lnTo>
                    <a:pt x="0" y="142"/>
                  </a:lnTo>
                  <a:lnTo>
                    <a:pt x="0" y="196"/>
                  </a:lnTo>
                  <a:lnTo>
                    <a:pt x="6" y="254"/>
                  </a:lnTo>
                  <a:lnTo>
                    <a:pt x="21" y="311"/>
                  </a:lnTo>
                  <a:lnTo>
                    <a:pt x="42" y="360"/>
                  </a:lnTo>
                  <a:lnTo>
                    <a:pt x="72" y="399"/>
                  </a:lnTo>
                  <a:lnTo>
                    <a:pt x="106" y="423"/>
                  </a:lnTo>
                  <a:lnTo>
                    <a:pt x="145" y="435"/>
                  </a:lnTo>
                  <a:lnTo>
                    <a:pt x="187" y="438"/>
                  </a:lnTo>
                  <a:lnTo>
                    <a:pt x="230" y="429"/>
                  </a:lnTo>
                  <a:lnTo>
                    <a:pt x="269" y="414"/>
                  </a:lnTo>
                  <a:lnTo>
                    <a:pt x="305" y="393"/>
                  </a:lnTo>
                  <a:lnTo>
                    <a:pt x="336" y="372"/>
                  </a:lnTo>
                  <a:lnTo>
                    <a:pt x="360" y="344"/>
                  </a:lnTo>
                  <a:lnTo>
                    <a:pt x="390" y="275"/>
                  </a:lnTo>
                  <a:lnTo>
                    <a:pt x="396" y="187"/>
                  </a:lnTo>
                  <a:lnTo>
                    <a:pt x="381" y="106"/>
                  </a:lnTo>
                  <a:lnTo>
                    <a:pt x="342" y="57"/>
                  </a:lnTo>
                  <a:lnTo>
                    <a:pt x="314" y="45"/>
                  </a:lnTo>
                  <a:lnTo>
                    <a:pt x="284" y="30"/>
                  </a:lnTo>
                  <a:lnTo>
                    <a:pt x="251" y="18"/>
                  </a:lnTo>
                  <a:lnTo>
                    <a:pt x="214" y="6"/>
                  </a:lnTo>
                  <a:lnTo>
                    <a:pt x="175" y="0"/>
                  </a:lnTo>
                  <a:lnTo>
                    <a:pt x="136" y="0"/>
                  </a:lnTo>
                  <a:lnTo>
                    <a:pt x="96" y="6"/>
                  </a:lnTo>
                  <a:lnTo>
                    <a:pt x="54" y="24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06" name="Freeform 134"/>
            <p:cNvSpPr>
              <a:spLocks/>
            </p:cNvSpPr>
            <p:nvPr/>
          </p:nvSpPr>
          <p:spPr bwMode="auto">
            <a:xfrm>
              <a:off x="3322" y="3131"/>
              <a:ext cx="508" cy="529"/>
            </a:xfrm>
            <a:custGeom>
              <a:avLst/>
              <a:gdLst>
                <a:gd name="T0" fmla="*/ 66 w 508"/>
                <a:gd name="T1" fmla="*/ 60 h 529"/>
                <a:gd name="T2" fmla="*/ 42 w 508"/>
                <a:gd name="T3" fmla="*/ 94 h 529"/>
                <a:gd name="T4" fmla="*/ 24 w 508"/>
                <a:gd name="T5" fmla="*/ 127 h 529"/>
                <a:gd name="T6" fmla="*/ 9 w 508"/>
                <a:gd name="T7" fmla="*/ 166 h 529"/>
                <a:gd name="T8" fmla="*/ 0 w 508"/>
                <a:gd name="T9" fmla="*/ 205 h 529"/>
                <a:gd name="T10" fmla="*/ 0 w 508"/>
                <a:gd name="T11" fmla="*/ 245 h 529"/>
                <a:gd name="T12" fmla="*/ 9 w 508"/>
                <a:gd name="T13" fmla="*/ 284 h 529"/>
                <a:gd name="T14" fmla="*/ 24 w 508"/>
                <a:gd name="T15" fmla="*/ 320 h 529"/>
                <a:gd name="T16" fmla="*/ 51 w 508"/>
                <a:gd name="T17" fmla="*/ 357 h 529"/>
                <a:gd name="T18" fmla="*/ 84 w 508"/>
                <a:gd name="T19" fmla="*/ 393 h 529"/>
                <a:gd name="T20" fmla="*/ 118 w 508"/>
                <a:gd name="T21" fmla="*/ 426 h 529"/>
                <a:gd name="T22" fmla="*/ 157 w 508"/>
                <a:gd name="T23" fmla="*/ 462 h 529"/>
                <a:gd name="T24" fmla="*/ 196 w 508"/>
                <a:gd name="T25" fmla="*/ 490 h 529"/>
                <a:gd name="T26" fmla="*/ 233 w 508"/>
                <a:gd name="T27" fmla="*/ 514 h 529"/>
                <a:gd name="T28" fmla="*/ 272 w 508"/>
                <a:gd name="T29" fmla="*/ 529 h 529"/>
                <a:gd name="T30" fmla="*/ 305 w 508"/>
                <a:gd name="T31" fmla="*/ 529 h 529"/>
                <a:gd name="T32" fmla="*/ 339 w 508"/>
                <a:gd name="T33" fmla="*/ 517 h 529"/>
                <a:gd name="T34" fmla="*/ 369 w 508"/>
                <a:gd name="T35" fmla="*/ 499 h 529"/>
                <a:gd name="T36" fmla="*/ 402 w 508"/>
                <a:gd name="T37" fmla="*/ 481 h 529"/>
                <a:gd name="T38" fmla="*/ 429 w 508"/>
                <a:gd name="T39" fmla="*/ 462 h 529"/>
                <a:gd name="T40" fmla="*/ 457 w 508"/>
                <a:gd name="T41" fmla="*/ 447 h 529"/>
                <a:gd name="T42" fmla="*/ 478 w 508"/>
                <a:gd name="T43" fmla="*/ 426 h 529"/>
                <a:gd name="T44" fmla="*/ 493 w 508"/>
                <a:gd name="T45" fmla="*/ 402 h 529"/>
                <a:gd name="T46" fmla="*/ 505 w 508"/>
                <a:gd name="T47" fmla="*/ 375 h 529"/>
                <a:gd name="T48" fmla="*/ 508 w 508"/>
                <a:gd name="T49" fmla="*/ 342 h 529"/>
                <a:gd name="T50" fmla="*/ 502 w 508"/>
                <a:gd name="T51" fmla="*/ 299 h 529"/>
                <a:gd name="T52" fmla="*/ 490 w 508"/>
                <a:gd name="T53" fmla="*/ 254 h 529"/>
                <a:gd name="T54" fmla="*/ 469 w 508"/>
                <a:gd name="T55" fmla="*/ 202 h 529"/>
                <a:gd name="T56" fmla="*/ 442 w 508"/>
                <a:gd name="T57" fmla="*/ 151 h 529"/>
                <a:gd name="T58" fmla="*/ 411 w 508"/>
                <a:gd name="T59" fmla="*/ 106 h 529"/>
                <a:gd name="T60" fmla="*/ 378 w 508"/>
                <a:gd name="T61" fmla="*/ 63 h 529"/>
                <a:gd name="T62" fmla="*/ 339 w 508"/>
                <a:gd name="T63" fmla="*/ 33 h 529"/>
                <a:gd name="T64" fmla="*/ 302 w 508"/>
                <a:gd name="T65" fmla="*/ 15 h 529"/>
                <a:gd name="T66" fmla="*/ 266 w 508"/>
                <a:gd name="T67" fmla="*/ 6 h 529"/>
                <a:gd name="T68" fmla="*/ 230 w 508"/>
                <a:gd name="T69" fmla="*/ 0 h 529"/>
                <a:gd name="T70" fmla="*/ 193 w 508"/>
                <a:gd name="T71" fmla="*/ 3 h 529"/>
                <a:gd name="T72" fmla="*/ 163 w 508"/>
                <a:gd name="T73" fmla="*/ 6 h 529"/>
                <a:gd name="T74" fmla="*/ 133 w 508"/>
                <a:gd name="T75" fmla="*/ 15 h 529"/>
                <a:gd name="T76" fmla="*/ 106 w 508"/>
                <a:gd name="T77" fmla="*/ 27 h 529"/>
                <a:gd name="T78" fmla="*/ 84 w 508"/>
                <a:gd name="T79" fmla="*/ 42 h 529"/>
                <a:gd name="T80" fmla="*/ 66 w 508"/>
                <a:gd name="T81" fmla="*/ 60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8" h="529">
                  <a:moveTo>
                    <a:pt x="66" y="60"/>
                  </a:moveTo>
                  <a:lnTo>
                    <a:pt x="42" y="94"/>
                  </a:lnTo>
                  <a:lnTo>
                    <a:pt x="24" y="127"/>
                  </a:lnTo>
                  <a:lnTo>
                    <a:pt x="9" y="166"/>
                  </a:lnTo>
                  <a:lnTo>
                    <a:pt x="0" y="205"/>
                  </a:lnTo>
                  <a:lnTo>
                    <a:pt x="0" y="245"/>
                  </a:lnTo>
                  <a:lnTo>
                    <a:pt x="9" y="284"/>
                  </a:lnTo>
                  <a:lnTo>
                    <a:pt x="24" y="320"/>
                  </a:lnTo>
                  <a:lnTo>
                    <a:pt x="51" y="357"/>
                  </a:lnTo>
                  <a:lnTo>
                    <a:pt x="84" y="393"/>
                  </a:lnTo>
                  <a:lnTo>
                    <a:pt x="118" y="426"/>
                  </a:lnTo>
                  <a:lnTo>
                    <a:pt x="157" y="462"/>
                  </a:lnTo>
                  <a:lnTo>
                    <a:pt x="196" y="490"/>
                  </a:lnTo>
                  <a:lnTo>
                    <a:pt x="233" y="514"/>
                  </a:lnTo>
                  <a:lnTo>
                    <a:pt x="272" y="529"/>
                  </a:lnTo>
                  <a:lnTo>
                    <a:pt x="305" y="529"/>
                  </a:lnTo>
                  <a:lnTo>
                    <a:pt x="339" y="517"/>
                  </a:lnTo>
                  <a:lnTo>
                    <a:pt x="369" y="499"/>
                  </a:lnTo>
                  <a:lnTo>
                    <a:pt x="402" y="481"/>
                  </a:lnTo>
                  <a:lnTo>
                    <a:pt x="429" y="462"/>
                  </a:lnTo>
                  <a:lnTo>
                    <a:pt x="457" y="447"/>
                  </a:lnTo>
                  <a:lnTo>
                    <a:pt x="478" y="426"/>
                  </a:lnTo>
                  <a:lnTo>
                    <a:pt x="493" y="402"/>
                  </a:lnTo>
                  <a:lnTo>
                    <a:pt x="505" y="375"/>
                  </a:lnTo>
                  <a:lnTo>
                    <a:pt x="508" y="342"/>
                  </a:lnTo>
                  <a:lnTo>
                    <a:pt x="502" y="299"/>
                  </a:lnTo>
                  <a:lnTo>
                    <a:pt x="490" y="254"/>
                  </a:lnTo>
                  <a:lnTo>
                    <a:pt x="469" y="202"/>
                  </a:lnTo>
                  <a:lnTo>
                    <a:pt x="442" y="151"/>
                  </a:lnTo>
                  <a:lnTo>
                    <a:pt x="411" y="106"/>
                  </a:lnTo>
                  <a:lnTo>
                    <a:pt x="378" y="63"/>
                  </a:lnTo>
                  <a:lnTo>
                    <a:pt x="339" y="33"/>
                  </a:lnTo>
                  <a:lnTo>
                    <a:pt x="302" y="15"/>
                  </a:lnTo>
                  <a:lnTo>
                    <a:pt x="266" y="6"/>
                  </a:lnTo>
                  <a:lnTo>
                    <a:pt x="230" y="0"/>
                  </a:lnTo>
                  <a:lnTo>
                    <a:pt x="193" y="3"/>
                  </a:lnTo>
                  <a:lnTo>
                    <a:pt x="163" y="6"/>
                  </a:lnTo>
                  <a:lnTo>
                    <a:pt x="133" y="15"/>
                  </a:lnTo>
                  <a:lnTo>
                    <a:pt x="106" y="27"/>
                  </a:lnTo>
                  <a:lnTo>
                    <a:pt x="84" y="42"/>
                  </a:lnTo>
                  <a:lnTo>
                    <a:pt x="66" y="60"/>
                  </a:lnTo>
                  <a:close/>
                </a:path>
              </a:pathLst>
            </a:custGeom>
            <a:solidFill>
              <a:srgbClr val="CCEF7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07" name="Freeform 135"/>
            <p:cNvSpPr>
              <a:spLocks/>
            </p:cNvSpPr>
            <p:nvPr/>
          </p:nvSpPr>
          <p:spPr bwMode="auto">
            <a:xfrm>
              <a:off x="2744" y="1818"/>
              <a:ext cx="466" cy="505"/>
            </a:xfrm>
            <a:custGeom>
              <a:avLst/>
              <a:gdLst>
                <a:gd name="T0" fmla="*/ 236 w 466"/>
                <a:gd name="T1" fmla="*/ 6 h 505"/>
                <a:gd name="T2" fmla="*/ 190 w 466"/>
                <a:gd name="T3" fmla="*/ 0 h 505"/>
                <a:gd name="T4" fmla="*/ 136 w 466"/>
                <a:gd name="T5" fmla="*/ 3 h 505"/>
                <a:gd name="T6" fmla="*/ 87 w 466"/>
                <a:gd name="T7" fmla="*/ 24 h 505"/>
                <a:gd name="T8" fmla="*/ 33 w 466"/>
                <a:gd name="T9" fmla="*/ 79 h 505"/>
                <a:gd name="T10" fmla="*/ 0 w 466"/>
                <a:gd name="T11" fmla="*/ 167 h 505"/>
                <a:gd name="T12" fmla="*/ 3 w 466"/>
                <a:gd name="T13" fmla="*/ 260 h 505"/>
                <a:gd name="T14" fmla="*/ 30 w 466"/>
                <a:gd name="T15" fmla="*/ 354 h 505"/>
                <a:gd name="T16" fmla="*/ 66 w 466"/>
                <a:gd name="T17" fmla="*/ 424 h 505"/>
                <a:gd name="T18" fmla="*/ 115 w 466"/>
                <a:gd name="T19" fmla="*/ 469 h 505"/>
                <a:gd name="T20" fmla="*/ 172 w 466"/>
                <a:gd name="T21" fmla="*/ 499 h 505"/>
                <a:gd name="T22" fmla="*/ 233 w 466"/>
                <a:gd name="T23" fmla="*/ 505 h 505"/>
                <a:gd name="T24" fmla="*/ 311 w 466"/>
                <a:gd name="T25" fmla="*/ 481 h 505"/>
                <a:gd name="T26" fmla="*/ 390 w 466"/>
                <a:gd name="T27" fmla="*/ 430 h 505"/>
                <a:gd name="T28" fmla="*/ 445 w 466"/>
                <a:gd name="T29" fmla="*/ 360 h 505"/>
                <a:gd name="T30" fmla="*/ 466 w 466"/>
                <a:gd name="T31" fmla="*/ 275 h 505"/>
                <a:gd name="T32" fmla="*/ 457 w 466"/>
                <a:gd name="T33" fmla="*/ 218 h 505"/>
                <a:gd name="T34" fmla="*/ 439 w 466"/>
                <a:gd name="T35" fmla="*/ 200 h 505"/>
                <a:gd name="T36" fmla="*/ 414 w 466"/>
                <a:gd name="T37" fmla="*/ 203 h 505"/>
                <a:gd name="T38" fmla="*/ 399 w 466"/>
                <a:gd name="T39" fmla="*/ 221 h 505"/>
                <a:gd name="T40" fmla="*/ 393 w 466"/>
                <a:gd name="T41" fmla="*/ 266 h 505"/>
                <a:gd name="T42" fmla="*/ 375 w 466"/>
                <a:gd name="T43" fmla="*/ 333 h 505"/>
                <a:gd name="T44" fmla="*/ 333 w 466"/>
                <a:gd name="T45" fmla="*/ 384 h 505"/>
                <a:gd name="T46" fmla="*/ 269 w 466"/>
                <a:gd name="T47" fmla="*/ 415 h 505"/>
                <a:gd name="T48" fmla="*/ 184 w 466"/>
                <a:gd name="T49" fmla="*/ 415 h 505"/>
                <a:gd name="T50" fmla="*/ 124 w 466"/>
                <a:gd name="T51" fmla="*/ 372 h 505"/>
                <a:gd name="T52" fmla="*/ 91 w 466"/>
                <a:gd name="T53" fmla="*/ 303 h 505"/>
                <a:gd name="T54" fmla="*/ 69 w 466"/>
                <a:gd name="T55" fmla="*/ 221 h 505"/>
                <a:gd name="T56" fmla="*/ 66 w 466"/>
                <a:gd name="T57" fmla="*/ 161 h 505"/>
                <a:gd name="T58" fmla="*/ 84 w 466"/>
                <a:gd name="T59" fmla="*/ 118 h 505"/>
                <a:gd name="T60" fmla="*/ 112 w 466"/>
                <a:gd name="T61" fmla="*/ 82 h 505"/>
                <a:gd name="T62" fmla="*/ 151 w 466"/>
                <a:gd name="T63" fmla="*/ 55 h 505"/>
                <a:gd name="T64" fmla="*/ 178 w 466"/>
                <a:gd name="T65" fmla="*/ 52 h 505"/>
                <a:gd name="T66" fmla="*/ 218 w 466"/>
                <a:gd name="T67" fmla="*/ 52 h 505"/>
                <a:gd name="T68" fmla="*/ 260 w 466"/>
                <a:gd name="T69" fmla="*/ 52 h 505"/>
                <a:gd name="T70" fmla="*/ 266 w 466"/>
                <a:gd name="T71" fmla="*/ 2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6" h="505">
                  <a:moveTo>
                    <a:pt x="257" y="12"/>
                  </a:moveTo>
                  <a:lnTo>
                    <a:pt x="236" y="6"/>
                  </a:lnTo>
                  <a:lnTo>
                    <a:pt x="215" y="0"/>
                  </a:lnTo>
                  <a:lnTo>
                    <a:pt x="190" y="0"/>
                  </a:lnTo>
                  <a:lnTo>
                    <a:pt x="163" y="0"/>
                  </a:lnTo>
                  <a:lnTo>
                    <a:pt x="136" y="3"/>
                  </a:lnTo>
                  <a:lnTo>
                    <a:pt x="112" y="12"/>
                  </a:lnTo>
                  <a:lnTo>
                    <a:pt x="87" y="24"/>
                  </a:lnTo>
                  <a:lnTo>
                    <a:pt x="66" y="40"/>
                  </a:lnTo>
                  <a:lnTo>
                    <a:pt x="33" y="79"/>
                  </a:lnTo>
                  <a:lnTo>
                    <a:pt x="12" y="121"/>
                  </a:lnTo>
                  <a:lnTo>
                    <a:pt x="0" y="167"/>
                  </a:lnTo>
                  <a:lnTo>
                    <a:pt x="0" y="212"/>
                  </a:lnTo>
                  <a:lnTo>
                    <a:pt x="3" y="260"/>
                  </a:lnTo>
                  <a:lnTo>
                    <a:pt x="15" y="306"/>
                  </a:lnTo>
                  <a:lnTo>
                    <a:pt x="30" y="354"/>
                  </a:lnTo>
                  <a:lnTo>
                    <a:pt x="48" y="396"/>
                  </a:lnTo>
                  <a:lnTo>
                    <a:pt x="66" y="424"/>
                  </a:lnTo>
                  <a:lnTo>
                    <a:pt x="87" y="448"/>
                  </a:lnTo>
                  <a:lnTo>
                    <a:pt x="115" y="469"/>
                  </a:lnTo>
                  <a:lnTo>
                    <a:pt x="142" y="487"/>
                  </a:lnTo>
                  <a:lnTo>
                    <a:pt x="172" y="499"/>
                  </a:lnTo>
                  <a:lnTo>
                    <a:pt x="202" y="505"/>
                  </a:lnTo>
                  <a:lnTo>
                    <a:pt x="233" y="505"/>
                  </a:lnTo>
                  <a:lnTo>
                    <a:pt x="266" y="499"/>
                  </a:lnTo>
                  <a:lnTo>
                    <a:pt x="311" y="481"/>
                  </a:lnTo>
                  <a:lnTo>
                    <a:pt x="354" y="460"/>
                  </a:lnTo>
                  <a:lnTo>
                    <a:pt x="390" y="430"/>
                  </a:lnTo>
                  <a:lnTo>
                    <a:pt x="423" y="396"/>
                  </a:lnTo>
                  <a:lnTo>
                    <a:pt x="445" y="360"/>
                  </a:lnTo>
                  <a:lnTo>
                    <a:pt x="460" y="321"/>
                  </a:lnTo>
                  <a:lnTo>
                    <a:pt x="466" y="275"/>
                  </a:lnTo>
                  <a:lnTo>
                    <a:pt x="460" y="230"/>
                  </a:lnTo>
                  <a:lnTo>
                    <a:pt x="457" y="218"/>
                  </a:lnTo>
                  <a:lnTo>
                    <a:pt x="451" y="206"/>
                  </a:lnTo>
                  <a:lnTo>
                    <a:pt x="439" y="200"/>
                  </a:lnTo>
                  <a:lnTo>
                    <a:pt x="426" y="200"/>
                  </a:lnTo>
                  <a:lnTo>
                    <a:pt x="414" y="203"/>
                  </a:lnTo>
                  <a:lnTo>
                    <a:pt x="405" y="209"/>
                  </a:lnTo>
                  <a:lnTo>
                    <a:pt x="399" y="221"/>
                  </a:lnTo>
                  <a:lnTo>
                    <a:pt x="396" y="233"/>
                  </a:lnTo>
                  <a:lnTo>
                    <a:pt x="393" y="266"/>
                  </a:lnTo>
                  <a:lnTo>
                    <a:pt x="387" y="300"/>
                  </a:lnTo>
                  <a:lnTo>
                    <a:pt x="375" y="333"/>
                  </a:lnTo>
                  <a:lnTo>
                    <a:pt x="357" y="360"/>
                  </a:lnTo>
                  <a:lnTo>
                    <a:pt x="333" y="384"/>
                  </a:lnTo>
                  <a:lnTo>
                    <a:pt x="302" y="402"/>
                  </a:lnTo>
                  <a:lnTo>
                    <a:pt x="269" y="415"/>
                  </a:lnTo>
                  <a:lnTo>
                    <a:pt x="227" y="421"/>
                  </a:lnTo>
                  <a:lnTo>
                    <a:pt x="184" y="415"/>
                  </a:lnTo>
                  <a:lnTo>
                    <a:pt x="151" y="399"/>
                  </a:lnTo>
                  <a:lnTo>
                    <a:pt x="124" y="372"/>
                  </a:lnTo>
                  <a:lnTo>
                    <a:pt x="106" y="339"/>
                  </a:lnTo>
                  <a:lnTo>
                    <a:pt x="91" y="303"/>
                  </a:lnTo>
                  <a:lnTo>
                    <a:pt x="78" y="260"/>
                  </a:lnTo>
                  <a:lnTo>
                    <a:pt x="69" y="221"/>
                  </a:lnTo>
                  <a:lnTo>
                    <a:pt x="66" y="182"/>
                  </a:lnTo>
                  <a:lnTo>
                    <a:pt x="66" y="161"/>
                  </a:lnTo>
                  <a:lnTo>
                    <a:pt x="72" y="139"/>
                  </a:lnTo>
                  <a:lnTo>
                    <a:pt x="84" y="118"/>
                  </a:lnTo>
                  <a:lnTo>
                    <a:pt x="97" y="97"/>
                  </a:lnTo>
                  <a:lnTo>
                    <a:pt x="112" y="82"/>
                  </a:lnTo>
                  <a:lnTo>
                    <a:pt x="130" y="67"/>
                  </a:lnTo>
                  <a:lnTo>
                    <a:pt x="151" y="55"/>
                  </a:lnTo>
                  <a:lnTo>
                    <a:pt x="172" y="52"/>
                  </a:lnTo>
                  <a:lnTo>
                    <a:pt x="178" y="52"/>
                  </a:lnTo>
                  <a:lnTo>
                    <a:pt x="193" y="49"/>
                  </a:lnTo>
                  <a:lnTo>
                    <a:pt x="218" y="52"/>
                  </a:lnTo>
                  <a:lnTo>
                    <a:pt x="245" y="55"/>
                  </a:lnTo>
                  <a:lnTo>
                    <a:pt x="260" y="52"/>
                  </a:lnTo>
                  <a:lnTo>
                    <a:pt x="269" y="40"/>
                  </a:lnTo>
                  <a:lnTo>
                    <a:pt x="266" y="24"/>
                  </a:lnTo>
                  <a:lnTo>
                    <a:pt x="257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08" name="Freeform 136"/>
            <p:cNvSpPr>
              <a:spLocks/>
            </p:cNvSpPr>
            <p:nvPr/>
          </p:nvSpPr>
          <p:spPr bwMode="auto">
            <a:xfrm>
              <a:off x="3358" y="3110"/>
              <a:ext cx="575" cy="568"/>
            </a:xfrm>
            <a:custGeom>
              <a:avLst/>
              <a:gdLst>
                <a:gd name="T0" fmla="*/ 124 w 575"/>
                <a:gd name="T1" fmla="*/ 18 h 568"/>
                <a:gd name="T2" fmla="*/ 70 w 575"/>
                <a:gd name="T3" fmla="*/ 57 h 568"/>
                <a:gd name="T4" fmla="*/ 30 w 575"/>
                <a:gd name="T5" fmla="*/ 105 h 568"/>
                <a:gd name="T6" fmla="*/ 6 w 575"/>
                <a:gd name="T7" fmla="*/ 169 h 568"/>
                <a:gd name="T8" fmla="*/ 0 w 575"/>
                <a:gd name="T9" fmla="*/ 235 h 568"/>
                <a:gd name="T10" fmla="*/ 12 w 575"/>
                <a:gd name="T11" fmla="*/ 305 h 568"/>
                <a:gd name="T12" fmla="*/ 36 w 575"/>
                <a:gd name="T13" fmla="*/ 369 h 568"/>
                <a:gd name="T14" fmla="*/ 76 w 575"/>
                <a:gd name="T15" fmla="*/ 429 h 568"/>
                <a:gd name="T16" fmla="*/ 133 w 575"/>
                <a:gd name="T17" fmla="*/ 487 h 568"/>
                <a:gd name="T18" fmla="*/ 209 w 575"/>
                <a:gd name="T19" fmla="*/ 541 h 568"/>
                <a:gd name="T20" fmla="*/ 294 w 575"/>
                <a:gd name="T21" fmla="*/ 568 h 568"/>
                <a:gd name="T22" fmla="*/ 381 w 575"/>
                <a:gd name="T23" fmla="*/ 553 h 568"/>
                <a:gd name="T24" fmla="*/ 451 w 575"/>
                <a:gd name="T25" fmla="*/ 505 h 568"/>
                <a:gd name="T26" fmla="*/ 502 w 575"/>
                <a:gd name="T27" fmla="*/ 453 h 568"/>
                <a:gd name="T28" fmla="*/ 542 w 575"/>
                <a:gd name="T29" fmla="*/ 396 h 568"/>
                <a:gd name="T30" fmla="*/ 569 w 575"/>
                <a:gd name="T31" fmla="*/ 332 h 568"/>
                <a:gd name="T32" fmla="*/ 575 w 575"/>
                <a:gd name="T33" fmla="*/ 281 h 568"/>
                <a:gd name="T34" fmla="*/ 563 w 575"/>
                <a:gd name="T35" fmla="*/ 254 h 568"/>
                <a:gd name="T36" fmla="*/ 533 w 575"/>
                <a:gd name="T37" fmla="*/ 245 h 568"/>
                <a:gd name="T38" fmla="*/ 505 w 575"/>
                <a:gd name="T39" fmla="*/ 257 h 568"/>
                <a:gd name="T40" fmla="*/ 496 w 575"/>
                <a:gd name="T41" fmla="*/ 278 h 568"/>
                <a:gd name="T42" fmla="*/ 484 w 575"/>
                <a:gd name="T43" fmla="*/ 317 h 568"/>
                <a:gd name="T44" fmla="*/ 454 w 575"/>
                <a:gd name="T45" fmla="*/ 372 h 568"/>
                <a:gd name="T46" fmla="*/ 409 w 575"/>
                <a:gd name="T47" fmla="*/ 423 h 568"/>
                <a:gd name="T48" fmla="*/ 318 w 575"/>
                <a:gd name="T49" fmla="*/ 444 h 568"/>
                <a:gd name="T50" fmla="*/ 206 w 575"/>
                <a:gd name="T51" fmla="*/ 414 h 568"/>
                <a:gd name="T52" fmla="*/ 121 w 575"/>
                <a:gd name="T53" fmla="*/ 341 h 568"/>
                <a:gd name="T54" fmla="*/ 82 w 575"/>
                <a:gd name="T55" fmla="*/ 239 h 568"/>
                <a:gd name="T56" fmla="*/ 91 w 575"/>
                <a:gd name="T57" fmla="*/ 154 h 568"/>
                <a:gd name="T58" fmla="*/ 124 w 575"/>
                <a:gd name="T59" fmla="*/ 105 h 568"/>
                <a:gd name="T60" fmla="*/ 167 w 575"/>
                <a:gd name="T61" fmla="*/ 63 h 568"/>
                <a:gd name="T62" fmla="*/ 212 w 575"/>
                <a:gd name="T63" fmla="*/ 33 h 568"/>
                <a:gd name="T64" fmla="*/ 224 w 575"/>
                <a:gd name="T65" fmla="*/ 9 h 568"/>
                <a:gd name="T66" fmla="*/ 182 w 575"/>
                <a:gd name="T6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5" h="568">
                  <a:moveTo>
                    <a:pt x="154" y="6"/>
                  </a:moveTo>
                  <a:lnTo>
                    <a:pt x="124" y="18"/>
                  </a:lnTo>
                  <a:lnTo>
                    <a:pt x="97" y="36"/>
                  </a:lnTo>
                  <a:lnTo>
                    <a:pt x="70" y="57"/>
                  </a:lnTo>
                  <a:lnTo>
                    <a:pt x="48" y="81"/>
                  </a:lnTo>
                  <a:lnTo>
                    <a:pt x="30" y="105"/>
                  </a:lnTo>
                  <a:lnTo>
                    <a:pt x="15" y="136"/>
                  </a:lnTo>
                  <a:lnTo>
                    <a:pt x="6" y="169"/>
                  </a:lnTo>
                  <a:lnTo>
                    <a:pt x="0" y="202"/>
                  </a:lnTo>
                  <a:lnTo>
                    <a:pt x="0" y="235"/>
                  </a:lnTo>
                  <a:lnTo>
                    <a:pt x="3" y="272"/>
                  </a:lnTo>
                  <a:lnTo>
                    <a:pt x="12" y="305"/>
                  </a:lnTo>
                  <a:lnTo>
                    <a:pt x="24" y="338"/>
                  </a:lnTo>
                  <a:lnTo>
                    <a:pt x="36" y="369"/>
                  </a:lnTo>
                  <a:lnTo>
                    <a:pt x="55" y="399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3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1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1" y="553"/>
                  </a:lnTo>
                  <a:lnTo>
                    <a:pt x="424" y="526"/>
                  </a:lnTo>
                  <a:lnTo>
                    <a:pt x="451" y="505"/>
                  </a:lnTo>
                  <a:lnTo>
                    <a:pt x="478" y="480"/>
                  </a:lnTo>
                  <a:lnTo>
                    <a:pt x="502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5" y="281"/>
                  </a:lnTo>
                  <a:lnTo>
                    <a:pt x="572" y="266"/>
                  </a:lnTo>
                  <a:lnTo>
                    <a:pt x="563" y="254"/>
                  </a:lnTo>
                  <a:lnTo>
                    <a:pt x="548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5" y="257"/>
                  </a:lnTo>
                  <a:lnTo>
                    <a:pt x="496" y="272"/>
                  </a:lnTo>
                  <a:lnTo>
                    <a:pt x="496" y="278"/>
                  </a:lnTo>
                  <a:lnTo>
                    <a:pt x="490" y="293"/>
                  </a:lnTo>
                  <a:lnTo>
                    <a:pt x="484" y="317"/>
                  </a:lnTo>
                  <a:lnTo>
                    <a:pt x="472" y="344"/>
                  </a:lnTo>
                  <a:lnTo>
                    <a:pt x="454" y="372"/>
                  </a:lnTo>
                  <a:lnTo>
                    <a:pt x="433" y="402"/>
                  </a:lnTo>
                  <a:lnTo>
                    <a:pt x="409" y="423"/>
                  </a:lnTo>
                  <a:lnTo>
                    <a:pt x="375" y="441"/>
                  </a:lnTo>
                  <a:lnTo>
                    <a:pt x="318" y="444"/>
                  </a:lnTo>
                  <a:lnTo>
                    <a:pt x="260" y="435"/>
                  </a:lnTo>
                  <a:lnTo>
                    <a:pt x="206" y="414"/>
                  </a:lnTo>
                  <a:lnTo>
                    <a:pt x="160" y="381"/>
                  </a:lnTo>
                  <a:lnTo>
                    <a:pt x="121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4" y="105"/>
                  </a:lnTo>
                  <a:lnTo>
                    <a:pt x="145" y="81"/>
                  </a:lnTo>
                  <a:lnTo>
                    <a:pt x="167" y="63"/>
                  </a:lnTo>
                  <a:lnTo>
                    <a:pt x="191" y="45"/>
                  </a:lnTo>
                  <a:lnTo>
                    <a:pt x="212" y="33"/>
                  </a:lnTo>
                  <a:lnTo>
                    <a:pt x="230" y="24"/>
                  </a:lnTo>
                  <a:lnTo>
                    <a:pt x="224" y="9"/>
                  </a:lnTo>
                  <a:lnTo>
                    <a:pt x="206" y="0"/>
                  </a:lnTo>
                  <a:lnTo>
                    <a:pt x="182" y="0"/>
                  </a:lnTo>
                  <a:lnTo>
                    <a:pt x="154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09" name="Freeform 137"/>
            <p:cNvSpPr>
              <a:spLocks/>
            </p:cNvSpPr>
            <p:nvPr/>
          </p:nvSpPr>
          <p:spPr bwMode="auto">
            <a:xfrm>
              <a:off x="2956" y="2441"/>
              <a:ext cx="148" cy="158"/>
            </a:xfrm>
            <a:custGeom>
              <a:avLst/>
              <a:gdLst>
                <a:gd name="T0" fmla="*/ 15 w 148"/>
                <a:gd name="T1" fmla="*/ 136 h 158"/>
                <a:gd name="T2" fmla="*/ 30 w 148"/>
                <a:gd name="T3" fmla="*/ 151 h 158"/>
                <a:gd name="T4" fmla="*/ 51 w 148"/>
                <a:gd name="T5" fmla="*/ 158 h 158"/>
                <a:gd name="T6" fmla="*/ 66 w 148"/>
                <a:gd name="T7" fmla="*/ 158 h 158"/>
                <a:gd name="T8" fmla="*/ 75 w 148"/>
                <a:gd name="T9" fmla="*/ 154 h 158"/>
                <a:gd name="T10" fmla="*/ 81 w 148"/>
                <a:gd name="T11" fmla="*/ 151 h 158"/>
                <a:gd name="T12" fmla="*/ 96 w 148"/>
                <a:gd name="T13" fmla="*/ 148 h 158"/>
                <a:gd name="T14" fmla="*/ 115 w 148"/>
                <a:gd name="T15" fmla="*/ 139 h 158"/>
                <a:gd name="T16" fmla="*/ 133 w 148"/>
                <a:gd name="T17" fmla="*/ 127 h 158"/>
                <a:gd name="T18" fmla="*/ 142 w 148"/>
                <a:gd name="T19" fmla="*/ 118 h 158"/>
                <a:gd name="T20" fmla="*/ 148 w 148"/>
                <a:gd name="T21" fmla="*/ 109 h 158"/>
                <a:gd name="T22" fmla="*/ 148 w 148"/>
                <a:gd name="T23" fmla="*/ 103 h 158"/>
                <a:gd name="T24" fmla="*/ 145 w 148"/>
                <a:gd name="T25" fmla="*/ 94 h 158"/>
                <a:gd name="T26" fmla="*/ 139 w 148"/>
                <a:gd name="T27" fmla="*/ 85 h 158"/>
                <a:gd name="T28" fmla="*/ 130 w 148"/>
                <a:gd name="T29" fmla="*/ 82 h 158"/>
                <a:gd name="T30" fmla="*/ 121 w 148"/>
                <a:gd name="T31" fmla="*/ 79 h 158"/>
                <a:gd name="T32" fmla="*/ 112 w 148"/>
                <a:gd name="T33" fmla="*/ 82 h 158"/>
                <a:gd name="T34" fmla="*/ 99 w 148"/>
                <a:gd name="T35" fmla="*/ 88 h 158"/>
                <a:gd name="T36" fmla="*/ 81 w 148"/>
                <a:gd name="T37" fmla="*/ 97 h 158"/>
                <a:gd name="T38" fmla="*/ 66 w 148"/>
                <a:gd name="T39" fmla="*/ 106 h 158"/>
                <a:gd name="T40" fmla="*/ 60 w 148"/>
                <a:gd name="T41" fmla="*/ 109 h 158"/>
                <a:gd name="T42" fmla="*/ 54 w 148"/>
                <a:gd name="T43" fmla="*/ 91 h 158"/>
                <a:gd name="T44" fmla="*/ 42 w 148"/>
                <a:gd name="T45" fmla="*/ 52 h 158"/>
                <a:gd name="T46" fmla="*/ 24 w 148"/>
                <a:gd name="T47" fmla="*/ 15 h 158"/>
                <a:gd name="T48" fmla="*/ 3 w 148"/>
                <a:gd name="T49" fmla="*/ 0 h 158"/>
                <a:gd name="T50" fmla="*/ 0 w 148"/>
                <a:gd name="T51" fmla="*/ 37 h 158"/>
                <a:gd name="T52" fmla="*/ 6 w 148"/>
                <a:gd name="T53" fmla="*/ 82 h 158"/>
                <a:gd name="T54" fmla="*/ 12 w 148"/>
                <a:gd name="T55" fmla="*/ 121 h 158"/>
                <a:gd name="T56" fmla="*/ 15 w 148"/>
                <a:gd name="T57" fmla="*/ 13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8" h="158">
                  <a:moveTo>
                    <a:pt x="15" y="136"/>
                  </a:moveTo>
                  <a:lnTo>
                    <a:pt x="30" y="151"/>
                  </a:lnTo>
                  <a:lnTo>
                    <a:pt x="51" y="158"/>
                  </a:lnTo>
                  <a:lnTo>
                    <a:pt x="66" y="158"/>
                  </a:lnTo>
                  <a:lnTo>
                    <a:pt x="75" y="154"/>
                  </a:lnTo>
                  <a:lnTo>
                    <a:pt x="81" y="151"/>
                  </a:lnTo>
                  <a:lnTo>
                    <a:pt x="96" y="148"/>
                  </a:lnTo>
                  <a:lnTo>
                    <a:pt x="115" y="139"/>
                  </a:lnTo>
                  <a:lnTo>
                    <a:pt x="133" y="127"/>
                  </a:lnTo>
                  <a:lnTo>
                    <a:pt x="142" y="118"/>
                  </a:lnTo>
                  <a:lnTo>
                    <a:pt x="148" y="109"/>
                  </a:lnTo>
                  <a:lnTo>
                    <a:pt x="148" y="103"/>
                  </a:lnTo>
                  <a:lnTo>
                    <a:pt x="145" y="94"/>
                  </a:lnTo>
                  <a:lnTo>
                    <a:pt x="139" y="85"/>
                  </a:lnTo>
                  <a:lnTo>
                    <a:pt x="130" y="82"/>
                  </a:lnTo>
                  <a:lnTo>
                    <a:pt x="121" y="79"/>
                  </a:lnTo>
                  <a:lnTo>
                    <a:pt x="112" y="82"/>
                  </a:lnTo>
                  <a:lnTo>
                    <a:pt x="99" y="88"/>
                  </a:lnTo>
                  <a:lnTo>
                    <a:pt x="81" y="97"/>
                  </a:lnTo>
                  <a:lnTo>
                    <a:pt x="66" y="106"/>
                  </a:lnTo>
                  <a:lnTo>
                    <a:pt x="60" y="109"/>
                  </a:lnTo>
                  <a:lnTo>
                    <a:pt x="54" y="91"/>
                  </a:lnTo>
                  <a:lnTo>
                    <a:pt x="42" y="52"/>
                  </a:lnTo>
                  <a:lnTo>
                    <a:pt x="24" y="15"/>
                  </a:lnTo>
                  <a:lnTo>
                    <a:pt x="3" y="0"/>
                  </a:lnTo>
                  <a:lnTo>
                    <a:pt x="0" y="37"/>
                  </a:lnTo>
                  <a:lnTo>
                    <a:pt x="6" y="82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10" name="Freeform 138"/>
            <p:cNvSpPr>
              <a:spLocks/>
            </p:cNvSpPr>
            <p:nvPr/>
          </p:nvSpPr>
          <p:spPr bwMode="auto">
            <a:xfrm>
              <a:off x="3098" y="2405"/>
              <a:ext cx="145" cy="124"/>
            </a:xfrm>
            <a:custGeom>
              <a:avLst/>
              <a:gdLst>
                <a:gd name="T0" fmla="*/ 30 w 145"/>
                <a:gd name="T1" fmla="*/ 112 h 124"/>
                <a:gd name="T2" fmla="*/ 33 w 145"/>
                <a:gd name="T3" fmla="*/ 115 h 124"/>
                <a:gd name="T4" fmla="*/ 42 w 145"/>
                <a:gd name="T5" fmla="*/ 121 h 124"/>
                <a:gd name="T6" fmla="*/ 51 w 145"/>
                <a:gd name="T7" fmla="*/ 124 h 124"/>
                <a:gd name="T8" fmla="*/ 54 w 145"/>
                <a:gd name="T9" fmla="*/ 124 h 124"/>
                <a:gd name="T10" fmla="*/ 72 w 145"/>
                <a:gd name="T11" fmla="*/ 124 h 124"/>
                <a:gd name="T12" fmla="*/ 94 w 145"/>
                <a:gd name="T13" fmla="*/ 118 h 124"/>
                <a:gd name="T14" fmla="*/ 112 w 145"/>
                <a:gd name="T15" fmla="*/ 115 h 124"/>
                <a:gd name="T16" fmla="*/ 130 w 145"/>
                <a:gd name="T17" fmla="*/ 106 h 124"/>
                <a:gd name="T18" fmla="*/ 136 w 145"/>
                <a:gd name="T19" fmla="*/ 100 h 124"/>
                <a:gd name="T20" fmla="*/ 142 w 145"/>
                <a:gd name="T21" fmla="*/ 94 h 124"/>
                <a:gd name="T22" fmla="*/ 145 w 145"/>
                <a:gd name="T23" fmla="*/ 85 h 124"/>
                <a:gd name="T24" fmla="*/ 142 w 145"/>
                <a:gd name="T25" fmla="*/ 79 h 124"/>
                <a:gd name="T26" fmla="*/ 115 w 145"/>
                <a:gd name="T27" fmla="*/ 66 h 124"/>
                <a:gd name="T28" fmla="*/ 88 w 145"/>
                <a:gd name="T29" fmla="*/ 70 h 124"/>
                <a:gd name="T30" fmla="*/ 66 w 145"/>
                <a:gd name="T31" fmla="*/ 79 h 124"/>
                <a:gd name="T32" fmla="*/ 57 w 145"/>
                <a:gd name="T33" fmla="*/ 85 h 124"/>
                <a:gd name="T34" fmla="*/ 42 w 145"/>
                <a:gd name="T35" fmla="*/ 63 h 124"/>
                <a:gd name="T36" fmla="*/ 33 w 145"/>
                <a:gd name="T37" fmla="*/ 30 h 124"/>
                <a:gd name="T38" fmla="*/ 21 w 145"/>
                <a:gd name="T39" fmla="*/ 6 h 124"/>
                <a:gd name="T40" fmla="*/ 6 w 145"/>
                <a:gd name="T41" fmla="*/ 0 h 124"/>
                <a:gd name="T42" fmla="*/ 0 w 145"/>
                <a:gd name="T43" fmla="*/ 39 h 124"/>
                <a:gd name="T44" fmla="*/ 9 w 145"/>
                <a:gd name="T45" fmla="*/ 76 h 124"/>
                <a:gd name="T46" fmla="*/ 24 w 145"/>
                <a:gd name="T47" fmla="*/ 103 h 124"/>
                <a:gd name="T48" fmla="*/ 30 w 145"/>
                <a:gd name="T4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5" h="124">
                  <a:moveTo>
                    <a:pt x="30" y="112"/>
                  </a:moveTo>
                  <a:lnTo>
                    <a:pt x="33" y="115"/>
                  </a:lnTo>
                  <a:lnTo>
                    <a:pt x="42" y="121"/>
                  </a:lnTo>
                  <a:lnTo>
                    <a:pt x="51" y="124"/>
                  </a:lnTo>
                  <a:lnTo>
                    <a:pt x="54" y="124"/>
                  </a:lnTo>
                  <a:lnTo>
                    <a:pt x="72" y="124"/>
                  </a:lnTo>
                  <a:lnTo>
                    <a:pt x="94" y="118"/>
                  </a:lnTo>
                  <a:lnTo>
                    <a:pt x="112" y="115"/>
                  </a:lnTo>
                  <a:lnTo>
                    <a:pt x="130" y="106"/>
                  </a:lnTo>
                  <a:lnTo>
                    <a:pt x="136" y="100"/>
                  </a:lnTo>
                  <a:lnTo>
                    <a:pt x="142" y="94"/>
                  </a:lnTo>
                  <a:lnTo>
                    <a:pt x="145" y="85"/>
                  </a:lnTo>
                  <a:lnTo>
                    <a:pt x="142" y="79"/>
                  </a:lnTo>
                  <a:lnTo>
                    <a:pt x="115" y="66"/>
                  </a:lnTo>
                  <a:lnTo>
                    <a:pt x="88" y="70"/>
                  </a:lnTo>
                  <a:lnTo>
                    <a:pt x="66" y="79"/>
                  </a:lnTo>
                  <a:lnTo>
                    <a:pt x="57" y="85"/>
                  </a:lnTo>
                  <a:lnTo>
                    <a:pt x="42" y="63"/>
                  </a:lnTo>
                  <a:lnTo>
                    <a:pt x="33" y="30"/>
                  </a:lnTo>
                  <a:lnTo>
                    <a:pt x="21" y="6"/>
                  </a:lnTo>
                  <a:lnTo>
                    <a:pt x="6" y="0"/>
                  </a:lnTo>
                  <a:lnTo>
                    <a:pt x="0" y="39"/>
                  </a:lnTo>
                  <a:lnTo>
                    <a:pt x="9" y="76"/>
                  </a:lnTo>
                  <a:lnTo>
                    <a:pt x="24" y="103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11" name="Freeform 139"/>
            <p:cNvSpPr>
              <a:spLocks/>
            </p:cNvSpPr>
            <p:nvPr/>
          </p:nvSpPr>
          <p:spPr bwMode="auto">
            <a:xfrm>
              <a:off x="3222" y="2348"/>
              <a:ext cx="133" cy="127"/>
            </a:xfrm>
            <a:custGeom>
              <a:avLst/>
              <a:gdLst>
                <a:gd name="T0" fmla="*/ 9 w 133"/>
                <a:gd name="T1" fmla="*/ 96 h 127"/>
                <a:gd name="T2" fmla="*/ 18 w 133"/>
                <a:gd name="T3" fmla="*/ 117 h 127"/>
                <a:gd name="T4" fmla="*/ 42 w 133"/>
                <a:gd name="T5" fmla="*/ 127 h 127"/>
                <a:gd name="T6" fmla="*/ 63 w 133"/>
                <a:gd name="T7" fmla="*/ 127 h 127"/>
                <a:gd name="T8" fmla="*/ 73 w 133"/>
                <a:gd name="T9" fmla="*/ 127 h 127"/>
                <a:gd name="T10" fmla="*/ 91 w 133"/>
                <a:gd name="T11" fmla="*/ 120 h 127"/>
                <a:gd name="T12" fmla="*/ 112 w 133"/>
                <a:gd name="T13" fmla="*/ 108 h 127"/>
                <a:gd name="T14" fmla="*/ 127 w 133"/>
                <a:gd name="T15" fmla="*/ 96 h 127"/>
                <a:gd name="T16" fmla="*/ 133 w 133"/>
                <a:gd name="T17" fmla="*/ 84 h 127"/>
                <a:gd name="T18" fmla="*/ 130 w 133"/>
                <a:gd name="T19" fmla="*/ 75 h 127"/>
                <a:gd name="T20" fmla="*/ 124 w 133"/>
                <a:gd name="T21" fmla="*/ 72 h 127"/>
                <a:gd name="T22" fmla="*/ 115 w 133"/>
                <a:gd name="T23" fmla="*/ 69 h 127"/>
                <a:gd name="T24" fmla="*/ 106 w 133"/>
                <a:gd name="T25" fmla="*/ 69 h 127"/>
                <a:gd name="T26" fmla="*/ 54 w 133"/>
                <a:gd name="T27" fmla="*/ 78 h 127"/>
                <a:gd name="T28" fmla="*/ 48 w 133"/>
                <a:gd name="T29" fmla="*/ 63 h 127"/>
                <a:gd name="T30" fmla="*/ 36 w 133"/>
                <a:gd name="T31" fmla="*/ 33 h 127"/>
                <a:gd name="T32" fmla="*/ 18 w 133"/>
                <a:gd name="T33" fmla="*/ 6 h 127"/>
                <a:gd name="T34" fmla="*/ 0 w 133"/>
                <a:gd name="T35" fmla="*/ 0 h 127"/>
                <a:gd name="T36" fmla="*/ 0 w 133"/>
                <a:gd name="T37" fmla="*/ 30 h 127"/>
                <a:gd name="T38" fmla="*/ 3 w 133"/>
                <a:gd name="T39" fmla="*/ 63 h 127"/>
                <a:gd name="T40" fmla="*/ 6 w 133"/>
                <a:gd name="T41" fmla="*/ 87 h 127"/>
                <a:gd name="T42" fmla="*/ 9 w 133"/>
                <a:gd name="T43" fmla="*/ 9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3" h="127">
                  <a:moveTo>
                    <a:pt x="9" y="96"/>
                  </a:moveTo>
                  <a:lnTo>
                    <a:pt x="18" y="117"/>
                  </a:lnTo>
                  <a:lnTo>
                    <a:pt x="42" y="127"/>
                  </a:lnTo>
                  <a:lnTo>
                    <a:pt x="63" y="127"/>
                  </a:lnTo>
                  <a:lnTo>
                    <a:pt x="73" y="127"/>
                  </a:lnTo>
                  <a:lnTo>
                    <a:pt x="91" y="120"/>
                  </a:lnTo>
                  <a:lnTo>
                    <a:pt x="112" y="108"/>
                  </a:lnTo>
                  <a:lnTo>
                    <a:pt x="127" y="96"/>
                  </a:lnTo>
                  <a:lnTo>
                    <a:pt x="133" y="84"/>
                  </a:lnTo>
                  <a:lnTo>
                    <a:pt x="130" y="75"/>
                  </a:lnTo>
                  <a:lnTo>
                    <a:pt x="124" y="72"/>
                  </a:lnTo>
                  <a:lnTo>
                    <a:pt x="115" y="69"/>
                  </a:lnTo>
                  <a:lnTo>
                    <a:pt x="106" y="69"/>
                  </a:lnTo>
                  <a:lnTo>
                    <a:pt x="54" y="78"/>
                  </a:lnTo>
                  <a:lnTo>
                    <a:pt x="48" y="63"/>
                  </a:lnTo>
                  <a:lnTo>
                    <a:pt x="36" y="33"/>
                  </a:lnTo>
                  <a:lnTo>
                    <a:pt x="18" y="6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6" y="87"/>
                  </a:lnTo>
                  <a:lnTo>
                    <a:pt x="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12" name="Freeform 140"/>
            <p:cNvSpPr>
              <a:spLocks/>
            </p:cNvSpPr>
            <p:nvPr/>
          </p:nvSpPr>
          <p:spPr bwMode="auto">
            <a:xfrm>
              <a:off x="3046" y="2689"/>
              <a:ext cx="143" cy="100"/>
            </a:xfrm>
            <a:custGeom>
              <a:avLst/>
              <a:gdLst>
                <a:gd name="T0" fmla="*/ 19 w 143"/>
                <a:gd name="T1" fmla="*/ 97 h 100"/>
                <a:gd name="T2" fmla="*/ 25 w 143"/>
                <a:gd name="T3" fmla="*/ 100 h 100"/>
                <a:gd name="T4" fmla="*/ 34 w 143"/>
                <a:gd name="T5" fmla="*/ 100 h 100"/>
                <a:gd name="T6" fmla="*/ 46 w 143"/>
                <a:gd name="T7" fmla="*/ 100 h 100"/>
                <a:gd name="T8" fmla="*/ 49 w 143"/>
                <a:gd name="T9" fmla="*/ 100 h 100"/>
                <a:gd name="T10" fmla="*/ 64 w 143"/>
                <a:gd name="T11" fmla="*/ 97 h 100"/>
                <a:gd name="T12" fmla="*/ 82 w 143"/>
                <a:gd name="T13" fmla="*/ 94 h 100"/>
                <a:gd name="T14" fmla="*/ 100 w 143"/>
                <a:gd name="T15" fmla="*/ 88 h 100"/>
                <a:gd name="T16" fmla="*/ 115 w 143"/>
                <a:gd name="T17" fmla="*/ 79 h 100"/>
                <a:gd name="T18" fmla="*/ 130 w 143"/>
                <a:gd name="T19" fmla="*/ 73 h 100"/>
                <a:gd name="T20" fmla="*/ 140 w 143"/>
                <a:gd name="T21" fmla="*/ 64 h 100"/>
                <a:gd name="T22" fmla="*/ 143 w 143"/>
                <a:gd name="T23" fmla="*/ 55 h 100"/>
                <a:gd name="T24" fmla="*/ 137 w 143"/>
                <a:gd name="T25" fmla="*/ 43 h 100"/>
                <a:gd name="T26" fmla="*/ 127 w 143"/>
                <a:gd name="T27" fmla="*/ 37 h 100"/>
                <a:gd name="T28" fmla="*/ 115 w 143"/>
                <a:gd name="T29" fmla="*/ 37 h 100"/>
                <a:gd name="T30" fmla="*/ 100 w 143"/>
                <a:gd name="T31" fmla="*/ 37 h 100"/>
                <a:gd name="T32" fmla="*/ 82 w 143"/>
                <a:gd name="T33" fmla="*/ 40 h 100"/>
                <a:gd name="T34" fmla="*/ 67 w 143"/>
                <a:gd name="T35" fmla="*/ 46 h 100"/>
                <a:gd name="T36" fmla="*/ 55 w 143"/>
                <a:gd name="T37" fmla="*/ 49 h 100"/>
                <a:gd name="T38" fmla="*/ 46 w 143"/>
                <a:gd name="T39" fmla="*/ 55 h 100"/>
                <a:gd name="T40" fmla="*/ 43 w 143"/>
                <a:gd name="T41" fmla="*/ 55 h 100"/>
                <a:gd name="T42" fmla="*/ 40 w 143"/>
                <a:gd name="T43" fmla="*/ 46 h 100"/>
                <a:gd name="T44" fmla="*/ 34 w 143"/>
                <a:gd name="T45" fmla="*/ 30 h 100"/>
                <a:gd name="T46" fmla="*/ 25 w 143"/>
                <a:gd name="T47" fmla="*/ 15 h 100"/>
                <a:gd name="T48" fmla="*/ 22 w 143"/>
                <a:gd name="T49" fmla="*/ 9 h 100"/>
                <a:gd name="T50" fmla="*/ 15 w 143"/>
                <a:gd name="T51" fmla="*/ 3 h 100"/>
                <a:gd name="T52" fmla="*/ 12 w 143"/>
                <a:gd name="T53" fmla="*/ 0 h 100"/>
                <a:gd name="T54" fmla="*/ 6 w 143"/>
                <a:gd name="T55" fmla="*/ 0 h 100"/>
                <a:gd name="T56" fmla="*/ 0 w 143"/>
                <a:gd name="T57" fmla="*/ 6 h 100"/>
                <a:gd name="T58" fmla="*/ 0 w 143"/>
                <a:gd name="T59" fmla="*/ 24 h 100"/>
                <a:gd name="T60" fmla="*/ 6 w 143"/>
                <a:gd name="T61" fmla="*/ 55 h 100"/>
                <a:gd name="T62" fmla="*/ 15 w 143"/>
                <a:gd name="T63" fmla="*/ 85 h 100"/>
                <a:gd name="T64" fmla="*/ 19 w 143"/>
                <a:gd name="T65" fmla="*/ 9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100">
                  <a:moveTo>
                    <a:pt x="19" y="97"/>
                  </a:moveTo>
                  <a:lnTo>
                    <a:pt x="25" y="100"/>
                  </a:lnTo>
                  <a:lnTo>
                    <a:pt x="34" y="100"/>
                  </a:lnTo>
                  <a:lnTo>
                    <a:pt x="46" y="100"/>
                  </a:lnTo>
                  <a:lnTo>
                    <a:pt x="49" y="100"/>
                  </a:lnTo>
                  <a:lnTo>
                    <a:pt x="64" y="97"/>
                  </a:lnTo>
                  <a:lnTo>
                    <a:pt x="82" y="94"/>
                  </a:lnTo>
                  <a:lnTo>
                    <a:pt x="100" y="88"/>
                  </a:lnTo>
                  <a:lnTo>
                    <a:pt x="115" y="79"/>
                  </a:lnTo>
                  <a:lnTo>
                    <a:pt x="130" y="73"/>
                  </a:lnTo>
                  <a:lnTo>
                    <a:pt x="140" y="64"/>
                  </a:lnTo>
                  <a:lnTo>
                    <a:pt x="143" y="55"/>
                  </a:lnTo>
                  <a:lnTo>
                    <a:pt x="137" y="43"/>
                  </a:lnTo>
                  <a:lnTo>
                    <a:pt x="127" y="37"/>
                  </a:lnTo>
                  <a:lnTo>
                    <a:pt x="115" y="37"/>
                  </a:lnTo>
                  <a:lnTo>
                    <a:pt x="100" y="37"/>
                  </a:lnTo>
                  <a:lnTo>
                    <a:pt x="82" y="40"/>
                  </a:lnTo>
                  <a:lnTo>
                    <a:pt x="67" y="46"/>
                  </a:lnTo>
                  <a:lnTo>
                    <a:pt x="55" y="49"/>
                  </a:lnTo>
                  <a:lnTo>
                    <a:pt x="46" y="55"/>
                  </a:lnTo>
                  <a:lnTo>
                    <a:pt x="43" y="55"/>
                  </a:lnTo>
                  <a:lnTo>
                    <a:pt x="40" y="46"/>
                  </a:lnTo>
                  <a:lnTo>
                    <a:pt x="34" y="30"/>
                  </a:lnTo>
                  <a:lnTo>
                    <a:pt x="25" y="15"/>
                  </a:lnTo>
                  <a:lnTo>
                    <a:pt x="22" y="9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55"/>
                  </a:lnTo>
                  <a:lnTo>
                    <a:pt x="15" y="85"/>
                  </a:lnTo>
                  <a:lnTo>
                    <a:pt x="19" y="9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13" name="Freeform 141"/>
            <p:cNvSpPr>
              <a:spLocks/>
            </p:cNvSpPr>
            <p:nvPr/>
          </p:nvSpPr>
          <p:spPr bwMode="auto">
            <a:xfrm>
              <a:off x="3219" y="2614"/>
              <a:ext cx="124" cy="121"/>
            </a:xfrm>
            <a:custGeom>
              <a:avLst/>
              <a:gdLst>
                <a:gd name="T0" fmla="*/ 27 w 124"/>
                <a:gd name="T1" fmla="*/ 109 h 121"/>
                <a:gd name="T2" fmla="*/ 42 w 124"/>
                <a:gd name="T3" fmla="*/ 115 h 121"/>
                <a:gd name="T4" fmla="*/ 66 w 124"/>
                <a:gd name="T5" fmla="*/ 121 h 121"/>
                <a:gd name="T6" fmla="*/ 94 w 124"/>
                <a:gd name="T7" fmla="*/ 118 h 121"/>
                <a:gd name="T8" fmla="*/ 115 w 124"/>
                <a:gd name="T9" fmla="*/ 105 h 121"/>
                <a:gd name="T10" fmla="*/ 121 w 124"/>
                <a:gd name="T11" fmla="*/ 102 h 121"/>
                <a:gd name="T12" fmla="*/ 124 w 124"/>
                <a:gd name="T13" fmla="*/ 96 h 121"/>
                <a:gd name="T14" fmla="*/ 124 w 124"/>
                <a:gd name="T15" fmla="*/ 87 h 121"/>
                <a:gd name="T16" fmla="*/ 124 w 124"/>
                <a:gd name="T17" fmla="*/ 81 h 121"/>
                <a:gd name="T18" fmla="*/ 121 w 124"/>
                <a:gd name="T19" fmla="*/ 75 h 121"/>
                <a:gd name="T20" fmla="*/ 112 w 124"/>
                <a:gd name="T21" fmla="*/ 69 h 121"/>
                <a:gd name="T22" fmla="*/ 103 w 124"/>
                <a:gd name="T23" fmla="*/ 66 h 121"/>
                <a:gd name="T24" fmla="*/ 94 w 124"/>
                <a:gd name="T25" fmla="*/ 66 h 121"/>
                <a:gd name="T26" fmla="*/ 76 w 124"/>
                <a:gd name="T27" fmla="*/ 72 h 121"/>
                <a:gd name="T28" fmla="*/ 57 w 124"/>
                <a:gd name="T29" fmla="*/ 75 h 121"/>
                <a:gd name="T30" fmla="*/ 42 w 124"/>
                <a:gd name="T31" fmla="*/ 72 h 121"/>
                <a:gd name="T32" fmla="*/ 36 w 124"/>
                <a:gd name="T33" fmla="*/ 72 h 121"/>
                <a:gd name="T34" fmla="*/ 36 w 124"/>
                <a:gd name="T35" fmla="*/ 60 h 121"/>
                <a:gd name="T36" fmla="*/ 36 w 124"/>
                <a:gd name="T37" fmla="*/ 33 h 121"/>
                <a:gd name="T38" fmla="*/ 30 w 124"/>
                <a:gd name="T39" fmla="*/ 6 h 121"/>
                <a:gd name="T40" fmla="*/ 12 w 124"/>
                <a:gd name="T41" fmla="*/ 0 h 121"/>
                <a:gd name="T42" fmla="*/ 3 w 124"/>
                <a:gd name="T43" fmla="*/ 24 h 121"/>
                <a:gd name="T44" fmla="*/ 0 w 124"/>
                <a:gd name="T45" fmla="*/ 54 h 121"/>
                <a:gd name="T46" fmla="*/ 6 w 124"/>
                <a:gd name="T47" fmla="*/ 84 h 121"/>
                <a:gd name="T48" fmla="*/ 27 w 124"/>
                <a:gd name="T49" fmla="*/ 10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4" h="121">
                  <a:moveTo>
                    <a:pt x="27" y="109"/>
                  </a:moveTo>
                  <a:lnTo>
                    <a:pt x="42" y="115"/>
                  </a:lnTo>
                  <a:lnTo>
                    <a:pt x="66" y="121"/>
                  </a:lnTo>
                  <a:lnTo>
                    <a:pt x="94" y="118"/>
                  </a:lnTo>
                  <a:lnTo>
                    <a:pt x="115" y="105"/>
                  </a:lnTo>
                  <a:lnTo>
                    <a:pt x="121" y="102"/>
                  </a:lnTo>
                  <a:lnTo>
                    <a:pt x="124" y="96"/>
                  </a:lnTo>
                  <a:lnTo>
                    <a:pt x="124" y="87"/>
                  </a:lnTo>
                  <a:lnTo>
                    <a:pt x="124" y="81"/>
                  </a:lnTo>
                  <a:lnTo>
                    <a:pt x="121" y="75"/>
                  </a:lnTo>
                  <a:lnTo>
                    <a:pt x="112" y="69"/>
                  </a:lnTo>
                  <a:lnTo>
                    <a:pt x="103" y="66"/>
                  </a:lnTo>
                  <a:lnTo>
                    <a:pt x="94" y="66"/>
                  </a:lnTo>
                  <a:lnTo>
                    <a:pt x="76" y="72"/>
                  </a:lnTo>
                  <a:lnTo>
                    <a:pt x="57" y="75"/>
                  </a:lnTo>
                  <a:lnTo>
                    <a:pt x="42" y="72"/>
                  </a:lnTo>
                  <a:lnTo>
                    <a:pt x="36" y="72"/>
                  </a:lnTo>
                  <a:lnTo>
                    <a:pt x="36" y="60"/>
                  </a:lnTo>
                  <a:lnTo>
                    <a:pt x="36" y="33"/>
                  </a:lnTo>
                  <a:lnTo>
                    <a:pt x="30" y="6"/>
                  </a:lnTo>
                  <a:lnTo>
                    <a:pt x="12" y="0"/>
                  </a:lnTo>
                  <a:lnTo>
                    <a:pt x="3" y="24"/>
                  </a:lnTo>
                  <a:lnTo>
                    <a:pt x="0" y="54"/>
                  </a:lnTo>
                  <a:lnTo>
                    <a:pt x="6" y="84"/>
                  </a:lnTo>
                  <a:lnTo>
                    <a:pt x="27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14" name="Freeform 142"/>
            <p:cNvSpPr>
              <a:spLocks/>
            </p:cNvSpPr>
            <p:nvPr/>
          </p:nvSpPr>
          <p:spPr bwMode="auto">
            <a:xfrm>
              <a:off x="3352" y="2568"/>
              <a:ext cx="121" cy="115"/>
            </a:xfrm>
            <a:custGeom>
              <a:avLst/>
              <a:gdLst>
                <a:gd name="T0" fmla="*/ 39 w 121"/>
                <a:gd name="T1" fmla="*/ 109 h 115"/>
                <a:gd name="T2" fmla="*/ 64 w 121"/>
                <a:gd name="T3" fmla="*/ 115 h 115"/>
                <a:gd name="T4" fmla="*/ 88 w 121"/>
                <a:gd name="T5" fmla="*/ 112 h 115"/>
                <a:gd name="T6" fmla="*/ 109 w 121"/>
                <a:gd name="T7" fmla="*/ 97 h 115"/>
                <a:gd name="T8" fmla="*/ 121 w 121"/>
                <a:gd name="T9" fmla="*/ 73 h 115"/>
                <a:gd name="T10" fmla="*/ 118 w 121"/>
                <a:gd name="T11" fmla="*/ 64 h 115"/>
                <a:gd name="T12" fmla="*/ 112 w 121"/>
                <a:gd name="T13" fmla="*/ 61 h 115"/>
                <a:gd name="T14" fmla="*/ 100 w 121"/>
                <a:gd name="T15" fmla="*/ 58 h 115"/>
                <a:gd name="T16" fmla="*/ 91 w 121"/>
                <a:gd name="T17" fmla="*/ 61 h 115"/>
                <a:gd name="T18" fmla="*/ 85 w 121"/>
                <a:gd name="T19" fmla="*/ 67 h 115"/>
                <a:gd name="T20" fmla="*/ 79 w 121"/>
                <a:gd name="T21" fmla="*/ 73 h 115"/>
                <a:gd name="T22" fmla="*/ 70 w 121"/>
                <a:gd name="T23" fmla="*/ 76 h 115"/>
                <a:gd name="T24" fmla="*/ 64 w 121"/>
                <a:gd name="T25" fmla="*/ 82 h 115"/>
                <a:gd name="T26" fmla="*/ 58 w 121"/>
                <a:gd name="T27" fmla="*/ 67 h 115"/>
                <a:gd name="T28" fmla="*/ 42 w 121"/>
                <a:gd name="T29" fmla="*/ 37 h 115"/>
                <a:gd name="T30" fmla="*/ 21 w 121"/>
                <a:gd name="T31" fmla="*/ 9 h 115"/>
                <a:gd name="T32" fmla="*/ 0 w 121"/>
                <a:gd name="T33" fmla="*/ 0 h 115"/>
                <a:gd name="T34" fmla="*/ 3 w 121"/>
                <a:gd name="T35" fmla="*/ 37 h 115"/>
                <a:gd name="T36" fmla="*/ 18 w 121"/>
                <a:gd name="T37" fmla="*/ 73 h 115"/>
                <a:gd name="T38" fmla="*/ 33 w 121"/>
                <a:gd name="T39" fmla="*/ 97 h 115"/>
                <a:gd name="T40" fmla="*/ 39 w 121"/>
                <a:gd name="T41" fmla="*/ 10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1" h="115">
                  <a:moveTo>
                    <a:pt x="39" y="109"/>
                  </a:moveTo>
                  <a:lnTo>
                    <a:pt x="64" y="115"/>
                  </a:lnTo>
                  <a:lnTo>
                    <a:pt x="88" y="112"/>
                  </a:lnTo>
                  <a:lnTo>
                    <a:pt x="109" y="97"/>
                  </a:lnTo>
                  <a:lnTo>
                    <a:pt x="121" y="73"/>
                  </a:lnTo>
                  <a:lnTo>
                    <a:pt x="118" y="64"/>
                  </a:lnTo>
                  <a:lnTo>
                    <a:pt x="112" y="61"/>
                  </a:lnTo>
                  <a:lnTo>
                    <a:pt x="100" y="58"/>
                  </a:lnTo>
                  <a:lnTo>
                    <a:pt x="91" y="61"/>
                  </a:lnTo>
                  <a:lnTo>
                    <a:pt x="85" y="67"/>
                  </a:lnTo>
                  <a:lnTo>
                    <a:pt x="79" y="73"/>
                  </a:lnTo>
                  <a:lnTo>
                    <a:pt x="70" y="76"/>
                  </a:lnTo>
                  <a:lnTo>
                    <a:pt x="64" y="82"/>
                  </a:lnTo>
                  <a:lnTo>
                    <a:pt x="58" y="67"/>
                  </a:lnTo>
                  <a:lnTo>
                    <a:pt x="42" y="37"/>
                  </a:lnTo>
                  <a:lnTo>
                    <a:pt x="21" y="9"/>
                  </a:lnTo>
                  <a:lnTo>
                    <a:pt x="0" y="0"/>
                  </a:lnTo>
                  <a:lnTo>
                    <a:pt x="3" y="37"/>
                  </a:lnTo>
                  <a:lnTo>
                    <a:pt x="18" y="73"/>
                  </a:lnTo>
                  <a:lnTo>
                    <a:pt x="33" y="97"/>
                  </a:lnTo>
                  <a:lnTo>
                    <a:pt x="39" y="1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15" name="Freeform 143"/>
            <p:cNvSpPr>
              <a:spLocks/>
            </p:cNvSpPr>
            <p:nvPr/>
          </p:nvSpPr>
          <p:spPr bwMode="auto">
            <a:xfrm>
              <a:off x="3122" y="2889"/>
              <a:ext cx="169" cy="160"/>
            </a:xfrm>
            <a:custGeom>
              <a:avLst/>
              <a:gdLst>
                <a:gd name="T0" fmla="*/ 67 w 169"/>
                <a:gd name="T1" fmla="*/ 157 h 160"/>
                <a:gd name="T2" fmla="*/ 79 w 169"/>
                <a:gd name="T3" fmla="*/ 160 h 160"/>
                <a:gd name="T4" fmla="*/ 91 w 169"/>
                <a:gd name="T5" fmla="*/ 160 h 160"/>
                <a:gd name="T6" fmla="*/ 103 w 169"/>
                <a:gd name="T7" fmla="*/ 160 h 160"/>
                <a:gd name="T8" fmla="*/ 118 w 169"/>
                <a:gd name="T9" fmla="*/ 157 h 160"/>
                <a:gd name="T10" fmla="*/ 127 w 169"/>
                <a:gd name="T11" fmla="*/ 151 h 160"/>
                <a:gd name="T12" fmla="*/ 139 w 169"/>
                <a:gd name="T13" fmla="*/ 142 h 160"/>
                <a:gd name="T14" fmla="*/ 148 w 169"/>
                <a:gd name="T15" fmla="*/ 136 h 160"/>
                <a:gd name="T16" fmla="*/ 157 w 169"/>
                <a:gd name="T17" fmla="*/ 124 h 160"/>
                <a:gd name="T18" fmla="*/ 166 w 169"/>
                <a:gd name="T19" fmla="*/ 118 h 160"/>
                <a:gd name="T20" fmla="*/ 169 w 169"/>
                <a:gd name="T21" fmla="*/ 109 h 160"/>
                <a:gd name="T22" fmla="*/ 169 w 169"/>
                <a:gd name="T23" fmla="*/ 100 h 160"/>
                <a:gd name="T24" fmla="*/ 163 w 169"/>
                <a:gd name="T25" fmla="*/ 91 h 160"/>
                <a:gd name="T26" fmla="*/ 145 w 169"/>
                <a:gd name="T27" fmla="*/ 81 h 160"/>
                <a:gd name="T28" fmla="*/ 130 w 169"/>
                <a:gd name="T29" fmla="*/ 78 h 160"/>
                <a:gd name="T30" fmla="*/ 112 w 169"/>
                <a:gd name="T31" fmla="*/ 81 h 160"/>
                <a:gd name="T32" fmla="*/ 97 w 169"/>
                <a:gd name="T33" fmla="*/ 88 h 160"/>
                <a:gd name="T34" fmla="*/ 82 w 169"/>
                <a:gd name="T35" fmla="*/ 94 h 160"/>
                <a:gd name="T36" fmla="*/ 73 w 169"/>
                <a:gd name="T37" fmla="*/ 103 h 160"/>
                <a:gd name="T38" fmla="*/ 67 w 169"/>
                <a:gd name="T39" fmla="*/ 106 h 160"/>
                <a:gd name="T40" fmla="*/ 64 w 169"/>
                <a:gd name="T41" fmla="*/ 109 h 160"/>
                <a:gd name="T42" fmla="*/ 61 w 169"/>
                <a:gd name="T43" fmla="*/ 91 h 160"/>
                <a:gd name="T44" fmla="*/ 48 w 169"/>
                <a:gd name="T45" fmla="*/ 48 h 160"/>
                <a:gd name="T46" fmla="*/ 30 w 169"/>
                <a:gd name="T47" fmla="*/ 12 h 160"/>
                <a:gd name="T48" fmla="*/ 9 w 169"/>
                <a:gd name="T49" fmla="*/ 0 h 160"/>
                <a:gd name="T50" fmla="*/ 0 w 169"/>
                <a:gd name="T51" fmla="*/ 36 h 160"/>
                <a:gd name="T52" fmla="*/ 0 w 169"/>
                <a:gd name="T53" fmla="*/ 66 h 160"/>
                <a:gd name="T54" fmla="*/ 9 w 169"/>
                <a:gd name="T55" fmla="*/ 94 h 160"/>
                <a:gd name="T56" fmla="*/ 24 w 169"/>
                <a:gd name="T57" fmla="*/ 115 h 160"/>
                <a:gd name="T58" fmla="*/ 39 w 169"/>
                <a:gd name="T59" fmla="*/ 133 h 160"/>
                <a:gd name="T60" fmla="*/ 51 w 169"/>
                <a:gd name="T61" fmla="*/ 148 h 160"/>
                <a:gd name="T62" fmla="*/ 64 w 169"/>
                <a:gd name="T63" fmla="*/ 154 h 160"/>
                <a:gd name="T64" fmla="*/ 67 w 169"/>
                <a:gd name="T65" fmla="*/ 15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160">
                  <a:moveTo>
                    <a:pt x="67" y="157"/>
                  </a:moveTo>
                  <a:lnTo>
                    <a:pt x="79" y="160"/>
                  </a:lnTo>
                  <a:lnTo>
                    <a:pt x="91" y="160"/>
                  </a:lnTo>
                  <a:lnTo>
                    <a:pt x="103" y="160"/>
                  </a:lnTo>
                  <a:lnTo>
                    <a:pt x="118" y="157"/>
                  </a:lnTo>
                  <a:lnTo>
                    <a:pt x="127" y="151"/>
                  </a:lnTo>
                  <a:lnTo>
                    <a:pt x="139" y="142"/>
                  </a:lnTo>
                  <a:lnTo>
                    <a:pt x="148" y="136"/>
                  </a:lnTo>
                  <a:lnTo>
                    <a:pt x="157" y="124"/>
                  </a:lnTo>
                  <a:lnTo>
                    <a:pt x="166" y="118"/>
                  </a:lnTo>
                  <a:lnTo>
                    <a:pt x="169" y="109"/>
                  </a:lnTo>
                  <a:lnTo>
                    <a:pt x="169" y="100"/>
                  </a:lnTo>
                  <a:lnTo>
                    <a:pt x="163" y="91"/>
                  </a:lnTo>
                  <a:lnTo>
                    <a:pt x="145" y="81"/>
                  </a:lnTo>
                  <a:lnTo>
                    <a:pt x="130" y="78"/>
                  </a:lnTo>
                  <a:lnTo>
                    <a:pt x="112" y="81"/>
                  </a:lnTo>
                  <a:lnTo>
                    <a:pt x="97" y="88"/>
                  </a:lnTo>
                  <a:lnTo>
                    <a:pt x="82" y="94"/>
                  </a:lnTo>
                  <a:lnTo>
                    <a:pt x="73" y="103"/>
                  </a:lnTo>
                  <a:lnTo>
                    <a:pt x="67" y="106"/>
                  </a:lnTo>
                  <a:lnTo>
                    <a:pt x="64" y="109"/>
                  </a:lnTo>
                  <a:lnTo>
                    <a:pt x="61" y="91"/>
                  </a:lnTo>
                  <a:lnTo>
                    <a:pt x="48" y="48"/>
                  </a:lnTo>
                  <a:lnTo>
                    <a:pt x="30" y="12"/>
                  </a:lnTo>
                  <a:lnTo>
                    <a:pt x="9" y="0"/>
                  </a:lnTo>
                  <a:lnTo>
                    <a:pt x="0" y="36"/>
                  </a:lnTo>
                  <a:lnTo>
                    <a:pt x="0" y="66"/>
                  </a:lnTo>
                  <a:lnTo>
                    <a:pt x="9" y="94"/>
                  </a:lnTo>
                  <a:lnTo>
                    <a:pt x="24" y="115"/>
                  </a:lnTo>
                  <a:lnTo>
                    <a:pt x="39" y="133"/>
                  </a:lnTo>
                  <a:lnTo>
                    <a:pt x="51" y="148"/>
                  </a:lnTo>
                  <a:lnTo>
                    <a:pt x="64" y="154"/>
                  </a:lnTo>
                  <a:lnTo>
                    <a:pt x="6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16" name="Freeform 144"/>
            <p:cNvSpPr>
              <a:spLocks/>
            </p:cNvSpPr>
            <p:nvPr/>
          </p:nvSpPr>
          <p:spPr bwMode="auto">
            <a:xfrm>
              <a:off x="3307" y="2828"/>
              <a:ext cx="154" cy="139"/>
            </a:xfrm>
            <a:custGeom>
              <a:avLst/>
              <a:gdLst>
                <a:gd name="T0" fmla="*/ 24 w 154"/>
                <a:gd name="T1" fmla="*/ 112 h 139"/>
                <a:gd name="T2" fmla="*/ 30 w 154"/>
                <a:gd name="T3" fmla="*/ 118 h 139"/>
                <a:gd name="T4" fmla="*/ 39 w 154"/>
                <a:gd name="T5" fmla="*/ 127 h 139"/>
                <a:gd name="T6" fmla="*/ 51 w 154"/>
                <a:gd name="T7" fmla="*/ 130 h 139"/>
                <a:gd name="T8" fmla="*/ 54 w 154"/>
                <a:gd name="T9" fmla="*/ 133 h 139"/>
                <a:gd name="T10" fmla="*/ 66 w 154"/>
                <a:gd name="T11" fmla="*/ 136 h 139"/>
                <a:gd name="T12" fmla="*/ 81 w 154"/>
                <a:gd name="T13" fmla="*/ 136 h 139"/>
                <a:gd name="T14" fmla="*/ 99 w 154"/>
                <a:gd name="T15" fmla="*/ 139 h 139"/>
                <a:gd name="T16" fmla="*/ 118 w 154"/>
                <a:gd name="T17" fmla="*/ 136 h 139"/>
                <a:gd name="T18" fmla="*/ 133 w 154"/>
                <a:gd name="T19" fmla="*/ 133 h 139"/>
                <a:gd name="T20" fmla="*/ 145 w 154"/>
                <a:gd name="T21" fmla="*/ 127 h 139"/>
                <a:gd name="T22" fmla="*/ 154 w 154"/>
                <a:gd name="T23" fmla="*/ 115 h 139"/>
                <a:gd name="T24" fmla="*/ 154 w 154"/>
                <a:gd name="T25" fmla="*/ 97 h 139"/>
                <a:gd name="T26" fmla="*/ 148 w 154"/>
                <a:gd name="T27" fmla="*/ 82 h 139"/>
                <a:gd name="T28" fmla="*/ 136 w 154"/>
                <a:gd name="T29" fmla="*/ 73 h 139"/>
                <a:gd name="T30" fmla="*/ 121 w 154"/>
                <a:gd name="T31" fmla="*/ 70 h 139"/>
                <a:gd name="T32" fmla="*/ 103 w 154"/>
                <a:gd name="T33" fmla="*/ 70 h 139"/>
                <a:gd name="T34" fmla="*/ 84 w 154"/>
                <a:gd name="T35" fmla="*/ 73 h 139"/>
                <a:gd name="T36" fmla="*/ 69 w 154"/>
                <a:gd name="T37" fmla="*/ 76 h 139"/>
                <a:gd name="T38" fmla="*/ 57 w 154"/>
                <a:gd name="T39" fmla="*/ 82 h 139"/>
                <a:gd name="T40" fmla="*/ 54 w 154"/>
                <a:gd name="T41" fmla="*/ 82 h 139"/>
                <a:gd name="T42" fmla="*/ 51 w 154"/>
                <a:gd name="T43" fmla="*/ 67 h 139"/>
                <a:gd name="T44" fmla="*/ 39 w 154"/>
                <a:gd name="T45" fmla="*/ 34 h 139"/>
                <a:gd name="T46" fmla="*/ 21 w 154"/>
                <a:gd name="T47" fmla="*/ 6 h 139"/>
                <a:gd name="T48" fmla="*/ 0 w 154"/>
                <a:gd name="T49" fmla="*/ 0 h 139"/>
                <a:gd name="T50" fmla="*/ 0 w 154"/>
                <a:gd name="T51" fmla="*/ 46 h 139"/>
                <a:gd name="T52" fmla="*/ 9 w 154"/>
                <a:gd name="T53" fmla="*/ 82 h 139"/>
                <a:gd name="T54" fmla="*/ 18 w 154"/>
                <a:gd name="T55" fmla="*/ 103 h 139"/>
                <a:gd name="T56" fmla="*/ 24 w 154"/>
                <a:gd name="T57" fmla="*/ 1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139">
                  <a:moveTo>
                    <a:pt x="24" y="112"/>
                  </a:moveTo>
                  <a:lnTo>
                    <a:pt x="30" y="118"/>
                  </a:lnTo>
                  <a:lnTo>
                    <a:pt x="39" y="127"/>
                  </a:lnTo>
                  <a:lnTo>
                    <a:pt x="51" y="130"/>
                  </a:lnTo>
                  <a:lnTo>
                    <a:pt x="54" y="133"/>
                  </a:lnTo>
                  <a:lnTo>
                    <a:pt x="66" y="136"/>
                  </a:lnTo>
                  <a:lnTo>
                    <a:pt x="81" y="136"/>
                  </a:lnTo>
                  <a:lnTo>
                    <a:pt x="99" y="139"/>
                  </a:lnTo>
                  <a:lnTo>
                    <a:pt x="118" y="136"/>
                  </a:lnTo>
                  <a:lnTo>
                    <a:pt x="133" y="133"/>
                  </a:lnTo>
                  <a:lnTo>
                    <a:pt x="145" y="127"/>
                  </a:lnTo>
                  <a:lnTo>
                    <a:pt x="154" y="115"/>
                  </a:lnTo>
                  <a:lnTo>
                    <a:pt x="154" y="97"/>
                  </a:lnTo>
                  <a:lnTo>
                    <a:pt x="148" y="82"/>
                  </a:lnTo>
                  <a:lnTo>
                    <a:pt x="136" y="73"/>
                  </a:lnTo>
                  <a:lnTo>
                    <a:pt x="121" y="70"/>
                  </a:lnTo>
                  <a:lnTo>
                    <a:pt x="103" y="70"/>
                  </a:lnTo>
                  <a:lnTo>
                    <a:pt x="84" y="73"/>
                  </a:lnTo>
                  <a:lnTo>
                    <a:pt x="69" y="76"/>
                  </a:lnTo>
                  <a:lnTo>
                    <a:pt x="57" y="82"/>
                  </a:lnTo>
                  <a:lnTo>
                    <a:pt x="54" y="82"/>
                  </a:lnTo>
                  <a:lnTo>
                    <a:pt x="51" y="67"/>
                  </a:lnTo>
                  <a:lnTo>
                    <a:pt x="39" y="34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46"/>
                  </a:lnTo>
                  <a:lnTo>
                    <a:pt x="9" y="82"/>
                  </a:lnTo>
                  <a:lnTo>
                    <a:pt x="18" y="103"/>
                  </a:lnTo>
                  <a:lnTo>
                    <a:pt x="24" y="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17" name="Freeform 145"/>
            <p:cNvSpPr>
              <a:spLocks/>
            </p:cNvSpPr>
            <p:nvPr/>
          </p:nvSpPr>
          <p:spPr bwMode="auto">
            <a:xfrm>
              <a:off x="3491" y="2804"/>
              <a:ext cx="155" cy="133"/>
            </a:xfrm>
            <a:custGeom>
              <a:avLst/>
              <a:gdLst>
                <a:gd name="T0" fmla="*/ 6 w 155"/>
                <a:gd name="T1" fmla="*/ 88 h 133"/>
                <a:gd name="T2" fmla="*/ 9 w 155"/>
                <a:gd name="T3" fmla="*/ 97 h 133"/>
                <a:gd name="T4" fmla="*/ 21 w 155"/>
                <a:gd name="T5" fmla="*/ 106 h 133"/>
                <a:gd name="T6" fmla="*/ 30 w 155"/>
                <a:gd name="T7" fmla="*/ 118 h 133"/>
                <a:gd name="T8" fmla="*/ 34 w 155"/>
                <a:gd name="T9" fmla="*/ 121 h 133"/>
                <a:gd name="T10" fmla="*/ 49 w 155"/>
                <a:gd name="T11" fmla="*/ 127 h 133"/>
                <a:gd name="T12" fmla="*/ 67 w 155"/>
                <a:gd name="T13" fmla="*/ 133 h 133"/>
                <a:gd name="T14" fmla="*/ 88 w 155"/>
                <a:gd name="T15" fmla="*/ 133 h 133"/>
                <a:gd name="T16" fmla="*/ 112 w 155"/>
                <a:gd name="T17" fmla="*/ 130 h 133"/>
                <a:gd name="T18" fmla="*/ 133 w 155"/>
                <a:gd name="T19" fmla="*/ 124 h 133"/>
                <a:gd name="T20" fmla="*/ 149 w 155"/>
                <a:gd name="T21" fmla="*/ 115 h 133"/>
                <a:gd name="T22" fmla="*/ 155 w 155"/>
                <a:gd name="T23" fmla="*/ 100 h 133"/>
                <a:gd name="T24" fmla="*/ 152 w 155"/>
                <a:gd name="T25" fmla="*/ 85 h 133"/>
                <a:gd name="T26" fmla="*/ 139 w 155"/>
                <a:gd name="T27" fmla="*/ 73 h 133"/>
                <a:gd name="T28" fmla="*/ 124 w 155"/>
                <a:gd name="T29" fmla="*/ 64 h 133"/>
                <a:gd name="T30" fmla="*/ 109 w 155"/>
                <a:gd name="T31" fmla="*/ 61 h 133"/>
                <a:gd name="T32" fmla="*/ 94 w 155"/>
                <a:gd name="T33" fmla="*/ 64 h 133"/>
                <a:gd name="T34" fmla="*/ 76 w 155"/>
                <a:gd name="T35" fmla="*/ 67 h 133"/>
                <a:gd name="T36" fmla="*/ 64 w 155"/>
                <a:gd name="T37" fmla="*/ 70 h 133"/>
                <a:gd name="T38" fmla="*/ 55 w 155"/>
                <a:gd name="T39" fmla="*/ 76 h 133"/>
                <a:gd name="T40" fmla="*/ 52 w 155"/>
                <a:gd name="T41" fmla="*/ 76 h 133"/>
                <a:gd name="T42" fmla="*/ 49 w 155"/>
                <a:gd name="T43" fmla="*/ 64 h 133"/>
                <a:gd name="T44" fmla="*/ 37 w 155"/>
                <a:gd name="T45" fmla="*/ 33 h 133"/>
                <a:gd name="T46" fmla="*/ 21 w 155"/>
                <a:gd name="T47" fmla="*/ 6 h 133"/>
                <a:gd name="T48" fmla="*/ 0 w 155"/>
                <a:gd name="T49" fmla="*/ 0 h 133"/>
                <a:gd name="T50" fmla="*/ 0 w 155"/>
                <a:gd name="T51" fmla="*/ 33 h 133"/>
                <a:gd name="T52" fmla="*/ 3 w 155"/>
                <a:gd name="T53" fmla="*/ 61 h 133"/>
                <a:gd name="T54" fmla="*/ 6 w 155"/>
                <a:gd name="T55" fmla="*/ 82 h 133"/>
                <a:gd name="T56" fmla="*/ 6 w 155"/>
                <a:gd name="T57" fmla="*/ 8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5" h="133">
                  <a:moveTo>
                    <a:pt x="6" y="88"/>
                  </a:moveTo>
                  <a:lnTo>
                    <a:pt x="9" y="97"/>
                  </a:lnTo>
                  <a:lnTo>
                    <a:pt x="21" y="106"/>
                  </a:lnTo>
                  <a:lnTo>
                    <a:pt x="30" y="118"/>
                  </a:lnTo>
                  <a:lnTo>
                    <a:pt x="34" y="121"/>
                  </a:lnTo>
                  <a:lnTo>
                    <a:pt x="49" y="127"/>
                  </a:lnTo>
                  <a:lnTo>
                    <a:pt x="67" y="133"/>
                  </a:lnTo>
                  <a:lnTo>
                    <a:pt x="88" y="133"/>
                  </a:lnTo>
                  <a:lnTo>
                    <a:pt x="112" y="130"/>
                  </a:lnTo>
                  <a:lnTo>
                    <a:pt x="133" y="124"/>
                  </a:lnTo>
                  <a:lnTo>
                    <a:pt x="149" y="115"/>
                  </a:lnTo>
                  <a:lnTo>
                    <a:pt x="155" y="100"/>
                  </a:lnTo>
                  <a:lnTo>
                    <a:pt x="152" y="85"/>
                  </a:lnTo>
                  <a:lnTo>
                    <a:pt x="139" y="73"/>
                  </a:lnTo>
                  <a:lnTo>
                    <a:pt x="124" y="64"/>
                  </a:lnTo>
                  <a:lnTo>
                    <a:pt x="109" y="61"/>
                  </a:lnTo>
                  <a:lnTo>
                    <a:pt x="94" y="64"/>
                  </a:lnTo>
                  <a:lnTo>
                    <a:pt x="76" y="67"/>
                  </a:lnTo>
                  <a:lnTo>
                    <a:pt x="64" y="70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49" y="64"/>
                  </a:lnTo>
                  <a:lnTo>
                    <a:pt x="37" y="33"/>
                  </a:lnTo>
                  <a:lnTo>
                    <a:pt x="21" y="6"/>
                  </a:lnTo>
                  <a:lnTo>
                    <a:pt x="0" y="0"/>
                  </a:lnTo>
                  <a:lnTo>
                    <a:pt x="0" y="33"/>
                  </a:lnTo>
                  <a:lnTo>
                    <a:pt x="3" y="61"/>
                  </a:lnTo>
                  <a:lnTo>
                    <a:pt x="6" y="82"/>
                  </a:lnTo>
                  <a:lnTo>
                    <a:pt x="6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18" name="Freeform 146"/>
            <p:cNvSpPr>
              <a:spLocks/>
            </p:cNvSpPr>
            <p:nvPr/>
          </p:nvSpPr>
          <p:spPr bwMode="auto">
            <a:xfrm>
              <a:off x="2535" y="1567"/>
              <a:ext cx="838" cy="614"/>
            </a:xfrm>
            <a:custGeom>
              <a:avLst/>
              <a:gdLst>
                <a:gd name="T0" fmla="*/ 684 w 838"/>
                <a:gd name="T1" fmla="*/ 136 h 614"/>
                <a:gd name="T2" fmla="*/ 723 w 838"/>
                <a:gd name="T3" fmla="*/ 260 h 614"/>
                <a:gd name="T4" fmla="*/ 769 w 838"/>
                <a:gd name="T5" fmla="*/ 381 h 614"/>
                <a:gd name="T6" fmla="*/ 814 w 838"/>
                <a:gd name="T7" fmla="*/ 499 h 614"/>
                <a:gd name="T8" fmla="*/ 838 w 838"/>
                <a:gd name="T9" fmla="*/ 575 h 614"/>
                <a:gd name="T10" fmla="*/ 832 w 838"/>
                <a:gd name="T11" fmla="*/ 599 h 614"/>
                <a:gd name="T12" fmla="*/ 811 w 838"/>
                <a:gd name="T13" fmla="*/ 614 h 614"/>
                <a:gd name="T14" fmla="*/ 787 w 838"/>
                <a:gd name="T15" fmla="*/ 608 h 614"/>
                <a:gd name="T16" fmla="*/ 750 w 838"/>
                <a:gd name="T17" fmla="*/ 529 h 614"/>
                <a:gd name="T18" fmla="*/ 699 w 838"/>
                <a:gd name="T19" fmla="*/ 360 h 614"/>
                <a:gd name="T20" fmla="*/ 657 w 838"/>
                <a:gd name="T21" fmla="*/ 197 h 614"/>
                <a:gd name="T22" fmla="*/ 632 w 838"/>
                <a:gd name="T23" fmla="*/ 88 h 614"/>
                <a:gd name="T24" fmla="*/ 584 w 838"/>
                <a:gd name="T25" fmla="*/ 73 h 614"/>
                <a:gd name="T26" fmla="*/ 493 w 838"/>
                <a:gd name="T27" fmla="*/ 82 h 614"/>
                <a:gd name="T28" fmla="*/ 396 w 838"/>
                <a:gd name="T29" fmla="*/ 106 h 614"/>
                <a:gd name="T30" fmla="*/ 306 w 838"/>
                <a:gd name="T31" fmla="*/ 136 h 614"/>
                <a:gd name="T32" fmla="*/ 218 w 838"/>
                <a:gd name="T33" fmla="*/ 176 h 614"/>
                <a:gd name="T34" fmla="*/ 139 w 838"/>
                <a:gd name="T35" fmla="*/ 218 h 614"/>
                <a:gd name="T36" fmla="*/ 70 w 838"/>
                <a:gd name="T37" fmla="*/ 257 h 614"/>
                <a:gd name="T38" fmla="*/ 18 w 838"/>
                <a:gd name="T39" fmla="*/ 297 h 614"/>
                <a:gd name="T40" fmla="*/ 0 w 838"/>
                <a:gd name="T41" fmla="*/ 282 h 614"/>
                <a:gd name="T42" fmla="*/ 39 w 838"/>
                <a:gd name="T43" fmla="*/ 215 h 614"/>
                <a:gd name="T44" fmla="*/ 109 w 838"/>
                <a:gd name="T45" fmla="*/ 148 h 614"/>
                <a:gd name="T46" fmla="*/ 191 w 838"/>
                <a:gd name="T47" fmla="*/ 91 h 614"/>
                <a:gd name="T48" fmla="*/ 287 w 838"/>
                <a:gd name="T49" fmla="*/ 49 h 614"/>
                <a:gd name="T50" fmla="*/ 433 w 838"/>
                <a:gd name="T51" fmla="*/ 18 h 614"/>
                <a:gd name="T52" fmla="*/ 572 w 838"/>
                <a:gd name="T53" fmla="*/ 3 h 614"/>
                <a:gd name="T54" fmla="*/ 663 w 838"/>
                <a:gd name="T55" fmla="*/ 0 h 614"/>
                <a:gd name="T56" fmla="*/ 693 w 838"/>
                <a:gd name="T57" fmla="*/ 3 h 614"/>
                <a:gd name="T58" fmla="*/ 711 w 838"/>
                <a:gd name="T59" fmla="*/ 24 h 614"/>
                <a:gd name="T60" fmla="*/ 711 w 838"/>
                <a:gd name="T61" fmla="*/ 55 h 614"/>
                <a:gd name="T62" fmla="*/ 690 w 838"/>
                <a:gd name="T63" fmla="*/ 7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38" h="614">
                  <a:moveTo>
                    <a:pt x="672" y="76"/>
                  </a:moveTo>
                  <a:lnTo>
                    <a:pt x="684" y="136"/>
                  </a:lnTo>
                  <a:lnTo>
                    <a:pt x="702" y="197"/>
                  </a:lnTo>
                  <a:lnTo>
                    <a:pt x="723" y="260"/>
                  </a:lnTo>
                  <a:lnTo>
                    <a:pt x="744" y="321"/>
                  </a:lnTo>
                  <a:lnTo>
                    <a:pt x="769" y="381"/>
                  </a:lnTo>
                  <a:lnTo>
                    <a:pt x="793" y="442"/>
                  </a:lnTo>
                  <a:lnTo>
                    <a:pt x="814" y="499"/>
                  </a:lnTo>
                  <a:lnTo>
                    <a:pt x="835" y="560"/>
                  </a:lnTo>
                  <a:lnTo>
                    <a:pt x="838" y="575"/>
                  </a:lnTo>
                  <a:lnTo>
                    <a:pt x="838" y="587"/>
                  </a:lnTo>
                  <a:lnTo>
                    <a:pt x="832" y="599"/>
                  </a:lnTo>
                  <a:lnTo>
                    <a:pt x="823" y="608"/>
                  </a:lnTo>
                  <a:lnTo>
                    <a:pt x="811" y="614"/>
                  </a:lnTo>
                  <a:lnTo>
                    <a:pt x="799" y="614"/>
                  </a:lnTo>
                  <a:lnTo>
                    <a:pt x="787" y="608"/>
                  </a:lnTo>
                  <a:lnTo>
                    <a:pt x="778" y="596"/>
                  </a:lnTo>
                  <a:lnTo>
                    <a:pt x="750" y="529"/>
                  </a:lnTo>
                  <a:lnTo>
                    <a:pt x="726" y="448"/>
                  </a:lnTo>
                  <a:lnTo>
                    <a:pt x="699" y="360"/>
                  </a:lnTo>
                  <a:lnTo>
                    <a:pt x="678" y="275"/>
                  </a:lnTo>
                  <a:lnTo>
                    <a:pt x="657" y="197"/>
                  </a:lnTo>
                  <a:lnTo>
                    <a:pt x="641" y="133"/>
                  </a:lnTo>
                  <a:lnTo>
                    <a:pt x="632" y="88"/>
                  </a:lnTo>
                  <a:lnTo>
                    <a:pt x="629" y="73"/>
                  </a:lnTo>
                  <a:lnTo>
                    <a:pt x="584" y="73"/>
                  </a:lnTo>
                  <a:lnTo>
                    <a:pt x="539" y="76"/>
                  </a:lnTo>
                  <a:lnTo>
                    <a:pt x="493" y="82"/>
                  </a:lnTo>
                  <a:lnTo>
                    <a:pt x="445" y="91"/>
                  </a:lnTo>
                  <a:lnTo>
                    <a:pt x="396" y="106"/>
                  </a:lnTo>
                  <a:lnTo>
                    <a:pt x="351" y="121"/>
                  </a:lnTo>
                  <a:lnTo>
                    <a:pt x="306" y="136"/>
                  </a:lnTo>
                  <a:lnTo>
                    <a:pt x="260" y="154"/>
                  </a:lnTo>
                  <a:lnTo>
                    <a:pt x="218" y="176"/>
                  </a:lnTo>
                  <a:lnTo>
                    <a:pt x="175" y="197"/>
                  </a:lnTo>
                  <a:lnTo>
                    <a:pt x="139" y="218"/>
                  </a:lnTo>
                  <a:lnTo>
                    <a:pt x="103" y="239"/>
                  </a:lnTo>
                  <a:lnTo>
                    <a:pt x="70" y="257"/>
                  </a:lnTo>
                  <a:lnTo>
                    <a:pt x="42" y="278"/>
                  </a:lnTo>
                  <a:lnTo>
                    <a:pt x="18" y="297"/>
                  </a:lnTo>
                  <a:lnTo>
                    <a:pt x="0" y="312"/>
                  </a:lnTo>
                  <a:lnTo>
                    <a:pt x="0" y="282"/>
                  </a:lnTo>
                  <a:lnTo>
                    <a:pt x="15" y="248"/>
                  </a:lnTo>
                  <a:lnTo>
                    <a:pt x="39" y="215"/>
                  </a:lnTo>
                  <a:lnTo>
                    <a:pt x="73" y="182"/>
                  </a:lnTo>
                  <a:lnTo>
                    <a:pt x="109" y="148"/>
                  </a:lnTo>
                  <a:lnTo>
                    <a:pt x="151" y="115"/>
                  </a:lnTo>
                  <a:lnTo>
                    <a:pt x="191" y="91"/>
                  </a:lnTo>
                  <a:lnTo>
                    <a:pt x="230" y="70"/>
                  </a:lnTo>
                  <a:lnTo>
                    <a:pt x="287" y="49"/>
                  </a:lnTo>
                  <a:lnTo>
                    <a:pt x="357" y="30"/>
                  </a:lnTo>
                  <a:lnTo>
                    <a:pt x="433" y="18"/>
                  </a:lnTo>
                  <a:lnTo>
                    <a:pt x="505" y="9"/>
                  </a:lnTo>
                  <a:lnTo>
                    <a:pt x="572" y="3"/>
                  </a:lnTo>
                  <a:lnTo>
                    <a:pt x="626" y="0"/>
                  </a:lnTo>
                  <a:lnTo>
                    <a:pt x="663" y="0"/>
                  </a:lnTo>
                  <a:lnTo>
                    <a:pt x="678" y="0"/>
                  </a:lnTo>
                  <a:lnTo>
                    <a:pt x="693" y="3"/>
                  </a:lnTo>
                  <a:lnTo>
                    <a:pt x="705" y="12"/>
                  </a:lnTo>
                  <a:lnTo>
                    <a:pt x="711" y="24"/>
                  </a:lnTo>
                  <a:lnTo>
                    <a:pt x="714" y="40"/>
                  </a:lnTo>
                  <a:lnTo>
                    <a:pt x="711" y="55"/>
                  </a:lnTo>
                  <a:lnTo>
                    <a:pt x="702" y="67"/>
                  </a:lnTo>
                  <a:lnTo>
                    <a:pt x="690" y="73"/>
                  </a:lnTo>
                  <a:lnTo>
                    <a:pt x="672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19" name="Freeform 147"/>
            <p:cNvSpPr>
              <a:spLocks/>
            </p:cNvSpPr>
            <p:nvPr/>
          </p:nvSpPr>
          <p:spPr bwMode="auto">
            <a:xfrm>
              <a:off x="2493" y="1879"/>
              <a:ext cx="904" cy="2020"/>
            </a:xfrm>
            <a:custGeom>
              <a:avLst/>
              <a:gdLst>
                <a:gd name="T0" fmla="*/ 169 w 904"/>
                <a:gd name="T1" fmla="*/ 608 h 2020"/>
                <a:gd name="T2" fmla="*/ 178 w 904"/>
                <a:gd name="T3" fmla="*/ 665 h 2020"/>
                <a:gd name="T4" fmla="*/ 220 w 904"/>
                <a:gd name="T5" fmla="*/ 792 h 2020"/>
                <a:gd name="T6" fmla="*/ 290 w 904"/>
                <a:gd name="T7" fmla="*/ 958 h 2020"/>
                <a:gd name="T8" fmla="*/ 360 w 904"/>
                <a:gd name="T9" fmla="*/ 1122 h 2020"/>
                <a:gd name="T10" fmla="*/ 432 w 904"/>
                <a:gd name="T11" fmla="*/ 1285 h 2020"/>
                <a:gd name="T12" fmla="*/ 511 w 904"/>
                <a:gd name="T13" fmla="*/ 1445 h 2020"/>
                <a:gd name="T14" fmla="*/ 590 w 904"/>
                <a:gd name="T15" fmla="*/ 1606 h 2020"/>
                <a:gd name="T16" fmla="*/ 671 w 904"/>
                <a:gd name="T17" fmla="*/ 1766 h 2020"/>
                <a:gd name="T18" fmla="*/ 756 w 904"/>
                <a:gd name="T19" fmla="*/ 1926 h 2020"/>
                <a:gd name="T20" fmla="*/ 805 w 904"/>
                <a:gd name="T21" fmla="*/ 2014 h 2020"/>
                <a:gd name="T22" fmla="*/ 832 w 904"/>
                <a:gd name="T23" fmla="*/ 2020 h 2020"/>
                <a:gd name="T24" fmla="*/ 865 w 904"/>
                <a:gd name="T25" fmla="*/ 2020 h 2020"/>
                <a:gd name="T26" fmla="*/ 892 w 904"/>
                <a:gd name="T27" fmla="*/ 2014 h 2020"/>
                <a:gd name="T28" fmla="*/ 904 w 904"/>
                <a:gd name="T29" fmla="*/ 1996 h 2020"/>
                <a:gd name="T30" fmla="*/ 898 w 904"/>
                <a:gd name="T31" fmla="*/ 1972 h 2020"/>
                <a:gd name="T32" fmla="*/ 853 w 904"/>
                <a:gd name="T33" fmla="*/ 1899 h 2020"/>
                <a:gd name="T34" fmla="*/ 783 w 904"/>
                <a:gd name="T35" fmla="*/ 1775 h 2020"/>
                <a:gd name="T36" fmla="*/ 717 w 904"/>
                <a:gd name="T37" fmla="*/ 1651 h 2020"/>
                <a:gd name="T38" fmla="*/ 647 w 904"/>
                <a:gd name="T39" fmla="*/ 1524 h 2020"/>
                <a:gd name="T40" fmla="*/ 553 w 904"/>
                <a:gd name="T41" fmla="*/ 1343 h 2020"/>
                <a:gd name="T42" fmla="*/ 444 w 904"/>
                <a:gd name="T43" fmla="*/ 1119 h 2020"/>
                <a:gd name="T44" fmla="*/ 348 w 904"/>
                <a:gd name="T45" fmla="*/ 892 h 2020"/>
                <a:gd name="T46" fmla="*/ 263 w 904"/>
                <a:gd name="T47" fmla="*/ 656 h 2020"/>
                <a:gd name="T48" fmla="*/ 187 w 904"/>
                <a:gd name="T49" fmla="*/ 462 h 2020"/>
                <a:gd name="T50" fmla="*/ 124 w 904"/>
                <a:gd name="T51" fmla="*/ 293 h 2020"/>
                <a:gd name="T52" fmla="*/ 72 w 904"/>
                <a:gd name="T53" fmla="*/ 130 h 2020"/>
                <a:gd name="T54" fmla="*/ 30 w 904"/>
                <a:gd name="T55" fmla="*/ 21 h 2020"/>
                <a:gd name="T56" fmla="*/ 9 w 904"/>
                <a:gd name="T57" fmla="*/ 3 h 2020"/>
                <a:gd name="T58" fmla="*/ 0 w 904"/>
                <a:gd name="T59" fmla="*/ 21 h 2020"/>
                <a:gd name="T60" fmla="*/ 12 w 904"/>
                <a:gd name="T61" fmla="*/ 100 h 2020"/>
                <a:gd name="T62" fmla="*/ 33 w 904"/>
                <a:gd name="T63" fmla="*/ 242 h 2020"/>
                <a:gd name="T64" fmla="*/ 66 w 904"/>
                <a:gd name="T65" fmla="*/ 378 h 2020"/>
                <a:gd name="T66" fmla="*/ 115 w 904"/>
                <a:gd name="T67" fmla="*/ 508 h 2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04" h="2020">
                  <a:moveTo>
                    <a:pt x="148" y="568"/>
                  </a:moveTo>
                  <a:lnTo>
                    <a:pt x="169" y="608"/>
                  </a:lnTo>
                  <a:lnTo>
                    <a:pt x="175" y="635"/>
                  </a:lnTo>
                  <a:lnTo>
                    <a:pt x="178" y="665"/>
                  </a:lnTo>
                  <a:lnTo>
                    <a:pt x="190" y="707"/>
                  </a:lnTo>
                  <a:lnTo>
                    <a:pt x="220" y="792"/>
                  </a:lnTo>
                  <a:lnTo>
                    <a:pt x="254" y="877"/>
                  </a:lnTo>
                  <a:lnTo>
                    <a:pt x="290" y="958"/>
                  </a:lnTo>
                  <a:lnTo>
                    <a:pt x="323" y="1040"/>
                  </a:lnTo>
                  <a:lnTo>
                    <a:pt x="360" y="1122"/>
                  </a:lnTo>
                  <a:lnTo>
                    <a:pt x="396" y="1203"/>
                  </a:lnTo>
                  <a:lnTo>
                    <a:pt x="432" y="1285"/>
                  </a:lnTo>
                  <a:lnTo>
                    <a:pt x="472" y="1367"/>
                  </a:lnTo>
                  <a:lnTo>
                    <a:pt x="511" y="1445"/>
                  </a:lnTo>
                  <a:lnTo>
                    <a:pt x="550" y="1527"/>
                  </a:lnTo>
                  <a:lnTo>
                    <a:pt x="590" y="1606"/>
                  </a:lnTo>
                  <a:lnTo>
                    <a:pt x="632" y="1687"/>
                  </a:lnTo>
                  <a:lnTo>
                    <a:pt x="671" y="1766"/>
                  </a:lnTo>
                  <a:lnTo>
                    <a:pt x="714" y="1848"/>
                  </a:lnTo>
                  <a:lnTo>
                    <a:pt x="756" y="1926"/>
                  </a:lnTo>
                  <a:lnTo>
                    <a:pt x="798" y="2008"/>
                  </a:lnTo>
                  <a:lnTo>
                    <a:pt x="805" y="2014"/>
                  </a:lnTo>
                  <a:lnTo>
                    <a:pt x="817" y="2017"/>
                  </a:lnTo>
                  <a:lnTo>
                    <a:pt x="832" y="2020"/>
                  </a:lnTo>
                  <a:lnTo>
                    <a:pt x="850" y="2020"/>
                  </a:lnTo>
                  <a:lnTo>
                    <a:pt x="865" y="2020"/>
                  </a:lnTo>
                  <a:lnTo>
                    <a:pt x="880" y="2017"/>
                  </a:lnTo>
                  <a:lnTo>
                    <a:pt x="892" y="2014"/>
                  </a:lnTo>
                  <a:lnTo>
                    <a:pt x="898" y="2008"/>
                  </a:lnTo>
                  <a:lnTo>
                    <a:pt x="904" y="1996"/>
                  </a:lnTo>
                  <a:lnTo>
                    <a:pt x="904" y="1984"/>
                  </a:lnTo>
                  <a:lnTo>
                    <a:pt x="898" y="1972"/>
                  </a:lnTo>
                  <a:lnTo>
                    <a:pt x="889" y="1962"/>
                  </a:lnTo>
                  <a:lnTo>
                    <a:pt x="853" y="1899"/>
                  </a:lnTo>
                  <a:lnTo>
                    <a:pt x="820" y="1838"/>
                  </a:lnTo>
                  <a:lnTo>
                    <a:pt x="783" y="1775"/>
                  </a:lnTo>
                  <a:lnTo>
                    <a:pt x="750" y="1711"/>
                  </a:lnTo>
                  <a:lnTo>
                    <a:pt x="717" y="1651"/>
                  </a:lnTo>
                  <a:lnTo>
                    <a:pt x="683" y="1587"/>
                  </a:lnTo>
                  <a:lnTo>
                    <a:pt x="647" y="1524"/>
                  </a:lnTo>
                  <a:lnTo>
                    <a:pt x="614" y="1460"/>
                  </a:lnTo>
                  <a:lnTo>
                    <a:pt x="553" y="1343"/>
                  </a:lnTo>
                  <a:lnTo>
                    <a:pt x="499" y="1231"/>
                  </a:lnTo>
                  <a:lnTo>
                    <a:pt x="444" y="1119"/>
                  </a:lnTo>
                  <a:lnTo>
                    <a:pt x="396" y="1004"/>
                  </a:lnTo>
                  <a:lnTo>
                    <a:pt x="348" y="892"/>
                  </a:lnTo>
                  <a:lnTo>
                    <a:pt x="305" y="777"/>
                  </a:lnTo>
                  <a:lnTo>
                    <a:pt x="263" y="656"/>
                  </a:lnTo>
                  <a:lnTo>
                    <a:pt x="220" y="532"/>
                  </a:lnTo>
                  <a:lnTo>
                    <a:pt x="187" y="462"/>
                  </a:lnTo>
                  <a:lnTo>
                    <a:pt x="154" y="381"/>
                  </a:lnTo>
                  <a:lnTo>
                    <a:pt x="124" y="293"/>
                  </a:lnTo>
                  <a:lnTo>
                    <a:pt x="96" y="208"/>
                  </a:lnTo>
                  <a:lnTo>
                    <a:pt x="72" y="130"/>
                  </a:lnTo>
                  <a:lnTo>
                    <a:pt x="51" y="66"/>
                  </a:lnTo>
                  <a:lnTo>
                    <a:pt x="30" y="21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9"/>
                  </a:lnTo>
                  <a:lnTo>
                    <a:pt x="0" y="21"/>
                  </a:lnTo>
                  <a:lnTo>
                    <a:pt x="0" y="30"/>
                  </a:lnTo>
                  <a:lnTo>
                    <a:pt x="12" y="100"/>
                  </a:lnTo>
                  <a:lnTo>
                    <a:pt x="21" y="172"/>
                  </a:lnTo>
                  <a:lnTo>
                    <a:pt x="33" y="242"/>
                  </a:lnTo>
                  <a:lnTo>
                    <a:pt x="48" y="308"/>
                  </a:lnTo>
                  <a:lnTo>
                    <a:pt x="66" y="378"/>
                  </a:lnTo>
                  <a:lnTo>
                    <a:pt x="87" y="444"/>
                  </a:lnTo>
                  <a:lnTo>
                    <a:pt x="115" y="508"/>
                  </a:lnTo>
                  <a:lnTo>
                    <a:pt x="148" y="5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20" name="Freeform 148"/>
            <p:cNvSpPr>
              <a:spLocks/>
            </p:cNvSpPr>
            <p:nvPr/>
          </p:nvSpPr>
          <p:spPr bwMode="auto">
            <a:xfrm>
              <a:off x="3385" y="3615"/>
              <a:ext cx="787" cy="417"/>
            </a:xfrm>
            <a:custGeom>
              <a:avLst/>
              <a:gdLst>
                <a:gd name="T0" fmla="*/ 3 w 787"/>
                <a:gd name="T1" fmla="*/ 384 h 417"/>
                <a:gd name="T2" fmla="*/ 0 w 787"/>
                <a:gd name="T3" fmla="*/ 393 h 417"/>
                <a:gd name="T4" fmla="*/ 0 w 787"/>
                <a:gd name="T5" fmla="*/ 402 h 417"/>
                <a:gd name="T6" fmla="*/ 3 w 787"/>
                <a:gd name="T7" fmla="*/ 411 h 417"/>
                <a:gd name="T8" fmla="*/ 12 w 787"/>
                <a:gd name="T9" fmla="*/ 417 h 417"/>
                <a:gd name="T10" fmla="*/ 61 w 787"/>
                <a:gd name="T11" fmla="*/ 393 h 417"/>
                <a:gd name="T12" fmla="*/ 106 w 787"/>
                <a:gd name="T13" fmla="*/ 372 h 417"/>
                <a:gd name="T14" fmla="*/ 155 w 787"/>
                <a:gd name="T15" fmla="*/ 350 h 417"/>
                <a:gd name="T16" fmla="*/ 203 w 787"/>
                <a:gd name="T17" fmla="*/ 329 h 417"/>
                <a:gd name="T18" fmla="*/ 255 w 787"/>
                <a:gd name="T19" fmla="*/ 308 h 417"/>
                <a:gd name="T20" fmla="*/ 303 w 787"/>
                <a:gd name="T21" fmla="*/ 290 h 417"/>
                <a:gd name="T22" fmla="*/ 351 w 787"/>
                <a:gd name="T23" fmla="*/ 269 h 417"/>
                <a:gd name="T24" fmla="*/ 400 w 787"/>
                <a:gd name="T25" fmla="*/ 251 h 417"/>
                <a:gd name="T26" fmla="*/ 448 w 787"/>
                <a:gd name="T27" fmla="*/ 229 h 417"/>
                <a:gd name="T28" fmla="*/ 497 w 787"/>
                <a:gd name="T29" fmla="*/ 208 h 417"/>
                <a:gd name="T30" fmla="*/ 545 w 787"/>
                <a:gd name="T31" fmla="*/ 187 h 417"/>
                <a:gd name="T32" fmla="*/ 590 w 787"/>
                <a:gd name="T33" fmla="*/ 163 h 417"/>
                <a:gd name="T34" fmla="*/ 639 w 787"/>
                <a:gd name="T35" fmla="*/ 139 h 417"/>
                <a:gd name="T36" fmla="*/ 684 w 787"/>
                <a:gd name="T37" fmla="*/ 115 h 417"/>
                <a:gd name="T38" fmla="*/ 730 w 787"/>
                <a:gd name="T39" fmla="*/ 87 h 417"/>
                <a:gd name="T40" fmla="*/ 775 w 787"/>
                <a:gd name="T41" fmla="*/ 57 h 417"/>
                <a:gd name="T42" fmla="*/ 784 w 787"/>
                <a:gd name="T43" fmla="*/ 48 h 417"/>
                <a:gd name="T44" fmla="*/ 787 w 787"/>
                <a:gd name="T45" fmla="*/ 36 h 417"/>
                <a:gd name="T46" fmla="*/ 787 w 787"/>
                <a:gd name="T47" fmla="*/ 24 h 417"/>
                <a:gd name="T48" fmla="*/ 781 w 787"/>
                <a:gd name="T49" fmla="*/ 15 h 417"/>
                <a:gd name="T50" fmla="*/ 772 w 787"/>
                <a:gd name="T51" fmla="*/ 6 h 417"/>
                <a:gd name="T52" fmla="*/ 760 w 787"/>
                <a:gd name="T53" fmla="*/ 0 h 417"/>
                <a:gd name="T54" fmla="*/ 748 w 787"/>
                <a:gd name="T55" fmla="*/ 0 h 417"/>
                <a:gd name="T56" fmla="*/ 739 w 787"/>
                <a:gd name="T57" fmla="*/ 6 h 417"/>
                <a:gd name="T58" fmla="*/ 690 w 787"/>
                <a:gd name="T59" fmla="*/ 33 h 417"/>
                <a:gd name="T60" fmla="*/ 636 w 787"/>
                <a:gd name="T61" fmla="*/ 60 h 417"/>
                <a:gd name="T62" fmla="*/ 578 w 787"/>
                <a:gd name="T63" fmla="*/ 87 h 417"/>
                <a:gd name="T64" fmla="*/ 521 w 787"/>
                <a:gd name="T65" fmla="*/ 118 h 417"/>
                <a:gd name="T66" fmla="*/ 460 w 787"/>
                <a:gd name="T67" fmla="*/ 148 h 417"/>
                <a:gd name="T68" fmla="*/ 397 w 787"/>
                <a:gd name="T69" fmla="*/ 178 h 417"/>
                <a:gd name="T70" fmla="*/ 336 w 787"/>
                <a:gd name="T71" fmla="*/ 205 h 417"/>
                <a:gd name="T72" fmla="*/ 279 w 787"/>
                <a:gd name="T73" fmla="*/ 236 h 417"/>
                <a:gd name="T74" fmla="*/ 221 w 787"/>
                <a:gd name="T75" fmla="*/ 263 h 417"/>
                <a:gd name="T76" fmla="*/ 170 w 787"/>
                <a:gd name="T77" fmla="*/ 287 h 417"/>
                <a:gd name="T78" fmla="*/ 124 w 787"/>
                <a:gd name="T79" fmla="*/ 311 h 417"/>
                <a:gd name="T80" fmla="*/ 82 w 787"/>
                <a:gd name="T81" fmla="*/ 332 h 417"/>
                <a:gd name="T82" fmla="*/ 49 w 787"/>
                <a:gd name="T83" fmla="*/ 350 h 417"/>
                <a:gd name="T84" fmla="*/ 25 w 787"/>
                <a:gd name="T85" fmla="*/ 366 h 417"/>
                <a:gd name="T86" fmla="*/ 9 w 787"/>
                <a:gd name="T87" fmla="*/ 378 h 417"/>
                <a:gd name="T88" fmla="*/ 3 w 787"/>
                <a:gd name="T89" fmla="*/ 384 h 417"/>
                <a:gd name="T90" fmla="*/ 3 w 787"/>
                <a:gd name="T91" fmla="*/ 38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7" h="417">
                  <a:moveTo>
                    <a:pt x="3" y="384"/>
                  </a:moveTo>
                  <a:lnTo>
                    <a:pt x="0" y="393"/>
                  </a:lnTo>
                  <a:lnTo>
                    <a:pt x="0" y="402"/>
                  </a:lnTo>
                  <a:lnTo>
                    <a:pt x="3" y="411"/>
                  </a:lnTo>
                  <a:lnTo>
                    <a:pt x="12" y="417"/>
                  </a:lnTo>
                  <a:lnTo>
                    <a:pt x="61" y="393"/>
                  </a:lnTo>
                  <a:lnTo>
                    <a:pt x="106" y="372"/>
                  </a:lnTo>
                  <a:lnTo>
                    <a:pt x="155" y="350"/>
                  </a:lnTo>
                  <a:lnTo>
                    <a:pt x="203" y="329"/>
                  </a:lnTo>
                  <a:lnTo>
                    <a:pt x="255" y="308"/>
                  </a:lnTo>
                  <a:lnTo>
                    <a:pt x="303" y="290"/>
                  </a:lnTo>
                  <a:lnTo>
                    <a:pt x="351" y="269"/>
                  </a:lnTo>
                  <a:lnTo>
                    <a:pt x="400" y="251"/>
                  </a:lnTo>
                  <a:lnTo>
                    <a:pt x="448" y="229"/>
                  </a:lnTo>
                  <a:lnTo>
                    <a:pt x="497" y="208"/>
                  </a:lnTo>
                  <a:lnTo>
                    <a:pt x="545" y="187"/>
                  </a:lnTo>
                  <a:lnTo>
                    <a:pt x="590" y="163"/>
                  </a:lnTo>
                  <a:lnTo>
                    <a:pt x="639" y="139"/>
                  </a:lnTo>
                  <a:lnTo>
                    <a:pt x="684" y="115"/>
                  </a:lnTo>
                  <a:lnTo>
                    <a:pt x="730" y="87"/>
                  </a:lnTo>
                  <a:lnTo>
                    <a:pt x="775" y="57"/>
                  </a:lnTo>
                  <a:lnTo>
                    <a:pt x="784" y="48"/>
                  </a:lnTo>
                  <a:lnTo>
                    <a:pt x="787" y="36"/>
                  </a:lnTo>
                  <a:lnTo>
                    <a:pt x="787" y="24"/>
                  </a:lnTo>
                  <a:lnTo>
                    <a:pt x="781" y="15"/>
                  </a:lnTo>
                  <a:lnTo>
                    <a:pt x="772" y="6"/>
                  </a:lnTo>
                  <a:lnTo>
                    <a:pt x="760" y="0"/>
                  </a:lnTo>
                  <a:lnTo>
                    <a:pt x="748" y="0"/>
                  </a:lnTo>
                  <a:lnTo>
                    <a:pt x="739" y="6"/>
                  </a:lnTo>
                  <a:lnTo>
                    <a:pt x="690" y="33"/>
                  </a:lnTo>
                  <a:lnTo>
                    <a:pt x="636" y="60"/>
                  </a:lnTo>
                  <a:lnTo>
                    <a:pt x="578" y="87"/>
                  </a:lnTo>
                  <a:lnTo>
                    <a:pt x="521" y="118"/>
                  </a:lnTo>
                  <a:lnTo>
                    <a:pt x="460" y="148"/>
                  </a:lnTo>
                  <a:lnTo>
                    <a:pt x="397" y="178"/>
                  </a:lnTo>
                  <a:lnTo>
                    <a:pt x="336" y="205"/>
                  </a:lnTo>
                  <a:lnTo>
                    <a:pt x="279" y="236"/>
                  </a:lnTo>
                  <a:lnTo>
                    <a:pt x="221" y="263"/>
                  </a:lnTo>
                  <a:lnTo>
                    <a:pt x="170" y="287"/>
                  </a:lnTo>
                  <a:lnTo>
                    <a:pt x="124" y="311"/>
                  </a:lnTo>
                  <a:lnTo>
                    <a:pt x="82" y="332"/>
                  </a:lnTo>
                  <a:lnTo>
                    <a:pt x="49" y="350"/>
                  </a:lnTo>
                  <a:lnTo>
                    <a:pt x="25" y="366"/>
                  </a:lnTo>
                  <a:lnTo>
                    <a:pt x="9" y="378"/>
                  </a:lnTo>
                  <a:lnTo>
                    <a:pt x="3" y="384"/>
                  </a:lnTo>
                  <a:lnTo>
                    <a:pt x="3" y="3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5621" name="Group 149"/>
            <p:cNvGrpSpPr>
              <a:grpSpLocks/>
            </p:cNvGrpSpPr>
            <p:nvPr/>
          </p:nvGrpSpPr>
          <p:grpSpPr bwMode="auto">
            <a:xfrm>
              <a:off x="2069" y="717"/>
              <a:ext cx="481" cy="1056"/>
              <a:chOff x="2069" y="717"/>
              <a:chExt cx="481" cy="1056"/>
            </a:xfrm>
          </p:grpSpPr>
          <p:sp>
            <p:nvSpPr>
              <p:cNvPr id="105622" name="Freeform 150"/>
              <p:cNvSpPr>
                <a:spLocks/>
              </p:cNvSpPr>
              <p:nvPr/>
            </p:nvSpPr>
            <p:spPr bwMode="auto">
              <a:xfrm>
                <a:off x="2335" y="1280"/>
                <a:ext cx="215" cy="493"/>
              </a:xfrm>
              <a:custGeom>
                <a:avLst/>
                <a:gdLst>
                  <a:gd name="T0" fmla="*/ 82 w 215"/>
                  <a:gd name="T1" fmla="*/ 36 h 493"/>
                  <a:gd name="T2" fmla="*/ 76 w 215"/>
                  <a:gd name="T3" fmla="*/ 21 h 493"/>
                  <a:gd name="T4" fmla="*/ 67 w 215"/>
                  <a:gd name="T5" fmla="*/ 9 h 493"/>
                  <a:gd name="T6" fmla="*/ 52 w 215"/>
                  <a:gd name="T7" fmla="*/ 3 h 493"/>
                  <a:gd name="T8" fmla="*/ 37 w 215"/>
                  <a:gd name="T9" fmla="*/ 0 h 493"/>
                  <a:gd name="T10" fmla="*/ 21 w 215"/>
                  <a:gd name="T11" fmla="*/ 6 h 493"/>
                  <a:gd name="T12" fmla="*/ 9 w 215"/>
                  <a:gd name="T13" fmla="*/ 15 h 493"/>
                  <a:gd name="T14" fmla="*/ 0 w 215"/>
                  <a:gd name="T15" fmla="*/ 30 h 493"/>
                  <a:gd name="T16" fmla="*/ 0 w 215"/>
                  <a:gd name="T17" fmla="*/ 45 h 493"/>
                  <a:gd name="T18" fmla="*/ 15 w 215"/>
                  <a:gd name="T19" fmla="*/ 112 h 493"/>
                  <a:gd name="T20" fmla="*/ 40 w 215"/>
                  <a:gd name="T21" fmla="*/ 187 h 493"/>
                  <a:gd name="T22" fmla="*/ 70 w 215"/>
                  <a:gd name="T23" fmla="*/ 263 h 493"/>
                  <a:gd name="T24" fmla="*/ 106 w 215"/>
                  <a:gd name="T25" fmla="*/ 336 h 493"/>
                  <a:gd name="T26" fmla="*/ 142 w 215"/>
                  <a:gd name="T27" fmla="*/ 399 h 493"/>
                  <a:gd name="T28" fmla="*/ 176 w 215"/>
                  <a:gd name="T29" fmla="*/ 451 h 493"/>
                  <a:gd name="T30" fmla="*/ 200 w 215"/>
                  <a:gd name="T31" fmla="*/ 484 h 493"/>
                  <a:gd name="T32" fmla="*/ 215 w 215"/>
                  <a:gd name="T33" fmla="*/ 493 h 493"/>
                  <a:gd name="T34" fmla="*/ 209 w 215"/>
                  <a:gd name="T35" fmla="*/ 460 h 493"/>
                  <a:gd name="T36" fmla="*/ 194 w 215"/>
                  <a:gd name="T37" fmla="*/ 417 h 493"/>
                  <a:gd name="T38" fmla="*/ 176 w 215"/>
                  <a:gd name="T39" fmla="*/ 363 h 493"/>
                  <a:gd name="T40" fmla="*/ 155 w 215"/>
                  <a:gd name="T41" fmla="*/ 299 h 493"/>
                  <a:gd name="T42" fmla="*/ 133 w 215"/>
                  <a:gd name="T43" fmla="*/ 233 h 493"/>
                  <a:gd name="T44" fmla="*/ 112 w 215"/>
                  <a:gd name="T45" fmla="*/ 166 h 493"/>
                  <a:gd name="T46" fmla="*/ 94 w 215"/>
                  <a:gd name="T47" fmla="*/ 100 h 493"/>
                  <a:gd name="T48" fmla="*/ 82 w 215"/>
                  <a:gd name="T49" fmla="*/ 36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5" h="493">
                    <a:moveTo>
                      <a:pt x="82" y="36"/>
                    </a:moveTo>
                    <a:lnTo>
                      <a:pt x="76" y="21"/>
                    </a:lnTo>
                    <a:lnTo>
                      <a:pt x="67" y="9"/>
                    </a:lnTo>
                    <a:lnTo>
                      <a:pt x="52" y="3"/>
                    </a:lnTo>
                    <a:lnTo>
                      <a:pt x="37" y="0"/>
                    </a:lnTo>
                    <a:lnTo>
                      <a:pt x="21" y="6"/>
                    </a:lnTo>
                    <a:lnTo>
                      <a:pt x="9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15" y="112"/>
                    </a:lnTo>
                    <a:lnTo>
                      <a:pt x="40" y="187"/>
                    </a:lnTo>
                    <a:lnTo>
                      <a:pt x="70" y="263"/>
                    </a:lnTo>
                    <a:lnTo>
                      <a:pt x="106" y="336"/>
                    </a:lnTo>
                    <a:lnTo>
                      <a:pt x="142" y="399"/>
                    </a:lnTo>
                    <a:lnTo>
                      <a:pt x="176" y="451"/>
                    </a:lnTo>
                    <a:lnTo>
                      <a:pt x="200" y="484"/>
                    </a:lnTo>
                    <a:lnTo>
                      <a:pt x="215" y="493"/>
                    </a:lnTo>
                    <a:lnTo>
                      <a:pt x="209" y="460"/>
                    </a:lnTo>
                    <a:lnTo>
                      <a:pt x="194" y="417"/>
                    </a:lnTo>
                    <a:lnTo>
                      <a:pt x="176" y="363"/>
                    </a:lnTo>
                    <a:lnTo>
                      <a:pt x="155" y="299"/>
                    </a:lnTo>
                    <a:lnTo>
                      <a:pt x="133" y="233"/>
                    </a:lnTo>
                    <a:lnTo>
                      <a:pt x="112" y="166"/>
                    </a:lnTo>
                    <a:lnTo>
                      <a:pt x="94" y="100"/>
                    </a:lnTo>
                    <a:lnTo>
                      <a:pt x="82" y="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23" name="Freeform 151"/>
              <p:cNvSpPr>
                <a:spLocks/>
              </p:cNvSpPr>
              <p:nvPr/>
            </p:nvSpPr>
            <p:spPr bwMode="auto">
              <a:xfrm>
                <a:off x="2241" y="1017"/>
                <a:ext cx="112" cy="248"/>
              </a:xfrm>
              <a:custGeom>
                <a:avLst/>
                <a:gdLst>
                  <a:gd name="T0" fmla="*/ 58 w 112"/>
                  <a:gd name="T1" fmla="*/ 27 h 248"/>
                  <a:gd name="T2" fmla="*/ 55 w 112"/>
                  <a:gd name="T3" fmla="*/ 15 h 248"/>
                  <a:gd name="T4" fmla="*/ 46 w 112"/>
                  <a:gd name="T5" fmla="*/ 6 h 248"/>
                  <a:gd name="T6" fmla="*/ 37 w 112"/>
                  <a:gd name="T7" fmla="*/ 0 h 248"/>
                  <a:gd name="T8" fmla="*/ 25 w 112"/>
                  <a:gd name="T9" fmla="*/ 0 h 248"/>
                  <a:gd name="T10" fmla="*/ 16 w 112"/>
                  <a:gd name="T11" fmla="*/ 3 h 248"/>
                  <a:gd name="T12" fmla="*/ 6 w 112"/>
                  <a:gd name="T13" fmla="*/ 9 h 248"/>
                  <a:gd name="T14" fmla="*/ 0 w 112"/>
                  <a:gd name="T15" fmla="*/ 18 h 248"/>
                  <a:gd name="T16" fmla="*/ 0 w 112"/>
                  <a:gd name="T17" fmla="*/ 30 h 248"/>
                  <a:gd name="T18" fmla="*/ 0 w 112"/>
                  <a:gd name="T19" fmla="*/ 63 h 248"/>
                  <a:gd name="T20" fmla="*/ 9 w 112"/>
                  <a:gd name="T21" fmla="*/ 100 h 248"/>
                  <a:gd name="T22" fmla="*/ 22 w 112"/>
                  <a:gd name="T23" fmla="*/ 136 h 248"/>
                  <a:gd name="T24" fmla="*/ 37 w 112"/>
                  <a:gd name="T25" fmla="*/ 172 h 248"/>
                  <a:gd name="T26" fmla="*/ 55 w 112"/>
                  <a:gd name="T27" fmla="*/ 205 h 248"/>
                  <a:gd name="T28" fmla="*/ 73 w 112"/>
                  <a:gd name="T29" fmla="*/ 230 h 248"/>
                  <a:gd name="T30" fmla="*/ 94 w 112"/>
                  <a:gd name="T31" fmla="*/ 245 h 248"/>
                  <a:gd name="T32" fmla="*/ 109 w 112"/>
                  <a:gd name="T33" fmla="*/ 248 h 248"/>
                  <a:gd name="T34" fmla="*/ 112 w 112"/>
                  <a:gd name="T35" fmla="*/ 199 h 248"/>
                  <a:gd name="T36" fmla="*/ 97 w 112"/>
                  <a:gd name="T37" fmla="*/ 142 h 248"/>
                  <a:gd name="T38" fmla="*/ 79 w 112"/>
                  <a:gd name="T39" fmla="*/ 85 h 248"/>
                  <a:gd name="T40" fmla="*/ 58 w 112"/>
                  <a:gd name="T41" fmla="*/ 2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2" h="248">
                    <a:moveTo>
                      <a:pt x="58" y="27"/>
                    </a:moveTo>
                    <a:lnTo>
                      <a:pt x="55" y="15"/>
                    </a:lnTo>
                    <a:lnTo>
                      <a:pt x="46" y="6"/>
                    </a:lnTo>
                    <a:lnTo>
                      <a:pt x="37" y="0"/>
                    </a:lnTo>
                    <a:lnTo>
                      <a:pt x="25" y="0"/>
                    </a:lnTo>
                    <a:lnTo>
                      <a:pt x="16" y="3"/>
                    </a:lnTo>
                    <a:lnTo>
                      <a:pt x="6" y="9"/>
                    </a:lnTo>
                    <a:lnTo>
                      <a:pt x="0" y="18"/>
                    </a:lnTo>
                    <a:lnTo>
                      <a:pt x="0" y="30"/>
                    </a:lnTo>
                    <a:lnTo>
                      <a:pt x="0" y="63"/>
                    </a:lnTo>
                    <a:lnTo>
                      <a:pt x="9" y="100"/>
                    </a:lnTo>
                    <a:lnTo>
                      <a:pt x="22" y="136"/>
                    </a:lnTo>
                    <a:lnTo>
                      <a:pt x="37" y="172"/>
                    </a:lnTo>
                    <a:lnTo>
                      <a:pt x="55" y="205"/>
                    </a:lnTo>
                    <a:lnTo>
                      <a:pt x="73" y="230"/>
                    </a:lnTo>
                    <a:lnTo>
                      <a:pt x="94" y="245"/>
                    </a:lnTo>
                    <a:lnTo>
                      <a:pt x="109" y="248"/>
                    </a:lnTo>
                    <a:lnTo>
                      <a:pt x="112" y="199"/>
                    </a:lnTo>
                    <a:lnTo>
                      <a:pt x="97" y="142"/>
                    </a:lnTo>
                    <a:lnTo>
                      <a:pt x="79" y="85"/>
                    </a:lnTo>
                    <a:lnTo>
                      <a:pt x="58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24" name="Freeform 152"/>
              <p:cNvSpPr>
                <a:spLocks/>
              </p:cNvSpPr>
              <p:nvPr/>
            </p:nvSpPr>
            <p:spPr bwMode="auto">
              <a:xfrm>
                <a:off x="2151" y="835"/>
                <a:ext cx="96" cy="143"/>
              </a:xfrm>
              <a:custGeom>
                <a:avLst/>
                <a:gdLst>
                  <a:gd name="T0" fmla="*/ 51 w 96"/>
                  <a:gd name="T1" fmla="*/ 19 h 143"/>
                  <a:gd name="T2" fmla="*/ 51 w 96"/>
                  <a:gd name="T3" fmla="*/ 22 h 143"/>
                  <a:gd name="T4" fmla="*/ 51 w 96"/>
                  <a:gd name="T5" fmla="*/ 22 h 143"/>
                  <a:gd name="T6" fmla="*/ 51 w 96"/>
                  <a:gd name="T7" fmla="*/ 22 h 143"/>
                  <a:gd name="T8" fmla="*/ 51 w 96"/>
                  <a:gd name="T9" fmla="*/ 22 h 143"/>
                  <a:gd name="T10" fmla="*/ 48 w 96"/>
                  <a:gd name="T11" fmla="*/ 12 h 143"/>
                  <a:gd name="T12" fmla="*/ 39 w 96"/>
                  <a:gd name="T13" fmla="*/ 3 h 143"/>
                  <a:gd name="T14" fmla="*/ 30 w 96"/>
                  <a:gd name="T15" fmla="*/ 0 h 143"/>
                  <a:gd name="T16" fmla="*/ 18 w 96"/>
                  <a:gd name="T17" fmla="*/ 0 h 143"/>
                  <a:gd name="T18" fmla="*/ 9 w 96"/>
                  <a:gd name="T19" fmla="*/ 3 h 143"/>
                  <a:gd name="T20" fmla="*/ 3 w 96"/>
                  <a:gd name="T21" fmla="*/ 12 h 143"/>
                  <a:gd name="T22" fmla="*/ 0 w 96"/>
                  <a:gd name="T23" fmla="*/ 22 h 143"/>
                  <a:gd name="T24" fmla="*/ 0 w 96"/>
                  <a:gd name="T25" fmla="*/ 31 h 143"/>
                  <a:gd name="T26" fmla="*/ 3 w 96"/>
                  <a:gd name="T27" fmla="*/ 46 h 143"/>
                  <a:gd name="T28" fmla="*/ 9 w 96"/>
                  <a:gd name="T29" fmla="*/ 64 h 143"/>
                  <a:gd name="T30" fmla="*/ 21 w 96"/>
                  <a:gd name="T31" fmla="*/ 85 h 143"/>
                  <a:gd name="T32" fmla="*/ 36 w 96"/>
                  <a:gd name="T33" fmla="*/ 103 h 143"/>
                  <a:gd name="T34" fmla="*/ 51 w 96"/>
                  <a:gd name="T35" fmla="*/ 121 h 143"/>
                  <a:gd name="T36" fmla="*/ 69 w 96"/>
                  <a:gd name="T37" fmla="*/ 133 h 143"/>
                  <a:gd name="T38" fmla="*/ 84 w 96"/>
                  <a:gd name="T39" fmla="*/ 143 h 143"/>
                  <a:gd name="T40" fmla="*/ 96 w 96"/>
                  <a:gd name="T41" fmla="*/ 143 h 143"/>
                  <a:gd name="T42" fmla="*/ 93 w 96"/>
                  <a:gd name="T43" fmla="*/ 112 h 143"/>
                  <a:gd name="T44" fmla="*/ 81 w 96"/>
                  <a:gd name="T45" fmla="*/ 76 h 143"/>
                  <a:gd name="T46" fmla="*/ 63 w 96"/>
                  <a:gd name="T47" fmla="*/ 43 h 143"/>
                  <a:gd name="T48" fmla="*/ 51 w 96"/>
                  <a:gd name="T49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143">
                    <a:moveTo>
                      <a:pt x="51" y="19"/>
                    </a:move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51" y="22"/>
                    </a:lnTo>
                    <a:lnTo>
                      <a:pt x="48" y="12"/>
                    </a:lnTo>
                    <a:lnTo>
                      <a:pt x="39" y="3"/>
                    </a:lnTo>
                    <a:lnTo>
                      <a:pt x="30" y="0"/>
                    </a:lnTo>
                    <a:lnTo>
                      <a:pt x="18" y="0"/>
                    </a:lnTo>
                    <a:lnTo>
                      <a:pt x="9" y="3"/>
                    </a:lnTo>
                    <a:lnTo>
                      <a:pt x="3" y="12"/>
                    </a:lnTo>
                    <a:lnTo>
                      <a:pt x="0" y="22"/>
                    </a:lnTo>
                    <a:lnTo>
                      <a:pt x="0" y="31"/>
                    </a:lnTo>
                    <a:lnTo>
                      <a:pt x="3" y="46"/>
                    </a:lnTo>
                    <a:lnTo>
                      <a:pt x="9" y="64"/>
                    </a:lnTo>
                    <a:lnTo>
                      <a:pt x="21" y="85"/>
                    </a:lnTo>
                    <a:lnTo>
                      <a:pt x="36" y="103"/>
                    </a:lnTo>
                    <a:lnTo>
                      <a:pt x="51" y="121"/>
                    </a:lnTo>
                    <a:lnTo>
                      <a:pt x="69" y="133"/>
                    </a:lnTo>
                    <a:lnTo>
                      <a:pt x="84" y="143"/>
                    </a:lnTo>
                    <a:lnTo>
                      <a:pt x="96" y="143"/>
                    </a:lnTo>
                    <a:lnTo>
                      <a:pt x="93" y="112"/>
                    </a:lnTo>
                    <a:lnTo>
                      <a:pt x="81" y="76"/>
                    </a:lnTo>
                    <a:lnTo>
                      <a:pt x="63" y="43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25" name="Freeform 153"/>
              <p:cNvSpPr>
                <a:spLocks/>
              </p:cNvSpPr>
              <p:nvPr/>
            </p:nvSpPr>
            <p:spPr bwMode="auto">
              <a:xfrm>
                <a:off x="2069" y="717"/>
                <a:ext cx="133" cy="94"/>
              </a:xfrm>
              <a:custGeom>
                <a:avLst/>
                <a:gdLst>
                  <a:gd name="T0" fmla="*/ 106 w 133"/>
                  <a:gd name="T1" fmla="*/ 70 h 94"/>
                  <a:gd name="T2" fmla="*/ 118 w 133"/>
                  <a:gd name="T3" fmla="*/ 64 h 94"/>
                  <a:gd name="T4" fmla="*/ 130 w 133"/>
                  <a:gd name="T5" fmla="*/ 55 h 94"/>
                  <a:gd name="T6" fmla="*/ 133 w 133"/>
                  <a:gd name="T7" fmla="*/ 43 h 94"/>
                  <a:gd name="T8" fmla="*/ 133 w 133"/>
                  <a:gd name="T9" fmla="*/ 31 h 94"/>
                  <a:gd name="T10" fmla="*/ 127 w 133"/>
                  <a:gd name="T11" fmla="*/ 16 h 94"/>
                  <a:gd name="T12" fmla="*/ 118 w 133"/>
                  <a:gd name="T13" fmla="*/ 6 h 94"/>
                  <a:gd name="T14" fmla="*/ 106 w 133"/>
                  <a:gd name="T15" fmla="*/ 0 h 94"/>
                  <a:gd name="T16" fmla="*/ 91 w 133"/>
                  <a:gd name="T17" fmla="*/ 0 h 94"/>
                  <a:gd name="T18" fmla="*/ 85 w 133"/>
                  <a:gd name="T19" fmla="*/ 0 h 94"/>
                  <a:gd name="T20" fmla="*/ 73 w 133"/>
                  <a:gd name="T21" fmla="*/ 3 h 94"/>
                  <a:gd name="T22" fmla="*/ 54 w 133"/>
                  <a:gd name="T23" fmla="*/ 10 h 94"/>
                  <a:gd name="T24" fmla="*/ 33 w 133"/>
                  <a:gd name="T25" fmla="*/ 22 h 94"/>
                  <a:gd name="T26" fmla="*/ 15 w 133"/>
                  <a:gd name="T27" fmla="*/ 40 h 94"/>
                  <a:gd name="T28" fmla="*/ 6 w 133"/>
                  <a:gd name="T29" fmla="*/ 58 h 94"/>
                  <a:gd name="T30" fmla="*/ 0 w 133"/>
                  <a:gd name="T31" fmla="*/ 76 h 94"/>
                  <a:gd name="T32" fmla="*/ 0 w 133"/>
                  <a:gd name="T33" fmla="*/ 82 h 94"/>
                  <a:gd name="T34" fmla="*/ 9 w 133"/>
                  <a:gd name="T35" fmla="*/ 88 h 94"/>
                  <a:gd name="T36" fmla="*/ 21 w 133"/>
                  <a:gd name="T37" fmla="*/ 94 h 94"/>
                  <a:gd name="T38" fmla="*/ 33 w 133"/>
                  <a:gd name="T39" fmla="*/ 94 h 94"/>
                  <a:gd name="T40" fmla="*/ 45 w 133"/>
                  <a:gd name="T41" fmla="*/ 94 h 94"/>
                  <a:gd name="T42" fmla="*/ 60 w 133"/>
                  <a:gd name="T43" fmla="*/ 88 h 94"/>
                  <a:gd name="T44" fmla="*/ 76 w 133"/>
                  <a:gd name="T45" fmla="*/ 85 h 94"/>
                  <a:gd name="T46" fmla="*/ 91 w 133"/>
                  <a:gd name="T47" fmla="*/ 79 h 94"/>
                  <a:gd name="T48" fmla="*/ 106 w 133"/>
                  <a:gd name="T49" fmla="*/ 7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94">
                    <a:moveTo>
                      <a:pt x="106" y="70"/>
                    </a:moveTo>
                    <a:lnTo>
                      <a:pt x="118" y="64"/>
                    </a:lnTo>
                    <a:lnTo>
                      <a:pt x="130" y="55"/>
                    </a:lnTo>
                    <a:lnTo>
                      <a:pt x="133" y="43"/>
                    </a:lnTo>
                    <a:lnTo>
                      <a:pt x="133" y="31"/>
                    </a:lnTo>
                    <a:lnTo>
                      <a:pt x="127" y="16"/>
                    </a:lnTo>
                    <a:lnTo>
                      <a:pt x="118" y="6"/>
                    </a:lnTo>
                    <a:lnTo>
                      <a:pt x="106" y="0"/>
                    </a:lnTo>
                    <a:lnTo>
                      <a:pt x="91" y="0"/>
                    </a:lnTo>
                    <a:lnTo>
                      <a:pt x="85" y="0"/>
                    </a:lnTo>
                    <a:lnTo>
                      <a:pt x="73" y="3"/>
                    </a:lnTo>
                    <a:lnTo>
                      <a:pt x="54" y="10"/>
                    </a:lnTo>
                    <a:lnTo>
                      <a:pt x="33" y="22"/>
                    </a:lnTo>
                    <a:lnTo>
                      <a:pt x="15" y="40"/>
                    </a:lnTo>
                    <a:lnTo>
                      <a:pt x="6" y="58"/>
                    </a:lnTo>
                    <a:lnTo>
                      <a:pt x="0" y="76"/>
                    </a:lnTo>
                    <a:lnTo>
                      <a:pt x="0" y="82"/>
                    </a:lnTo>
                    <a:lnTo>
                      <a:pt x="9" y="88"/>
                    </a:lnTo>
                    <a:lnTo>
                      <a:pt x="21" y="94"/>
                    </a:lnTo>
                    <a:lnTo>
                      <a:pt x="33" y="94"/>
                    </a:lnTo>
                    <a:lnTo>
                      <a:pt x="45" y="94"/>
                    </a:lnTo>
                    <a:lnTo>
                      <a:pt x="60" y="88"/>
                    </a:lnTo>
                    <a:lnTo>
                      <a:pt x="76" y="85"/>
                    </a:lnTo>
                    <a:lnTo>
                      <a:pt x="91" y="79"/>
                    </a:lnTo>
                    <a:lnTo>
                      <a:pt x="106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5626" name="Freeform 154"/>
            <p:cNvSpPr>
              <a:spLocks/>
            </p:cNvSpPr>
            <p:nvPr/>
          </p:nvSpPr>
          <p:spPr bwMode="auto">
            <a:xfrm>
              <a:off x="2689" y="1852"/>
              <a:ext cx="472" cy="505"/>
            </a:xfrm>
            <a:custGeom>
              <a:avLst/>
              <a:gdLst>
                <a:gd name="T0" fmla="*/ 245 w 472"/>
                <a:gd name="T1" fmla="*/ 6 h 505"/>
                <a:gd name="T2" fmla="*/ 218 w 472"/>
                <a:gd name="T3" fmla="*/ 3 h 505"/>
                <a:gd name="T4" fmla="*/ 194 w 472"/>
                <a:gd name="T5" fmla="*/ 0 h 505"/>
                <a:gd name="T6" fmla="*/ 155 w 472"/>
                <a:gd name="T7" fmla="*/ 3 h 505"/>
                <a:gd name="T8" fmla="*/ 118 w 472"/>
                <a:gd name="T9" fmla="*/ 9 h 505"/>
                <a:gd name="T10" fmla="*/ 85 w 472"/>
                <a:gd name="T11" fmla="*/ 27 h 505"/>
                <a:gd name="T12" fmla="*/ 37 w 472"/>
                <a:gd name="T13" fmla="*/ 72 h 505"/>
                <a:gd name="T14" fmla="*/ 3 w 472"/>
                <a:gd name="T15" fmla="*/ 160 h 505"/>
                <a:gd name="T16" fmla="*/ 6 w 472"/>
                <a:gd name="T17" fmla="*/ 254 h 505"/>
                <a:gd name="T18" fmla="*/ 34 w 472"/>
                <a:gd name="T19" fmla="*/ 350 h 505"/>
                <a:gd name="T20" fmla="*/ 73 w 472"/>
                <a:gd name="T21" fmla="*/ 420 h 505"/>
                <a:gd name="T22" fmla="*/ 118 w 472"/>
                <a:gd name="T23" fmla="*/ 468 h 505"/>
                <a:gd name="T24" fmla="*/ 176 w 472"/>
                <a:gd name="T25" fmla="*/ 496 h 505"/>
                <a:gd name="T26" fmla="*/ 239 w 472"/>
                <a:gd name="T27" fmla="*/ 505 h 505"/>
                <a:gd name="T28" fmla="*/ 318 w 472"/>
                <a:gd name="T29" fmla="*/ 480 h 505"/>
                <a:gd name="T30" fmla="*/ 397 w 472"/>
                <a:gd name="T31" fmla="*/ 429 h 505"/>
                <a:gd name="T32" fmla="*/ 451 w 472"/>
                <a:gd name="T33" fmla="*/ 359 h 505"/>
                <a:gd name="T34" fmla="*/ 472 w 472"/>
                <a:gd name="T35" fmla="*/ 275 h 505"/>
                <a:gd name="T36" fmla="*/ 463 w 472"/>
                <a:gd name="T37" fmla="*/ 217 h 505"/>
                <a:gd name="T38" fmla="*/ 445 w 472"/>
                <a:gd name="T39" fmla="*/ 199 h 505"/>
                <a:gd name="T40" fmla="*/ 421 w 472"/>
                <a:gd name="T41" fmla="*/ 199 h 505"/>
                <a:gd name="T42" fmla="*/ 403 w 472"/>
                <a:gd name="T43" fmla="*/ 220 h 505"/>
                <a:gd name="T44" fmla="*/ 400 w 472"/>
                <a:gd name="T45" fmla="*/ 266 h 505"/>
                <a:gd name="T46" fmla="*/ 379 w 472"/>
                <a:gd name="T47" fmla="*/ 332 h 505"/>
                <a:gd name="T48" fmla="*/ 339 w 472"/>
                <a:gd name="T49" fmla="*/ 381 h 505"/>
                <a:gd name="T50" fmla="*/ 276 w 472"/>
                <a:gd name="T51" fmla="*/ 411 h 505"/>
                <a:gd name="T52" fmla="*/ 191 w 472"/>
                <a:gd name="T53" fmla="*/ 414 h 505"/>
                <a:gd name="T54" fmla="*/ 130 w 472"/>
                <a:gd name="T55" fmla="*/ 372 h 505"/>
                <a:gd name="T56" fmla="*/ 97 w 472"/>
                <a:gd name="T57" fmla="*/ 299 h 505"/>
                <a:gd name="T58" fmla="*/ 76 w 472"/>
                <a:gd name="T59" fmla="*/ 217 h 505"/>
                <a:gd name="T60" fmla="*/ 73 w 472"/>
                <a:gd name="T61" fmla="*/ 154 h 505"/>
                <a:gd name="T62" fmla="*/ 85 w 472"/>
                <a:gd name="T63" fmla="*/ 105 h 505"/>
                <a:gd name="T64" fmla="*/ 115 w 472"/>
                <a:gd name="T65" fmla="*/ 69 h 505"/>
                <a:gd name="T66" fmla="*/ 161 w 472"/>
                <a:gd name="T67" fmla="*/ 45 h 505"/>
                <a:gd name="T68" fmla="*/ 200 w 472"/>
                <a:gd name="T69" fmla="*/ 39 h 505"/>
                <a:gd name="T70" fmla="*/ 248 w 472"/>
                <a:gd name="T71" fmla="*/ 39 h 505"/>
                <a:gd name="T72" fmla="*/ 288 w 472"/>
                <a:gd name="T73" fmla="*/ 42 h 505"/>
                <a:gd name="T74" fmla="*/ 276 w 472"/>
                <a:gd name="T75" fmla="*/ 18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2" h="505">
                  <a:moveTo>
                    <a:pt x="261" y="9"/>
                  </a:moveTo>
                  <a:lnTo>
                    <a:pt x="245" y="6"/>
                  </a:lnTo>
                  <a:lnTo>
                    <a:pt x="230" y="6"/>
                  </a:lnTo>
                  <a:lnTo>
                    <a:pt x="218" y="3"/>
                  </a:lnTo>
                  <a:lnTo>
                    <a:pt x="212" y="3"/>
                  </a:lnTo>
                  <a:lnTo>
                    <a:pt x="194" y="0"/>
                  </a:lnTo>
                  <a:lnTo>
                    <a:pt x="173" y="0"/>
                  </a:lnTo>
                  <a:lnTo>
                    <a:pt x="155" y="3"/>
                  </a:lnTo>
                  <a:lnTo>
                    <a:pt x="136" y="6"/>
                  </a:lnTo>
                  <a:lnTo>
                    <a:pt x="118" y="9"/>
                  </a:lnTo>
                  <a:lnTo>
                    <a:pt x="100" y="18"/>
                  </a:lnTo>
                  <a:lnTo>
                    <a:pt x="85" y="27"/>
                  </a:lnTo>
                  <a:lnTo>
                    <a:pt x="70" y="36"/>
                  </a:lnTo>
                  <a:lnTo>
                    <a:pt x="37" y="72"/>
                  </a:lnTo>
                  <a:lnTo>
                    <a:pt x="12" y="114"/>
                  </a:lnTo>
                  <a:lnTo>
                    <a:pt x="3" y="160"/>
                  </a:lnTo>
                  <a:lnTo>
                    <a:pt x="0" y="205"/>
                  </a:lnTo>
                  <a:lnTo>
                    <a:pt x="6" y="254"/>
                  </a:lnTo>
                  <a:lnTo>
                    <a:pt x="18" y="302"/>
                  </a:lnTo>
                  <a:lnTo>
                    <a:pt x="34" y="350"/>
                  </a:lnTo>
                  <a:lnTo>
                    <a:pt x="55" y="393"/>
                  </a:lnTo>
                  <a:lnTo>
                    <a:pt x="73" y="420"/>
                  </a:lnTo>
                  <a:lnTo>
                    <a:pt x="94" y="447"/>
                  </a:lnTo>
                  <a:lnTo>
                    <a:pt x="118" y="468"/>
                  </a:lnTo>
                  <a:lnTo>
                    <a:pt x="146" y="483"/>
                  </a:lnTo>
                  <a:lnTo>
                    <a:pt x="176" y="496"/>
                  </a:lnTo>
                  <a:lnTo>
                    <a:pt x="209" y="505"/>
                  </a:lnTo>
                  <a:lnTo>
                    <a:pt x="239" y="505"/>
                  </a:lnTo>
                  <a:lnTo>
                    <a:pt x="273" y="499"/>
                  </a:lnTo>
                  <a:lnTo>
                    <a:pt x="318" y="480"/>
                  </a:lnTo>
                  <a:lnTo>
                    <a:pt x="360" y="459"/>
                  </a:lnTo>
                  <a:lnTo>
                    <a:pt x="397" y="429"/>
                  </a:lnTo>
                  <a:lnTo>
                    <a:pt x="430" y="396"/>
                  </a:lnTo>
                  <a:lnTo>
                    <a:pt x="451" y="359"/>
                  </a:lnTo>
                  <a:lnTo>
                    <a:pt x="466" y="317"/>
                  </a:lnTo>
                  <a:lnTo>
                    <a:pt x="472" y="275"/>
                  </a:lnTo>
                  <a:lnTo>
                    <a:pt x="466" y="229"/>
                  </a:lnTo>
                  <a:lnTo>
                    <a:pt x="463" y="217"/>
                  </a:lnTo>
                  <a:lnTo>
                    <a:pt x="457" y="205"/>
                  </a:lnTo>
                  <a:lnTo>
                    <a:pt x="445" y="199"/>
                  </a:lnTo>
                  <a:lnTo>
                    <a:pt x="433" y="196"/>
                  </a:lnTo>
                  <a:lnTo>
                    <a:pt x="421" y="199"/>
                  </a:lnTo>
                  <a:lnTo>
                    <a:pt x="409" y="208"/>
                  </a:lnTo>
                  <a:lnTo>
                    <a:pt x="403" y="220"/>
                  </a:lnTo>
                  <a:lnTo>
                    <a:pt x="403" y="232"/>
                  </a:lnTo>
                  <a:lnTo>
                    <a:pt x="400" y="266"/>
                  </a:lnTo>
                  <a:lnTo>
                    <a:pt x="391" y="299"/>
                  </a:lnTo>
                  <a:lnTo>
                    <a:pt x="379" y="332"/>
                  </a:lnTo>
                  <a:lnTo>
                    <a:pt x="360" y="359"/>
                  </a:lnTo>
                  <a:lnTo>
                    <a:pt x="339" y="381"/>
                  </a:lnTo>
                  <a:lnTo>
                    <a:pt x="309" y="399"/>
                  </a:lnTo>
                  <a:lnTo>
                    <a:pt x="276" y="411"/>
                  </a:lnTo>
                  <a:lnTo>
                    <a:pt x="233" y="417"/>
                  </a:lnTo>
                  <a:lnTo>
                    <a:pt x="191" y="414"/>
                  </a:lnTo>
                  <a:lnTo>
                    <a:pt x="158" y="396"/>
                  </a:lnTo>
                  <a:lnTo>
                    <a:pt x="130" y="372"/>
                  </a:lnTo>
                  <a:lnTo>
                    <a:pt x="112" y="338"/>
                  </a:lnTo>
                  <a:lnTo>
                    <a:pt x="97" y="299"/>
                  </a:lnTo>
                  <a:lnTo>
                    <a:pt x="85" y="260"/>
                  </a:lnTo>
                  <a:lnTo>
                    <a:pt x="76" y="217"/>
                  </a:lnTo>
                  <a:lnTo>
                    <a:pt x="73" y="178"/>
                  </a:lnTo>
                  <a:lnTo>
                    <a:pt x="73" y="154"/>
                  </a:lnTo>
                  <a:lnTo>
                    <a:pt x="76" y="130"/>
                  </a:lnTo>
                  <a:lnTo>
                    <a:pt x="85" y="105"/>
                  </a:lnTo>
                  <a:lnTo>
                    <a:pt x="100" y="84"/>
                  </a:lnTo>
                  <a:lnTo>
                    <a:pt x="115" y="69"/>
                  </a:lnTo>
                  <a:lnTo>
                    <a:pt x="136" y="54"/>
                  </a:lnTo>
                  <a:lnTo>
                    <a:pt x="161" y="45"/>
                  </a:lnTo>
                  <a:lnTo>
                    <a:pt x="191" y="39"/>
                  </a:lnTo>
                  <a:lnTo>
                    <a:pt x="200" y="39"/>
                  </a:lnTo>
                  <a:lnTo>
                    <a:pt x="218" y="39"/>
                  </a:lnTo>
                  <a:lnTo>
                    <a:pt x="248" y="39"/>
                  </a:lnTo>
                  <a:lnTo>
                    <a:pt x="279" y="45"/>
                  </a:lnTo>
                  <a:lnTo>
                    <a:pt x="288" y="42"/>
                  </a:lnTo>
                  <a:lnTo>
                    <a:pt x="288" y="30"/>
                  </a:lnTo>
                  <a:lnTo>
                    <a:pt x="276" y="18"/>
                  </a:lnTo>
                  <a:lnTo>
                    <a:pt x="26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27" name="Freeform 155"/>
            <p:cNvSpPr>
              <a:spLocks/>
            </p:cNvSpPr>
            <p:nvPr/>
          </p:nvSpPr>
          <p:spPr bwMode="auto">
            <a:xfrm>
              <a:off x="3288" y="3128"/>
              <a:ext cx="578" cy="568"/>
            </a:xfrm>
            <a:custGeom>
              <a:avLst/>
              <a:gdLst>
                <a:gd name="T0" fmla="*/ 125 w 578"/>
                <a:gd name="T1" fmla="*/ 21 h 568"/>
                <a:gd name="T2" fmla="*/ 70 w 578"/>
                <a:gd name="T3" fmla="*/ 57 h 568"/>
                <a:gd name="T4" fmla="*/ 31 w 578"/>
                <a:gd name="T5" fmla="*/ 109 h 568"/>
                <a:gd name="T6" fmla="*/ 7 w 578"/>
                <a:gd name="T7" fmla="*/ 169 h 568"/>
                <a:gd name="T8" fmla="*/ 0 w 578"/>
                <a:gd name="T9" fmla="*/ 239 h 568"/>
                <a:gd name="T10" fmla="*/ 13 w 578"/>
                <a:gd name="T11" fmla="*/ 305 h 568"/>
                <a:gd name="T12" fmla="*/ 37 w 578"/>
                <a:gd name="T13" fmla="*/ 369 h 568"/>
                <a:gd name="T14" fmla="*/ 76 w 578"/>
                <a:gd name="T15" fmla="*/ 429 h 568"/>
                <a:gd name="T16" fmla="*/ 134 w 578"/>
                <a:gd name="T17" fmla="*/ 487 h 568"/>
                <a:gd name="T18" fmla="*/ 209 w 578"/>
                <a:gd name="T19" fmla="*/ 541 h 568"/>
                <a:gd name="T20" fmla="*/ 294 w 578"/>
                <a:gd name="T21" fmla="*/ 568 h 568"/>
                <a:gd name="T22" fmla="*/ 382 w 578"/>
                <a:gd name="T23" fmla="*/ 556 h 568"/>
                <a:gd name="T24" fmla="*/ 451 w 578"/>
                <a:gd name="T25" fmla="*/ 505 h 568"/>
                <a:gd name="T26" fmla="*/ 503 w 578"/>
                <a:gd name="T27" fmla="*/ 453 h 568"/>
                <a:gd name="T28" fmla="*/ 542 w 578"/>
                <a:gd name="T29" fmla="*/ 396 h 568"/>
                <a:gd name="T30" fmla="*/ 569 w 578"/>
                <a:gd name="T31" fmla="*/ 332 h 568"/>
                <a:gd name="T32" fmla="*/ 578 w 578"/>
                <a:gd name="T33" fmla="*/ 281 h 568"/>
                <a:gd name="T34" fmla="*/ 566 w 578"/>
                <a:gd name="T35" fmla="*/ 254 h 568"/>
                <a:gd name="T36" fmla="*/ 533 w 578"/>
                <a:gd name="T37" fmla="*/ 245 h 568"/>
                <a:gd name="T38" fmla="*/ 506 w 578"/>
                <a:gd name="T39" fmla="*/ 257 h 568"/>
                <a:gd name="T40" fmla="*/ 500 w 578"/>
                <a:gd name="T41" fmla="*/ 278 h 568"/>
                <a:gd name="T42" fmla="*/ 485 w 578"/>
                <a:gd name="T43" fmla="*/ 317 h 568"/>
                <a:gd name="T44" fmla="*/ 457 w 578"/>
                <a:gd name="T45" fmla="*/ 375 h 568"/>
                <a:gd name="T46" fmla="*/ 409 w 578"/>
                <a:gd name="T47" fmla="*/ 426 h 568"/>
                <a:gd name="T48" fmla="*/ 318 w 578"/>
                <a:gd name="T49" fmla="*/ 444 h 568"/>
                <a:gd name="T50" fmla="*/ 206 w 578"/>
                <a:gd name="T51" fmla="*/ 414 h 568"/>
                <a:gd name="T52" fmla="*/ 122 w 578"/>
                <a:gd name="T53" fmla="*/ 341 h 568"/>
                <a:gd name="T54" fmla="*/ 82 w 578"/>
                <a:gd name="T55" fmla="*/ 239 h 568"/>
                <a:gd name="T56" fmla="*/ 91 w 578"/>
                <a:gd name="T57" fmla="*/ 154 h 568"/>
                <a:gd name="T58" fmla="*/ 122 w 578"/>
                <a:gd name="T59" fmla="*/ 106 h 568"/>
                <a:gd name="T60" fmla="*/ 164 w 578"/>
                <a:gd name="T61" fmla="*/ 63 h 568"/>
                <a:gd name="T62" fmla="*/ 209 w 578"/>
                <a:gd name="T63" fmla="*/ 39 h 568"/>
                <a:gd name="T64" fmla="*/ 227 w 578"/>
                <a:gd name="T65" fmla="*/ 9 h 568"/>
                <a:gd name="T66" fmla="*/ 182 w 578"/>
                <a:gd name="T67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78" h="568">
                  <a:moveTo>
                    <a:pt x="155" y="9"/>
                  </a:moveTo>
                  <a:lnTo>
                    <a:pt x="125" y="21"/>
                  </a:lnTo>
                  <a:lnTo>
                    <a:pt x="97" y="39"/>
                  </a:lnTo>
                  <a:lnTo>
                    <a:pt x="70" y="57"/>
                  </a:lnTo>
                  <a:lnTo>
                    <a:pt x="49" y="81"/>
                  </a:lnTo>
                  <a:lnTo>
                    <a:pt x="31" y="109"/>
                  </a:lnTo>
                  <a:lnTo>
                    <a:pt x="16" y="136"/>
                  </a:lnTo>
                  <a:lnTo>
                    <a:pt x="7" y="169"/>
                  </a:lnTo>
                  <a:lnTo>
                    <a:pt x="0" y="202"/>
                  </a:lnTo>
                  <a:lnTo>
                    <a:pt x="0" y="239"/>
                  </a:lnTo>
                  <a:lnTo>
                    <a:pt x="3" y="272"/>
                  </a:lnTo>
                  <a:lnTo>
                    <a:pt x="13" y="305"/>
                  </a:lnTo>
                  <a:lnTo>
                    <a:pt x="25" y="338"/>
                  </a:lnTo>
                  <a:lnTo>
                    <a:pt x="37" y="369"/>
                  </a:lnTo>
                  <a:lnTo>
                    <a:pt x="55" y="402"/>
                  </a:lnTo>
                  <a:lnTo>
                    <a:pt x="76" y="429"/>
                  </a:lnTo>
                  <a:lnTo>
                    <a:pt x="100" y="456"/>
                  </a:lnTo>
                  <a:lnTo>
                    <a:pt x="134" y="487"/>
                  </a:lnTo>
                  <a:lnTo>
                    <a:pt x="170" y="514"/>
                  </a:lnTo>
                  <a:lnTo>
                    <a:pt x="209" y="541"/>
                  </a:lnTo>
                  <a:lnTo>
                    <a:pt x="252" y="559"/>
                  </a:lnTo>
                  <a:lnTo>
                    <a:pt x="294" y="568"/>
                  </a:lnTo>
                  <a:lnTo>
                    <a:pt x="339" y="568"/>
                  </a:lnTo>
                  <a:lnTo>
                    <a:pt x="382" y="556"/>
                  </a:lnTo>
                  <a:lnTo>
                    <a:pt x="424" y="529"/>
                  </a:lnTo>
                  <a:lnTo>
                    <a:pt x="451" y="505"/>
                  </a:lnTo>
                  <a:lnTo>
                    <a:pt x="479" y="481"/>
                  </a:lnTo>
                  <a:lnTo>
                    <a:pt x="503" y="453"/>
                  </a:lnTo>
                  <a:lnTo>
                    <a:pt x="524" y="426"/>
                  </a:lnTo>
                  <a:lnTo>
                    <a:pt x="542" y="396"/>
                  </a:lnTo>
                  <a:lnTo>
                    <a:pt x="557" y="366"/>
                  </a:lnTo>
                  <a:lnTo>
                    <a:pt x="569" y="332"/>
                  </a:lnTo>
                  <a:lnTo>
                    <a:pt x="575" y="296"/>
                  </a:lnTo>
                  <a:lnTo>
                    <a:pt x="578" y="281"/>
                  </a:lnTo>
                  <a:lnTo>
                    <a:pt x="575" y="266"/>
                  </a:lnTo>
                  <a:lnTo>
                    <a:pt x="566" y="254"/>
                  </a:lnTo>
                  <a:lnTo>
                    <a:pt x="551" y="245"/>
                  </a:lnTo>
                  <a:lnTo>
                    <a:pt x="533" y="245"/>
                  </a:lnTo>
                  <a:lnTo>
                    <a:pt x="518" y="248"/>
                  </a:lnTo>
                  <a:lnTo>
                    <a:pt x="506" y="257"/>
                  </a:lnTo>
                  <a:lnTo>
                    <a:pt x="500" y="272"/>
                  </a:lnTo>
                  <a:lnTo>
                    <a:pt x="500" y="278"/>
                  </a:lnTo>
                  <a:lnTo>
                    <a:pt x="494" y="293"/>
                  </a:lnTo>
                  <a:lnTo>
                    <a:pt x="485" y="317"/>
                  </a:lnTo>
                  <a:lnTo>
                    <a:pt x="473" y="345"/>
                  </a:lnTo>
                  <a:lnTo>
                    <a:pt x="457" y="375"/>
                  </a:lnTo>
                  <a:lnTo>
                    <a:pt x="433" y="402"/>
                  </a:lnTo>
                  <a:lnTo>
                    <a:pt x="409" y="426"/>
                  </a:lnTo>
                  <a:lnTo>
                    <a:pt x="376" y="441"/>
                  </a:lnTo>
                  <a:lnTo>
                    <a:pt x="318" y="444"/>
                  </a:lnTo>
                  <a:lnTo>
                    <a:pt x="261" y="435"/>
                  </a:lnTo>
                  <a:lnTo>
                    <a:pt x="206" y="414"/>
                  </a:lnTo>
                  <a:lnTo>
                    <a:pt x="161" y="381"/>
                  </a:lnTo>
                  <a:lnTo>
                    <a:pt x="122" y="341"/>
                  </a:lnTo>
                  <a:lnTo>
                    <a:pt x="94" y="293"/>
                  </a:lnTo>
                  <a:lnTo>
                    <a:pt x="82" y="239"/>
                  </a:lnTo>
                  <a:lnTo>
                    <a:pt x="82" y="181"/>
                  </a:lnTo>
                  <a:lnTo>
                    <a:pt x="91" y="154"/>
                  </a:lnTo>
                  <a:lnTo>
                    <a:pt x="103" y="130"/>
                  </a:lnTo>
                  <a:lnTo>
                    <a:pt x="122" y="106"/>
                  </a:lnTo>
                  <a:lnTo>
                    <a:pt x="143" y="84"/>
                  </a:lnTo>
                  <a:lnTo>
                    <a:pt x="164" y="63"/>
                  </a:lnTo>
                  <a:lnTo>
                    <a:pt x="188" y="48"/>
                  </a:lnTo>
                  <a:lnTo>
                    <a:pt x="209" y="39"/>
                  </a:lnTo>
                  <a:lnTo>
                    <a:pt x="230" y="33"/>
                  </a:lnTo>
                  <a:lnTo>
                    <a:pt x="227" y="9"/>
                  </a:lnTo>
                  <a:lnTo>
                    <a:pt x="209" y="0"/>
                  </a:lnTo>
                  <a:lnTo>
                    <a:pt x="182" y="3"/>
                  </a:lnTo>
                  <a:lnTo>
                    <a:pt x="15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28" name="Freeform 156"/>
            <p:cNvSpPr>
              <a:spLocks/>
            </p:cNvSpPr>
            <p:nvPr/>
          </p:nvSpPr>
          <p:spPr bwMode="auto">
            <a:xfrm>
              <a:off x="3476" y="3291"/>
              <a:ext cx="30" cy="27"/>
            </a:xfrm>
            <a:custGeom>
              <a:avLst/>
              <a:gdLst>
                <a:gd name="T0" fmla="*/ 0 w 30"/>
                <a:gd name="T1" fmla="*/ 12 h 27"/>
                <a:gd name="T2" fmla="*/ 3 w 30"/>
                <a:gd name="T3" fmla="*/ 18 h 27"/>
                <a:gd name="T4" fmla="*/ 6 w 30"/>
                <a:gd name="T5" fmla="*/ 24 h 27"/>
                <a:gd name="T6" fmla="*/ 9 w 30"/>
                <a:gd name="T7" fmla="*/ 27 h 27"/>
                <a:gd name="T8" fmla="*/ 15 w 30"/>
                <a:gd name="T9" fmla="*/ 27 h 27"/>
                <a:gd name="T10" fmla="*/ 21 w 30"/>
                <a:gd name="T11" fmla="*/ 27 h 27"/>
                <a:gd name="T12" fmla="*/ 27 w 30"/>
                <a:gd name="T13" fmla="*/ 24 h 27"/>
                <a:gd name="T14" fmla="*/ 30 w 30"/>
                <a:gd name="T15" fmla="*/ 18 h 27"/>
                <a:gd name="T16" fmla="*/ 30 w 30"/>
                <a:gd name="T17" fmla="*/ 12 h 27"/>
                <a:gd name="T18" fmla="*/ 30 w 30"/>
                <a:gd name="T19" fmla="*/ 9 h 27"/>
                <a:gd name="T20" fmla="*/ 27 w 30"/>
                <a:gd name="T21" fmla="*/ 3 h 27"/>
                <a:gd name="T22" fmla="*/ 21 w 30"/>
                <a:gd name="T23" fmla="*/ 0 h 27"/>
                <a:gd name="T24" fmla="*/ 15 w 30"/>
                <a:gd name="T25" fmla="*/ 0 h 27"/>
                <a:gd name="T26" fmla="*/ 9 w 30"/>
                <a:gd name="T27" fmla="*/ 0 h 27"/>
                <a:gd name="T28" fmla="*/ 6 w 30"/>
                <a:gd name="T29" fmla="*/ 3 h 27"/>
                <a:gd name="T30" fmla="*/ 3 w 30"/>
                <a:gd name="T31" fmla="*/ 9 h 27"/>
                <a:gd name="T32" fmla="*/ 0 w 30"/>
                <a:gd name="T33" fmla="*/ 12 h 27"/>
                <a:gd name="T34" fmla="*/ 0 w 30"/>
                <a:gd name="T35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27">
                  <a:moveTo>
                    <a:pt x="0" y="12"/>
                  </a:moveTo>
                  <a:lnTo>
                    <a:pt x="3" y="18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5" y="27"/>
                  </a:lnTo>
                  <a:lnTo>
                    <a:pt x="21" y="27"/>
                  </a:lnTo>
                  <a:lnTo>
                    <a:pt x="27" y="24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30" y="9"/>
                  </a:lnTo>
                  <a:lnTo>
                    <a:pt x="27" y="3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29" name="Freeform 157"/>
            <p:cNvSpPr>
              <a:spLocks/>
            </p:cNvSpPr>
            <p:nvPr/>
          </p:nvSpPr>
          <p:spPr bwMode="auto">
            <a:xfrm>
              <a:off x="3576" y="3231"/>
              <a:ext cx="36" cy="36"/>
            </a:xfrm>
            <a:custGeom>
              <a:avLst/>
              <a:gdLst>
                <a:gd name="T0" fmla="*/ 0 w 36"/>
                <a:gd name="T1" fmla="*/ 18 h 36"/>
                <a:gd name="T2" fmla="*/ 3 w 36"/>
                <a:gd name="T3" fmla="*/ 27 h 36"/>
                <a:gd name="T4" fmla="*/ 6 w 36"/>
                <a:gd name="T5" fmla="*/ 30 h 36"/>
                <a:gd name="T6" fmla="*/ 12 w 36"/>
                <a:gd name="T7" fmla="*/ 36 h 36"/>
                <a:gd name="T8" fmla="*/ 18 w 36"/>
                <a:gd name="T9" fmla="*/ 36 h 36"/>
                <a:gd name="T10" fmla="*/ 27 w 36"/>
                <a:gd name="T11" fmla="*/ 36 h 36"/>
                <a:gd name="T12" fmla="*/ 33 w 36"/>
                <a:gd name="T13" fmla="*/ 30 h 36"/>
                <a:gd name="T14" fmla="*/ 36 w 36"/>
                <a:gd name="T15" fmla="*/ 27 h 36"/>
                <a:gd name="T16" fmla="*/ 36 w 36"/>
                <a:gd name="T17" fmla="*/ 18 h 36"/>
                <a:gd name="T18" fmla="*/ 36 w 36"/>
                <a:gd name="T19" fmla="*/ 12 h 36"/>
                <a:gd name="T20" fmla="*/ 33 w 36"/>
                <a:gd name="T21" fmla="*/ 6 h 36"/>
                <a:gd name="T22" fmla="*/ 27 w 36"/>
                <a:gd name="T23" fmla="*/ 3 h 36"/>
                <a:gd name="T24" fmla="*/ 18 w 36"/>
                <a:gd name="T25" fmla="*/ 0 h 36"/>
                <a:gd name="T26" fmla="*/ 12 w 36"/>
                <a:gd name="T27" fmla="*/ 3 h 36"/>
                <a:gd name="T28" fmla="*/ 6 w 36"/>
                <a:gd name="T29" fmla="*/ 6 h 36"/>
                <a:gd name="T30" fmla="*/ 3 w 36"/>
                <a:gd name="T31" fmla="*/ 12 h 36"/>
                <a:gd name="T32" fmla="*/ 0 w 36"/>
                <a:gd name="T33" fmla="*/ 18 h 36"/>
                <a:gd name="T34" fmla="*/ 0 w 36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6">
                  <a:moveTo>
                    <a:pt x="0" y="18"/>
                  </a:moveTo>
                  <a:lnTo>
                    <a:pt x="3" y="27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27" y="36"/>
                  </a:lnTo>
                  <a:lnTo>
                    <a:pt x="33" y="30"/>
                  </a:lnTo>
                  <a:lnTo>
                    <a:pt x="36" y="27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3" y="6"/>
                  </a:lnTo>
                  <a:lnTo>
                    <a:pt x="27" y="3"/>
                  </a:lnTo>
                  <a:lnTo>
                    <a:pt x="18" y="0"/>
                  </a:lnTo>
                  <a:lnTo>
                    <a:pt x="12" y="3"/>
                  </a:lnTo>
                  <a:lnTo>
                    <a:pt x="6" y="6"/>
                  </a:lnTo>
                  <a:lnTo>
                    <a:pt x="3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30" name="Freeform 158"/>
            <p:cNvSpPr>
              <a:spLocks/>
            </p:cNvSpPr>
            <p:nvPr/>
          </p:nvSpPr>
          <p:spPr bwMode="auto">
            <a:xfrm>
              <a:off x="3706" y="3188"/>
              <a:ext cx="18" cy="18"/>
            </a:xfrm>
            <a:custGeom>
              <a:avLst/>
              <a:gdLst>
                <a:gd name="T0" fmla="*/ 0 w 18"/>
                <a:gd name="T1" fmla="*/ 9 h 18"/>
                <a:gd name="T2" fmla="*/ 0 w 18"/>
                <a:gd name="T3" fmla="*/ 12 h 18"/>
                <a:gd name="T4" fmla="*/ 3 w 18"/>
                <a:gd name="T5" fmla="*/ 15 h 18"/>
                <a:gd name="T6" fmla="*/ 6 w 18"/>
                <a:gd name="T7" fmla="*/ 18 h 18"/>
                <a:gd name="T8" fmla="*/ 9 w 18"/>
                <a:gd name="T9" fmla="*/ 18 h 18"/>
                <a:gd name="T10" fmla="*/ 12 w 18"/>
                <a:gd name="T11" fmla="*/ 18 h 18"/>
                <a:gd name="T12" fmla="*/ 15 w 18"/>
                <a:gd name="T13" fmla="*/ 15 h 18"/>
                <a:gd name="T14" fmla="*/ 18 w 18"/>
                <a:gd name="T15" fmla="*/ 12 h 18"/>
                <a:gd name="T16" fmla="*/ 18 w 18"/>
                <a:gd name="T17" fmla="*/ 9 h 18"/>
                <a:gd name="T18" fmla="*/ 18 w 18"/>
                <a:gd name="T19" fmla="*/ 6 h 18"/>
                <a:gd name="T20" fmla="*/ 15 w 18"/>
                <a:gd name="T21" fmla="*/ 3 h 18"/>
                <a:gd name="T22" fmla="*/ 12 w 18"/>
                <a:gd name="T23" fmla="*/ 0 h 18"/>
                <a:gd name="T24" fmla="*/ 9 w 18"/>
                <a:gd name="T25" fmla="*/ 0 h 18"/>
                <a:gd name="T26" fmla="*/ 6 w 18"/>
                <a:gd name="T27" fmla="*/ 0 h 18"/>
                <a:gd name="T28" fmla="*/ 3 w 18"/>
                <a:gd name="T29" fmla="*/ 3 h 18"/>
                <a:gd name="T30" fmla="*/ 0 w 18"/>
                <a:gd name="T31" fmla="*/ 6 h 18"/>
                <a:gd name="T32" fmla="*/ 0 w 18"/>
                <a:gd name="T33" fmla="*/ 9 h 18"/>
                <a:gd name="T34" fmla="*/ 0 w 18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31" name="Freeform 159"/>
            <p:cNvSpPr>
              <a:spLocks/>
            </p:cNvSpPr>
            <p:nvPr/>
          </p:nvSpPr>
          <p:spPr bwMode="auto">
            <a:xfrm>
              <a:off x="3649" y="3330"/>
              <a:ext cx="15" cy="19"/>
            </a:xfrm>
            <a:custGeom>
              <a:avLst/>
              <a:gdLst>
                <a:gd name="T0" fmla="*/ 0 w 15"/>
                <a:gd name="T1" fmla="*/ 9 h 19"/>
                <a:gd name="T2" fmla="*/ 0 w 15"/>
                <a:gd name="T3" fmla="*/ 12 h 19"/>
                <a:gd name="T4" fmla="*/ 3 w 15"/>
                <a:gd name="T5" fmla="*/ 15 h 19"/>
                <a:gd name="T6" fmla="*/ 6 w 15"/>
                <a:gd name="T7" fmla="*/ 19 h 19"/>
                <a:gd name="T8" fmla="*/ 9 w 15"/>
                <a:gd name="T9" fmla="*/ 19 h 19"/>
                <a:gd name="T10" fmla="*/ 12 w 15"/>
                <a:gd name="T11" fmla="*/ 19 h 19"/>
                <a:gd name="T12" fmla="*/ 12 w 15"/>
                <a:gd name="T13" fmla="*/ 15 h 19"/>
                <a:gd name="T14" fmla="*/ 15 w 15"/>
                <a:gd name="T15" fmla="*/ 12 h 19"/>
                <a:gd name="T16" fmla="*/ 15 w 15"/>
                <a:gd name="T17" fmla="*/ 9 h 19"/>
                <a:gd name="T18" fmla="*/ 15 w 15"/>
                <a:gd name="T19" fmla="*/ 6 h 19"/>
                <a:gd name="T20" fmla="*/ 12 w 15"/>
                <a:gd name="T21" fmla="*/ 3 h 19"/>
                <a:gd name="T22" fmla="*/ 12 w 15"/>
                <a:gd name="T23" fmla="*/ 0 h 19"/>
                <a:gd name="T24" fmla="*/ 9 w 15"/>
                <a:gd name="T25" fmla="*/ 0 h 19"/>
                <a:gd name="T26" fmla="*/ 6 w 15"/>
                <a:gd name="T27" fmla="*/ 0 h 19"/>
                <a:gd name="T28" fmla="*/ 3 w 15"/>
                <a:gd name="T29" fmla="*/ 3 h 19"/>
                <a:gd name="T30" fmla="*/ 0 w 15"/>
                <a:gd name="T31" fmla="*/ 6 h 19"/>
                <a:gd name="T32" fmla="*/ 0 w 15"/>
                <a:gd name="T33" fmla="*/ 9 h 19"/>
                <a:gd name="T34" fmla="*/ 0 w 15"/>
                <a:gd name="T35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9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32" name="Freeform 160"/>
            <p:cNvSpPr>
              <a:spLocks/>
            </p:cNvSpPr>
            <p:nvPr/>
          </p:nvSpPr>
          <p:spPr bwMode="auto">
            <a:xfrm>
              <a:off x="3549" y="3388"/>
              <a:ext cx="15" cy="18"/>
            </a:xfrm>
            <a:custGeom>
              <a:avLst/>
              <a:gdLst>
                <a:gd name="T0" fmla="*/ 0 w 15"/>
                <a:gd name="T1" fmla="*/ 9 h 18"/>
                <a:gd name="T2" fmla="*/ 0 w 15"/>
                <a:gd name="T3" fmla="*/ 12 h 18"/>
                <a:gd name="T4" fmla="*/ 3 w 15"/>
                <a:gd name="T5" fmla="*/ 15 h 18"/>
                <a:gd name="T6" fmla="*/ 6 w 15"/>
                <a:gd name="T7" fmla="*/ 18 h 18"/>
                <a:gd name="T8" fmla="*/ 9 w 15"/>
                <a:gd name="T9" fmla="*/ 18 h 18"/>
                <a:gd name="T10" fmla="*/ 12 w 15"/>
                <a:gd name="T11" fmla="*/ 18 h 18"/>
                <a:gd name="T12" fmla="*/ 12 w 15"/>
                <a:gd name="T13" fmla="*/ 15 h 18"/>
                <a:gd name="T14" fmla="*/ 15 w 15"/>
                <a:gd name="T15" fmla="*/ 12 h 18"/>
                <a:gd name="T16" fmla="*/ 15 w 15"/>
                <a:gd name="T17" fmla="*/ 9 h 18"/>
                <a:gd name="T18" fmla="*/ 15 w 15"/>
                <a:gd name="T19" fmla="*/ 6 h 18"/>
                <a:gd name="T20" fmla="*/ 12 w 15"/>
                <a:gd name="T21" fmla="*/ 3 h 18"/>
                <a:gd name="T22" fmla="*/ 12 w 15"/>
                <a:gd name="T23" fmla="*/ 0 h 18"/>
                <a:gd name="T24" fmla="*/ 9 w 15"/>
                <a:gd name="T25" fmla="*/ 0 h 18"/>
                <a:gd name="T26" fmla="*/ 6 w 15"/>
                <a:gd name="T27" fmla="*/ 0 h 18"/>
                <a:gd name="T28" fmla="*/ 3 w 15"/>
                <a:gd name="T29" fmla="*/ 3 h 18"/>
                <a:gd name="T30" fmla="*/ 0 w 15"/>
                <a:gd name="T31" fmla="*/ 6 h 18"/>
                <a:gd name="T32" fmla="*/ 0 w 15"/>
                <a:gd name="T33" fmla="*/ 9 h 18"/>
                <a:gd name="T34" fmla="*/ 0 w 15"/>
                <a:gd name="T3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lnTo>
                    <a:pt x="0" y="12"/>
                  </a:lnTo>
                  <a:lnTo>
                    <a:pt x="3" y="15"/>
                  </a:lnTo>
                  <a:lnTo>
                    <a:pt x="6" y="18"/>
                  </a:lnTo>
                  <a:lnTo>
                    <a:pt x="9" y="18"/>
                  </a:lnTo>
                  <a:lnTo>
                    <a:pt x="12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5" y="9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33" name="Freeform 161"/>
            <p:cNvSpPr>
              <a:spLocks/>
            </p:cNvSpPr>
            <p:nvPr/>
          </p:nvSpPr>
          <p:spPr bwMode="auto">
            <a:xfrm>
              <a:off x="3742" y="3279"/>
              <a:ext cx="43" cy="42"/>
            </a:xfrm>
            <a:custGeom>
              <a:avLst/>
              <a:gdLst>
                <a:gd name="T0" fmla="*/ 0 w 43"/>
                <a:gd name="T1" fmla="*/ 21 h 42"/>
                <a:gd name="T2" fmla="*/ 0 w 43"/>
                <a:gd name="T3" fmla="*/ 30 h 42"/>
                <a:gd name="T4" fmla="*/ 6 w 43"/>
                <a:gd name="T5" fmla="*/ 36 h 42"/>
                <a:gd name="T6" fmla="*/ 13 w 43"/>
                <a:gd name="T7" fmla="*/ 42 h 42"/>
                <a:gd name="T8" fmla="*/ 22 w 43"/>
                <a:gd name="T9" fmla="*/ 42 h 42"/>
                <a:gd name="T10" fmla="*/ 31 w 43"/>
                <a:gd name="T11" fmla="*/ 42 h 42"/>
                <a:gd name="T12" fmla="*/ 37 w 43"/>
                <a:gd name="T13" fmla="*/ 36 h 42"/>
                <a:gd name="T14" fmla="*/ 43 w 43"/>
                <a:gd name="T15" fmla="*/ 30 h 42"/>
                <a:gd name="T16" fmla="*/ 43 w 43"/>
                <a:gd name="T17" fmla="*/ 21 h 42"/>
                <a:gd name="T18" fmla="*/ 43 w 43"/>
                <a:gd name="T19" fmla="*/ 12 h 42"/>
                <a:gd name="T20" fmla="*/ 37 w 43"/>
                <a:gd name="T21" fmla="*/ 6 h 42"/>
                <a:gd name="T22" fmla="*/ 31 w 43"/>
                <a:gd name="T23" fmla="*/ 0 h 42"/>
                <a:gd name="T24" fmla="*/ 22 w 43"/>
                <a:gd name="T25" fmla="*/ 0 h 42"/>
                <a:gd name="T26" fmla="*/ 13 w 43"/>
                <a:gd name="T27" fmla="*/ 0 h 42"/>
                <a:gd name="T28" fmla="*/ 6 w 43"/>
                <a:gd name="T29" fmla="*/ 6 h 42"/>
                <a:gd name="T30" fmla="*/ 0 w 43"/>
                <a:gd name="T31" fmla="*/ 12 h 42"/>
                <a:gd name="T32" fmla="*/ 0 w 43"/>
                <a:gd name="T33" fmla="*/ 21 h 42"/>
                <a:gd name="T34" fmla="*/ 0 w 43"/>
                <a:gd name="T3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42">
                  <a:moveTo>
                    <a:pt x="0" y="21"/>
                  </a:moveTo>
                  <a:lnTo>
                    <a:pt x="0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2" y="42"/>
                  </a:lnTo>
                  <a:lnTo>
                    <a:pt x="31" y="42"/>
                  </a:lnTo>
                  <a:lnTo>
                    <a:pt x="37" y="36"/>
                  </a:lnTo>
                  <a:lnTo>
                    <a:pt x="43" y="30"/>
                  </a:lnTo>
                  <a:lnTo>
                    <a:pt x="43" y="21"/>
                  </a:lnTo>
                  <a:lnTo>
                    <a:pt x="43" y="12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34" name="Freeform 162"/>
            <p:cNvSpPr>
              <a:spLocks/>
            </p:cNvSpPr>
            <p:nvPr/>
          </p:nvSpPr>
          <p:spPr bwMode="auto">
            <a:xfrm>
              <a:off x="2862" y="1979"/>
              <a:ext cx="24" cy="27"/>
            </a:xfrm>
            <a:custGeom>
              <a:avLst/>
              <a:gdLst>
                <a:gd name="T0" fmla="*/ 0 w 24"/>
                <a:gd name="T1" fmla="*/ 15 h 27"/>
                <a:gd name="T2" fmla="*/ 0 w 24"/>
                <a:gd name="T3" fmla="*/ 18 h 27"/>
                <a:gd name="T4" fmla="*/ 3 w 24"/>
                <a:gd name="T5" fmla="*/ 24 h 27"/>
                <a:gd name="T6" fmla="*/ 6 w 24"/>
                <a:gd name="T7" fmla="*/ 27 h 27"/>
                <a:gd name="T8" fmla="*/ 12 w 24"/>
                <a:gd name="T9" fmla="*/ 27 h 27"/>
                <a:gd name="T10" fmla="*/ 18 w 24"/>
                <a:gd name="T11" fmla="*/ 27 h 27"/>
                <a:gd name="T12" fmla="*/ 21 w 24"/>
                <a:gd name="T13" fmla="*/ 24 h 27"/>
                <a:gd name="T14" fmla="*/ 24 w 24"/>
                <a:gd name="T15" fmla="*/ 18 h 27"/>
                <a:gd name="T16" fmla="*/ 24 w 24"/>
                <a:gd name="T17" fmla="*/ 15 h 27"/>
                <a:gd name="T18" fmla="*/ 24 w 24"/>
                <a:gd name="T19" fmla="*/ 9 h 27"/>
                <a:gd name="T20" fmla="*/ 21 w 24"/>
                <a:gd name="T21" fmla="*/ 3 h 27"/>
                <a:gd name="T22" fmla="*/ 18 w 24"/>
                <a:gd name="T23" fmla="*/ 0 h 27"/>
                <a:gd name="T24" fmla="*/ 12 w 24"/>
                <a:gd name="T25" fmla="*/ 0 h 27"/>
                <a:gd name="T26" fmla="*/ 6 w 24"/>
                <a:gd name="T27" fmla="*/ 0 h 27"/>
                <a:gd name="T28" fmla="*/ 3 w 24"/>
                <a:gd name="T29" fmla="*/ 3 h 27"/>
                <a:gd name="T30" fmla="*/ 0 w 24"/>
                <a:gd name="T31" fmla="*/ 9 h 27"/>
                <a:gd name="T32" fmla="*/ 0 w 24"/>
                <a:gd name="T33" fmla="*/ 15 h 27"/>
                <a:gd name="T34" fmla="*/ 0 w 24"/>
                <a:gd name="T35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7">
                  <a:moveTo>
                    <a:pt x="0" y="15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12" y="27"/>
                  </a:lnTo>
                  <a:lnTo>
                    <a:pt x="18" y="27"/>
                  </a:lnTo>
                  <a:lnTo>
                    <a:pt x="21" y="24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35" name="Freeform 163"/>
            <p:cNvSpPr>
              <a:spLocks/>
            </p:cNvSpPr>
            <p:nvPr/>
          </p:nvSpPr>
          <p:spPr bwMode="auto">
            <a:xfrm>
              <a:off x="2971" y="1951"/>
              <a:ext cx="27" cy="25"/>
            </a:xfrm>
            <a:custGeom>
              <a:avLst/>
              <a:gdLst>
                <a:gd name="T0" fmla="*/ 0 w 27"/>
                <a:gd name="T1" fmla="*/ 12 h 25"/>
                <a:gd name="T2" fmla="*/ 0 w 27"/>
                <a:gd name="T3" fmla="*/ 15 h 25"/>
                <a:gd name="T4" fmla="*/ 3 w 27"/>
                <a:gd name="T5" fmla="*/ 21 h 25"/>
                <a:gd name="T6" fmla="*/ 9 w 27"/>
                <a:gd name="T7" fmla="*/ 25 h 25"/>
                <a:gd name="T8" fmla="*/ 15 w 27"/>
                <a:gd name="T9" fmla="*/ 25 h 25"/>
                <a:gd name="T10" fmla="*/ 18 w 27"/>
                <a:gd name="T11" fmla="*/ 25 h 25"/>
                <a:gd name="T12" fmla="*/ 24 w 27"/>
                <a:gd name="T13" fmla="*/ 21 h 25"/>
                <a:gd name="T14" fmla="*/ 27 w 27"/>
                <a:gd name="T15" fmla="*/ 15 h 25"/>
                <a:gd name="T16" fmla="*/ 27 w 27"/>
                <a:gd name="T17" fmla="*/ 12 h 25"/>
                <a:gd name="T18" fmla="*/ 27 w 27"/>
                <a:gd name="T19" fmla="*/ 6 h 25"/>
                <a:gd name="T20" fmla="*/ 24 w 27"/>
                <a:gd name="T21" fmla="*/ 3 h 25"/>
                <a:gd name="T22" fmla="*/ 18 w 27"/>
                <a:gd name="T23" fmla="*/ 0 h 25"/>
                <a:gd name="T24" fmla="*/ 15 w 27"/>
                <a:gd name="T25" fmla="*/ 0 h 25"/>
                <a:gd name="T26" fmla="*/ 9 w 27"/>
                <a:gd name="T27" fmla="*/ 0 h 25"/>
                <a:gd name="T28" fmla="*/ 3 w 27"/>
                <a:gd name="T29" fmla="*/ 3 h 25"/>
                <a:gd name="T30" fmla="*/ 0 w 27"/>
                <a:gd name="T31" fmla="*/ 6 h 25"/>
                <a:gd name="T32" fmla="*/ 0 w 27"/>
                <a:gd name="T33" fmla="*/ 12 h 25"/>
                <a:gd name="T34" fmla="*/ 0 w 27"/>
                <a:gd name="T35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25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5"/>
                  </a:lnTo>
                  <a:lnTo>
                    <a:pt x="15" y="25"/>
                  </a:lnTo>
                  <a:lnTo>
                    <a:pt x="18" y="25"/>
                  </a:lnTo>
                  <a:lnTo>
                    <a:pt x="24" y="21"/>
                  </a:lnTo>
                  <a:lnTo>
                    <a:pt x="27" y="15"/>
                  </a:lnTo>
                  <a:lnTo>
                    <a:pt x="27" y="12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36" name="Freeform 164"/>
            <p:cNvSpPr>
              <a:spLocks/>
            </p:cNvSpPr>
            <p:nvPr/>
          </p:nvSpPr>
          <p:spPr bwMode="auto">
            <a:xfrm>
              <a:off x="3071" y="1921"/>
              <a:ext cx="18" cy="15"/>
            </a:xfrm>
            <a:custGeom>
              <a:avLst/>
              <a:gdLst>
                <a:gd name="T0" fmla="*/ 0 w 18"/>
                <a:gd name="T1" fmla="*/ 6 h 15"/>
                <a:gd name="T2" fmla="*/ 0 w 18"/>
                <a:gd name="T3" fmla="*/ 9 h 15"/>
                <a:gd name="T4" fmla="*/ 3 w 18"/>
                <a:gd name="T5" fmla="*/ 12 h 15"/>
                <a:gd name="T6" fmla="*/ 6 w 18"/>
                <a:gd name="T7" fmla="*/ 15 h 15"/>
                <a:gd name="T8" fmla="*/ 9 w 18"/>
                <a:gd name="T9" fmla="*/ 15 h 15"/>
                <a:gd name="T10" fmla="*/ 12 w 18"/>
                <a:gd name="T11" fmla="*/ 15 h 15"/>
                <a:gd name="T12" fmla="*/ 15 w 18"/>
                <a:gd name="T13" fmla="*/ 12 h 15"/>
                <a:gd name="T14" fmla="*/ 18 w 18"/>
                <a:gd name="T15" fmla="*/ 9 h 15"/>
                <a:gd name="T16" fmla="*/ 18 w 18"/>
                <a:gd name="T17" fmla="*/ 6 h 15"/>
                <a:gd name="T18" fmla="*/ 18 w 18"/>
                <a:gd name="T19" fmla="*/ 3 h 15"/>
                <a:gd name="T20" fmla="*/ 15 w 18"/>
                <a:gd name="T21" fmla="*/ 3 h 15"/>
                <a:gd name="T22" fmla="*/ 12 w 18"/>
                <a:gd name="T23" fmla="*/ 0 h 15"/>
                <a:gd name="T24" fmla="*/ 9 w 18"/>
                <a:gd name="T25" fmla="*/ 0 h 15"/>
                <a:gd name="T26" fmla="*/ 6 w 18"/>
                <a:gd name="T27" fmla="*/ 0 h 15"/>
                <a:gd name="T28" fmla="*/ 3 w 18"/>
                <a:gd name="T29" fmla="*/ 3 h 15"/>
                <a:gd name="T30" fmla="*/ 0 w 18"/>
                <a:gd name="T31" fmla="*/ 3 h 15"/>
                <a:gd name="T32" fmla="*/ 0 w 18"/>
                <a:gd name="T33" fmla="*/ 6 h 15"/>
                <a:gd name="T34" fmla="*/ 0 w 18"/>
                <a:gd name="T3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5">
                  <a:moveTo>
                    <a:pt x="0" y="6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8" y="9"/>
                  </a:lnTo>
                  <a:lnTo>
                    <a:pt x="18" y="6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37" name="Freeform 165"/>
            <p:cNvSpPr>
              <a:spLocks/>
            </p:cNvSpPr>
            <p:nvPr/>
          </p:nvSpPr>
          <p:spPr bwMode="auto">
            <a:xfrm>
              <a:off x="2898" y="2090"/>
              <a:ext cx="15" cy="16"/>
            </a:xfrm>
            <a:custGeom>
              <a:avLst/>
              <a:gdLst>
                <a:gd name="T0" fmla="*/ 0 w 15"/>
                <a:gd name="T1" fmla="*/ 6 h 16"/>
                <a:gd name="T2" fmla="*/ 0 w 15"/>
                <a:gd name="T3" fmla="*/ 10 h 16"/>
                <a:gd name="T4" fmla="*/ 3 w 15"/>
                <a:gd name="T5" fmla="*/ 13 h 16"/>
                <a:gd name="T6" fmla="*/ 6 w 15"/>
                <a:gd name="T7" fmla="*/ 16 h 16"/>
                <a:gd name="T8" fmla="*/ 9 w 15"/>
                <a:gd name="T9" fmla="*/ 16 h 16"/>
                <a:gd name="T10" fmla="*/ 12 w 15"/>
                <a:gd name="T11" fmla="*/ 16 h 16"/>
                <a:gd name="T12" fmla="*/ 12 w 15"/>
                <a:gd name="T13" fmla="*/ 13 h 16"/>
                <a:gd name="T14" fmla="*/ 15 w 15"/>
                <a:gd name="T15" fmla="*/ 10 h 16"/>
                <a:gd name="T16" fmla="*/ 15 w 15"/>
                <a:gd name="T17" fmla="*/ 6 h 16"/>
                <a:gd name="T18" fmla="*/ 15 w 15"/>
                <a:gd name="T19" fmla="*/ 3 h 16"/>
                <a:gd name="T20" fmla="*/ 12 w 15"/>
                <a:gd name="T21" fmla="*/ 3 h 16"/>
                <a:gd name="T22" fmla="*/ 12 w 15"/>
                <a:gd name="T23" fmla="*/ 0 h 16"/>
                <a:gd name="T24" fmla="*/ 9 w 15"/>
                <a:gd name="T25" fmla="*/ 0 h 16"/>
                <a:gd name="T26" fmla="*/ 6 w 15"/>
                <a:gd name="T27" fmla="*/ 0 h 16"/>
                <a:gd name="T28" fmla="*/ 3 w 15"/>
                <a:gd name="T29" fmla="*/ 3 h 16"/>
                <a:gd name="T30" fmla="*/ 0 w 15"/>
                <a:gd name="T31" fmla="*/ 3 h 16"/>
                <a:gd name="T32" fmla="*/ 0 w 15"/>
                <a:gd name="T33" fmla="*/ 6 h 16"/>
                <a:gd name="T34" fmla="*/ 0 w 15"/>
                <a:gd name="T3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6">
                  <a:moveTo>
                    <a:pt x="0" y="6"/>
                  </a:moveTo>
                  <a:lnTo>
                    <a:pt x="0" y="10"/>
                  </a:lnTo>
                  <a:lnTo>
                    <a:pt x="3" y="13"/>
                  </a:lnTo>
                  <a:lnTo>
                    <a:pt x="6" y="16"/>
                  </a:lnTo>
                  <a:lnTo>
                    <a:pt x="9" y="16"/>
                  </a:lnTo>
                  <a:lnTo>
                    <a:pt x="12" y="16"/>
                  </a:lnTo>
                  <a:lnTo>
                    <a:pt x="12" y="13"/>
                  </a:lnTo>
                  <a:lnTo>
                    <a:pt x="15" y="10"/>
                  </a:lnTo>
                  <a:lnTo>
                    <a:pt x="15" y="6"/>
                  </a:lnTo>
                  <a:lnTo>
                    <a:pt x="15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38" name="Freeform 166"/>
            <p:cNvSpPr>
              <a:spLocks/>
            </p:cNvSpPr>
            <p:nvPr/>
          </p:nvSpPr>
          <p:spPr bwMode="auto">
            <a:xfrm>
              <a:off x="3101" y="1982"/>
              <a:ext cx="33" cy="36"/>
            </a:xfrm>
            <a:custGeom>
              <a:avLst/>
              <a:gdLst>
                <a:gd name="T0" fmla="*/ 0 w 33"/>
                <a:gd name="T1" fmla="*/ 18 h 36"/>
                <a:gd name="T2" fmla="*/ 0 w 33"/>
                <a:gd name="T3" fmla="*/ 24 h 36"/>
                <a:gd name="T4" fmla="*/ 6 w 33"/>
                <a:gd name="T5" fmla="*/ 30 h 36"/>
                <a:gd name="T6" fmla="*/ 9 w 33"/>
                <a:gd name="T7" fmla="*/ 33 h 36"/>
                <a:gd name="T8" fmla="*/ 18 w 33"/>
                <a:gd name="T9" fmla="*/ 36 h 36"/>
                <a:gd name="T10" fmla="*/ 24 w 33"/>
                <a:gd name="T11" fmla="*/ 33 h 36"/>
                <a:gd name="T12" fmla="*/ 30 w 33"/>
                <a:gd name="T13" fmla="*/ 30 h 36"/>
                <a:gd name="T14" fmla="*/ 33 w 33"/>
                <a:gd name="T15" fmla="*/ 24 h 36"/>
                <a:gd name="T16" fmla="*/ 33 w 33"/>
                <a:gd name="T17" fmla="*/ 18 h 36"/>
                <a:gd name="T18" fmla="*/ 33 w 33"/>
                <a:gd name="T19" fmla="*/ 12 h 36"/>
                <a:gd name="T20" fmla="*/ 30 w 33"/>
                <a:gd name="T21" fmla="*/ 6 h 36"/>
                <a:gd name="T22" fmla="*/ 24 w 33"/>
                <a:gd name="T23" fmla="*/ 3 h 36"/>
                <a:gd name="T24" fmla="*/ 18 w 33"/>
                <a:gd name="T25" fmla="*/ 0 h 36"/>
                <a:gd name="T26" fmla="*/ 9 w 33"/>
                <a:gd name="T27" fmla="*/ 3 h 36"/>
                <a:gd name="T28" fmla="*/ 6 w 33"/>
                <a:gd name="T29" fmla="*/ 6 h 36"/>
                <a:gd name="T30" fmla="*/ 0 w 33"/>
                <a:gd name="T31" fmla="*/ 12 h 36"/>
                <a:gd name="T32" fmla="*/ 0 w 33"/>
                <a:gd name="T33" fmla="*/ 18 h 36"/>
                <a:gd name="T34" fmla="*/ 0 w 33"/>
                <a:gd name="T3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36">
                  <a:moveTo>
                    <a:pt x="0" y="18"/>
                  </a:moveTo>
                  <a:lnTo>
                    <a:pt x="0" y="24"/>
                  </a:lnTo>
                  <a:lnTo>
                    <a:pt x="6" y="30"/>
                  </a:lnTo>
                  <a:lnTo>
                    <a:pt x="9" y="33"/>
                  </a:lnTo>
                  <a:lnTo>
                    <a:pt x="18" y="36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39" name="Freeform 167"/>
            <p:cNvSpPr>
              <a:spLocks/>
            </p:cNvSpPr>
            <p:nvPr/>
          </p:nvSpPr>
          <p:spPr bwMode="auto">
            <a:xfrm>
              <a:off x="2995" y="2033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5 h 24"/>
                <a:gd name="T4" fmla="*/ 3 w 24"/>
                <a:gd name="T5" fmla="*/ 21 h 24"/>
                <a:gd name="T6" fmla="*/ 9 w 24"/>
                <a:gd name="T7" fmla="*/ 24 h 24"/>
                <a:gd name="T8" fmla="*/ 12 w 24"/>
                <a:gd name="T9" fmla="*/ 24 h 24"/>
                <a:gd name="T10" fmla="*/ 15 w 24"/>
                <a:gd name="T11" fmla="*/ 24 h 24"/>
                <a:gd name="T12" fmla="*/ 21 w 24"/>
                <a:gd name="T13" fmla="*/ 21 h 24"/>
                <a:gd name="T14" fmla="*/ 24 w 24"/>
                <a:gd name="T15" fmla="*/ 15 h 24"/>
                <a:gd name="T16" fmla="*/ 24 w 24"/>
                <a:gd name="T17" fmla="*/ 12 h 24"/>
                <a:gd name="T18" fmla="*/ 24 w 24"/>
                <a:gd name="T19" fmla="*/ 9 h 24"/>
                <a:gd name="T20" fmla="*/ 21 w 24"/>
                <a:gd name="T21" fmla="*/ 3 h 24"/>
                <a:gd name="T22" fmla="*/ 15 w 24"/>
                <a:gd name="T23" fmla="*/ 0 h 24"/>
                <a:gd name="T24" fmla="*/ 12 w 24"/>
                <a:gd name="T25" fmla="*/ 0 h 24"/>
                <a:gd name="T26" fmla="*/ 9 w 24"/>
                <a:gd name="T27" fmla="*/ 0 h 24"/>
                <a:gd name="T28" fmla="*/ 3 w 24"/>
                <a:gd name="T29" fmla="*/ 3 h 24"/>
                <a:gd name="T30" fmla="*/ 0 w 24"/>
                <a:gd name="T31" fmla="*/ 9 h 24"/>
                <a:gd name="T32" fmla="*/ 0 w 24"/>
                <a:gd name="T33" fmla="*/ 12 h 24"/>
                <a:gd name="T34" fmla="*/ 0 w 24"/>
                <a:gd name="T3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5"/>
                  </a:lnTo>
                  <a:lnTo>
                    <a:pt x="3" y="21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5" y="24"/>
                  </a:lnTo>
                  <a:lnTo>
                    <a:pt x="21" y="21"/>
                  </a:lnTo>
                  <a:lnTo>
                    <a:pt x="24" y="15"/>
                  </a:lnTo>
                  <a:lnTo>
                    <a:pt x="24" y="12"/>
                  </a:lnTo>
                  <a:lnTo>
                    <a:pt x="24" y="9"/>
                  </a:lnTo>
                  <a:lnTo>
                    <a:pt x="21" y="3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0" name="Freeform 168"/>
            <p:cNvSpPr>
              <a:spLocks/>
            </p:cNvSpPr>
            <p:nvPr/>
          </p:nvSpPr>
          <p:spPr bwMode="auto">
            <a:xfrm>
              <a:off x="2931" y="2490"/>
              <a:ext cx="152" cy="157"/>
            </a:xfrm>
            <a:custGeom>
              <a:avLst/>
              <a:gdLst>
                <a:gd name="T0" fmla="*/ 15 w 152"/>
                <a:gd name="T1" fmla="*/ 136 h 157"/>
                <a:gd name="T2" fmla="*/ 31 w 152"/>
                <a:gd name="T3" fmla="*/ 151 h 157"/>
                <a:gd name="T4" fmla="*/ 52 w 152"/>
                <a:gd name="T5" fmla="*/ 157 h 157"/>
                <a:gd name="T6" fmla="*/ 67 w 152"/>
                <a:gd name="T7" fmla="*/ 157 h 157"/>
                <a:gd name="T8" fmla="*/ 76 w 152"/>
                <a:gd name="T9" fmla="*/ 154 h 157"/>
                <a:gd name="T10" fmla="*/ 79 w 152"/>
                <a:gd name="T11" fmla="*/ 154 h 157"/>
                <a:gd name="T12" fmla="*/ 91 w 152"/>
                <a:gd name="T13" fmla="*/ 148 h 157"/>
                <a:gd name="T14" fmla="*/ 103 w 152"/>
                <a:gd name="T15" fmla="*/ 145 h 157"/>
                <a:gd name="T16" fmla="*/ 121 w 152"/>
                <a:gd name="T17" fmla="*/ 136 h 157"/>
                <a:gd name="T18" fmla="*/ 134 w 152"/>
                <a:gd name="T19" fmla="*/ 127 h 157"/>
                <a:gd name="T20" fmla="*/ 146 w 152"/>
                <a:gd name="T21" fmla="*/ 118 h 157"/>
                <a:gd name="T22" fmla="*/ 152 w 152"/>
                <a:gd name="T23" fmla="*/ 105 h 157"/>
                <a:gd name="T24" fmla="*/ 149 w 152"/>
                <a:gd name="T25" fmla="*/ 93 h 157"/>
                <a:gd name="T26" fmla="*/ 121 w 152"/>
                <a:gd name="T27" fmla="*/ 72 h 157"/>
                <a:gd name="T28" fmla="*/ 94 w 152"/>
                <a:gd name="T29" fmla="*/ 81 h 157"/>
                <a:gd name="T30" fmla="*/ 73 w 152"/>
                <a:gd name="T31" fmla="*/ 99 h 157"/>
                <a:gd name="T32" fmla="*/ 64 w 152"/>
                <a:gd name="T33" fmla="*/ 109 h 157"/>
                <a:gd name="T34" fmla="*/ 61 w 152"/>
                <a:gd name="T35" fmla="*/ 90 h 157"/>
                <a:gd name="T36" fmla="*/ 49 w 152"/>
                <a:gd name="T37" fmla="*/ 54 h 157"/>
                <a:gd name="T38" fmla="*/ 28 w 152"/>
                <a:gd name="T39" fmla="*/ 15 h 157"/>
                <a:gd name="T40" fmla="*/ 3 w 152"/>
                <a:gd name="T41" fmla="*/ 0 h 157"/>
                <a:gd name="T42" fmla="*/ 0 w 152"/>
                <a:gd name="T43" fmla="*/ 39 h 157"/>
                <a:gd name="T44" fmla="*/ 6 w 152"/>
                <a:gd name="T45" fmla="*/ 84 h 157"/>
                <a:gd name="T46" fmla="*/ 12 w 152"/>
                <a:gd name="T47" fmla="*/ 121 h 157"/>
                <a:gd name="T48" fmla="*/ 15 w 152"/>
                <a:gd name="T49" fmla="*/ 136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157">
                  <a:moveTo>
                    <a:pt x="15" y="136"/>
                  </a:moveTo>
                  <a:lnTo>
                    <a:pt x="31" y="151"/>
                  </a:lnTo>
                  <a:lnTo>
                    <a:pt x="52" y="157"/>
                  </a:lnTo>
                  <a:lnTo>
                    <a:pt x="67" y="157"/>
                  </a:lnTo>
                  <a:lnTo>
                    <a:pt x="76" y="154"/>
                  </a:lnTo>
                  <a:lnTo>
                    <a:pt x="79" y="154"/>
                  </a:lnTo>
                  <a:lnTo>
                    <a:pt x="91" y="148"/>
                  </a:lnTo>
                  <a:lnTo>
                    <a:pt x="103" y="145"/>
                  </a:lnTo>
                  <a:lnTo>
                    <a:pt x="121" y="136"/>
                  </a:lnTo>
                  <a:lnTo>
                    <a:pt x="134" y="127"/>
                  </a:lnTo>
                  <a:lnTo>
                    <a:pt x="146" y="118"/>
                  </a:lnTo>
                  <a:lnTo>
                    <a:pt x="152" y="105"/>
                  </a:lnTo>
                  <a:lnTo>
                    <a:pt x="149" y="93"/>
                  </a:lnTo>
                  <a:lnTo>
                    <a:pt x="121" y="72"/>
                  </a:lnTo>
                  <a:lnTo>
                    <a:pt x="94" y="81"/>
                  </a:lnTo>
                  <a:lnTo>
                    <a:pt x="73" y="99"/>
                  </a:lnTo>
                  <a:lnTo>
                    <a:pt x="64" y="109"/>
                  </a:lnTo>
                  <a:lnTo>
                    <a:pt x="61" y="90"/>
                  </a:lnTo>
                  <a:lnTo>
                    <a:pt x="49" y="54"/>
                  </a:lnTo>
                  <a:lnTo>
                    <a:pt x="28" y="15"/>
                  </a:lnTo>
                  <a:lnTo>
                    <a:pt x="3" y="0"/>
                  </a:lnTo>
                  <a:lnTo>
                    <a:pt x="0" y="39"/>
                  </a:lnTo>
                  <a:lnTo>
                    <a:pt x="6" y="84"/>
                  </a:lnTo>
                  <a:lnTo>
                    <a:pt x="12" y="121"/>
                  </a:lnTo>
                  <a:lnTo>
                    <a:pt x="15" y="1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1" name="Freeform 169"/>
            <p:cNvSpPr>
              <a:spLocks/>
            </p:cNvSpPr>
            <p:nvPr/>
          </p:nvSpPr>
          <p:spPr bwMode="auto">
            <a:xfrm>
              <a:off x="3080" y="2453"/>
              <a:ext cx="142" cy="124"/>
            </a:xfrm>
            <a:custGeom>
              <a:avLst/>
              <a:gdLst>
                <a:gd name="T0" fmla="*/ 48 w 142"/>
                <a:gd name="T1" fmla="*/ 124 h 124"/>
                <a:gd name="T2" fmla="*/ 60 w 142"/>
                <a:gd name="T3" fmla="*/ 124 h 124"/>
                <a:gd name="T4" fmla="*/ 78 w 142"/>
                <a:gd name="T5" fmla="*/ 121 h 124"/>
                <a:gd name="T6" fmla="*/ 96 w 142"/>
                <a:gd name="T7" fmla="*/ 118 h 124"/>
                <a:gd name="T8" fmla="*/ 115 w 142"/>
                <a:gd name="T9" fmla="*/ 115 h 124"/>
                <a:gd name="T10" fmla="*/ 130 w 142"/>
                <a:gd name="T11" fmla="*/ 109 h 124"/>
                <a:gd name="T12" fmla="*/ 139 w 142"/>
                <a:gd name="T13" fmla="*/ 100 h 124"/>
                <a:gd name="T14" fmla="*/ 142 w 142"/>
                <a:gd name="T15" fmla="*/ 91 h 124"/>
                <a:gd name="T16" fmla="*/ 136 w 142"/>
                <a:gd name="T17" fmla="*/ 79 h 124"/>
                <a:gd name="T18" fmla="*/ 112 w 142"/>
                <a:gd name="T19" fmla="*/ 67 h 124"/>
                <a:gd name="T20" fmla="*/ 84 w 142"/>
                <a:gd name="T21" fmla="*/ 70 h 124"/>
                <a:gd name="T22" fmla="*/ 60 w 142"/>
                <a:gd name="T23" fmla="*/ 79 h 124"/>
                <a:gd name="T24" fmla="*/ 51 w 142"/>
                <a:gd name="T25" fmla="*/ 85 h 124"/>
                <a:gd name="T26" fmla="*/ 42 w 142"/>
                <a:gd name="T27" fmla="*/ 61 h 124"/>
                <a:gd name="T28" fmla="*/ 39 w 142"/>
                <a:gd name="T29" fmla="*/ 28 h 124"/>
                <a:gd name="T30" fmla="*/ 30 w 142"/>
                <a:gd name="T31" fmla="*/ 3 h 124"/>
                <a:gd name="T32" fmla="*/ 0 w 142"/>
                <a:gd name="T33" fmla="*/ 0 h 124"/>
                <a:gd name="T34" fmla="*/ 0 w 142"/>
                <a:gd name="T35" fmla="*/ 58 h 124"/>
                <a:gd name="T36" fmla="*/ 18 w 142"/>
                <a:gd name="T37" fmla="*/ 94 h 124"/>
                <a:gd name="T38" fmla="*/ 39 w 142"/>
                <a:gd name="T39" fmla="*/ 118 h 124"/>
                <a:gd name="T40" fmla="*/ 48 w 142"/>
                <a:gd name="T41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2" h="124">
                  <a:moveTo>
                    <a:pt x="48" y="124"/>
                  </a:moveTo>
                  <a:lnTo>
                    <a:pt x="60" y="124"/>
                  </a:lnTo>
                  <a:lnTo>
                    <a:pt x="78" y="121"/>
                  </a:lnTo>
                  <a:lnTo>
                    <a:pt x="96" y="118"/>
                  </a:lnTo>
                  <a:lnTo>
                    <a:pt x="115" y="115"/>
                  </a:lnTo>
                  <a:lnTo>
                    <a:pt x="130" y="109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6" y="79"/>
                  </a:lnTo>
                  <a:lnTo>
                    <a:pt x="112" y="67"/>
                  </a:lnTo>
                  <a:lnTo>
                    <a:pt x="84" y="70"/>
                  </a:lnTo>
                  <a:lnTo>
                    <a:pt x="60" y="79"/>
                  </a:lnTo>
                  <a:lnTo>
                    <a:pt x="51" y="85"/>
                  </a:lnTo>
                  <a:lnTo>
                    <a:pt x="42" y="61"/>
                  </a:lnTo>
                  <a:lnTo>
                    <a:pt x="39" y="28"/>
                  </a:lnTo>
                  <a:lnTo>
                    <a:pt x="30" y="3"/>
                  </a:lnTo>
                  <a:lnTo>
                    <a:pt x="0" y="0"/>
                  </a:lnTo>
                  <a:lnTo>
                    <a:pt x="0" y="58"/>
                  </a:lnTo>
                  <a:lnTo>
                    <a:pt x="18" y="94"/>
                  </a:lnTo>
                  <a:lnTo>
                    <a:pt x="39" y="118"/>
                  </a:lnTo>
                  <a:lnTo>
                    <a:pt x="48" y="1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2" name="Freeform 170"/>
            <p:cNvSpPr>
              <a:spLocks/>
            </p:cNvSpPr>
            <p:nvPr/>
          </p:nvSpPr>
          <p:spPr bwMode="auto">
            <a:xfrm>
              <a:off x="3195" y="2396"/>
              <a:ext cx="142" cy="127"/>
            </a:xfrm>
            <a:custGeom>
              <a:avLst/>
              <a:gdLst>
                <a:gd name="T0" fmla="*/ 12 w 142"/>
                <a:gd name="T1" fmla="*/ 97 h 127"/>
                <a:gd name="T2" fmla="*/ 30 w 142"/>
                <a:gd name="T3" fmla="*/ 115 h 127"/>
                <a:gd name="T4" fmla="*/ 45 w 142"/>
                <a:gd name="T5" fmla="*/ 124 h 127"/>
                <a:gd name="T6" fmla="*/ 63 w 142"/>
                <a:gd name="T7" fmla="*/ 127 h 127"/>
                <a:gd name="T8" fmla="*/ 78 w 142"/>
                <a:gd name="T9" fmla="*/ 127 h 127"/>
                <a:gd name="T10" fmla="*/ 93 w 142"/>
                <a:gd name="T11" fmla="*/ 124 h 127"/>
                <a:gd name="T12" fmla="*/ 106 w 142"/>
                <a:gd name="T13" fmla="*/ 118 h 127"/>
                <a:gd name="T14" fmla="*/ 118 w 142"/>
                <a:gd name="T15" fmla="*/ 112 h 127"/>
                <a:gd name="T16" fmla="*/ 124 w 142"/>
                <a:gd name="T17" fmla="*/ 109 h 127"/>
                <a:gd name="T18" fmla="*/ 133 w 142"/>
                <a:gd name="T19" fmla="*/ 106 h 127"/>
                <a:gd name="T20" fmla="*/ 139 w 142"/>
                <a:gd name="T21" fmla="*/ 100 h 127"/>
                <a:gd name="T22" fmla="*/ 142 w 142"/>
                <a:gd name="T23" fmla="*/ 91 h 127"/>
                <a:gd name="T24" fmla="*/ 139 w 142"/>
                <a:gd name="T25" fmla="*/ 85 h 127"/>
                <a:gd name="T26" fmla="*/ 112 w 142"/>
                <a:gd name="T27" fmla="*/ 66 h 127"/>
                <a:gd name="T28" fmla="*/ 84 w 142"/>
                <a:gd name="T29" fmla="*/ 66 h 127"/>
                <a:gd name="T30" fmla="*/ 66 w 142"/>
                <a:gd name="T31" fmla="*/ 72 h 127"/>
                <a:gd name="T32" fmla="*/ 57 w 142"/>
                <a:gd name="T33" fmla="*/ 79 h 127"/>
                <a:gd name="T34" fmla="*/ 54 w 142"/>
                <a:gd name="T35" fmla="*/ 63 h 127"/>
                <a:gd name="T36" fmla="*/ 42 w 142"/>
                <a:gd name="T37" fmla="*/ 33 h 127"/>
                <a:gd name="T38" fmla="*/ 24 w 142"/>
                <a:gd name="T39" fmla="*/ 6 h 127"/>
                <a:gd name="T40" fmla="*/ 3 w 142"/>
                <a:gd name="T41" fmla="*/ 0 h 127"/>
                <a:gd name="T42" fmla="*/ 0 w 142"/>
                <a:gd name="T43" fmla="*/ 30 h 127"/>
                <a:gd name="T44" fmla="*/ 3 w 142"/>
                <a:gd name="T45" fmla="*/ 63 h 127"/>
                <a:gd name="T46" fmla="*/ 9 w 142"/>
                <a:gd name="T47" fmla="*/ 88 h 127"/>
                <a:gd name="T48" fmla="*/ 12 w 142"/>
                <a:gd name="T49" fmla="*/ 9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2" h="127">
                  <a:moveTo>
                    <a:pt x="12" y="97"/>
                  </a:moveTo>
                  <a:lnTo>
                    <a:pt x="30" y="115"/>
                  </a:lnTo>
                  <a:lnTo>
                    <a:pt x="45" y="124"/>
                  </a:lnTo>
                  <a:lnTo>
                    <a:pt x="63" y="127"/>
                  </a:lnTo>
                  <a:lnTo>
                    <a:pt x="78" y="127"/>
                  </a:lnTo>
                  <a:lnTo>
                    <a:pt x="93" y="124"/>
                  </a:lnTo>
                  <a:lnTo>
                    <a:pt x="106" y="118"/>
                  </a:lnTo>
                  <a:lnTo>
                    <a:pt x="118" y="112"/>
                  </a:lnTo>
                  <a:lnTo>
                    <a:pt x="124" y="109"/>
                  </a:lnTo>
                  <a:lnTo>
                    <a:pt x="133" y="106"/>
                  </a:lnTo>
                  <a:lnTo>
                    <a:pt x="139" y="100"/>
                  </a:lnTo>
                  <a:lnTo>
                    <a:pt x="142" y="91"/>
                  </a:lnTo>
                  <a:lnTo>
                    <a:pt x="139" y="85"/>
                  </a:lnTo>
                  <a:lnTo>
                    <a:pt x="112" y="66"/>
                  </a:lnTo>
                  <a:lnTo>
                    <a:pt x="84" y="66"/>
                  </a:lnTo>
                  <a:lnTo>
                    <a:pt x="66" y="72"/>
                  </a:lnTo>
                  <a:lnTo>
                    <a:pt x="57" y="79"/>
                  </a:lnTo>
                  <a:lnTo>
                    <a:pt x="54" y="63"/>
                  </a:lnTo>
                  <a:lnTo>
                    <a:pt x="42" y="33"/>
                  </a:lnTo>
                  <a:lnTo>
                    <a:pt x="24" y="6"/>
                  </a:lnTo>
                  <a:lnTo>
                    <a:pt x="3" y="0"/>
                  </a:lnTo>
                  <a:lnTo>
                    <a:pt x="0" y="30"/>
                  </a:lnTo>
                  <a:lnTo>
                    <a:pt x="3" y="63"/>
                  </a:lnTo>
                  <a:lnTo>
                    <a:pt x="9" y="88"/>
                  </a:lnTo>
                  <a:lnTo>
                    <a:pt x="12" y="9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3" name="Freeform 171"/>
            <p:cNvSpPr>
              <a:spLocks/>
            </p:cNvSpPr>
            <p:nvPr/>
          </p:nvSpPr>
          <p:spPr bwMode="auto">
            <a:xfrm>
              <a:off x="3016" y="2741"/>
              <a:ext cx="154" cy="99"/>
            </a:xfrm>
            <a:custGeom>
              <a:avLst/>
              <a:gdLst>
                <a:gd name="T0" fmla="*/ 24 w 154"/>
                <a:gd name="T1" fmla="*/ 90 h 99"/>
                <a:gd name="T2" fmla="*/ 39 w 154"/>
                <a:gd name="T3" fmla="*/ 96 h 99"/>
                <a:gd name="T4" fmla="*/ 64 w 154"/>
                <a:gd name="T5" fmla="*/ 99 h 99"/>
                <a:gd name="T6" fmla="*/ 88 w 154"/>
                <a:gd name="T7" fmla="*/ 99 h 99"/>
                <a:gd name="T8" fmla="*/ 115 w 154"/>
                <a:gd name="T9" fmla="*/ 96 h 99"/>
                <a:gd name="T10" fmla="*/ 136 w 154"/>
                <a:gd name="T11" fmla="*/ 87 h 99"/>
                <a:gd name="T12" fmla="*/ 151 w 154"/>
                <a:gd name="T13" fmla="*/ 75 h 99"/>
                <a:gd name="T14" fmla="*/ 154 w 154"/>
                <a:gd name="T15" fmla="*/ 60 h 99"/>
                <a:gd name="T16" fmla="*/ 145 w 154"/>
                <a:gd name="T17" fmla="*/ 39 h 99"/>
                <a:gd name="T18" fmla="*/ 136 w 154"/>
                <a:gd name="T19" fmla="*/ 33 h 99"/>
                <a:gd name="T20" fmla="*/ 121 w 154"/>
                <a:gd name="T21" fmla="*/ 30 h 99"/>
                <a:gd name="T22" fmla="*/ 106 w 154"/>
                <a:gd name="T23" fmla="*/ 30 h 99"/>
                <a:gd name="T24" fmla="*/ 88 w 154"/>
                <a:gd name="T25" fmla="*/ 36 h 99"/>
                <a:gd name="T26" fmla="*/ 73 w 154"/>
                <a:gd name="T27" fmla="*/ 39 h 99"/>
                <a:gd name="T28" fmla="*/ 61 w 154"/>
                <a:gd name="T29" fmla="*/ 45 h 99"/>
                <a:gd name="T30" fmla="*/ 52 w 154"/>
                <a:gd name="T31" fmla="*/ 48 h 99"/>
                <a:gd name="T32" fmla="*/ 49 w 154"/>
                <a:gd name="T33" fmla="*/ 51 h 99"/>
                <a:gd name="T34" fmla="*/ 45 w 154"/>
                <a:gd name="T35" fmla="*/ 42 h 99"/>
                <a:gd name="T36" fmla="*/ 39 w 154"/>
                <a:gd name="T37" fmla="*/ 27 h 99"/>
                <a:gd name="T38" fmla="*/ 33 w 154"/>
                <a:gd name="T39" fmla="*/ 9 h 99"/>
                <a:gd name="T40" fmla="*/ 30 w 154"/>
                <a:gd name="T41" fmla="*/ 3 h 99"/>
                <a:gd name="T42" fmla="*/ 24 w 154"/>
                <a:gd name="T43" fmla="*/ 0 h 99"/>
                <a:gd name="T44" fmla="*/ 15 w 154"/>
                <a:gd name="T45" fmla="*/ 0 h 99"/>
                <a:gd name="T46" fmla="*/ 6 w 154"/>
                <a:gd name="T47" fmla="*/ 3 h 99"/>
                <a:gd name="T48" fmla="*/ 0 w 154"/>
                <a:gd name="T49" fmla="*/ 9 h 99"/>
                <a:gd name="T50" fmla="*/ 0 w 154"/>
                <a:gd name="T51" fmla="*/ 27 h 99"/>
                <a:gd name="T52" fmla="*/ 9 w 154"/>
                <a:gd name="T53" fmla="*/ 54 h 99"/>
                <a:gd name="T54" fmla="*/ 18 w 154"/>
                <a:gd name="T55" fmla="*/ 78 h 99"/>
                <a:gd name="T56" fmla="*/ 24 w 154"/>
                <a:gd name="T57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4" h="99">
                  <a:moveTo>
                    <a:pt x="24" y="90"/>
                  </a:moveTo>
                  <a:lnTo>
                    <a:pt x="39" y="96"/>
                  </a:lnTo>
                  <a:lnTo>
                    <a:pt x="64" y="99"/>
                  </a:lnTo>
                  <a:lnTo>
                    <a:pt x="88" y="99"/>
                  </a:lnTo>
                  <a:lnTo>
                    <a:pt x="115" y="96"/>
                  </a:lnTo>
                  <a:lnTo>
                    <a:pt x="136" y="87"/>
                  </a:lnTo>
                  <a:lnTo>
                    <a:pt x="151" y="75"/>
                  </a:lnTo>
                  <a:lnTo>
                    <a:pt x="154" y="60"/>
                  </a:lnTo>
                  <a:lnTo>
                    <a:pt x="145" y="39"/>
                  </a:lnTo>
                  <a:lnTo>
                    <a:pt x="136" y="33"/>
                  </a:lnTo>
                  <a:lnTo>
                    <a:pt x="121" y="30"/>
                  </a:lnTo>
                  <a:lnTo>
                    <a:pt x="106" y="30"/>
                  </a:lnTo>
                  <a:lnTo>
                    <a:pt x="88" y="36"/>
                  </a:lnTo>
                  <a:lnTo>
                    <a:pt x="73" y="39"/>
                  </a:lnTo>
                  <a:lnTo>
                    <a:pt x="61" y="45"/>
                  </a:lnTo>
                  <a:lnTo>
                    <a:pt x="52" y="48"/>
                  </a:lnTo>
                  <a:lnTo>
                    <a:pt x="49" y="51"/>
                  </a:lnTo>
                  <a:lnTo>
                    <a:pt x="45" y="42"/>
                  </a:lnTo>
                  <a:lnTo>
                    <a:pt x="39" y="27"/>
                  </a:lnTo>
                  <a:lnTo>
                    <a:pt x="33" y="9"/>
                  </a:lnTo>
                  <a:lnTo>
                    <a:pt x="30" y="3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6" y="3"/>
                  </a:lnTo>
                  <a:lnTo>
                    <a:pt x="0" y="9"/>
                  </a:lnTo>
                  <a:lnTo>
                    <a:pt x="0" y="27"/>
                  </a:lnTo>
                  <a:lnTo>
                    <a:pt x="9" y="54"/>
                  </a:lnTo>
                  <a:lnTo>
                    <a:pt x="18" y="78"/>
                  </a:lnTo>
                  <a:lnTo>
                    <a:pt x="2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4" name="Freeform 172"/>
            <p:cNvSpPr>
              <a:spLocks/>
            </p:cNvSpPr>
            <p:nvPr/>
          </p:nvSpPr>
          <p:spPr bwMode="auto">
            <a:xfrm>
              <a:off x="3192" y="2659"/>
              <a:ext cx="130" cy="121"/>
            </a:xfrm>
            <a:custGeom>
              <a:avLst/>
              <a:gdLst>
                <a:gd name="T0" fmla="*/ 30 w 130"/>
                <a:gd name="T1" fmla="*/ 112 h 121"/>
                <a:gd name="T2" fmla="*/ 45 w 130"/>
                <a:gd name="T3" fmla="*/ 115 h 121"/>
                <a:gd name="T4" fmla="*/ 69 w 130"/>
                <a:gd name="T5" fmla="*/ 121 h 121"/>
                <a:gd name="T6" fmla="*/ 96 w 130"/>
                <a:gd name="T7" fmla="*/ 118 h 121"/>
                <a:gd name="T8" fmla="*/ 118 w 130"/>
                <a:gd name="T9" fmla="*/ 106 h 121"/>
                <a:gd name="T10" fmla="*/ 124 w 130"/>
                <a:gd name="T11" fmla="*/ 103 h 121"/>
                <a:gd name="T12" fmla="*/ 127 w 130"/>
                <a:gd name="T13" fmla="*/ 97 h 121"/>
                <a:gd name="T14" fmla="*/ 130 w 130"/>
                <a:gd name="T15" fmla="*/ 91 h 121"/>
                <a:gd name="T16" fmla="*/ 127 w 130"/>
                <a:gd name="T17" fmla="*/ 85 h 121"/>
                <a:gd name="T18" fmla="*/ 124 w 130"/>
                <a:gd name="T19" fmla="*/ 76 h 121"/>
                <a:gd name="T20" fmla="*/ 118 w 130"/>
                <a:gd name="T21" fmla="*/ 70 h 121"/>
                <a:gd name="T22" fmla="*/ 109 w 130"/>
                <a:gd name="T23" fmla="*/ 67 h 121"/>
                <a:gd name="T24" fmla="*/ 96 w 130"/>
                <a:gd name="T25" fmla="*/ 70 h 121"/>
                <a:gd name="T26" fmla="*/ 78 w 130"/>
                <a:gd name="T27" fmla="*/ 76 h 121"/>
                <a:gd name="T28" fmla="*/ 60 w 130"/>
                <a:gd name="T29" fmla="*/ 76 h 121"/>
                <a:gd name="T30" fmla="*/ 48 w 130"/>
                <a:gd name="T31" fmla="*/ 76 h 121"/>
                <a:gd name="T32" fmla="*/ 42 w 130"/>
                <a:gd name="T33" fmla="*/ 76 h 121"/>
                <a:gd name="T34" fmla="*/ 42 w 130"/>
                <a:gd name="T35" fmla="*/ 64 h 121"/>
                <a:gd name="T36" fmla="*/ 42 w 130"/>
                <a:gd name="T37" fmla="*/ 36 h 121"/>
                <a:gd name="T38" fmla="*/ 33 w 130"/>
                <a:gd name="T39" fmla="*/ 9 h 121"/>
                <a:gd name="T40" fmla="*/ 15 w 130"/>
                <a:gd name="T41" fmla="*/ 0 h 121"/>
                <a:gd name="T42" fmla="*/ 0 w 130"/>
                <a:gd name="T43" fmla="*/ 39 h 121"/>
                <a:gd name="T44" fmla="*/ 0 w 130"/>
                <a:gd name="T45" fmla="*/ 73 h 121"/>
                <a:gd name="T46" fmla="*/ 12 w 130"/>
                <a:gd name="T47" fmla="*/ 97 h 121"/>
                <a:gd name="T48" fmla="*/ 30 w 130"/>
                <a:gd name="T49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0" h="121">
                  <a:moveTo>
                    <a:pt x="30" y="112"/>
                  </a:moveTo>
                  <a:lnTo>
                    <a:pt x="45" y="115"/>
                  </a:lnTo>
                  <a:lnTo>
                    <a:pt x="69" y="121"/>
                  </a:lnTo>
                  <a:lnTo>
                    <a:pt x="96" y="118"/>
                  </a:lnTo>
                  <a:lnTo>
                    <a:pt x="118" y="106"/>
                  </a:lnTo>
                  <a:lnTo>
                    <a:pt x="124" y="103"/>
                  </a:lnTo>
                  <a:lnTo>
                    <a:pt x="127" y="97"/>
                  </a:lnTo>
                  <a:lnTo>
                    <a:pt x="130" y="91"/>
                  </a:lnTo>
                  <a:lnTo>
                    <a:pt x="127" y="85"/>
                  </a:lnTo>
                  <a:lnTo>
                    <a:pt x="124" y="76"/>
                  </a:lnTo>
                  <a:lnTo>
                    <a:pt x="118" y="70"/>
                  </a:lnTo>
                  <a:lnTo>
                    <a:pt x="109" y="67"/>
                  </a:lnTo>
                  <a:lnTo>
                    <a:pt x="96" y="70"/>
                  </a:lnTo>
                  <a:lnTo>
                    <a:pt x="78" y="76"/>
                  </a:lnTo>
                  <a:lnTo>
                    <a:pt x="60" y="76"/>
                  </a:lnTo>
                  <a:lnTo>
                    <a:pt x="48" y="76"/>
                  </a:lnTo>
                  <a:lnTo>
                    <a:pt x="42" y="76"/>
                  </a:lnTo>
                  <a:lnTo>
                    <a:pt x="42" y="64"/>
                  </a:lnTo>
                  <a:lnTo>
                    <a:pt x="42" y="36"/>
                  </a:lnTo>
                  <a:lnTo>
                    <a:pt x="33" y="9"/>
                  </a:lnTo>
                  <a:lnTo>
                    <a:pt x="15" y="0"/>
                  </a:lnTo>
                  <a:lnTo>
                    <a:pt x="0" y="39"/>
                  </a:lnTo>
                  <a:lnTo>
                    <a:pt x="0" y="73"/>
                  </a:lnTo>
                  <a:lnTo>
                    <a:pt x="12" y="97"/>
                  </a:lnTo>
                  <a:lnTo>
                    <a:pt x="30" y="1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5" name="Freeform 173"/>
            <p:cNvSpPr>
              <a:spLocks/>
            </p:cNvSpPr>
            <p:nvPr/>
          </p:nvSpPr>
          <p:spPr bwMode="auto">
            <a:xfrm>
              <a:off x="3319" y="2617"/>
              <a:ext cx="133" cy="118"/>
            </a:xfrm>
            <a:custGeom>
              <a:avLst/>
              <a:gdLst>
                <a:gd name="T0" fmla="*/ 48 w 133"/>
                <a:gd name="T1" fmla="*/ 109 h 118"/>
                <a:gd name="T2" fmla="*/ 66 w 133"/>
                <a:gd name="T3" fmla="*/ 118 h 118"/>
                <a:gd name="T4" fmla="*/ 84 w 133"/>
                <a:gd name="T5" fmla="*/ 115 h 118"/>
                <a:gd name="T6" fmla="*/ 103 w 133"/>
                <a:gd name="T7" fmla="*/ 109 h 118"/>
                <a:gd name="T8" fmla="*/ 121 w 133"/>
                <a:gd name="T9" fmla="*/ 99 h 118"/>
                <a:gd name="T10" fmla="*/ 130 w 133"/>
                <a:gd name="T11" fmla="*/ 93 h 118"/>
                <a:gd name="T12" fmla="*/ 133 w 133"/>
                <a:gd name="T13" fmla="*/ 87 h 118"/>
                <a:gd name="T14" fmla="*/ 133 w 133"/>
                <a:gd name="T15" fmla="*/ 78 h 118"/>
                <a:gd name="T16" fmla="*/ 130 w 133"/>
                <a:gd name="T17" fmla="*/ 69 h 118"/>
                <a:gd name="T18" fmla="*/ 109 w 133"/>
                <a:gd name="T19" fmla="*/ 57 h 118"/>
                <a:gd name="T20" fmla="*/ 94 w 133"/>
                <a:gd name="T21" fmla="*/ 60 h 118"/>
                <a:gd name="T22" fmla="*/ 81 w 133"/>
                <a:gd name="T23" fmla="*/ 72 h 118"/>
                <a:gd name="T24" fmla="*/ 72 w 133"/>
                <a:gd name="T25" fmla="*/ 81 h 118"/>
                <a:gd name="T26" fmla="*/ 66 w 133"/>
                <a:gd name="T27" fmla="*/ 66 h 118"/>
                <a:gd name="T28" fmla="*/ 51 w 133"/>
                <a:gd name="T29" fmla="*/ 36 h 118"/>
                <a:gd name="T30" fmla="*/ 33 w 133"/>
                <a:gd name="T31" fmla="*/ 9 h 118"/>
                <a:gd name="T32" fmla="*/ 12 w 133"/>
                <a:gd name="T33" fmla="*/ 0 h 118"/>
                <a:gd name="T34" fmla="*/ 0 w 133"/>
                <a:gd name="T35" fmla="*/ 42 h 118"/>
                <a:gd name="T36" fmla="*/ 15 w 133"/>
                <a:gd name="T37" fmla="*/ 75 h 118"/>
                <a:gd name="T38" fmla="*/ 36 w 133"/>
                <a:gd name="T39" fmla="*/ 99 h 118"/>
                <a:gd name="T40" fmla="*/ 48 w 133"/>
                <a:gd name="T41" fmla="*/ 10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18">
                  <a:moveTo>
                    <a:pt x="48" y="109"/>
                  </a:moveTo>
                  <a:lnTo>
                    <a:pt x="66" y="118"/>
                  </a:lnTo>
                  <a:lnTo>
                    <a:pt x="84" y="115"/>
                  </a:lnTo>
                  <a:lnTo>
                    <a:pt x="103" y="109"/>
                  </a:lnTo>
                  <a:lnTo>
                    <a:pt x="121" y="99"/>
                  </a:lnTo>
                  <a:lnTo>
                    <a:pt x="130" y="93"/>
                  </a:lnTo>
                  <a:lnTo>
                    <a:pt x="133" y="87"/>
                  </a:lnTo>
                  <a:lnTo>
                    <a:pt x="133" y="78"/>
                  </a:lnTo>
                  <a:lnTo>
                    <a:pt x="130" y="69"/>
                  </a:lnTo>
                  <a:lnTo>
                    <a:pt x="109" y="57"/>
                  </a:lnTo>
                  <a:lnTo>
                    <a:pt x="94" y="60"/>
                  </a:lnTo>
                  <a:lnTo>
                    <a:pt x="81" y="72"/>
                  </a:lnTo>
                  <a:lnTo>
                    <a:pt x="72" y="81"/>
                  </a:lnTo>
                  <a:lnTo>
                    <a:pt x="66" y="66"/>
                  </a:lnTo>
                  <a:lnTo>
                    <a:pt x="51" y="36"/>
                  </a:lnTo>
                  <a:lnTo>
                    <a:pt x="33" y="9"/>
                  </a:lnTo>
                  <a:lnTo>
                    <a:pt x="12" y="0"/>
                  </a:lnTo>
                  <a:lnTo>
                    <a:pt x="0" y="42"/>
                  </a:lnTo>
                  <a:lnTo>
                    <a:pt x="15" y="75"/>
                  </a:lnTo>
                  <a:lnTo>
                    <a:pt x="36" y="99"/>
                  </a:lnTo>
                  <a:lnTo>
                    <a:pt x="48" y="10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6" name="Freeform 174"/>
            <p:cNvSpPr>
              <a:spLocks/>
            </p:cNvSpPr>
            <p:nvPr/>
          </p:nvSpPr>
          <p:spPr bwMode="auto">
            <a:xfrm>
              <a:off x="3104" y="2937"/>
              <a:ext cx="163" cy="170"/>
            </a:xfrm>
            <a:custGeom>
              <a:avLst/>
              <a:gdLst>
                <a:gd name="T0" fmla="*/ 33 w 163"/>
                <a:gd name="T1" fmla="*/ 142 h 170"/>
                <a:gd name="T2" fmla="*/ 39 w 163"/>
                <a:gd name="T3" fmla="*/ 148 h 170"/>
                <a:gd name="T4" fmla="*/ 48 w 163"/>
                <a:gd name="T5" fmla="*/ 154 h 170"/>
                <a:gd name="T6" fmla="*/ 63 w 163"/>
                <a:gd name="T7" fmla="*/ 164 h 170"/>
                <a:gd name="T8" fmla="*/ 79 w 163"/>
                <a:gd name="T9" fmla="*/ 167 h 170"/>
                <a:gd name="T10" fmla="*/ 97 w 163"/>
                <a:gd name="T11" fmla="*/ 170 h 170"/>
                <a:gd name="T12" fmla="*/ 118 w 163"/>
                <a:gd name="T13" fmla="*/ 164 h 170"/>
                <a:gd name="T14" fmla="*/ 136 w 163"/>
                <a:gd name="T15" fmla="*/ 148 h 170"/>
                <a:gd name="T16" fmla="*/ 151 w 163"/>
                <a:gd name="T17" fmla="*/ 124 h 170"/>
                <a:gd name="T18" fmla="*/ 157 w 163"/>
                <a:gd name="T19" fmla="*/ 115 h 170"/>
                <a:gd name="T20" fmla="*/ 160 w 163"/>
                <a:gd name="T21" fmla="*/ 106 h 170"/>
                <a:gd name="T22" fmla="*/ 163 w 163"/>
                <a:gd name="T23" fmla="*/ 97 h 170"/>
                <a:gd name="T24" fmla="*/ 160 w 163"/>
                <a:gd name="T25" fmla="*/ 91 h 170"/>
                <a:gd name="T26" fmla="*/ 145 w 163"/>
                <a:gd name="T27" fmla="*/ 82 h 170"/>
                <a:gd name="T28" fmla="*/ 127 w 163"/>
                <a:gd name="T29" fmla="*/ 79 h 170"/>
                <a:gd name="T30" fmla="*/ 109 w 163"/>
                <a:gd name="T31" fmla="*/ 82 h 170"/>
                <a:gd name="T32" fmla="*/ 94 w 163"/>
                <a:gd name="T33" fmla="*/ 85 h 170"/>
                <a:gd name="T34" fmla="*/ 82 w 163"/>
                <a:gd name="T35" fmla="*/ 94 h 170"/>
                <a:gd name="T36" fmla="*/ 69 w 163"/>
                <a:gd name="T37" fmla="*/ 100 h 170"/>
                <a:gd name="T38" fmla="*/ 63 w 163"/>
                <a:gd name="T39" fmla="*/ 106 h 170"/>
                <a:gd name="T40" fmla="*/ 60 w 163"/>
                <a:gd name="T41" fmla="*/ 109 h 170"/>
                <a:gd name="T42" fmla="*/ 57 w 163"/>
                <a:gd name="T43" fmla="*/ 91 h 170"/>
                <a:gd name="T44" fmla="*/ 45 w 163"/>
                <a:gd name="T45" fmla="*/ 52 h 170"/>
                <a:gd name="T46" fmla="*/ 27 w 163"/>
                <a:gd name="T47" fmla="*/ 12 h 170"/>
                <a:gd name="T48" fmla="*/ 3 w 163"/>
                <a:gd name="T49" fmla="*/ 0 h 170"/>
                <a:gd name="T50" fmla="*/ 0 w 163"/>
                <a:gd name="T51" fmla="*/ 52 h 170"/>
                <a:gd name="T52" fmla="*/ 12 w 163"/>
                <a:gd name="T53" fmla="*/ 97 h 170"/>
                <a:gd name="T54" fmla="*/ 27 w 163"/>
                <a:gd name="T55" fmla="*/ 130 h 170"/>
                <a:gd name="T56" fmla="*/ 33 w 163"/>
                <a:gd name="T57" fmla="*/ 14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170">
                  <a:moveTo>
                    <a:pt x="33" y="142"/>
                  </a:moveTo>
                  <a:lnTo>
                    <a:pt x="39" y="148"/>
                  </a:lnTo>
                  <a:lnTo>
                    <a:pt x="48" y="154"/>
                  </a:lnTo>
                  <a:lnTo>
                    <a:pt x="63" y="164"/>
                  </a:lnTo>
                  <a:lnTo>
                    <a:pt x="79" y="167"/>
                  </a:lnTo>
                  <a:lnTo>
                    <a:pt x="97" y="170"/>
                  </a:lnTo>
                  <a:lnTo>
                    <a:pt x="118" y="164"/>
                  </a:lnTo>
                  <a:lnTo>
                    <a:pt x="136" y="148"/>
                  </a:lnTo>
                  <a:lnTo>
                    <a:pt x="151" y="124"/>
                  </a:lnTo>
                  <a:lnTo>
                    <a:pt x="157" y="115"/>
                  </a:lnTo>
                  <a:lnTo>
                    <a:pt x="160" y="106"/>
                  </a:lnTo>
                  <a:lnTo>
                    <a:pt x="163" y="97"/>
                  </a:lnTo>
                  <a:lnTo>
                    <a:pt x="160" y="91"/>
                  </a:lnTo>
                  <a:lnTo>
                    <a:pt x="145" y="82"/>
                  </a:lnTo>
                  <a:lnTo>
                    <a:pt x="127" y="79"/>
                  </a:lnTo>
                  <a:lnTo>
                    <a:pt x="109" y="82"/>
                  </a:lnTo>
                  <a:lnTo>
                    <a:pt x="94" y="85"/>
                  </a:lnTo>
                  <a:lnTo>
                    <a:pt x="82" y="94"/>
                  </a:lnTo>
                  <a:lnTo>
                    <a:pt x="69" y="100"/>
                  </a:lnTo>
                  <a:lnTo>
                    <a:pt x="63" y="106"/>
                  </a:lnTo>
                  <a:lnTo>
                    <a:pt x="60" y="109"/>
                  </a:lnTo>
                  <a:lnTo>
                    <a:pt x="57" y="91"/>
                  </a:lnTo>
                  <a:lnTo>
                    <a:pt x="45" y="52"/>
                  </a:lnTo>
                  <a:lnTo>
                    <a:pt x="27" y="12"/>
                  </a:lnTo>
                  <a:lnTo>
                    <a:pt x="3" y="0"/>
                  </a:lnTo>
                  <a:lnTo>
                    <a:pt x="0" y="52"/>
                  </a:lnTo>
                  <a:lnTo>
                    <a:pt x="12" y="97"/>
                  </a:lnTo>
                  <a:lnTo>
                    <a:pt x="27" y="130"/>
                  </a:lnTo>
                  <a:lnTo>
                    <a:pt x="33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7" name="Freeform 175"/>
            <p:cNvSpPr>
              <a:spLocks/>
            </p:cNvSpPr>
            <p:nvPr/>
          </p:nvSpPr>
          <p:spPr bwMode="auto">
            <a:xfrm>
              <a:off x="3279" y="2874"/>
              <a:ext cx="164" cy="142"/>
            </a:xfrm>
            <a:custGeom>
              <a:avLst/>
              <a:gdLst>
                <a:gd name="T0" fmla="*/ 28 w 164"/>
                <a:gd name="T1" fmla="*/ 115 h 142"/>
                <a:gd name="T2" fmla="*/ 34 w 164"/>
                <a:gd name="T3" fmla="*/ 118 h 142"/>
                <a:gd name="T4" fmla="*/ 43 w 164"/>
                <a:gd name="T5" fmla="*/ 124 h 142"/>
                <a:gd name="T6" fmla="*/ 55 w 164"/>
                <a:gd name="T7" fmla="*/ 130 h 142"/>
                <a:gd name="T8" fmla="*/ 70 w 164"/>
                <a:gd name="T9" fmla="*/ 136 h 142"/>
                <a:gd name="T10" fmla="*/ 85 w 164"/>
                <a:gd name="T11" fmla="*/ 142 h 142"/>
                <a:gd name="T12" fmla="*/ 103 w 164"/>
                <a:gd name="T13" fmla="*/ 142 h 142"/>
                <a:gd name="T14" fmla="*/ 121 w 164"/>
                <a:gd name="T15" fmla="*/ 142 h 142"/>
                <a:gd name="T16" fmla="*/ 137 w 164"/>
                <a:gd name="T17" fmla="*/ 136 h 142"/>
                <a:gd name="T18" fmla="*/ 149 w 164"/>
                <a:gd name="T19" fmla="*/ 130 h 142"/>
                <a:gd name="T20" fmla="*/ 158 w 164"/>
                <a:gd name="T21" fmla="*/ 121 h 142"/>
                <a:gd name="T22" fmla="*/ 164 w 164"/>
                <a:gd name="T23" fmla="*/ 112 h 142"/>
                <a:gd name="T24" fmla="*/ 161 w 164"/>
                <a:gd name="T25" fmla="*/ 100 h 142"/>
                <a:gd name="T26" fmla="*/ 149 w 164"/>
                <a:gd name="T27" fmla="*/ 87 h 142"/>
                <a:gd name="T28" fmla="*/ 134 w 164"/>
                <a:gd name="T29" fmla="*/ 78 h 142"/>
                <a:gd name="T30" fmla="*/ 115 w 164"/>
                <a:gd name="T31" fmla="*/ 75 h 142"/>
                <a:gd name="T32" fmla="*/ 100 w 164"/>
                <a:gd name="T33" fmla="*/ 75 h 142"/>
                <a:gd name="T34" fmla="*/ 82 w 164"/>
                <a:gd name="T35" fmla="*/ 78 h 142"/>
                <a:gd name="T36" fmla="*/ 70 w 164"/>
                <a:gd name="T37" fmla="*/ 81 h 142"/>
                <a:gd name="T38" fmla="*/ 61 w 164"/>
                <a:gd name="T39" fmla="*/ 84 h 142"/>
                <a:gd name="T40" fmla="*/ 58 w 164"/>
                <a:gd name="T41" fmla="*/ 84 h 142"/>
                <a:gd name="T42" fmla="*/ 55 w 164"/>
                <a:gd name="T43" fmla="*/ 69 h 142"/>
                <a:gd name="T44" fmla="*/ 46 w 164"/>
                <a:gd name="T45" fmla="*/ 36 h 142"/>
                <a:gd name="T46" fmla="*/ 31 w 164"/>
                <a:gd name="T47" fmla="*/ 9 h 142"/>
                <a:gd name="T48" fmla="*/ 6 w 164"/>
                <a:gd name="T49" fmla="*/ 0 h 142"/>
                <a:gd name="T50" fmla="*/ 0 w 164"/>
                <a:gd name="T51" fmla="*/ 45 h 142"/>
                <a:gd name="T52" fmla="*/ 9 w 164"/>
                <a:gd name="T53" fmla="*/ 81 h 142"/>
                <a:gd name="T54" fmla="*/ 22 w 164"/>
                <a:gd name="T55" fmla="*/ 106 h 142"/>
                <a:gd name="T56" fmla="*/ 28 w 164"/>
                <a:gd name="T57" fmla="*/ 1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4" h="142">
                  <a:moveTo>
                    <a:pt x="28" y="115"/>
                  </a:moveTo>
                  <a:lnTo>
                    <a:pt x="34" y="118"/>
                  </a:lnTo>
                  <a:lnTo>
                    <a:pt x="43" y="124"/>
                  </a:lnTo>
                  <a:lnTo>
                    <a:pt x="55" y="130"/>
                  </a:lnTo>
                  <a:lnTo>
                    <a:pt x="70" y="136"/>
                  </a:lnTo>
                  <a:lnTo>
                    <a:pt x="85" y="142"/>
                  </a:lnTo>
                  <a:lnTo>
                    <a:pt x="103" y="142"/>
                  </a:lnTo>
                  <a:lnTo>
                    <a:pt x="121" y="142"/>
                  </a:lnTo>
                  <a:lnTo>
                    <a:pt x="137" y="136"/>
                  </a:lnTo>
                  <a:lnTo>
                    <a:pt x="149" y="130"/>
                  </a:lnTo>
                  <a:lnTo>
                    <a:pt x="158" y="121"/>
                  </a:lnTo>
                  <a:lnTo>
                    <a:pt x="164" y="112"/>
                  </a:lnTo>
                  <a:lnTo>
                    <a:pt x="161" y="100"/>
                  </a:lnTo>
                  <a:lnTo>
                    <a:pt x="149" y="87"/>
                  </a:lnTo>
                  <a:lnTo>
                    <a:pt x="134" y="78"/>
                  </a:lnTo>
                  <a:lnTo>
                    <a:pt x="115" y="75"/>
                  </a:lnTo>
                  <a:lnTo>
                    <a:pt x="100" y="75"/>
                  </a:lnTo>
                  <a:lnTo>
                    <a:pt x="82" y="78"/>
                  </a:lnTo>
                  <a:lnTo>
                    <a:pt x="70" y="81"/>
                  </a:lnTo>
                  <a:lnTo>
                    <a:pt x="61" y="84"/>
                  </a:lnTo>
                  <a:lnTo>
                    <a:pt x="58" y="84"/>
                  </a:lnTo>
                  <a:lnTo>
                    <a:pt x="55" y="69"/>
                  </a:lnTo>
                  <a:lnTo>
                    <a:pt x="46" y="36"/>
                  </a:lnTo>
                  <a:lnTo>
                    <a:pt x="31" y="9"/>
                  </a:lnTo>
                  <a:lnTo>
                    <a:pt x="6" y="0"/>
                  </a:lnTo>
                  <a:lnTo>
                    <a:pt x="0" y="45"/>
                  </a:lnTo>
                  <a:lnTo>
                    <a:pt x="9" y="81"/>
                  </a:lnTo>
                  <a:lnTo>
                    <a:pt x="22" y="106"/>
                  </a:lnTo>
                  <a:lnTo>
                    <a:pt x="28" y="1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8" name="Freeform 176"/>
            <p:cNvSpPr>
              <a:spLocks/>
            </p:cNvSpPr>
            <p:nvPr/>
          </p:nvSpPr>
          <p:spPr bwMode="auto">
            <a:xfrm>
              <a:off x="3464" y="2850"/>
              <a:ext cx="157" cy="130"/>
            </a:xfrm>
            <a:custGeom>
              <a:avLst/>
              <a:gdLst>
                <a:gd name="T0" fmla="*/ 18 w 157"/>
                <a:gd name="T1" fmla="*/ 120 h 130"/>
                <a:gd name="T2" fmla="*/ 33 w 157"/>
                <a:gd name="T3" fmla="*/ 127 h 130"/>
                <a:gd name="T4" fmla="*/ 54 w 157"/>
                <a:gd name="T5" fmla="*/ 130 h 130"/>
                <a:gd name="T6" fmla="*/ 82 w 157"/>
                <a:gd name="T7" fmla="*/ 130 h 130"/>
                <a:gd name="T8" fmla="*/ 109 w 157"/>
                <a:gd name="T9" fmla="*/ 127 h 130"/>
                <a:gd name="T10" fmla="*/ 133 w 157"/>
                <a:gd name="T11" fmla="*/ 120 h 130"/>
                <a:gd name="T12" fmla="*/ 148 w 157"/>
                <a:gd name="T13" fmla="*/ 114 h 130"/>
                <a:gd name="T14" fmla="*/ 157 w 157"/>
                <a:gd name="T15" fmla="*/ 102 h 130"/>
                <a:gd name="T16" fmla="*/ 154 w 157"/>
                <a:gd name="T17" fmla="*/ 87 h 130"/>
                <a:gd name="T18" fmla="*/ 142 w 157"/>
                <a:gd name="T19" fmla="*/ 75 h 130"/>
                <a:gd name="T20" fmla="*/ 127 w 157"/>
                <a:gd name="T21" fmla="*/ 69 h 130"/>
                <a:gd name="T22" fmla="*/ 109 w 157"/>
                <a:gd name="T23" fmla="*/ 66 h 130"/>
                <a:gd name="T24" fmla="*/ 94 w 157"/>
                <a:gd name="T25" fmla="*/ 66 h 130"/>
                <a:gd name="T26" fmla="*/ 79 w 157"/>
                <a:gd name="T27" fmla="*/ 69 h 130"/>
                <a:gd name="T28" fmla="*/ 67 w 157"/>
                <a:gd name="T29" fmla="*/ 72 h 130"/>
                <a:gd name="T30" fmla="*/ 57 w 157"/>
                <a:gd name="T31" fmla="*/ 78 h 130"/>
                <a:gd name="T32" fmla="*/ 54 w 157"/>
                <a:gd name="T33" fmla="*/ 78 h 130"/>
                <a:gd name="T34" fmla="*/ 51 w 157"/>
                <a:gd name="T35" fmla="*/ 63 h 130"/>
                <a:gd name="T36" fmla="*/ 42 w 157"/>
                <a:gd name="T37" fmla="*/ 33 h 130"/>
                <a:gd name="T38" fmla="*/ 27 w 157"/>
                <a:gd name="T39" fmla="*/ 6 h 130"/>
                <a:gd name="T40" fmla="*/ 3 w 157"/>
                <a:gd name="T41" fmla="*/ 0 h 130"/>
                <a:gd name="T42" fmla="*/ 0 w 157"/>
                <a:gd name="T43" fmla="*/ 36 h 130"/>
                <a:gd name="T44" fmla="*/ 6 w 157"/>
                <a:gd name="T45" fmla="*/ 75 h 130"/>
                <a:gd name="T46" fmla="*/ 15 w 157"/>
                <a:gd name="T47" fmla="*/ 108 h 130"/>
                <a:gd name="T48" fmla="*/ 18 w 157"/>
                <a:gd name="T49" fmla="*/ 1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7" h="130">
                  <a:moveTo>
                    <a:pt x="18" y="120"/>
                  </a:moveTo>
                  <a:lnTo>
                    <a:pt x="33" y="127"/>
                  </a:lnTo>
                  <a:lnTo>
                    <a:pt x="54" y="130"/>
                  </a:lnTo>
                  <a:lnTo>
                    <a:pt x="82" y="130"/>
                  </a:lnTo>
                  <a:lnTo>
                    <a:pt x="109" y="127"/>
                  </a:lnTo>
                  <a:lnTo>
                    <a:pt x="133" y="120"/>
                  </a:lnTo>
                  <a:lnTo>
                    <a:pt x="148" y="114"/>
                  </a:lnTo>
                  <a:lnTo>
                    <a:pt x="157" y="102"/>
                  </a:lnTo>
                  <a:lnTo>
                    <a:pt x="154" y="87"/>
                  </a:lnTo>
                  <a:lnTo>
                    <a:pt x="142" y="75"/>
                  </a:lnTo>
                  <a:lnTo>
                    <a:pt x="127" y="69"/>
                  </a:lnTo>
                  <a:lnTo>
                    <a:pt x="109" y="66"/>
                  </a:lnTo>
                  <a:lnTo>
                    <a:pt x="94" y="66"/>
                  </a:lnTo>
                  <a:lnTo>
                    <a:pt x="79" y="69"/>
                  </a:lnTo>
                  <a:lnTo>
                    <a:pt x="67" y="72"/>
                  </a:lnTo>
                  <a:lnTo>
                    <a:pt x="57" y="78"/>
                  </a:lnTo>
                  <a:lnTo>
                    <a:pt x="54" y="78"/>
                  </a:lnTo>
                  <a:lnTo>
                    <a:pt x="51" y="63"/>
                  </a:lnTo>
                  <a:lnTo>
                    <a:pt x="42" y="33"/>
                  </a:lnTo>
                  <a:lnTo>
                    <a:pt x="27" y="6"/>
                  </a:lnTo>
                  <a:lnTo>
                    <a:pt x="3" y="0"/>
                  </a:lnTo>
                  <a:lnTo>
                    <a:pt x="0" y="36"/>
                  </a:lnTo>
                  <a:lnTo>
                    <a:pt x="6" y="75"/>
                  </a:lnTo>
                  <a:lnTo>
                    <a:pt x="15" y="108"/>
                  </a:lnTo>
                  <a:lnTo>
                    <a:pt x="18" y="1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49" name="Freeform 177"/>
            <p:cNvSpPr>
              <a:spLocks/>
            </p:cNvSpPr>
            <p:nvPr/>
          </p:nvSpPr>
          <p:spPr bwMode="auto">
            <a:xfrm>
              <a:off x="2408" y="2084"/>
              <a:ext cx="753" cy="1779"/>
            </a:xfrm>
            <a:custGeom>
              <a:avLst/>
              <a:gdLst>
                <a:gd name="T0" fmla="*/ 24 w 753"/>
                <a:gd name="T1" fmla="*/ 318 h 1779"/>
                <a:gd name="T2" fmla="*/ 33 w 753"/>
                <a:gd name="T3" fmla="*/ 508 h 1779"/>
                <a:gd name="T4" fmla="*/ 94 w 753"/>
                <a:gd name="T5" fmla="*/ 729 h 1779"/>
                <a:gd name="T6" fmla="*/ 172 w 753"/>
                <a:gd name="T7" fmla="*/ 980 h 1779"/>
                <a:gd name="T8" fmla="*/ 251 w 753"/>
                <a:gd name="T9" fmla="*/ 1228 h 1779"/>
                <a:gd name="T10" fmla="*/ 336 w 753"/>
                <a:gd name="T11" fmla="*/ 1473 h 1779"/>
                <a:gd name="T12" fmla="*/ 402 w 753"/>
                <a:gd name="T13" fmla="*/ 1640 h 1779"/>
                <a:gd name="T14" fmla="*/ 469 w 753"/>
                <a:gd name="T15" fmla="*/ 1706 h 1779"/>
                <a:gd name="T16" fmla="*/ 554 w 753"/>
                <a:gd name="T17" fmla="*/ 1748 h 1779"/>
                <a:gd name="T18" fmla="*/ 650 w 753"/>
                <a:gd name="T19" fmla="*/ 1773 h 1779"/>
                <a:gd name="T20" fmla="*/ 717 w 753"/>
                <a:gd name="T21" fmla="*/ 1776 h 1779"/>
                <a:gd name="T22" fmla="*/ 744 w 753"/>
                <a:gd name="T23" fmla="*/ 1754 h 1779"/>
                <a:gd name="T24" fmla="*/ 753 w 753"/>
                <a:gd name="T25" fmla="*/ 1718 h 1779"/>
                <a:gd name="T26" fmla="*/ 729 w 753"/>
                <a:gd name="T27" fmla="*/ 1691 h 1779"/>
                <a:gd name="T28" fmla="*/ 678 w 753"/>
                <a:gd name="T29" fmla="*/ 1676 h 1779"/>
                <a:gd name="T30" fmla="*/ 608 w 753"/>
                <a:gd name="T31" fmla="*/ 1661 h 1779"/>
                <a:gd name="T32" fmla="*/ 545 w 753"/>
                <a:gd name="T33" fmla="*/ 1640 h 1779"/>
                <a:gd name="T34" fmla="*/ 493 w 753"/>
                <a:gd name="T35" fmla="*/ 1594 h 1779"/>
                <a:gd name="T36" fmla="*/ 448 w 753"/>
                <a:gd name="T37" fmla="*/ 1491 h 1779"/>
                <a:gd name="T38" fmla="*/ 399 w 753"/>
                <a:gd name="T39" fmla="*/ 1355 h 1779"/>
                <a:gd name="T40" fmla="*/ 354 w 753"/>
                <a:gd name="T41" fmla="*/ 1216 h 1779"/>
                <a:gd name="T42" fmla="*/ 312 w 753"/>
                <a:gd name="T43" fmla="*/ 1077 h 1779"/>
                <a:gd name="T44" fmla="*/ 260 w 753"/>
                <a:gd name="T45" fmla="*/ 917 h 1779"/>
                <a:gd name="T46" fmla="*/ 194 w 753"/>
                <a:gd name="T47" fmla="*/ 735 h 1779"/>
                <a:gd name="T48" fmla="*/ 133 w 753"/>
                <a:gd name="T49" fmla="*/ 554 h 1779"/>
                <a:gd name="T50" fmla="*/ 100 w 753"/>
                <a:gd name="T51" fmla="*/ 369 h 1779"/>
                <a:gd name="T52" fmla="*/ 94 w 753"/>
                <a:gd name="T53" fmla="*/ 233 h 1779"/>
                <a:gd name="T54" fmla="*/ 72 w 753"/>
                <a:gd name="T55" fmla="*/ 143 h 1779"/>
                <a:gd name="T56" fmla="*/ 42 w 753"/>
                <a:gd name="T57" fmla="*/ 58 h 1779"/>
                <a:gd name="T58" fmla="*/ 12 w 753"/>
                <a:gd name="T59" fmla="*/ 3 h 1779"/>
                <a:gd name="T60" fmla="*/ 9 w 753"/>
                <a:gd name="T61" fmla="*/ 37 h 1779"/>
                <a:gd name="T62" fmla="*/ 27 w 753"/>
                <a:gd name="T63" fmla="*/ 161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53" h="1779">
                  <a:moveTo>
                    <a:pt x="30" y="221"/>
                  </a:moveTo>
                  <a:lnTo>
                    <a:pt x="24" y="318"/>
                  </a:lnTo>
                  <a:lnTo>
                    <a:pt x="24" y="415"/>
                  </a:lnTo>
                  <a:lnTo>
                    <a:pt x="33" y="508"/>
                  </a:lnTo>
                  <a:lnTo>
                    <a:pt x="54" y="602"/>
                  </a:lnTo>
                  <a:lnTo>
                    <a:pt x="94" y="729"/>
                  </a:lnTo>
                  <a:lnTo>
                    <a:pt x="133" y="856"/>
                  </a:lnTo>
                  <a:lnTo>
                    <a:pt x="172" y="980"/>
                  </a:lnTo>
                  <a:lnTo>
                    <a:pt x="212" y="1104"/>
                  </a:lnTo>
                  <a:lnTo>
                    <a:pt x="251" y="1228"/>
                  </a:lnTo>
                  <a:lnTo>
                    <a:pt x="293" y="1349"/>
                  </a:lnTo>
                  <a:lnTo>
                    <a:pt x="336" y="1473"/>
                  </a:lnTo>
                  <a:lnTo>
                    <a:pt x="381" y="1597"/>
                  </a:lnTo>
                  <a:lnTo>
                    <a:pt x="402" y="1640"/>
                  </a:lnTo>
                  <a:lnTo>
                    <a:pt x="433" y="1676"/>
                  </a:lnTo>
                  <a:lnTo>
                    <a:pt x="469" y="1706"/>
                  </a:lnTo>
                  <a:lnTo>
                    <a:pt x="508" y="1730"/>
                  </a:lnTo>
                  <a:lnTo>
                    <a:pt x="554" y="1748"/>
                  </a:lnTo>
                  <a:lnTo>
                    <a:pt x="602" y="1764"/>
                  </a:lnTo>
                  <a:lnTo>
                    <a:pt x="650" y="1773"/>
                  </a:lnTo>
                  <a:lnTo>
                    <a:pt x="699" y="1779"/>
                  </a:lnTo>
                  <a:lnTo>
                    <a:pt x="717" y="1776"/>
                  </a:lnTo>
                  <a:lnTo>
                    <a:pt x="732" y="1770"/>
                  </a:lnTo>
                  <a:lnTo>
                    <a:pt x="744" y="1754"/>
                  </a:lnTo>
                  <a:lnTo>
                    <a:pt x="753" y="1736"/>
                  </a:lnTo>
                  <a:lnTo>
                    <a:pt x="753" y="1718"/>
                  </a:lnTo>
                  <a:lnTo>
                    <a:pt x="744" y="1703"/>
                  </a:lnTo>
                  <a:lnTo>
                    <a:pt x="729" y="1691"/>
                  </a:lnTo>
                  <a:lnTo>
                    <a:pt x="711" y="1685"/>
                  </a:lnTo>
                  <a:lnTo>
                    <a:pt x="678" y="1676"/>
                  </a:lnTo>
                  <a:lnTo>
                    <a:pt x="644" y="1670"/>
                  </a:lnTo>
                  <a:lnTo>
                    <a:pt x="608" y="1661"/>
                  </a:lnTo>
                  <a:lnTo>
                    <a:pt x="575" y="1652"/>
                  </a:lnTo>
                  <a:lnTo>
                    <a:pt x="545" y="1640"/>
                  </a:lnTo>
                  <a:lnTo>
                    <a:pt x="517" y="1618"/>
                  </a:lnTo>
                  <a:lnTo>
                    <a:pt x="493" y="1594"/>
                  </a:lnTo>
                  <a:lnTo>
                    <a:pt x="475" y="1561"/>
                  </a:lnTo>
                  <a:lnTo>
                    <a:pt x="448" y="1491"/>
                  </a:lnTo>
                  <a:lnTo>
                    <a:pt x="423" y="1425"/>
                  </a:lnTo>
                  <a:lnTo>
                    <a:pt x="399" y="1355"/>
                  </a:lnTo>
                  <a:lnTo>
                    <a:pt x="378" y="1286"/>
                  </a:lnTo>
                  <a:lnTo>
                    <a:pt x="354" y="1216"/>
                  </a:lnTo>
                  <a:lnTo>
                    <a:pt x="333" y="1147"/>
                  </a:lnTo>
                  <a:lnTo>
                    <a:pt x="312" y="1077"/>
                  </a:lnTo>
                  <a:lnTo>
                    <a:pt x="290" y="1007"/>
                  </a:lnTo>
                  <a:lnTo>
                    <a:pt x="260" y="917"/>
                  </a:lnTo>
                  <a:lnTo>
                    <a:pt x="227" y="826"/>
                  </a:lnTo>
                  <a:lnTo>
                    <a:pt x="194" y="735"/>
                  </a:lnTo>
                  <a:lnTo>
                    <a:pt x="163" y="645"/>
                  </a:lnTo>
                  <a:lnTo>
                    <a:pt x="133" y="554"/>
                  </a:lnTo>
                  <a:lnTo>
                    <a:pt x="112" y="463"/>
                  </a:lnTo>
                  <a:lnTo>
                    <a:pt x="100" y="369"/>
                  </a:lnTo>
                  <a:lnTo>
                    <a:pt x="97" y="273"/>
                  </a:lnTo>
                  <a:lnTo>
                    <a:pt x="94" y="233"/>
                  </a:lnTo>
                  <a:lnTo>
                    <a:pt x="85" y="188"/>
                  </a:lnTo>
                  <a:lnTo>
                    <a:pt x="72" y="143"/>
                  </a:lnTo>
                  <a:lnTo>
                    <a:pt x="57" y="97"/>
                  </a:lnTo>
                  <a:lnTo>
                    <a:pt x="42" y="58"/>
                  </a:lnTo>
                  <a:lnTo>
                    <a:pt x="27" y="25"/>
                  </a:lnTo>
                  <a:lnTo>
                    <a:pt x="12" y="3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1" y="94"/>
                  </a:lnTo>
                  <a:lnTo>
                    <a:pt x="27" y="161"/>
                  </a:lnTo>
                  <a:lnTo>
                    <a:pt x="30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0" name="Freeform 178"/>
            <p:cNvSpPr>
              <a:spLocks/>
            </p:cNvSpPr>
            <p:nvPr/>
          </p:nvSpPr>
          <p:spPr bwMode="auto">
            <a:xfrm>
              <a:off x="4006" y="2847"/>
              <a:ext cx="181" cy="184"/>
            </a:xfrm>
            <a:custGeom>
              <a:avLst/>
              <a:gdLst>
                <a:gd name="T0" fmla="*/ 172 w 181"/>
                <a:gd name="T1" fmla="*/ 48 h 184"/>
                <a:gd name="T2" fmla="*/ 181 w 181"/>
                <a:gd name="T3" fmla="*/ 39 h 184"/>
                <a:gd name="T4" fmla="*/ 178 w 181"/>
                <a:gd name="T5" fmla="*/ 27 h 184"/>
                <a:gd name="T6" fmla="*/ 172 w 181"/>
                <a:gd name="T7" fmla="*/ 15 h 184"/>
                <a:gd name="T8" fmla="*/ 157 w 181"/>
                <a:gd name="T9" fmla="*/ 6 h 184"/>
                <a:gd name="T10" fmla="*/ 145 w 181"/>
                <a:gd name="T11" fmla="*/ 0 h 184"/>
                <a:gd name="T12" fmla="*/ 127 w 181"/>
                <a:gd name="T13" fmla="*/ 0 h 184"/>
                <a:gd name="T14" fmla="*/ 112 w 181"/>
                <a:gd name="T15" fmla="*/ 3 h 184"/>
                <a:gd name="T16" fmla="*/ 97 w 181"/>
                <a:gd name="T17" fmla="*/ 12 h 184"/>
                <a:gd name="T18" fmla="*/ 84 w 181"/>
                <a:gd name="T19" fmla="*/ 24 h 184"/>
                <a:gd name="T20" fmla="*/ 69 w 181"/>
                <a:gd name="T21" fmla="*/ 42 h 184"/>
                <a:gd name="T22" fmla="*/ 51 w 181"/>
                <a:gd name="T23" fmla="*/ 66 h 184"/>
                <a:gd name="T24" fmla="*/ 33 w 181"/>
                <a:gd name="T25" fmla="*/ 90 h 184"/>
                <a:gd name="T26" fmla="*/ 18 w 181"/>
                <a:gd name="T27" fmla="*/ 117 h 184"/>
                <a:gd name="T28" fmla="*/ 6 w 181"/>
                <a:gd name="T29" fmla="*/ 145 h 184"/>
                <a:gd name="T30" fmla="*/ 0 w 181"/>
                <a:gd name="T31" fmla="*/ 166 h 184"/>
                <a:gd name="T32" fmla="*/ 6 w 181"/>
                <a:gd name="T33" fmla="*/ 184 h 184"/>
                <a:gd name="T34" fmla="*/ 30 w 181"/>
                <a:gd name="T35" fmla="*/ 169 h 184"/>
                <a:gd name="T36" fmla="*/ 54 w 181"/>
                <a:gd name="T37" fmla="*/ 148 h 184"/>
                <a:gd name="T38" fmla="*/ 81 w 181"/>
                <a:gd name="T39" fmla="*/ 127 h 184"/>
                <a:gd name="T40" fmla="*/ 106 w 181"/>
                <a:gd name="T41" fmla="*/ 105 h 184"/>
                <a:gd name="T42" fmla="*/ 130 w 181"/>
                <a:gd name="T43" fmla="*/ 87 h 184"/>
                <a:gd name="T44" fmla="*/ 148 w 181"/>
                <a:gd name="T45" fmla="*/ 69 h 184"/>
                <a:gd name="T46" fmla="*/ 163 w 181"/>
                <a:gd name="T47" fmla="*/ 57 h 184"/>
                <a:gd name="T48" fmla="*/ 172 w 181"/>
                <a:gd name="T49" fmla="*/ 4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84">
                  <a:moveTo>
                    <a:pt x="172" y="48"/>
                  </a:moveTo>
                  <a:lnTo>
                    <a:pt x="181" y="39"/>
                  </a:lnTo>
                  <a:lnTo>
                    <a:pt x="178" y="27"/>
                  </a:lnTo>
                  <a:lnTo>
                    <a:pt x="172" y="15"/>
                  </a:lnTo>
                  <a:lnTo>
                    <a:pt x="157" y="6"/>
                  </a:lnTo>
                  <a:lnTo>
                    <a:pt x="145" y="0"/>
                  </a:lnTo>
                  <a:lnTo>
                    <a:pt x="127" y="0"/>
                  </a:lnTo>
                  <a:lnTo>
                    <a:pt x="112" y="3"/>
                  </a:lnTo>
                  <a:lnTo>
                    <a:pt x="97" y="12"/>
                  </a:lnTo>
                  <a:lnTo>
                    <a:pt x="84" y="24"/>
                  </a:lnTo>
                  <a:lnTo>
                    <a:pt x="69" y="42"/>
                  </a:lnTo>
                  <a:lnTo>
                    <a:pt x="51" y="66"/>
                  </a:lnTo>
                  <a:lnTo>
                    <a:pt x="33" y="90"/>
                  </a:lnTo>
                  <a:lnTo>
                    <a:pt x="18" y="117"/>
                  </a:lnTo>
                  <a:lnTo>
                    <a:pt x="6" y="145"/>
                  </a:lnTo>
                  <a:lnTo>
                    <a:pt x="0" y="166"/>
                  </a:lnTo>
                  <a:lnTo>
                    <a:pt x="6" y="184"/>
                  </a:lnTo>
                  <a:lnTo>
                    <a:pt x="30" y="169"/>
                  </a:lnTo>
                  <a:lnTo>
                    <a:pt x="54" y="148"/>
                  </a:lnTo>
                  <a:lnTo>
                    <a:pt x="81" y="127"/>
                  </a:lnTo>
                  <a:lnTo>
                    <a:pt x="106" y="105"/>
                  </a:lnTo>
                  <a:lnTo>
                    <a:pt x="130" y="87"/>
                  </a:lnTo>
                  <a:lnTo>
                    <a:pt x="148" y="69"/>
                  </a:lnTo>
                  <a:lnTo>
                    <a:pt x="163" y="57"/>
                  </a:lnTo>
                  <a:lnTo>
                    <a:pt x="172" y="4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1" name="Freeform 179"/>
            <p:cNvSpPr>
              <a:spLocks/>
            </p:cNvSpPr>
            <p:nvPr/>
          </p:nvSpPr>
          <p:spPr bwMode="auto">
            <a:xfrm>
              <a:off x="4124" y="3094"/>
              <a:ext cx="212" cy="61"/>
            </a:xfrm>
            <a:custGeom>
              <a:avLst/>
              <a:gdLst>
                <a:gd name="T0" fmla="*/ 190 w 212"/>
                <a:gd name="T1" fmla="*/ 49 h 61"/>
                <a:gd name="T2" fmla="*/ 199 w 212"/>
                <a:gd name="T3" fmla="*/ 46 h 61"/>
                <a:gd name="T4" fmla="*/ 206 w 212"/>
                <a:gd name="T5" fmla="*/ 40 h 61"/>
                <a:gd name="T6" fmla="*/ 209 w 212"/>
                <a:gd name="T7" fmla="*/ 31 h 61"/>
                <a:gd name="T8" fmla="*/ 212 w 212"/>
                <a:gd name="T9" fmla="*/ 22 h 61"/>
                <a:gd name="T10" fmla="*/ 209 w 212"/>
                <a:gd name="T11" fmla="*/ 13 h 61"/>
                <a:gd name="T12" fmla="*/ 202 w 212"/>
                <a:gd name="T13" fmla="*/ 4 h 61"/>
                <a:gd name="T14" fmla="*/ 193 w 212"/>
                <a:gd name="T15" fmla="*/ 0 h 61"/>
                <a:gd name="T16" fmla="*/ 181 w 212"/>
                <a:gd name="T17" fmla="*/ 0 h 61"/>
                <a:gd name="T18" fmla="*/ 157 w 212"/>
                <a:gd name="T19" fmla="*/ 7 h 61"/>
                <a:gd name="T20" fmla="*/ 127 w 212"/>
                <a:gd name="T21" fmla="*/ 16 h 61"/>
                <a:gd name="T22" fmla="*/ 97 w 212"/>
                <a:gd name="T23" fmla="*/ 22 h 61"/>
                <a:gd name="T24" fmla="*/ 69 w 212"/>
                <a:gd name="T25" fmla="*/ 25 h 61"/>
                <a:gd name="T26" fmla="*/ 42 w 212"/>
                <a:gd name="T27" fmla="*/ 34 h 61"/>
                <a:gd name="T28" fmla="*/ 21 w 212"/>
                <a:gd name="T29" fmla="*/ 40 h 61"/>
                <a:gd name="T30" fmla="*/ 6 w 212"/>
                <a:gd name="T31" fmla="*/ 49 h 61"/>
                <a:gd name="T32" fmla="*/ 0 w 212"/>
                <a:gd name="T33" fmla="*/ 61 h 61"/>
                <a:gd name="T34" fmla="*/ 21 w 212"/>
                <a:gd name="T35" fmla="*/ 61 h 61"/>
                <a:gd name="T36" fmla="*/ 42 w 212"/>
                <a:gd name="T37" fmla="*/ 61 h 61"/>
                <a:gd name="T38" fmla="*/ 66 w 212"/>
                <a:gd name="T39" fmla="*/ 58 h 61"/>
                <a:gd name="T40" fmla="*/ 91 w 212"/>
                <a:gd name="T41" fmla="*/ 58 h 61"/>
                <a:gd name="T42" fmla="*/ 115 w 212"/>
                <a:gd name="T43" fmla="*/ 55 h 61"/>
                <a:gd name="T44" fmla="*/ 139 w 212"/>
                <a:gd name="T45" fmla="*/ 52 h 61"/>
                <a:gd name="T46" fmla="*/ 166 w 212"/>
                <a:gd name="T47" fmla="*/ 52 h 61"/>
                <a:gd name="T48" fmla="*/ 190 w 212"/>
                <a:gd name="T49" fmla="*/ 4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61">
                  <a:moveTo>
                    <a:pt x="190" y="49"/>
                  </a:moveTo>
                  <a:lnTo>
                    <a:pt x="199" y="46"/>
                  </a:lnTo>
                  <a:lnTo>
                    <a:pt x="206" y="40"/>
                  </a:lnTo>
                  <a:lnTo>
                    <a:pt x="209" y="31"/>
                  </a:lnTo>
                  <a:lnTo>
                    <a:pt x="212" y="22"/>
                  </a:lnTo>
                  <a:lnTo>
                    <a:pt x="209" y="13"/>
                  </a:lnTo>
                  <a:lnTo>
                    <a:pt x="202" y="4"/>
                  </a:lnTo>
                  <a:lnTo>
                    <a:pt x="193" y="0"/>
                  </a:lnTo>
                  <a:lnTo>
                    <a:pt x="181" y="0"/>
                  </a:lnTo>
                  <a:lnTo>
                    <a:pt x="157" y="7"/>
                  </a:lnTo>
                  <a:lnTo>
                    <a:pt x="127" y="16"/>
                  </a:lnTo>
                  <a:lnTo>
                    <a:pt x="97" y="22"/>
                  </a:lnTo>
                  <a:lnTo>
                    <a:pt x="69" y="25"/>
                  </a:lnTo>
                  <a:lnTo>
                    <a:pt x="42" y="34"/>
                  </a:lnTo>
                  <a:lnTo>
                    <a:pt x="21" y="40"/>
                  </a:lnTo>
                  <a:lnTo>
                    <a:pt x="6" y="49"/>
                  </a:lnTo>
                  <a:lnTo>
                    <a:pt x="0" y="61"/>
                  </a:lnTo>
                  <a:lnTo>
                    <a:pt x="21" y="61"/>
                  </a:lnTo>
                  <a:lnTo>
                    <a:pt x="42" y="61"/>
                  </a:lnTo>
                  <a:lnTo>
                    <a:pt x="66" y="58"/>
                  </a:lnTo>
                  <a:lnTo>
                    <a:pt x="91" y="58"/>
                  </a:lnTo>
                  <a:lnTo>
                    <a:pt x="115" y="55"/>
                  </a:lnTo>
                  <a:lnTo>
                    <a:pt x="139" y="52"/>
                  </a:lnTo>
                  <a:lnTo>
                    <a:pt x="166" y="52"/>
                  </a:lnTo>
                  <a:lnTo>
                    <a:pt x="190" y="4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2" name="Freeform 180"/>
            <p:cNvSpPr>
              <a:spLocks/>
            </p:cNvSpPr>
            <p:nvPr/>
          </p:nvSpPr>
          <p:spPr bwMode="auto">
            <a:xfrm>
              <a:off x="4208" y="3294"/>
              <a:ext cx="294" cy="76"/>
            </a:xfrm>
            <a:custGeom>
              <a:avLst/>
              <a:gdLst>
                <a:gd name="T0" fmla="*/ 255 w 294"/>
                <a:gd name="T1" fmla="*/ 76 h 76"/>
                <a:gd name="T2" fmla="*/ 267 w 294"/>
                <a:gd name="T3" fmla="*/ 76 h 76"/>
                <a:gd name="T4" fmla="*/ 279 w 294"/>
                <a:gd name="T5" fmla="*/ 67 h 76"/>
                <a:gd name="T6" fmla="*/ 288 w 294"/>
                <a:gd name="T7" fmla="*/ 58 h 76"/>
                <a:gd name="T8" fmla="*/ 294 w 294"/>
                <a:gd name="T9" fmla="*/ 42 h 76"/>
                <a:gd name="T10" fmla="*/ 291 w 294"/>
                <a:gd name="T11" fmla="*/ 30 h 76"/>
                <a:gd name="T12" fmla="*/ 285 w 294"/>
                <a:gd name="T13" fmla="*/ 18 h 76"/>
                <a:gd name="T14" fmla="*/ 276 w 294"/>
                <a:gd name="T15" fmla="*/ 9 h 76"/>
                <a:gd name="T16" fmla="*/ 261 w 294"/>
                <a:gd name="T17" fmla="*/ 6 h 76"/>
                <a:gd name="T18" fmla="*/ 224 w 294"/>
                <a:gd name="T19" fmla="*/ 6 h 76"/>
                <a:gd name="T20" fmla="*/ 182 w 294"/>
                <a:gd name="T21" fmla="*/ 6 h 76"/>
                <a:gd name="T22" fmla="*/ 140 w 294"/>
                <a:gd name="T23" fmla="*/ 3 h 76"/>
                <a:gd name="T24" fmla="*/ 97 w 294"/>
                <a:gd name="T25" fmla="*/ 3 h 76"/>
                <a:gd name="T26" fmla="*/ 61 w 294"/>
                <a:gd name="T27" fmla="*/ 0 h 76"/>
                <a:gd name="T28" fmla="*/ 28 w 294"/>
                <a:gd name="T29" fmla="*/ 3 h 76"/>
                <a:gd name="T30" fmla="*/ 10 w 294"/>
                <a:gd name="T31" fmla="*/ 9 h 76"/>
                <a:gd name="T32" fmla="*/ 0 w 294"/>
                <a:gd name="T33" fmla="*/ 18 h 76"/>
                <a:gd name="T34" fmla="*/ 22 w 294"/>
                <a:gd name="T35" fmla="*/ 24 h 76"/>
                <a:gd name="T36" fmla="*/ 46 w 294"/>
                <a:gd name="T37" fmla="*/ 33 h 76"/>
                <a:gd name="T38" fmla="*/ 79 w 294"/>
                <a:gd name="T39" fmla="*/ 39 h 76"/>
                <a:gd name="T40" fmla="*/ 112 w 294"/>
                <a:gd name="T41" fmla="*/ 45 h 76"/>
                <a:gd name="T42" fmla="*/ 149 w 294"/>
                <a:gd name="T43" fmla="*/ 51 h 76"/>
                <a:gd name="T44" fmla="*/ 185 w 294"/>
                <a:gd name="T45" fmla="*/ 61 h 76"/>
                <a:gd name="T46" fmla="*/ 221 w 294"/>
                <a:gd name="T47" fmla="*/ 67 h 76"/>
                <a:gd name="T48" fmla="*/ 255 w 294"/>
                <a:gd name="T4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4" h="76">
                  <a:moveTo>
                    <a:pt x="255" y="76"/>
                  </a:moveTo>
                  <a:lnTo>
                    <a:pt x="267" y="76"/>
                  </a:lnTo>
                  <a:lnTo>
                    <a:pt x="279" y="67"/>
                  </a:lnTo>
                  <a:lnTo>
                    <a:pt x="288" y="58"/>
                  </a:lnTo>
                  <a:lnTo>
                    <a:pt x="294" y="42"/>
                  </a:lnTo>
                  <a:lnTo>
                    <a:pt x="291" y="30"/>
                  </a:lnTo>
                  <a:lnTo>
                    <a:pt x="285" y="18"/>
                  </a:lnTo>
                  <a:lnTo>
                    <a:pt x="276" y="9"/>
                  </a:lnTo>
                  <a:lnTo>
                    <a:pt x="261" y="6"/>
                  </a:lnTo>
                  <a:lnTo>
                    <a:pt x="224" y="6"/>
                  </a:lnTo>
                  <a:lnTo>
                    <a:pt x="182" y="6"/>
                  </a:lnTo>
                  <a:lnTo>
                    <a:pt x="140" y="3"/>
                  </a:lnTo>
                  <a:lnTo>
                    <a:pt x="97" y="3"/>
                  </a:lnTo>
                  <a:lnTo>
                    <a:pt x="61" y="0"/>
                  </a:lnTo>
                  <a:lnTo>
                    <a:pt x="28" y="3"/>
                  </a:lnTo>
                  <a:lnTo>
                    <a:pt x="10" y="9"/>
                  </a:lnTo>
                  <a:lnTo>
                    <a:pt x="0" y="18"/>
                  </a:lnTo>
                  <a:lnTo>
                    <a:pt x="22" y="24"/>
                  </a:lnTo>
                  <a:lnTo>
                    <a:pt x="46" y="33"/>
                  </a:lnTo>
                  <a:lnTo>
                    <a:pt x="79" y="39"/>
                  </a:lnTo>
                  <a:lnTo>
                    <a:pt x="112" y="45"/>
                  </a:lnTo>
                  <a:lnTo>
                    <a:pt x="149" y="51"/>
                  </a:lnTo>
                  <a:lnTo>
                    <a:pt x="185" y="61"/>
                  </a:lnTo>
                  <a:lnTo>
                    <a:pt x="221" y="67"/>
                  </a:lnTo>
                  <a:lnTo>
                    <a:pt x="255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3" name="Freeform 181"/>
            <p:cNvSpPr>
              <a:spLocks/>
            </p:cNvSpPr>
            <p:nvPr/>
          </p:nvSpPr>
          <p:spPr bwMode="auto">
            <a:xfrm>
              <a:off x="3382" y="2220"/>
              <a:ext cx="724" cy="1265"/>
            </a:xfrm>
            <a:custGeom>
              <a:avLst/>
              <a:gdLst>
                <a:gd name="T0" fmla="*/ 224 w 724"/>
                <a:gd name="T1" fmla="*/ 627 h 1265"/>
                <a:gd name="T2" fmla="*/ 273 w 724"/>
                <a:gd name="T3" fmla="*/ 711 h 1265"/>
                <a:gd name="T4" fmla="*/ 324 w 724"/>
                <a:gd name="T5" fmla="*/ 793 h 1265"/>
                <a:gd name="T6" fmla="*/ 376 w 724"/>
                <a:gd name="T7" fmla="*/ 871 h 1265"/>
                <a:gd name="T8" fmla="*/ 430 w 724"/>
                <a:gd name="T9" fmla="*/ 950 h 1265"/>
                <a:gd name="T10" fmla="*/ 484 w 724"/>
                <a:gd name="T11" fmla="*/ 1026 h 1265"/>
                <a:gd name="T12" fmla="*/ 542 w 724"/>
                <a:gd name="T13" fmla="*/ 1101 h 1265"/>
                <a:gd name="T14" fmla="*/ 603 w 724"/>
                <a:gd name="T15" fmla="*/ 1177 h 1265"/>
                <a:gd name="T16" fmla="*/ 663 w 724"/>
                <a:gd name="T17" fmla="*/ 1249 h 1265"/>
                <a:gd name="T18" fmla="*/ 672 w 724"/>
                <a:gd name="T19" fmla="*/ 1259 h 1265"/>
                <a:gd name="T20" fmla="*/ 684 w 724"/>
                <a:gd name="T21" fmla="*/ 1265 h 1265"/>
                <a:gd name="T22" fmla="*/ 696 w 724"/>
                <a:gd name="T23" fmla="*/ 1265 h 1265"/>
                <a:gd name="T24" fmla="*/ 708 w 724"/>
                <a:gd name="T25" fmla="*/ 1259 h 1265"/>
                <a:gd name="T26" fmla="*/ 721 w 724"/>
                <a:gd name="T27" fmla="*/ 1249 h 1265"/>
                <a:gd name="T28" fmla="*/ 724 w 724"/>
                <a:gd name="T29" fmla="*/ 1237 h 1265"/>
                <a:gd name="T30" fmla="*/ 724 w 724"/>
                <a:gd name="T31" fmla="*/ 1225 h 1265"/>
                <a:gd name="T32" fmla="*/ 721 w 724"/>
                <a:gd name="T33" fmla="*/ 1213 h 1265"/>
                <a:gd name="T34" fmla="*/ 675 w 724"/>
                <a:gd name="T35" fmla="*/ 1132 h 1265"/>
                <a:gd name="T36" fmla="*/ 627 w 724"/>
                <a:gd name="T37" fmla="*/ 1050 h 1265"/>
                <a:gd name="T38" fmla="*/ 575 w 724"/>
                <a:gd name="T39" fmla="*/ 974 h 1265"/>
                <a:gd name="T40" fmla="*/ 521 w 724"/>
                <a:gd name="T41" fmla="*/ 899 h 1265"/>
                <a:gd name="T42" fmla="*/ 463 w 724"/>
                <a:gd name="T43" fmla="*/ 823 h 1265"/>
                <a:gd name="T44" fmla="*/ 409 w 724"/>
                <a:gd name="T45" fmla="*/ 747 h 1265"/>
                <a:gd name="T46" fmla="*/ 354 w 724"/>
                <a:gd name="T47" fmla="*/ 672 h 1265"/>
                <a:gd name="T48" fmla="*/ 303 w 724"/>
                <a:gd name="T49" fmla="*/ 590 h 1265"/>
                <a:gd name="T50" fmla="*/ 258 w 724"/>
                <a:gd name="T51" fmla="*/ 509 h 1265"/>
                <a:gd name="T52" fmla="*/ 209 w 724"/>
                <a:gd name="T53" fmla="*/ 415 h 1265"/>
                <a:gd name="T54" fmla="*/ 164 w 724"/>
                <a:gd name="T55" fmla="*/ 315 h 1265"/>
                <a:gd name="T56" fmla="*/ 121 w 724"/>
                <a:gd name="T57" fmla="*/ 218 h 1265"/>
                <a:gd name="T58" fmla="*/ 79 w 724"/>
                <a:gd name="T59" fmla="*/ 131 h 1265"/>
                <a:gd name="T60" fmla="*/ 46 w 724"/>
                <a:gd name="T61" fmla="*/ 61 h 1265"/>
                <a:gd name="T62" fmla="*/ 18 w 724"/>
                <a:gd name="T63" fmla="*/ 16 h 1265"/>
                <a:gd name="T64" fmla="*/ 0 w 724"/>
                <a:gd name="T65" fmla="*/ 0 h 1265"/>
                <a:gd name="T66" fmla="*/ 9 w 724"/>
                <a:gd name="T67" fmla="*/ 37 h 1265"/>
                <a:gd name="T68" fmla="*/ 28 w 724"/>
                <a:gd name="T69" fmla="*/ 94 h 1265"/>
                <a:gd name="T70" fmla="*/ 49 w 724"/>
                <a:gd name="T71" fmla="*/ 173 h 1265"/>
                <a:gd name="T72" fmla="*/ 79 w 724"/>
                <a:gd name="T73" fmla="*/ 261 h 1265"/>
                <a:gd name="T74" fmla="*/ 112 w 724"/>
                <a:gd name="T75" fmla="*/ 357 h 1265"/>
                <a:gd name="T76" fmla="*/ 146 w 724"/>
                <a:gd name="T77" fmla="*/ 454 h 1265"/>
                <a:gd name="T78" fmla="*/ 185 w 724"/>
                <a:gd name="T79" fmla="*/ 545 h 1265"/>
                <a:gd name="T80" fmla="*/ 224 w 724"/>
                <a:gd name="T81" fmla="*/ 627 h 1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24" h="1265">
                  <a:moveTo>
                    <a:pt x="224" y="627"/>
                  </a:moveTo>
                  <a:lnTo>
                    <a:pt x="273" y="711"/>
                  </a:lnTo>
                  <a:lnTo>
                    <a:pt x="324" y="793"/>
                  </a:lnTo>
                  <a:lnTo>
                    <a:pt x="376" y="871"/>
                  </a:lnTo>
                  <a:lnTo>
                    <a:pt x="430" y="950"/>
                  </a:lnTo>
                  <a:lnTo>
                    <a:pt x="484" y="1026"/>
                  </a:lnTo>
                  <a:lnTo>
                    <a:pt x="542" y="1101"/>
                  </a:lnTo>
                  <a:lnTo>
                    <a:pt x="603" y="1177"/>
                  </a:lnTo>
                  <a:lnTo>
                    <a:pt x="663" y="1249"/>
                  </a:lnTo>
                  <a:lnTo>
                    <a:pt x="672" y="1259"/>
                  </a:lnTo>
                  <a:lnTo>
                    <a:pt x="684" y="1265"/>
                  </a:lnTo>
                  <a:lnTo>
                    <a:pt x="696" y="1265"/>
                  </a:lnTo>
                  <a:lnTo>
                    <a:pt x="708" y="1259"/>
                  </a:lnTo>
                  <a:lnTo>
                    <a:pt x="721" y="1249"/>
                  </a:lnTo>
                  <a:lnTo>
                    <a:pt x="724" y="1237"/>
                  </a:lnTo>
                  <a:lnTo>
                    <a:pt x="724" y="1225"/>
                  </a:lnTo>
                  <a:lnTo>
                    <a:pt x="721" y="1213"/>
                  </a:lnTo>
                  <a:lnTo>
                    <a:pt x="675" y="1132"/>
                  </a:lnTo>
                  <a:lnTo>
                    <a:pt x="627" y="1050"/>
                  </a:lnTo>
                  <a:lnTo>
                    <a:pt x="575" y="974"/>
                  </a:lnTo>
                  <a:lnTo>
                    <a:pt x="521" y="899"/>
                  </a:lnTo>
                  <a:lnTo>
                    <a:pt x="463" y="823"/>
                  </a:lnTo>
                  <a:lnTo>
                    <a:pt x="409" y="747"/>
                  </a:lnTo>
                  <a:lnTo>
                    <a:pt x="354" y="672"/>
                  </a:lnTo>
                  <a:lnTo>
                    <a:pt x="303" y="590"/>
                  </a:lnTo>
                  <a:lnTo>
                    <a:pt x="258" y="509"/>
                  </a:lnTo>
                  <a:lnTo>
                    <a:pt x="209" y="415"/>
                  </a:lnTo>
                  <a:lnTo>
                    <a:pt x="164" y="315"/>
                  </a:lnTo>
                  <a:lnTo>
                    <a:pt x="121" y="218"/>
                  </a:lnTo>
                  <a:lnTo>
                    <a:pt x="79" y="131"/>
                  </a:lnTo>
                  <a:lnTo>
                    <a:pt x="46" y="61"/>
                  </a:lnTo>
                  <a:lnTo>
                    <a:pt x="18" y="16"/>
                  </a:lnTo>
                  <a:lnTo>
                    <a:pt x="0" y="0"/>
                  </a:lnTo>
                  <a:lnTo>
                    <a:pt x="9" y="37"/>
                  </a:lnTo>
                  <a:lnTo>
                    <a:pt x="28" y="94"/>
                  </a:lnTo>
                  <a:lnTo>
                    <a:pt x="49" y="173"/>
                  </a:lnTo>
                  <a:lnTo>
                    <a:pt x="79" y="261"/>
                  </a:lnTo>
                  <a:lnTo>
                    <a:pt x="112" y="357"/>
                  </a:lnTo>
                  <a:lnTo>
                    <a:pt x="146" y="454"/>
                  </a:lnTo>
                  <a:lnTo>
                    <a:pt x="185" y="545"/>
                  </a:lnTo>
                  <a:lnTo>
                    <a:pt x="224" y="62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5654" name="Group 182"/>
          <p:cNvGrpSpPr>
            <a:grpSpLocks/>
          </p:cNvGrpSpPr>
          <p:nvPr/>
        </p:nvGrpSpPr>
        <p:grpSpPr bwMode="auto">
          <a:xfrm>
            <a:off x="7239000" y="5334000"/>
            <a:ext cx="1235320" cy="292100"/>
            <a:chOff x="720" y="1152"/>
            <a:chExt cx="951" cy="184"/>
          </a:xfrm>
        </p:grpSpPr>
        <p:sp>
          <p:nvSpPr>
            <p:cNvPr id="105655" name="Freeform 183"/>
            <p:cNvSpPr>
              <a:spLocks/>
            </p:cNvSpPr>
            <p:nvPr/>
          </p:nvSpPr>
          <p:spPr bwMode="auto">
            <a:xfrm>
              <a:off x="1375" y="1176"/>
              <a:ext cx="73" cy="73"/>
            </a:xfrm>
            <a:custGeom>
              <a:avLst/>
              <a:gdLst>
                <a:gd name="T0" fmla="*/ 181 w 514"/>
                <a:gd name="T1" fmla="*/ 79 h 611"/>
                <a:gd name="T2" fmla="*/ 142 w 514"/>
                <a:gd name="T3" fmla="*/ 103 h 611"/>
                <a:gd name="T4" fmla="*/ 109 w 514"/>
                <a:gd name="T5" fmla="*/ 133 h 611"/>
                <a:gd name="T6" fmla="*/ 78 w 514"/>
                <a:gd name="T7" fmla="*/ 166 h 611"/>
                <a:gd name="T8" fmla="*/ 51 w 514"/>
                <a:gd name="T9" fmla="*/ 203 h 611"/>
                <a:gd name="T10" fmla="*/ 30 w 514"/>
                <a:gd name="T11" fmla="*/ 242 h 611"/>
                <a:gd name="T12" fmla="*/ 15 w 514"/>
                <a:gd name="T13" fmla="*/ 284 h 611"/>
                <a:gd name="T14" fmla="*/ 6 w 514"/>
                <a:gd name="T15" fmla="*/ 330 h 611"/>
                <a:gd name="T16" fmla="*/ 0 w 514"/>
                <a:gd name="T17" fmla="*/ 375 h 611"/>
                <a:gd name="T18" fmla="*/ 6 w 514"/>
                <a:gd name="T19" fmla="*/ 438 h 611"/>
                <a:gd name="T20" fmla="*/ 30 w 514"/>
                <a:gd name="T21" fmla="*/ 490 h 611"/>
                <a:gd name="T22" fmla="*/ 66 w 514"/>
                <a:gd name="T23" fmla="*/ 535 h 611"/>
                <a:gd name="T24" fmla="*/ 115 w 514"/>
                <a:gd name="T25" fmla="*/ 568 h 611"/>
                <a:gd name="T26" fmla="*/ 169 w 514"/>
                <a:gd name="T27" fmla="*/ 596 h 611"/>
                <a:gd name="T28" fmla="*/ 227 w 514"/>
                <a:gd name="T29" fmla="*/ 608 h 611"/>
                <a:gd name="T30" fmla="*/ 287 w 514"/>
                <a:gd name="T31" fmla="*/ 611 h 611"/>
                <a:gd name="T32" fmla="*/ 345 w 514"/>
                <a:gd name="T33" fmla="*/ 602 h 611"/>
                <a:gd name="T34" fmla="*/ 357 w 514"/>
                <a:gd name="T35" fmla="*/ 602 h 611"/>
                <a:gd name="T36" fmla="*/ 369 w 514"/>
                <a:gd name="T37" fmla="*/ 596 h 611"/>
                <a:gd name="T38" fmla="*/ 378 w 514"/>
                <a:gd name="T39" fmla="*/ 587 h 611"/>
                <a:gd name="T40" fmla="*/ 381 w 514"/>
                <a:gd name="T41" fmla="*/ 574 h 611"/>
                <a:gd name="T42" fmla="*/ 375 w 514"/>
                <a:gd name="T43" fmla="*/ 559 h 611"/>
                <a:gd name="T44" fmla="*/ 363 w 514"/>
                <a:gd name="T45" fmla="*/ 547 h 611"/>
                <a:gd name="T46" fmla="*/ 348 w 514"/>
                <a:gd name="T47" fmla="*/ 535 h 611"/>
                <a:gd name="T48" fmla="*/ 333 w 514"/>
                <a:gd name="T49" fmla="*/ 529 h 611"/>
                <a:gd name="T50" fmla="*/ 302 w 514"/>
                <a:gd name="T51" fmla="*/ 520 h 611"/>
                <a:gd name="T52" fmla="*/ 272 w 514"/>
                <a:gd name="T53" fmla="*/ 514 h 611"/>
                <a:gd name="T54" fmla="*/ 242 w 514"/>
                <a:gd name="T55" fmla="*/ 508 h 611"/>
                <a:gd name="T56" fmla="*/ 215 w 514"/>
                <a:gd name="T57" fmla="*/ 502 h 611"/>
                <a:gd name="T58" fmla="*/ 187 w 514"/>
                <a:gd name="T59" fmla="*/ 493 h 611"/>
                <a:gd name="T60" fmla="*/ 160 w 514"/>
                <a:gd name="T61" fmla="*/ 481 h 611"/>
                <a:gd name="T62" fmla="*/ 136 w 514"/>
                <a:gd name="T63" fmla="*/ 466 h 611"/>
                <a:gd name="T64" fmla="*/ 112 w 514"/>
                <a:gd name="T65" fmla="*/ 441 h 611"/>
                <a:gd name="T66" fmla="*/ 103 w 514"/>
                <a:gd name="T67" fmla="*/ 339 h 611"/>
                <a:gd name="T68" fmla="*/ 127 w 514"/>
                <a:gd name="T69" fmla="*/ 254 h 611"/>
                <a:gd name="T70" fmla="*/ 175 w 514"/>
                <a:gd name="T71" fmla="*/ 187 h 611"/>
                <a:gd name="T72" fmla="*/ 242 w 514"/>
                <a:gd name="T73" fmla="*/ 133 h 611"/>
                <a:gd name="T74" fmla="*/ 314 w 514"/>
                <a:gd name="T75" fmla="*/ 91 h 611"/>
                <a:gd name="T76" fmla="*/ 390 w 514"/>
                <a:gd name="T77" fmla="*/ 57 h 611"/>
                <a:gd name="T78" fmla="*/ 460 w 514"/>
                <a:gd name="T79" fmla="*/ 33 h 611"/>
                <a:gd name="T80" fmla="*/ 514 w 514"/>
                <a:gd name="T81" fmla="*/ 12 h 611"/>
                <a:gd name="T82" fmla="*/ 481 w 514"/>
                <a:gd name="T83" fmla="*/ 3 h 611"/>
                <a:gd name="T84" fmla="*/ 445 w 514"/>
                <a:gd name="T85" fmla="*/ 0 h 611"/>
                <a:gd name="T86" fmla="*/ 402 w 514"/>
                <a:gd name="T87" fmla="*/ 6 h 611"/>
                <a:gd name="T88" fmla="*/ 357 w 514"/>
                <a:gd name="T89" fmla="*/ 12 h 611"/>
                <a:gd name="T90" fmla="*/ 311 w 514"/>
                <a:gd name="T91" fmla="*/ 27 h 611"/>
                <a:gd name="T92" fmla="*/ 266 w 514"/>
                <a:gd name="T93" fmla="*/ 42 h 611"/>
                <a:gd name="T94" fmla="*/ 221 w 514"/>
                <a:gd name="T95" fmla="*/ 60 h 611"/>
                <a:gd name="T96" fmla="*/ 181 w 514"/>
                <a:gd name="T97" fmla="*/ 79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14" h="611">
                  <a:moveTo>
                    <a:pt x="181" y="79"/>
                  </a:moveTo>
                  <a:lnTo>
                    <a:pt x="142" y="103"/>
                  </a:lnTo>
                  <a:lnTo>
                    <a:pt x="109" y="133"/>
                  </a:lnTo>
                  <a:lnTo>
                    <a:pt x="78" y="166"/>
                  </a:lnTo>
                  <a:lnTo>
                    <a:pt x="51" y="203"/>
                  </a:lnTo>
                  <a:lnTo>
                    <a:pt x="30" y="242"/>
                  </a:lnTo>
                  <a:lnTo>
                    <a:pt x="15" y="284"/>
                  </a:lnTo>
                  <a:lnTo>
                    <a:pt x="6" y="330"/>
                  </a:lnTo>
                  <a:lnTo>
                    <a:pt x="0" y="375"/>
                  </a:lnTo>
                  <a:lnTo>
                    <a:pt x="6" y="438"/>
                  </a:lnTo>
                  <a:lnTo>
                    <a:pt x="30" y="490"/>
                  </a:lnTo>
                  <a:lnTo>
                    <a:pt x="66" y="535"/>
                  </a:lnTo>
                  <a:lnTo>
                    <a:pt x="115" y="568"/>
                  </a:lnTo>
                  <a:lnTo>
                    <a:pt x="169" y="596"/>
                  </a:lnTo>
                  <a:lnTo>
                    <a:pt x="227" y="608"/>
                  </a:lnTo>
                  <a:lnTo>
                    <a:pt x="287" y="611"/>
                  </a:lnTo>
                  <a:lnTo>
                    <a:pt x="345" y="602"/>
                  </a:lnTo>
                  <a:lnTo>
                    <a:pt x="357" y="602"/>
                  </a:lnTo>
                  <a:lnTo>
                    <a:pt x="369" y="596"/>
                  </a:lnTo>
                  <a:lnTo>
                    <a:pt x="378" y="587"/>
                  </a:lnTo>
                  <a:lnTo>
                    <a:pt x="381" y="574"/>
                  </a:lnTo>
                  <a:lnTo>
                    <a:pt x="375" y="559"/>
                  </a:lnTo>
                  <a:lnTo>
                    <a:pt x="363" y="547"/>
                  </a:lnTo>
                  <a:lnTo>
                    <a:pt x="348" y="535"/>
                  </a:lnTo>
                  <a:lnTo>
                    <a:pt x="333" y="529"/>
                  </a:lnTo>
                  <a:lnTo>
                    <a:pt x="302" y="520"/>
                  </a:lnTo>
                  <a:lnTo>
                    <a:pt x="272" y="514"/>
                  </a:lnTo>
                  <a:lnTo>
                    <a:pt x="242" y="508"/>
                  </a:lnTo>
                  <a:lnTo>
                    <a:pt x="215" y="502"/>
                  </a:lnTo>
                  <a:lnTo>
                    <a:pt x="187" y="493"/>
                  </a:lnTo>
                  <a:lnTo>
                    <a:pt x="160" y="481"/>
                  </a:lnTo>
                  <a:lnTo>
                    <a:pt x="136" y="466"/>
                  </a:lnTo>
                  <a:lnTo>
                    <a:pt x="112" y="441"/>
                  </a:lnTo>
                  <a:lnTo>
                    <a:pt x="103" y="339"/>
                  </a:lnTo>
                  <a:lnTo>
                    <a:pt x="127" y="254"/>
                  </a:lnTo>
                  <a:lnTo>
                    <a:pt x="175" y="187"/>
                  </a:lnTo>
                  <a:lnTo>
                    <a:pt x="242" y="133"/>
                  </a:lnTo>
                  <a:lnTo>
                    <a:pt x="314" y="91"/>
                  </a:lnTo>
                  <a:lnTo>
                    <a:pt x="390" y="57"/>
                  </a:lnTo>
                  <a:lnTo>
                    <a:pt x="460" y="33"/>
                  </a:lnTo>
                  <a:lnTo>
                    <a:pt x="514" y="12"/>
                  </a:lnTo>
                  <a:lnTo>
                    <a:pt x="481" y="3"/>
                  </a:lnTo>
                  <a:lnTo>
                    <a:pt x="445" y="0"/>
                  </a:lnTo>
                  <a:lnTo>
                    <a:pt x="402" y="6"/>
                  </a:lnTo>
                  <a:lnTo>
                    <a:pt x="357" y="12"/>
                  </a:lnTo>
                  <a:lnTo>
                    <a:pt x="311" y="27"/>
                  </a:lnTo>
                  <a:lnTo>
                    <a:pt x="266" y="42"/>
                  </a:lnTo>
                  <a:lnTo>
                    <a:pt x="221" y="60"/>
                  </a:lnTo>
                  <a:lnTo>
                    <a:pt x="181" y="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6" name="Freeform 184"/>
            <p:cNvSpPr>
              <a:spLocks/>
            </p:cNvSpPr>
            <p:nvPr/>
          </p:nvSpPr>
          <p:spPr bwMode="auto">
            <a:xfrm>
              <a:off x="1500" y="1175"/>
              <a:ext cx="46" cy="57"/>
            </a:xfrm>
            <a:custGeom>
              <a:avLst/>
              <a:gdLst>
                <a:gd name="T0" fmla="*/ 279 w 330"/>
                <a:gd name="T1" fmla="*/ 154 h 475"/>
                <a:gd name="T2" fmla="*/ 291 w 330"/>
                <a:gd name="T3" fmla="*/ 202 h 475"/>
                <a:gd name="T4" fmla="*/ 288 w 330"/>
                <a:gd name="T5" fmla="*/ 248 h 475"/>
                <a:gd name="T6" fmla="*/ 267 w 330"/>
                <a:gd name="T7" fmla="*/ 284 h 475"/>
                <a:gd name="T8" fmla="*/ 236 w 330"/>
                <a:gd name="T9" fmla="*/ 317 h 475"/>
                <a:gd name="T10" fmla="*/ 200 w 330"/>
                <a:gd name="T11" fmla="*/ 348 h 475"/>
                <a:gd name="T12" fmla="*/ 158 w 330"/>
                <a:gd name="T13" fmla="*/ 378 h 475"/>
                <a:gd name="T14" fmla="*/ 115 w 330"/>
                <a:gd name="T15" fmla="*/ 405 h 475"/>
                <a:gd name="T16" fmla="*/ 79 w 330"/>
                <a:gd name="T17" fmla="*/ 432 h 475"/>
                <a:gd name="T18" fmla="*/ 73 w 330"/>
                <a:gd name="T19" fmla="*/ 441 h 475"/>
                <a:gd name="T20" fmla="*/ 70 w 330"/>
                <a:gd name="T21" fmla="*/ 447 h 475"/>
                <a:gd name="T22" fmla="*/ 70 w 330"/>
                <a:gd name="T23" fmla="*/ 456 h 475"/>
                <a:gd name="T24" fmla="*/ 73 w 330"/>
                <a:gd name="T25" fmla="*/ 466 h 475"/>
                <a:gd name="T26" fmla="*/ 82 w 330"/>
                <a:gd name="T27" fmla="*/ 472 h 475"/>
                <a:gd name="T28" fmla="*/ 91 w 330"/>
                <a:gd name="T29" fmla="*/ 475 h 475"/>
                <a:gd name="T30" fmla="*/ 97 w 330"/>
                <a:gd name="T31" fmla="*/ 475 h 475"/>
                <a:gd name="T32" fmla="*/ 106 w 330"/>
                <a:gd name="T33" fmla="*/ 472 h 475"/>
                <a:gd name="T34" fmla="*/ 155 w 330"/>
                <a:gd name="T35" fmla="*/ 444 h 475"/>
                <a:gd name="T36" fmla="*/ 200 w 330"/>
                <a:gd name="T37" fmla="*/ 414 h 475"/>
                <a:gd name="T38" fmla="*/ 242 w 330"/>
                <a:gd name="T39" fmla="*/ 381 h 475"/>
                <a:gd name="T40" fmla="*/ 282 w 330"/>
                <a:gd name="T41" fmla="*/ 342 h 475"/>
                <a:gd name="T42" fmla="*/ 309 w 330"/>
                <a:gd name="T43" fmla="*/ 299 h 475"/>
                <a:gd name="T44" fmla="*/ 327 w 330"/>
                <a:gd name="T45" fmla="*/ 251 h 475"/>
                <a:gd name="T46" fmla="*/ 330 w 330"/>
                <a:gd name="T47" fmla="*/ 199 h 475"/>
                <a:gd name="T48" fmla="*/ 318 w 330"/>
                <a:gd name="T49" fmla="*/ 145 h 475"/>
                <a:gd name="T50" fmla="*/ 291 w 330"/>
                <a:gd name="T51" fmla="*/ 103 h 475"/>
                <a:gd name="T52" fmla="*/ 251 w 330"/>
                <a:gd name="T53" fmla="*/ 66 h 475"/>
                <a:gd name="T54" fmla="*/ 203 w 330"/>
                <a:gd name="T55" fmla="*/ 39 h 475"/>
                <a:gd name="T56" fmla="*/ 149 w 330"/>
                <a:gd name="T57" fmla="*/ 18 h 475"/>
                <a:gd name="T58" fmla="*/ 94 w 330"/>
                <a:gd name="T59" fmla="*/ 6 h 475"/>
                <a:gd name="T60" fmla="*/ 49 w 330"/>
                <a:gd name="T61" fmla="*/ 0 h 475"/>
                <a:gd name="T62" fmla="*/ 15 w 330"/>
                <a:gd name="T63" fmla="*/ 0 h 475"/>
                <a:gd name="T64" fmla="*/ 0 w 330"/>
                <a:gd name="T65" fmla="*/ 9 h 475"/>
                <a:gd name="T66" fmla="*/ 37 w 330"/>
                <a:gd name="T67" fmla="*/ 24 h 475"/>
                <a:gd name="T68" fmla="*/ 76 w 330"/>
                <a:gd name="T69" fmla="*/ 36 h 475"/>
                <a:gd name="T70" fmla="*/ 118 w 330"/>
                <a:gd name="T71" fmla="*/ 48 h 475"/>
                <a:gd name="T72" fmla="*/ 158 w 330"/>
                <a:gd name="T73" fmla="*/ 60 h 475"/>
                <a:gd name="T74" fmla="*/ 197 w 330"/>
                <a:gd name="T75" fmla="*/ 75 h 475"/>
                <a:gd name="T76" fmla="*/ 230 w 330"/>
                <a:gd name="T77" fmla="*/ 97 h 475"/>
                <a:gd name="T78" fmla="*/ 258 w 330"/>
                <a:gd name="T79" fmla="*/ 121 h 475"/>
                <a:gd name="T80" fmla="*/ 279 w 330"/>
                <a:gd name="T81" fmla="*/ 154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0" h="475">
                  <a:moveTo>
                    <a:pt x="279" y="154"/>
                  </a:moveTo>
                  <a:lnTo>
                    <a:pt x="291" y="202"/>
                  </a:lnTo>
                  <a:lnTo>
                    <a:pt x="288" y="248"/>
                  </a:lnTo>
                  <a:lnTo>
                    <a:pt x="267" y="284"/>
                  </a:lnTo>
                  <a:lnTo>
                    <a:pt x="236" y="317"/>
                  </a:lnTo>
                  <a:lnTo>
                    <a:pt x="200" y="348"/>
                  </a:lnTo>
                  <a:lnTo>
                    <a:pt x="158" y="378"/>
                  </a:lnTo>
                  <a:lnTo>
                    <a:pt x="115" y="405"/>
                  </a:lnTo>
                  <a:lnTo>
                    <a:pt x="79" y="432"/>
                  </a:lnTo>
                  <a:lnTo>
                    <a:pt x="73" y="441"/>
                  </a:lnTo>
                  <a:lnTo>
                    <a:pt x="70" y="447"/>
                  </a:lnTo>
                  <a:lnTo>
                    <a:pt x="70" y="456"/>
                  </a:lnTo>
                  <a:lnTo>
                    <a:pt x="73" y="466"/>
                  </a:lnTo>
                  <a:lnTo>
                    <a:pt x="82" y="472"/>
                  </a:lnTo>
                  <a:lnTo>
                    <a:pt x="91" y="475"/>
                  </a:lnTo>
                  <a:lnTo>
                    <a:pt x="97" y="475"/>
                  </a:lnTo>
                  <a:lnTo>
                    <a:pt x="106" y="472"/>
                  </a:lnTo>
                  <a:lnTo>
                    <a:pt x="155" y="444"/>
                  </a:lnTo>
                  <a:lnTo>
                    <a:pt x="200" y="414"/>
                  </a:lnTo>
                  <a:lnTo>
                    <a:pt x="242" y="381"/>
                  </a:lnTo>
                  <a:lnTo>
                    <a:pt x="282" y="342"/>
                  </a:lnTo>
                  <a:lnTo>
                    <a:pt x="309" y="299"/>
                  </a:lnTo>
                  <a:lnTo>
                    <a:pt x="327" y="251"/>
                  </a:lnTo>
                  <a:lnTo>
                    <a:pt x="330" y="199"/>
                  </a:lnTo>
                  <a:lnTo>
                    <a:pt x="318" y="145"/>
                  </a:lnTo>
                  <a:lnTo>
                    <a:pt x="291" y="103"/>
                  </a:lnTo>
                  <a:lnTo>
                    <a:pt x="251" y="66"/>
                  </a:lnTo>
                  <a:lnTo>
                    <a:pt x="203" y="39"/>
                  </a:lnTo>
                  <a:lnTo>
                    <a:pt x="149" y="18"/>
                  </a:lnTo>
                  <a:lnTo>
                    <a:pt x="94" y="6"/>
                  </a:lnTo>
                  <a:lnTo>
                    <a:pt x="49" y="0"/>
                  </a:lnTo>
                  <a:lnTo>
                    <a:pt x="15" y="0"/>
                  </a:lnTo>
                  <a:lnTo>
                    <a:pt x="0" y="9"/>
                  </a:lnTo>
                  <a:lnTo>
                    <a:pt x="37" y="24"/>
                  </a:lnTo>
                  <a:lnTo>
                    <a:pt x="76" y="36"/>
                  </a:lnTo>
                  <a:lnTo>
                    <a:pt x="118" y="48"/>
                  </a:lnTo>
                  <a:lnTo>
                    <a:pt x="158" y="60"/>
                  </a:lnTo>
                  <a:lnTo>
                    <a:pt x="197" y="75"/>
                  </a:lnTo>
                  <a:lnTo>
                    <a:pt x="230" y="97"/>
                  </a:lnTo>
                  <a:lnTo>
                    <a:pt x="258" y="121"/>
                  </a:lnTo>
                  <a:lnTo>
                    <a:pt x="279" y="1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7" name="Freeform 185"/>
            <p:cNvSpPr>
              <a:spLocks/>
            </p:cNvSpPr>
            <p:nvPr/>
          </p:nvSpPr>
          <p:spPr bwMode="auto">
            <a:xfrm>
              <a:off x="1329" y="1161"/>
              <a:ext cx="118" cy="120"/>
            </a:xfrm>
            <a:custGeom>
              <a:avLst/>
              <a:gdLst>
                <a:gd name="T0" fmla="*/ 260 w 832"/>
                <a:gd name="T1" fmla="*/ 184 h 995"/>
                <a:gd name="T2" fmla="*/ 139 w 832"/>
                <a:gd name="T3" fmla="*/ 302 h 995"/>
                <a:gd name="T4" fmla="*/ 45 w 832"/>
                <a:gd name="T5" fmla="*/ 438 h 995"/>
                <a:gd name="T6" fmla="*/ 0 w 832"/>
                <a:gd name="T7" fmla="*/ 596 h 995"/>
                <a:gd name="T8" fmla="*/ 9 w 832"/>
                <a:gd name="T9" fmla="*/ 702 h 995"/>
                <a:gd name="T10" fmla="*/ 24 w 832"/>
                <a:gd name="T11" fmla="*/ 744 h 995"/>
                <a:gd name="T12" fmla="*/ 51 w 832"/>
                <a:gd name="T13" fmla="*/ 783 h 995"/>
                <a:gd name="T14" fmla="*/ 85 w 832"/>
                <a:gd name="T15" fmla="*/ 816 h 995"/>
                <a:gd name="T16" fmla="*/ 145 w 832"/>
                <a:gd name="T17" fmla="*/ 853 h 995"/>
                <a:gd name="T18" fmla="*/ 224 w 832"/>
                <a:gd name="T19" fmla="*/ 892 h 995"/>
                <a:gd name="T20" fmla="*/ 309 w 832"/>
                <a:gd name="T21" fmla="*/ 922 h 995"/>
                <a:gd name="T22" fmla="*/ 393 w 832"/>
                <a:gd name="T23" fmla="*/ 947 h 995"/>
                <a:gd name="T24" fmla="*/ 481 w 832"/>
                <a:gd name="T25" fmla="*/ 965 h 995"/>
                <a:gd name="T26" fmla="*/ 569 w 832"/>
                <a:gd name="T27" fmla="*/ 977 h 995"/>
                <a:gd name="T28" fmla="*/ 657 w 832"/>
                <a:gd name="T29" fmla="*/ 986 h 995"/>
                <a:gd name="T30" fmla="*/ 747 w 832"/>
                <a:gd name="T31" fmla="*/ 992 h 995"/>
                <a:gd name="T32" fmla="*/ 805 w 832"/>
                <a:gd name="T33" fmla="*/ 995 h 995"/>
                <a:gd name="T34" fmla="*/ 826 w 832"/>
                <a:gd name="T35" fmla="*/ 977 h 995"/>
                <a:gd name="T36" fmla="*/ 832 w 832"/>
                <a:gd name="T37" fmla="*/ 950 h 995"/>
                <a:gd name="T38" fmla="*/ 814 w 832"/>
                <a:gd name="T39" fmla="*/ 928 h 995"/>
                <a:gd name="T40" fmla="*/ 759 w 832"/>
                <a:gd name="T41" fmla="*/ 913 h 995"/>
                <a:gd name="T42" fmla="*/ 681 w 832"/>
                <a:gd name="T43" fmla="*/ 898 h 995"/>
                <a:gd name="T44" fmla="*/ 599 w 832"/>
                <a:gd name="T45" fmla="*/ 886 h 995"/>
                <a:gd name="T46" fmla="*/ 517 w 832"/>
                <a:gd name="T47" fmla="*/ 874 h 995"/>
                <a:gd name="T48" fmla="*/ 439 w 832"/>
                <a:gd name="T49" fmla="*/ 859 h 995"/>
                <a:gd name="T50" fmla="*/ 360 w 832"/>
                <a:gd name="T51" fmla="*/ 838 h 995"/>
                <a:gd name="T52" fmla="*/ 284 w 832"/>
                <a:gd name="T53" fmla="*/ 813 h 995"/>
                <a:gd name="T54" fmla="*/ 209 w 832"/>
                <a:gd name="T55" fmla="*/ 783 h 995"/>
                <a:gd name="T56" fmla="*/ 142 w 832"/>
                <a:gd name="T57" fmla="*/ 741 h 995"/>
                <a:gd name="T58" fmla="*/ 100 w 832"/>
                <a:gd name="T59" fmla="*/ 683 h 995"/>
                <a:gd name="T60" fmla="*/ 88 w 832"/>
                <a:gd name="T61" fmla="*/ 611 h 995"/>
                <a:gd name="T62" fmla="*/ 100 w 832"/>
                <a:gd name="T63" fmla="*/ 526 h 995"/>
                <a:gd name="T64" fmla="*/ 133 w 832"/>
                <a:gd name="T65" fmla="*/ 448 h 995"/>
                <a:gd name="T66" fmla="*/ 184 w 832"/>
                <a:gd name="T67" fmla="*/ 363 h 995"/>
                <a:gd name="T68" fmla="*/ 245 w 832"/>
                <a:gd name="T69" fmla="*/ 290 h 995"/>
                <a:gd name="T70" fmla="*/ 318 w 832"/>
                <a:gd name="T71" fmla="*/ 218 h 995"/>
                <a:gd name="T72" fmla="*/ 396 w 832"/>
                <a:gd name="T73" fmla="*/ 151 h 995"/>
                <a:gd name="T74" fmla="*/ 505 w 832"/>
                <a:gd name="T75" fmla="*/ 100 h 995"/>
                <a:gd name="T76" fmla="*/ 614 w 832"/>
                <a:gd name="T77" fmla="*/ 54 h 995"/>
                <a:gd name="T78" fmla="*/ 684 w 832"/>
                <a:gd name="T79" fmla="*/ 18 h 995"/>
                <a:gd name="T80" fmla="*/ 663 w 832"/>
                <a:gd name="T81" fmla="*/ 0 h 995"/>
                <a:gd name="T82" fmla="*/ 572 w 832"/>
                <a:gd name="T83" fmla="*/ 12 h 995"/>
                <a:gd name="T84" fmla="*/ 466 w 832"/>
                <a:gd name="T85" fmla="*/ 48 h 995"/>
                <a:gd name="T86" fmla="*/ 366 w 832"/>
                <a:gd name="T87" fmla="*/ 100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32" h="995">
                  <a:moveTo>
                    <a:pt x="324" y="130"/>
                  </a:moveTo>
                  <a:lnTo>
                    <a:pt x="260" y="184"/>
                  </a:lnTo>
                  <a:lnTo>
                    <a:pt x="197" y="239"/>
                  </a:lnTo>
                  <a:lnTo>
                    <a:pt x="139" y="302"/>
                  </a:lnTo>
                  <a:lnTo>
                    <a:pt x="88" y="369"/>
                  </a:lnTo>
                  <a:lnTo>
                    <a:pt x="45" y="438"/>
                  </a:lnTo>
                  <a:lnTo>
                    <a:pt x="15" y="514"/>
                  </a:lnTo>
                  <a:lnTo>
                    <a:pt x="0" y="596"/>
                  </a:lnTo>
                  <a:lnTo>
                    <a:pt x="3" y="680"/>
                  </a:lnTo>
                  <a:lnTo>
                    <a:pt x="9" y="702"/>
                  </a:lnTo>
                  <a:lnTo>
                    <a:pt x="15" y="726"/>
                  </a:lnTo>
                  <a:lnTo>
                    <a:pt x="24" y="744"/>
                  </a:lnTo>
                  <a:lnTo>
                    <a:pt x="36" y="765"/>
                  </a:lnTo>
                  <a:lnTo>
                    <a:pt x="51" y="783"/>
                  </a:lnTo>
                  <a:lnTo>
                    <a:pt x="69" y="801"/>
                  </a:lnTo>
                  <a:lnTo>
                    <a:pt x="85" y="816"/>
                  </a:lnTo>
                  <a:lnTo>
                    <a:pt x="106" y="829"/>
                  </a:lnTo>
                  <a:lnTo>
                    <a:pt x="145" y="853"/>
                  </a:lnTo>
                  <a:lnTo>
                    <a:pt x="184" y="874"/>
                  </a:lnTo>
                  <a:lnTo>
                    <a:pt x="224" y="892"/>
                  </a:lnTo>
                  <a:lnTo>
                    <a:pt x="266" y="907"/>
                  </a:lnTo>
                  <a:lnTo>
                    <a:pt x="309" y="922"/>
                  </a:lnTo>
                  <a:lnTo>
                    <a:pt x="351" y="934"/>
                  </a:lnTo>
                  <a:lnTo>
                    <a:pt x="393" y="947"/>
                  </a:lnTo>
                  <a:lnTo>
                    <a:pt x="436" y="956"/>
                  </a:lnTo>
                  <a:lnTo>
                    <a:pt x="481" y="965"/>
                  </a:lnTo>
                  <a:lnTo>
                    <a:pt x="523" y="971"/>
                  </a:lnTo>
                  <a:lnTo>
                    <a:pt x="569" y="977"/>
                  </a:lnTo>
                  <a:lnTo>
                    <a:pt x="614" y="983"/>
                  </a:lnTo>
                  <a:lnTo>
                    <a:pt x="657" y="986"/>
                  </a:lnTo>
                  <a:lnTo>
                    <a:pt x="702" y="989"/>
                  </a:lnTo>
                  <a:lnTo>
                    <a:pt x="747" y="992"/>
                  </a:lnTo>
                  <a:lnTo>
                    <a:pt x="790" y="995"/>
                  </a:lnTo>
                  <a:lnTo>
                    <a:pt x="805" y="995"/>
                  </a:lnTo>
                  <a:lnTo>
                    <a:pt x="817" y="989"/>
                  </a:lnTo>
                  <a:lnTo>
                    <a:pt x="826" y="977"/>
                  </a:lnTo>
                  <a:lnTo>
                    <a:pt x="832" y="965"/>
                  </a:lnTo>
                  <a:lnTo>
                    <a:pt x="832" y="950"/>
                  </a:lnTo>
                  <a:lnTo>
                    <a:pt x="826" y="937"/>
                  </a:lnTo>
                  <a:lnTo>
                    <a:pt x="814" y="928"/>
                  </a:lnTo>
                  <a:lnTo>
                    <a:pt x="799" y="922"/>
                  </a:lnTo>
                  <a:lnTo>
                    <a:pt x="759" y="913"/>
                  </a:lnTo>
                  <a:lnTo>
                    <a:pt x="720" y="907"/>
                  </a:lnTo>
                  <a:lnTo>
                    <a:pt x="681" y="898"/>
                  </a:lnTo>
                  <a:lnTo>
                    <a:pt x="638" y="892"/>
                  </a:lnTo>
                  <a:lnTo>
                    <a:pt x="599" y="886"/>
                  </a:lnTo>
                  <a:lnTo>
                    <a:pt x="560" y="880"/>
                  </a:lnTo>
                  <a:lnTo>
                    <a:pt x="517" y="874"/>
                  </a:lnTo>
                  <a:lnTo>
                    <a:pt x="478" y="865"/>
                  </a:lnTo>
                  <a:lnTo>
                    <a:pt x="439" y="859"/>
                  </a:lnTo>
                  <a:lnTo>
                    <a:pt x="399" y="850"/>
                  </a:lnTo>
                  <a:lnTo>
                    <a:pt x="360" y="838"/>
                  </a:lnTo>
                  <a:lnTo>
                    <a:pt x="321" y="829"/>
                  </a:lnTo>
                  <a:lnTo>
                    <a:pt x="284" y="813"/>
                  </a:lnTo>
                  <a:lnTo>
                    <a:pt x="245" y="798"/>
                  </a:lnTo>
                  <a:lnTo>
                    <a:pt x="209" y="783"/>
                  </a:lnTo>
                  <a:lnTo>
                    <a:pt x="172" y="762"/>
                  </a:lnTo>
                  <a:lnTo>
                    <a:pt x="142" y="741"/>
                  </a:lnTo>
                  <a:lnTo>
                    <a:pt x="118" y="714"/>
                  </a:lnTo>
                  <a:lnTo>
                    <a:pt x="100" y="683"/>
                  </a:lnTo>
                  <a:lnTo>
                    <a:pt x="91" y="647"/>
                  </a:lnTo>
                  <a:lnTo>
                    <a:pt x="88" y="611"/>
                  </a:lnTo>
                  <a:lnTo>
                    <a:pt x="91" y="568"/>
                  </a:lnTo>
                  <a:lnTo>
                    <a:pt x="100" y="526"/>
                  </a:lnTo>
                  <a:lnTo>
                    <a:pt x="112" y="493"/>
                  </a:lnTo>
                  <a:lnTo>
                    <a:pt x="133" y="448"/>
                  </a:lnTo>
                  <a:lnTo>
                    <a:pt x="157" y="402"/>
                  </a:lnTo>
                  <a:lnTo>
                    <a:pt x="184" y="363"/>
                  </a:lnTo>
                  <a:lnTo>
                    <a:pt x="215" y="327"/>
                  </a:lnTo>
                  <a:lnTo>
                    <a:pt x="245" y="290"/>
                  </a:lnTo>
                  <a:lnTo>
                    <a:pt x="278" y="254"/>
                  </a:lnTo>
                  <a:lnTo>
                    <a:pt x="318" y="218"/>
                  </a:lnTo>
                  <a:lnTo>
                    <a:pt x="357" y="181"/>
                  </a:lnTo>
                  <a:lnTo>
                    <a:pt x="396" y="151"/>
                  </a:lnTo>
                  <a:lnTo>
                    <a:pt x="448" y="124"/>
                  </a:lnTo>
                  <a:lnTo>
                    <a:pt x="505" y="100"/>
                  </a:lnTo>
                  <a:lnTo>
                    <a:pt x="563" y="76"/>
                  </a:lnTo>
                  <a:lnTo>
                    <a:pt x="614" y="54"/>
                  </a:lnTo>
                  <a:lnTo>
                    <a:pt x="657" y="36"/>
                  </a:lnTo>
                  <a:lnTo>
                    <a:pt x="684" y="18"/>
                  </a:lnTo>
                  <a:lnTo>
                    <a:pt x="693" y="6"/>
                  </a:lnTo>
                  <a:lnTo>
                    <a:pt x="663" y="0"/>
                  </a:lnTo>
                  <a:lnTo>
                    <a:pt x="620" y="3"/>
                  </a:lnTo>
                  <a:lnTo>
                    <a:pt x="572" y="12"/>
                  </a:lnTo>
                  <a:lnTo>
                    <a:pt x="520" y="27"/>
                  </a:lnTo>
                  <a:lnTo>
                    <a:pt x="466" y="48"/>
                  </a:lnTo>
                  <a:lnTo>
                    <a:pt x="414" y="73"/>
                  </a:lnTo>
                  <a:lnTo>
                    <a:pt x="366" y="100"/>
                  </a:lnTo>
                  <a:lnTo>
                    <a:pt x="324" y="13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8" name="Freeform 186"/>
            <p:cNvSpPr>
              <a:spLocks/>
            </p:cNvSpPr>
            <p:nvPr/>
          </p:nvSpPr>
          <p:spPr bwMode="auto">
            <a:xfrm>
              <a:off x="1495" y="1158"/>
              <a:ext cx="104" cy="79"/>
            </a:xfrm>
            <a:custGeom>
              <a:avLst/>
              <a:gdLst>
                <a:gd name="T0" fmla="*/ 605 w 729"/>
                <a:gd name="T1" fmla="*/ 202 h 662"/>
                <a:gd name="T2" fmla="*/ 639 w 729"/>
                <a:gd name="T3" fmla="*/ 239 h 662"/>
                <a:gd name="T4" fmla="*/ 660 w 729"/>
                <a:gd name="T5" fmla="*/ 281 h 662"/>
                <a:gd name="T6" fmla="*/ 669 w 729"/>
                <a:gd name="T7" fmla="*/ 326 h 662"/>
                <a:gd name="T8" fmla="*/ 669 w 729"/>
                <a:gd name="T9" fmla="*/ 375 h 662"/>
                <a:gd name="T10" fmla="*/ 663 w 729"/>
                <a:gd name="T11" fmla="*/ 414 h 662"/>
                <a:gd name="T12" fmla="*/ 651 w 729"/>
                <a:gd name="T13" fmla="*/ 447 h 662"/>
                <a:gd name="T14" fmla="*/ 630 w 729"/>
                <a:gd name="T15" fmla="*/ 481 h 662"/>
                <a:gd name="T16" fmla="*/ 608 w 729"/>
                <a:gd name="T17" fmla="*/ 508 h 662"/>
                <a:gd name="T18" fmla="*/ 581 w 729"/>
                <a:gd name="T19" fmla="*/ 538 h 662"/>
                <a:gd name="T20" fmla="*/ 554 w 729"/>
                <a:gd name="T21" fmla="*/ 562 h 662"/>
                <a:gd name="T22" fmla="*/ 527 w 729"/>
                <a:gd name="T23" fmla="*/ 589 h 662"/>
                <a:gd name="T24" fmla="*/ 499 w 729"/>
                <a:gd name="T25" fmla="*/ 617 h 662"/>
                <a:gd name="T26" fmla="*/ 493 w 729"/>
                <a:gd name="T27" fmla="*/ 626 h 662"/>
                <a:gd name="T28" fmla="*/ 493 w 729"/>
                <a:gd name="T29" fmla="*/ 635 h 662"/>
                <a:gd name="T30" fmla="*/ 493 w 729"/>
                <a:gd name="T31" fmla="*/ 644 h 662"/>
                <a:gd name="T32" fmla="*/ 499 w 729"/>
                <a:gd name="T33" fmla="*/ 653 h 662"/>
                <a:gd name="T34" fmla="*/ 508 w 729"/>
                <a:gd name="T35" fmla="*/ 659 h 662"/>
                <a:gd name="T36" fmla="*/ 521 w 729"/>
                <a:gd name="T37" fmla="*/ 662 h 662"/>
                <a:gd name="T38" fmla="*/ 530 w 729"/>
                <a:gd name="T39" fmla="*/ 659 h 662"/>
                <a:gd name="T40" fmla="*/ 539 w 729"/>
                <a:gd name="T41" fmla="*/ 653 h 662"/>
                <a:gd name="T42" fmla="*/ 599 w 729"/>
                <a:gd name="T43" fmla="*/ 614 h 662"/>
                <a:gd name="T44" fmla="*/ 651 w 729"/>
                <a:gd name="T45" fmla="*/ 562 h 662"/>
                <a:gd name="T46" fmla="*/ 690 w 729"/>
                <a:gd name="T47" fmla="*/ 505 h 662"/>
                <a:gd name="T48" fmla="*/ 717 w 729"/>
                <a:gd name="T49" fmla="*/ 438 h 662"/>
                <a:gd name="T50" fmla="*/ 729 w 729"/>
                <a:gd name="T51" fmla="*/ 372 h 662"/>
                <a:gd name="T52" fmla="*/ 723 w 729"/>
                <a:gd name="T53" fmla="*/ 302 h 662"/>
                <a:gd name="T54" fmla="*/ 699 w 729"/>
                <a:gd name="T55" fmla="*/ 239 h 662"/>
                <a:gd name="T56" fmla="*/ 651 w 729"/>
                <a:gd name="T57" fmla="*/ 181 h 662"/>
                <a:gd name="T58" fmla="*/ 614 w 729"/>
                <a:gd name="T59" fmla="*/ 151 h 662"/>
                <a:gd name="T60" fmla="*/ 572 w 729"/>
                <a:gd name="T61" fmla="*/ 127 h 662"/>
                <a:gd name="T62" fmla="*/ 527 w 729"/>
                <a:gd name="T63" fmla="*/ 102 h 662"/>
                <a:gd name="T64" fmla="*/ 475 w 729"/>
                <a:gd name="T65" fmla="*/ 81 h 662"/>
                <a:gd name="T66" fmla="*/ 424 w 729"/>
                <a:gd name="T67" fmla="*/ 60 h 662"/>
                <a:gd name="T68" fmla="*/ 372 w 729"/>
                <a:gd name="T69" fmla="*/ 45 h 662"/>
                <a:gd name="T70" fmla="*/ 318 w 729"/>
                <a:gd name="T71" fmla="*/ 33 h 662"/>
                <a:gd name="T72" fmla="*/ 266 w 729"/>
                <a:gd name="T73" fmla="*/ 21 h 662"/>
                <a:gd name="T74" fmla="*/ 215 w 729"/>
                <a:gd name="T75" fmla="*/ 12 h 662"/>
                <a:gd name="T76" fmla="*/ 170 w 729"/>
                <a:gd name="T77" fmla="*/ 6 h 662"/>
                <a:gd name="T78" fmla="*/ 124 w 729"/>
                <a:gd name="T79" fmla="*/ 0 h 662"/>
                <a:gd name="T80" fmla="*/ 88 w 729"/>
                <a:gd name="T81" fmla="*/ 0 h 662"/>
                <a:gd name="T82" fmla="*/ 55 w 729"/>
                <a:gd name="T83" fmla="*/ 0 h 662"/>
                <a:gd name="T84" fmla="*/ 27 w 729"/>
                <a:gd name="T85" fmla="*/ 0 h 662"/>
                <a:gd name="T86" fmla="*/ 9 w 729"/>
                <a:gd name="T87" fmla="*/ 6 h 662"/>
                <a:gd name="T88" fmla="*/ 0 w 729"/>
                <a:gd name="T89" fmla="*/ 12 h 662"/>
                <a:gd name="T90" fmla="*/ 30 w 729"/>
                <a:gd name="T91" fmla="*/ 18 h 662"/>
                <a:gd name="T92" fmla="*/ 61 w 729"/>
                <a:gd name="T93" fmla="*/ 21 h 662"/>
                <a:gd name="T94" fmla="*/ 97 w 729"/>
                <a:gd name="T95" fmla="*/ 27 h 662"/>
                <a:gd name="T96" fmla="*/ 133 w 729"/>
                <a:gd name="T97" fmla="*/ 33 h 662"/>
                <a:gd name="T98" fmla="*/ 170 w 729"/>
                <a:gd name="T99" fmla="*/ 42 h 662"/>
                <a:gd name="T100" fmla="*/ 212 w 729"/>
                <a:gd name="T101" fmla="*/ 48 h 662"/>
                <a:gd name="T102" fmla="*/ 251 w 729"/>
                <a:gd name="T103" fmla="*/ 57 h 662"/>
                <a:gd name="T104" fmla="*/ 294 w 729"/>
                <a:gd name="T105" fmla="*/ 66 h 662"/>
                <a:gd name="T106" fmla="*/ 333 w 729"/>
                <a:gd name="T107" fmla="*/ 78 h 662"/>
                <a:gd name="T108" fmla="*/ 375 w 729"/>
                <a:gd name="T109" fmla="*/ 90 h 662"/>
                <a:gd name="T110" fmla="*/ 418 w 729"/>
                <a:gd name="T111" fmla="*/ 102 h 662"/>
                <a:gd name="T112" fmla="*/ 457 w 729"/>
                <a:gd name="T113" fmla="*/ 118 h 662"/>
                <a:gd name="T114" fmla="*/ 496 w 729"/>
                <a:gd name="T115" fmla="*/ 136 h 662"/>
                <a:gd name="T116" fmla="*/ 536 w 729"/>
                <a:gd name="T117" fmla="*/ 157 h 662"/>
                <a:gd name="T118" fmla="*/ 572 w 729"/>
                <a:gd name="T119" fmla="*/ 178 h 662"/>
                <a:gd name="T120" fmla="*/ 605 w 729"/>
                <a:gd name="T121" fmla="*/ 202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9" h="662">
                  <a:moveTo>
                    <a:pt x="605" y="202"/>
                  </a:moveTo>
                  <a:lnTo>
                    <a:pt x="639" y="239"/>
                  </a:lnTo>
                  <a:lnTo>
                    <a:pt x="660" y="281"/>
                  </a:lnTo>
                  <a:lnTo>
                    <a:pt x="669" y="326"/>
                  </a:lnTo>
                  <a:lnTo>
                    <a:pt x="669" y="375"/>
                  </a:lnTo>
                  <a:lnTo>
                    <a:pt x="663" y="414"/>
                  </a:lnTo>
                  <a:lnTo>
                    <a:pt x="651" y="447"/>
                  </a:lnTo>
                  <a:lnTo>
                    <a:pt x="630" y="481"/>
                  </a:lnTo>
                  <a:lnTo>
                    <a:pt x="608" y="508"/>
                  </a:lnTo>
                  <a:lnTo>
                    <a:pt x="581" y="538"/>
                  </a:lnTo>
                  <a:lnTo>
                    <a:pt x="554" y="562"/>
                  </a:lnTo>
                  <a:lnTo>
                    <a:pt x="527" y="589"/>
                  </a:lnTo>
                  <a:lnTo>
                    <a:pt x="499" y="617"/>
                  </a:lnTo>
                  <a:lnTo>
                    <a:pt x="493" y="626"/>
                  </a:lnTo>
                  <a:lnTo>
                    <a:pt x="493" y="635"/>
                  </a:lnTo>
                  <a:lnTo>
                    <a:pt x="493" y="644"/>
                  </a:lnTo>
                  <a:lnTo>
                    <a:pt x="499" y="653"/>
                  </a:lnTo>
                  <a:lnTo>
                    <a:pt x="508" y="659"/>
                  </a:lnTo>
                  <a:lnTo>
                    <a:pt x="521" y="662"/>
                  </a:lnTo>
                  <a:lnTo>
                    <a:pt x="530" y="659"/>
                  </a:lnTo>
                  <a:lnTo>
                    <a:pt x="539" y="653"/>
                  </a:lnTo>
                  <a:lnTo>
                    <a:pt x="599" y="614"/>
                  </a:lnTo>
                  <a:lnTo>
                    <a:pt x="651" y="562"/>
                  </a:lnTo>
                  <a:lnTo>
                    <a:pt x="690" y="505"/>
                  </a:lnTo>
                  <a:lnTo>
                    <a:pt x="717" y="438"/>
                  </a:lnTo>
                  <a:lnTo>
                    <a:pt x="729" y="372"/>
                  </a:lnTo>
                  <a:lnTo>
                    <a:pt x="723" y="302"/>
                  </a:lnTo>
                  <a:lnTo>
                    <a:pt x="699" y="239"/>
                  </a:lnTo>
                  <a:lnTo>
                    <a:pt x="651" y="181"/>
                  </a:lnTo>
                  <a:lnTo>
                    <a:pt x="614" y="151"/>
                  </a:lnTo>
                  <a:lnTo>
                    <a:pt x="572" y="127"/>
                  </a:lnTo>
                  <a:lnTo>
                    <a:pt x="527" y="102"/>
                  </a:lnTo>
                  <a:lnTo>
                    <a:pt x="475" y="81"/>
                  </a:lnTo>
                  <a:lnTo>
                    <a:pt x="424" y="60"/>
                  </a:lnTo>
                  <a:lnTo>
                    <a:pt x="372" y="45"/>
                  </a:lnTo>
                  <a:lnTo>
                    <a:pt x="318" y="33"/>
                  </a:lnTo>
                  <a:lnTo>
                    <a:pt x="266" y="21"/>
                  </a:lnTo>
                  <a:lnTo>
                    <a:pt x="215" y="12"/>
                  </a:lnTo>
                  <a:lnTo>
                    <a:pt x="170" y="6"/>
                  </a:lnTo>
                  <a:lnTo>
                    <a:pt x="124" y="0"/>
                  </a:lnTo>
                  <a:lnTo>
                    <a:pt x="88" y="0"/>
                  </a:lnTo>
                  <a:lnTo>
                    <a:pt x="55" y="0"/>
                  </a:lnTo>
                  <a:lnTo>
                    <a:pt x="27" y="0"/>
                  </a:lnTo>
                  <a:lnTo>
                    <a:pt x="9" y="6"/>
                  </a:lnTo>
                  <a:lnTo>
                    <a:pt x="0" y="12"/>
                  </a:lnTo>
                  <a:lnTo>
                    <a:pt x="30" y="18"/>
                  </a:lnTo>
                  <a:lnTo>
                    <a:pt x="61" y="21"/>
                  </a:lnTo>
                  <a:lnTo>
                    <a:pt x="97" y="27"/>
                  </a:lnTo>
                  <a:lnTo>
                    <a:pt x="133" y="33"/>
                  </a:lnTo>
                  <a:lnTo>
                    <a:pt x="170" y="42"/>
                  </a:lnTo>
                  <a:lnTo>
                    <a:pt x="212" y="48"/>
                  </a:lnTo>
                  <a:lnTo>
                    <a:pt x="251" y="57"/>
                  </a:lnTo>
                  <a:lnTo>
                    <a:pt x="294" y="66"/>
                  </a:lnTo>
                  <a:lnTo>
                    <a:pt x="333" y="78"/>
                  </a:lnTo>
                  <a:lnTo>
                    <a:pt x="375" y="90"/>
                  </a:lnTo>
                  <a:lnTo>
                    <a:pt x="418" y="102"/>
                  </a:lnTo>
                  <a:lnTo>
                    <a:pt x="457" y="118"/>
                  </a:lnTo>
                  <a:lnTo>
                    <a:pt x="496" y="136"/>
                  </a:lnTo>
                  <a:lnTo>
                    <a:pt x="536" y="157"/>
                  </a:lnTo>
                  <a:lnTo>
                    <a:pt x="572" y="178"/>
                  </a:lnTo>
                  <a:lnTo>
                    <a:pt x="605" y="20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59" name="Freeform 187"/>
            <p:cNvSpPr>
              <a:spLocks/>
            </p:cNvSpPr>
            <p:nvPr/>
          </p:nvSpPr>
          <p:spPr bwMode="auto">
            <a:xfrm>
              <a:off x="1285" y="1194"/>
              <a:ext cx="42" cy="75"/>
            </a:xfrm>
            <a:custGeom>
              <a:avLst/>
              <a:gdLst>
                <a:gd name="T0" fmla="*/ 0 w 297"/>
                <a:gd name="T1" fmla="*/ 342 h 626"/>
                <a:gd name="T2" fmla="*/ 0 w 297"/>
                <a:gd name="T3" fmla="*/ 393 h 626"/>
                <a:gd name="T4" fmla="*/ 12 w 297"/>
                <a:gd name="T5" fmla="*/ 442 h 626"/>
                <a:gd name="T6" fmla="*/ 33 w 297"/>
                <a:gd name="T7" fmla="*/ 487 h 626"/>
                <a:gd name="T8" fmla="*/ 64 w 297"/>
                <a:gd name="T9" fmla="*/ 526 h 626"/>
                <a:gd name="T10" fmla="*/ 100 w 297"/>
                <a:gd name="T11" fmla="*/ 560 h 626"/>
                <a:gd name="T12" fmla="*/ 142 w 297"/>
                <a:gd name="T13" fmla="*/ 590 h 626"/>
                <a:gd name="T14" fmla="*/ 191 w 297"/>
                <a:gd name="T15" fmla="*/ 611 h 626"/>
                <a:gd name="T16" fmla="*/ 239 w 297"/>
                <a:gd name="T17" fmla="*/ 623 h 626"/>
                <a:gd name="T18" fmla="*/ 254 w 297"/>
                <a:gd name="T19" fmla="*/ 626 h 626"/>
                <a:gd name="T20" fmla="*/ 269 w 297"/>
                <a:gd name="T21" fmla="*/ 620 h 626"/>
                <a:gd name="T22" fmla="*/ 282 w 297"/>
                <a:gd name="T23" fmla="*/ 611 h 626"/>
                <a:gd name="T24" fmla="*/ 288 w 297"/>
                <a:gd name="T25" fmla="*/ 599 h 626"/>
                <a:gd name="T26" fmla="*/ 288 w 297"/>
                <a:gd name="T27" fmla="*/ 584 h 626"/>
                <a:gd name="T28" fmla="*/ 285 w 297"/>
                <a:gd name="T29" fmla="*/ 569 h 626"/>
                <a:gd name="T30" fmla="*/ 276 w 297"/>
                <a:gd name="T31" fmla="*/ 557 h 626"/>
                <a:gd name="T32" fmla="*/ 260 w 297"/>
                <a:gd name="T33" fmla="*/ 551 h 626"/>
                <a:gd name="T34" fmla="*/ 212 w 297"/>
                <a:gd name="T35" fmla="*/ 532 h 626"/>
                <a:gd name="T36" fmla="*/ 167 w 297"/>
                <a:gd name="T37" fmla="*/ 508 h 626"/>
                <a:gd name="T38" fmla="*/ 130 w 297"/>
                <a:gd name="T39" fmla="*/ 475 h 626"/>
                <a:gd name="T40" fmla="*/ 103 w 297"/>
                <a:gd name="T41" fmla="*/ 439 h 626"/>
                <a:gd name="T42" fmla="*/ 85 w 297"/>
                <a:gd name="T43" fmla="*/ 393 h 626"/>
                <a:gd name="T44" fmla="*/ 76 w 297"/>
                <a:gd name="T45" fmla="*/ 345 h 626"/>
                <a:gd name="T46" fmla="*/ 76 w 297"/>
                <a:gd name="T47" fmla="*/ 293 h 626"/>
                <a:gd name="T48" fmla="*/ 91 w 297"/>
                <a:gd name="T49" fmla="*/ 239 h 626"/>
                <a:gd name="T50" fmla="*/ 109 w 297"/>
                <a:gd name="T51" fmla="*/ 200 h 626"/>
                <a:gd name="T52" fmla="*/ 133 w 297"/>
                <a:gd name="T53" fmla="*/ 163 h 626"/>
                <a:gd name="T54" fmla="*/ 161 w 297"/>
                <a:gd name="T55" fmla="*/ 130 h 626"/>
                <a:gd name="T56" fmla="*/ 191 w 297"/>
                <a:gd name="T57" fmla="*/ 100 h 626"/>
                <a:gd name="T58" fmla="*/ 218 w 297"/>
                <a:gd name="T59" fmla="*/ 73 h 626"/>
                <a:gd name="T60" fmla="*/ 248 w 297"/>
                <a:gd name="T61" fmla="*/ 48 h 626"/>
                <a:gd name="T62" fmla="*/ 276 w 297"/>
                <a:gd name="T63" fmla="*/ 24 h 626"/>
                <a:gd name="T64" fmla="*/ 297 w 297"/>
                <a:gd name="T65" fmla="*/ 3 h 626"/>
                <a:gd name="T66" fmla="*/ 276 w 297"/>
                <a:gd name="T67" fmla="*/ 0 h 626"/>
                <a:gd name="T68" fmla="*/ 242 w 297"/>
                <a:gd name="T69" fmla="*/ 15 h 626"/>
                <a:gd name="T70" fmla="*/ 197 w 297"/>
                <a:gd name="T71" fmla="*/ 48 h 626"/>
                <a:gd name="T72" fmla="*/ 145 w 297"/>
                <a:gd name="T73" fmla="*/ 94 h 626"/>
                <a:gd name="T74" fmla="*/ 97 w 297"/>
                <a:gd name="T75" fmla="*/ 151 h 626"/>
                <a:gd name="T76" fmla="*/ 52 w 297"/>
                <a:gd name="T77" fmla="*/ 212 h 626"/>
                <a:gd name="T78" fmla="*/ 18 w 297"/>
                <a:gd name="T79" fmla="*/ 278 h 626"/>
                <a:gd name="T80" fmla="*/ 0 w 297"/>
                <a:gd name="T81" fmla="*/ 342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7" h="626">
                  <a:moveTo>
                    <a:pt x="0" y="342"/>
                  </a:moveTo>
                  <a:lnTo>
                    <a:pt x="0" y="393"/>
                  </a:lnTo>
                  <a:lnTo>
                    <a:pt x="12" y="442"/>
                  </a:lnTo>
                  <a:lnTo>
                    <a:pt x="33" y="487"/>
                  </a:lnTo>
                  <a:lnTo>
                    <a:pt x="64" y="526"/>
                  </a:lnTo>
                  <a:lnTo>
                    <a:pt x="100" y="560"/>
                  </a:lnTo>
                  <a:lnTo>
                    <a:pt x="142" y="590"/>
                  </a:lnTo>
                  <a:lnTo>
                    <a:pt x="191" y="611"/>
                  </a:lnTo>
                  <a:lnTo>
                    <a:pt x="239" y="623"/>
                  </a:lnTo>
                  <a:lnTo>
                    <a:pt x="254" y="626"/>
                  </a:lnTo>
                  <a:lnTo>
                    <a:pt x="269" y="620"/>
                  </a:lnTo>
                  <a:lnTo>
                    <a:pt x="282" y="611"/>
                  </a:lnTo>
                  <a:lnTo>
                    <a:pt x="288" y="599"/>
                  </a:lnTo>
                  <a:lnTo>
                    <a:pt x="288" y="584"/>
                  </a:lnTo>
                  <a:lnTo>
                    <a:pt x="285" y="569"/>
                  </a:lnTo>
                  <a:lnTo>
                    <a:pt x="276" y="557"/>
                  </a:lnTo>
                  <a:lnTo>
                    <a:pt x="260" y="551"/>
                  </a:lnTo>
                  <a:lnTo>
                    <a:pt x="212" y="532"/>
                  </a:lnTo>
                  <a:lnTo>
                    <a:pt x="167" y="508"/>
                  </a:lnTo>
                  <a:lnTo>
                    <a:pt x="130" y="475"/>
                  </a:lnTo>
                  <a:lnTo>
                    <a:pt x="103" y="439"/>
                  </a:lnTo>
                  <a:lnTo>
                    <a:pt x="85" y="393"/>
                  </a:lnTo>
                  <a:lnTo>
                    <a:pt x="76" y="345"/>
                  </a:lnTo>
                  <a:lnTo>
                    <a:pt x="76" y="293"/>
                  </a:lnTo>
                  <a:lnTo>
                    <a:pt x="91" y="239"/>
                  </a:lnTo>
                  <a:lnTo>
                    <a:pt x="109" y="200"/>
                  </a:lnTo>
                  <a:lnTo>
                    <a:pt x="133" y="163"/>
                  </a:lnTo>
                  <a:lnTo>
                    <a:pt x="161" y="130"/>
                  </a:lnTo>
                  <a:lnTo>
                    <a:pt x="191" y="100"/>
                  </a:lnTo>
                  <a:lnTo>
                    <a:pt x="218" y="73"/>
                  </a:lnTo>
                  <a:lnTo>
                    <a:pt x="248" y="48"/>
                  </a:lnTo>
                  <a:lnTo>
                    <a:pt x="276" y="24"/>
                  </a:lnTo>
                  <a:lnTo>
                    <a:pt x="297" y="3"/>
                  </a:lnTo>
                  <a:lnTo>
                    <a:pt x="276" y="0"/>
                  </a:lnTo>
                  <a:lnTo>
                    <a:pt x="242" y="15"/>
                  </a:lnTo>
                  <a:lnTo>
                    <a:pt x="197" y="48"/>
                  </a:lnTo>
                  <a:lnTo>
                    <a:pt x="145" y="94"/>
                  </a:lnTo>
                  <a:lnTo>
                    <a:pt x="97" y="151"/>
                  </a:lnTo>
                  <a:lnTo>
                    <a:pt x="52" y="212"/>
                  </a:lnTo>
                  <a:lnTo>
                    <a:pt x="18" y="278"/>
                  </a:lnTo>
                  <a:lnTo>
                    <a:pt x="0" y="34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0" name="Freeform 188"/>
            <p:cNvSpPr>
              <a:spLocks/>
            </p:cNvSpPr>
            <p:nvPr/>
          </p:nvSpPr>
          <p:spPr bwMode="auto">
            <a:xfrm>
              <a:off x="1581" y="1152"/>
              <a:ext cx="90" cy="98"/>
            </a:xfrm>
            <a:custGeom>
              <a:avLst/>
              <a:gdLst>
                <a:gd name="T0" fmla="*/ 536 w 636"/>
                <a:gd name="T1" fmla="*/ 327 h 817"/>
                <a:gd name="T2" fmla="*/ 566 w 636"/>
                <a:gd name="T3" fmla="*/ 378 h 817"/>
                <a:gd name="T4" fmla="*/ 581 w 636"/>
                <a:gd name="T5" fmla="*/ 433 h 817"/>
                <a:gd name="T6" fmla="*/ 572 w 636"/>
                <a:gd name="T7" fmla="*/ 493 h 817"/>
                <a:gd name="T8" fmla="*/ 539 w 636"/>
                <a:gd name="T9" fmla="*/ 551 h 817"/>
                <a:gd name="T10" fmla="*/ 488 w 636"/>
                <a:gd name="T11" fmla="*/ 602 h 817"/>
                <a:gd name="T12" fmla="*/ 430 w 636"/>
                <a:gd name="T13" fmla="*/ 647 h 817"/>
                <a:gd name="T14" fmla="*/ 369 w 636"/>
                <a:gd name="T15" fmla="*/ 696 h 817"/>
                <a:gd name="T16" fmla="*/ 333 w 636"/>
                <a:gd name="T17" fmla="*/ 732 h 817"/>
                <a:gd name="T18" fmla="*/ 321 w 636"/>
                <a:gd name="T19" fmla="*/ 756 h 817"/>
                <a:gd name="T20" fmla="*/ 312 w 636"/>
                <a:gd name="T21" fmla="*/ 781 h 817"/>
                <a:gd name="T22" fmla="*/ 315 w 636"/>
                <a:gd name="T23" fmla="*/ 805 h 817"/>
                <a:gd name="T24" fmla="*/ 336 w 636"/>
                <a:gd name="T25" fmla="*/ 817 h 817"/>
                <a:gd name="T26" fmla="*/ 360 w 636"/>
                <a:gd name="T27" fmla="*/ 814 h 817"/>
                <a:gd name="T28" fmla="*/ 400 w 636"/>
                <a:gd name="T29" fmla="*/ 771 h 817"/>
                <a:gd name="T30" fmla="*/ 466 w 636"/>
                <a:gd name="T31" fmla="*/ 708 h 817"/>
                <a:gd name="T32" fmla="*/ 536 w 636"/>
                <a:gd name="T33" fmla="*/ 647 h 817"/>
                <a:gd name="T34" fmla="*/ 596 w 636"/>
                <a:gd name="T35" fmla="*/ 578 h 817"/>
                <a:gd name="T36" fmla="*/ 633 w 636"/>
                <a:gd name="T37" fmla="*/ 493 h 817"/>
                <a:gd name="T38" fmla="*/ 627 w 636"/>
                <a:gd name="T39" fmla="*/ 403 h 817"/>
                <a:gd name="T40" fmla="*/ 587 w 636"/>
                <a:gd name="T41" fmla="*/ 318 h 817"/>
                <a:gd name="T42" fmla="*/ 521 w 636"/>
                <a:gd name="T43" fmla="*/ 248 h 817"/>
                <a:gd name="T44" fmla="*/ 457 w 636"/>
                <a:gd name="T45" fmla="*/ 197 h 817"/>
                <a:gd name="T46" fmla="*/ 394 w 636"/>
                <a:gd name="T47" fmla="*/ 158 h 817"/>
                <a:gd name="T48" fmla="*/ 327 w 636"/>
                <a:gd name="T49" fmla="*/ 115 h 817"/>
                <a:gd name="T50" fmla="*/ 254 w 636"/>
                <a:gd name="T51" fmla="*/ 76 h 817"/>
                <a:gd name="T52" fmla="*/ 188 w 636"/>
                <a:gd name="T53" fmla="*/ 43 h 817"/>
                <a:gd name="T54" fmla="*/ 121 w 636"/>
                <a:gd name="T55" fmla="*/ 18 h 817"/>
                <a:gd name="T56" fmla="*/ 64 w 636"/>
                <a:gd name="T57" fmla="*/ 3 h 817"/>
                <a:gd name="T58" fmla="*/ 18 w 636"/>
                <a:gd name="T59" fmla="*/ 3 h 817"/>
                <a:gd name="T60" fmla="*/ 21 w 636"/>
                <a:gd name="T61" fmla="*/ 15 h 817"/>
                <a:gd name="T62" fmla="*/ 73 w 636"/>
                <a:gd name="T63" fmla="*/ 37 h 817"/>
                <a:gd name="T64" fmla="*/ 133 w 636"/>
                <a:gd name="T65" fmla="*/ 64 h 817"/>
                <a:gd name="T66" fmla="*/ 203 w 636"/>
                <a:gd name="T67" fmla="*/ 97 h 817"/>
                <a:gd name="T68" fmla="*/ 276 w 636"/>
                <a:gd name="T69" fmla="*/ 136 h 817"/>
                <a:gd name="T70" fmla="*/ 348 w 636"/>
                <a:gd name="T71" fmla="*/ 182 h 817"/>
                <a:gd name="T72" fmla="*/ 421 w 636"/>
                <a:gd name="T73" fmla="*/ 230 h 817"/>
                <a:gd name="T74" fmla="*/ 484 w 636"/>
                <a:gd name="T75" fmla="*/ 279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6" h="817">
                  <a:moveTo>
                    <a:pt x="515" y="306"/>
                  </a:moveTo>
                  <a:lnTo>
                    <a:pt x="536" y="327"/>
                  </a:lnTo>
                  <a:lnTo>
                    <a:pt x="554" y="351"/>
                  </a:lnTo>
                  <a:lnTo>
                    <a:pt x="566" y="378"/>
                  </a:lnTo>
                  <a:lnTo>
                    <a:pt x="578" y="406"/>
                  </a:lnTo>
                  <a:lnTo>
                    <a:pt x="581" y="433"/>
                  </a:lnTo>
                  <a:lnTo>
                    <a:pt x="581" y="463"/>
                  </a:lnTo>
                  <a:lnTo>
                    <a:pt x="572" y="493"/>
                  </a:lnTo>
                  <a:lnTo>
                    <a:pt x="560" y="520"/>
                  </a:lnTo>
                  <a:lnTo>
                    <a:pt x="539" y="551"/>
                  </a:lnTo>
                  <a:lnTo>
                    <a:pt x="515" y="578"/>
                  </a:lnTo>
                  <a:lnTo>
                    <a:pt x="488" y="602"/>
                  </a:lnTo>
                  <a:lnTo>
                    <a:pt x="457" y="626"/>
                  </a:lnTo>
                  <a:lnTo>
                    <a:pt x="430" y="647"/>
                  </a:lnTo>
                  <a:lnTo>
                    <a:pt x="400" y="672"/>
                  </a:lnTo>
                  <a:lnTo>
                    <a:pt x="369" y="696"/>
                  </a:lnTo>
                  <a:lnTo>
                    <a:pt x="342" y="723"/>
                  </a:lnTo>
                  <a:lnTo>
                    <a:pt x="333" y="732"/>
                  </a:lnTo>
                  <a:lnTo>
                    <a:pt x="327" y="744"/>
                  </a:lnTo>
                  <a:lnTo>
                    <a:pt x="321" y="756"/>
                  </a:lnTo>
                  <a:lnTo>
                    <a:pt x="315" y="768"/>
                  </a:lnTo>
                  <a:lnTo>
                    <a:pt x="312" y="781"/>
                  </a:lnTo>
                  <a:lnTo>
                    <a:pt x="312" y="793"/>
                  </a:lnTo>
                  <a:lnTo>
                    <a:pt x="315" y="805"/>
                  </a:lnTo>
                  <a:lnTo>
                    <a:pt x="324" y="814"/>
                  </a:lnTo>
                  <a:lnTo>
                    <a:pt x="336" y="817"/>
                  </a:lnTo>
                  <a:lnTo>
                    <a:pt x="348" y="817"/>
                  </a:lnTo>
                  <a:lnTo>
                    <a:pt x="360" y="814"/>
                  </a:lnTo>
                  <a:lnTo>
                    <a:pt x="369" y="805"/>
                  </a:lnTo>
                  <a:lnTo>
                    <a:pt x="400" y="771"/>
                  </a:lnTo>
                  <a:lnTo>
                    <a:pt x="433" y="738"/>
                  </a:lnTo>
                  <a:lnTo>
                    <a:pt x="466" y="708"/>
                  </a:lnTo>
                  <a:lnTo>
                    <a:pt x="503" y="678"/>
                  </a:lnTo>
                  <a:lnTo>
                    <a:pt x="536" y="647"/>
                  </a:lnTo>
                  <a:lnTo>
                    <a:pt x="566" y="614"/>
                  </a:lnTo>
                  <a:lnTo>
                    <a:pt x="596" y="578"/>
                  </a:lnTo>
                  <a:lnTo>
                    <a:pt x="618" y="539"/>
                  </a:lnTo>
                  <a:lnTo>
                    <a:pt x="633" y="493"/>
                  </a:lnTo>
                  <a:lnTo>
                    <a:pt x="636" y="448"/>
                  </a:lnTo>
                  <a:lnTo>
                    <a:pt x="627" y="403"/>
                  </a:lnTo>
                  <a:lnTo>
                    <a:pt x="612" y="360"/>
                  </a:lnTo>
                  <a:lnTo>
                    <a:pt x="587" y="318"/>
                  </a:lnTo>
                  <a:lnTo>
                    <a:pt x="557" y="282"/>
                  </a:lnTo>
                  <a:lnTo>
                    <a:pt x="521" y="248"/>
                  </a:lnTo>
                  <a:lnTo>
                    <a:pt x="484" y="218"/>
                  </a:lnTo>
                  <a:lnTo>
                    <a:pt x="457" y="197"/>
                  </a:lnTo>
                  <a:lnTo>
                    <a:pt x="427" y="179"/>
                  </a:lnTo>
                  <a:lnTo>
                    <a:pt x="394" y="158"/>
                  </a:lnTo>
                  <a:lnTo>
                    <a:pt x="360" y="136"/>
                  </a:lnTo>
                  <a:lnTo>
                    <a:pt x="327" y="115"/>
                  </a:lnTo>
                  <a:lnTo>
                    <a:pt x="291" y="94"/>
                  </a:lnTo>
                  <a:lnTo>
                    <a:pt x="254" y="76"/>
                  </a:lnTo>
                  <a:lnTo>
                    <a:pt x="221" y="58"/>
                  </a:lnTo>
                  <a:lnTo>
                    <a:pt x="188" y="43"/>
                  </a:lnTo>
                  <a:lnTo>
                    <a:pt x="155" y="28"/>
                  </a:lnTo>
                  <a:lnTo>
                    <a:pt x="121" y="18"/>
                  </a:lnTo>
                  <a:lnTo>
                    <a:pt x="91" y="9"/>
                  </a:lnTo>
                  <a:lnTo>
                    <a:pt x="64" y="3"/>
                  </a:lnTo>
                  <a:lnTo>
                    <a:pt x="40" y="0"/>
                  </a:lnTo>
                  <a:lnTo>
                    <a:pt x="18" y="3"/>
                  </a:lnTo>
                  <a:lnTo>
                    <a:pt x="0" y="9"/>
                  </a:lnTo>
                  <a:lnTo>
                    <a:pt x="21" y="15"/>
                  </a:lnTo>
                  <a:lnTo>
                    <a:pt x="46" y="24"/>
                  </a:lnTo>
                  <a:lnTo>
                    <a:pt x="73" y="37"/>
                  </a:lnTo>
                  <a:lnTo>
                    <a:pt x="100" y="49"/>
                  </a:lnTo>
                  <a:lnTo>
                    <a:pt x="133" y="64"/>
                  </a:lnTo>
                  <a:lnTo>
                    <a:pt x="167" y="79"/>
                  </a:lnTo>
                  <a:lnTo>
                    <a:pt x="203" y="97"/>
                  </a:lnTo>
                  <a:lnTo>
                    <a:pt x="239" y="115"/>
                  </a:lnTo>
                  <a:lnTo>
                    <a:pt x="276" y="136"/>
                  </a:lnTo>
                  <a:lnTo>
                    <a:pt x="312" y="158"/>
                  </a:lnTo>
                  <a:lnTo>
                    <a:pt x="348" y="182"/>
                  </a:lnTo>
                  <a:lnTo>
                    <a:pt x="385" y="206"/>
                  </a:lnTo>
                  <a:lnTo>
                    <a:pt x="421" y="230"/>
                  </a:lnTo>
                  <a:lnTo>
                    <a:pt x="454" y="254"/>
                  </a:lnTo>
                  <a:lnTo>
                    <a:pt x="484" y="279"/>
                  </a:lnTo>
                  <a:lnTo>
                    <a:pt x="515" y="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1" name="Freeform 189"/>
            <p:cNvSpPr>
              <a:spLocks/>
            </p:cNvSpPr>
            <p:nvPr/>
          </p:nvSpPr>
          <p:spPr bwMode="auto">
            <a:xfrm>
              <a:off x="1355" y="1180"/>
              <a:ext cx="73" cy="75"/>
            </a:xfrm>
            <a:custGeom>
              <a:avLst/>
              <a:gdLst>
                <a:gd name="T0" fmla="*/ 188 w 512"/>
                <a:gd name="T1" fmla="*/ 94 h 620"/>
                <a:gd name="T2" fmla="*/ 152 w 512"/>
                <a:gd name="T3" fmla="*/ 121 h 620"/>
                <a:gd name="T4" fmla="*/ 118 w 512"/>
                <a:gd name="T5" fmla="*/ 151 h 620"/>
                <a:gd name="T6" fmla="*/ 85 w 512"/>
                <a:gd name="T7" fmla="*/ 188 h 620"/>
                <a:gd name="T8" fmla="*/ 58 w 512"/>
                <a:gd name="T9" fmla="*/ 224 h 620"/>
                <a:gd name="T10" fmla="*/ 37 w 512"/>
                <a:gd name="T11" fmla="*/ 263 h 620"/>
                <a:gd name="T12" fmla="*/ 19 w 512"/>
                <a:gd name="T13" fmla="*/ 303 h 620"/>
                <a:gd name="T14" fmla="*/ 7 w 512"/>
                <a:gd name="T15" fmla="*/ 342 h 620"/>
                <a:gd name="T16" fmla="*/ 0 w 512"/>
                <a:gd name="T17" fmla="*/ 384 h 620"/>
                <a:gd name="T18" fmla="*/ 7 w 512"/>
                <a:gd name="T19" fmla="*/ 448 h 620"/>
                <a:gd name="T20" fmla="*/ 31 w 512"/>
                <a:gd name="T21" fmla="*/ 499 h 620"/>
                <a:gd name="T22" fmla="*/ 67 w 512"/>
                <a:gd name="T23" fmla="*/ 545 h 620"/>
                <a:gd name="T24" fmla="*/ 112 w 512"/>
                <a:gd name="T25" fmla="*/ 578 h 620"/>
                <a:gd name="T26" fmla="*/ 167 w 512"/>
                <a:gd name="T27" fmla="*/ 602 h 620"/>
                <a:gd name="T28" fmla="*/ 227 w 512"/>
                <a:gd name="T29" fmla="*/ 617 h 620"/>
                <a:gd name="T30" fmla="*/ 285 w 512"/>
                <a:gd name="T31" fmla="*/ 620 h 620"/>
                <a:gd name="T32" fmla="*/ 342 w 512"/>
                <a:gd name="T33" fmla="*/ 611 h 620"/>
                <a:gd name="T34" fmla="*/ 355 w 512"/>
                <a:gd name="T35" fmla="*/ 611 h 620"/>
                <a:gd name="T36" fmla="*/ 367 w 512"/>
                <a:gd name="T37" fmla="*/ 605 h 620"/>
                <a:gd name="T38" fmla="*/ 376 w 512"/>
                <a:gd name="T39" fmla="*/ 593 h 620"/>
                <a:gd name="T40" fmla="*/ 379 w 512"/>
                <a:gd name="T41" fmla="*/ 581 h 620"/>
                <a:gd name="T42" fmla="*/ 376 w 512"/>
                <a:gd name="T43" fmla="*/ 575 h 620"/>
                <a:gd name="T44" fmla="*/ 367 w 512"/>
                <a:gd name="T45" fmla="*/ 575 h 620"/>
                <a:gd name="T46" fmla="*/ 355 w 512"/>
                <a:gd name="T47" fmla="*/ 572 h 620"/>
                <a:gd name="T48" fmla="*/ 339 w 512"/>
                <a:gd name="T49" fmla="*/ 572 h 620"/>
                <a:gd name="T50" fmla="*/ 321 w 512"/>
                <a:gd name="T51" fmla="*/ 572 h 620"/>
                <a:gd name="T52" fmla="*/ 306 w 512"/>
                <a:gd name="T53" fmla="*/ 572 h 620"/>
                <a:gd name="T54" fmla="*/ 291 w 512"/>
                <a:gd name="T55" fmla="*/ 572 h 620"/>
                <a:gd name="T56" fmla="*/ 282 w 512"/>
                <a:gd name="T57" fmla="*/ 572 h 620"/>
                <a:gd name="T58" fmla="*/ 252 w 512"/>
                <a:gd name="T59" fmla="*/ 569 h 620"/>
                <a:gd name="T60" fmla="*/ 224 w 512"/>
                <a:gd name="T61" fmla="*/ 566 h 620"/>
                <a:gd name="T62" fmla="*/ 194 w 512"/>
                <a:gd name="T63" fmla="*/ 563 h 620"/>
                <a:gd name="T64" fmla="*/ 164 w 512"/>
                <a:gd name="T65" fmla="*/ 554 h 620"/>
                <a:gd name="T66" fmla="*/ 134 w 512"/>
                <a:gd name="T67" fmla="*/ 545 h 620"/>
                <a:gd name="T68" fmla="*/ 103 w 512"/>
                <a:gd name="T69" fmla="*/ 523 h 620"/>
                <a:gd name="T70" fmla="*/ 76 w 512"/>
                <a:gd name="T71" fmla="*/ 496 h 620"/>
                <a:gd name="T72" fmla="*/ 46 w 512"/>
                <a:gd name="T73" fmla="*/ 457 h 620"/>
                <a:gd name="T74" fmla="*/ 40 w 512"/>
                <a:gd name="T75" fmla="*/ 411 h 620"/>
                <a:gd name="T76" fmla="*/ 43 w 512"/>
                <a:gd name="T77" fmla="*/ 369 h 620"/>
                <a:gd name="T78" fmla="*/ 55 w 512"/>
                <a:gd name="T79" fmla="*/ 327 h 620"/>
                <a:gd name="T80" fmla="*/ 73 w 512"/>
                <a:gd name="T81" fmla="*/ 287 h 620"/>
                <a:gd name="T82" fmla="*/ 100 w 512"/>
                <a:gd name="T83" fmla="*/ 251 h 620"/>
                <a:gd name="T84" fmla="*/ 131 w 512"/>
                <a:gd name="T85" fmla="*/ 215 h 620"/>
                <a:gd name="T86" fmla="*/ 164 w 512"/>
                <a:gd name="T87" fmla="*/ 185 h 620"/>
                <a:gd name="T88" fmla="*/ 203 w 512"/>
                <a:gd name="T89" fmla="*/ 154 h 620"/>
                <a:gd name="T90" fmla="*/ 243 w 512"/>
                <a:gd name="T91" fmla="*/ 127 h 620"/>
                <a:gd name="T92" fmla="*/ 285 w 512"/>
                <a:gd name="T93" fmla="*/ 103 h 620"/>
                <a:gd name="T94" fmla="*/ 327 w 512"/>
                <a:gd name="T95" fmla="*/ 82 h 620"/>
                <a:gd name="T96" fmla="*/ 367 w 512"/>
                <a:gd name="T97" fmla="*/ 64 h 620"/>
                <a:gd name="T98" fmla="*/ 409 w 512"/>
                <a:gd name="T99" fmla="*/ 49 h 620"/>
                <a:gd name="T100" fmla="*/ 445 w 512"/>
                <a:gd name="T101" fmla="*/ 33 h 620"/>
                <a:gd name="T102" fmla="*/ 482 w 512"/>
                <a:gd name="T103" fmla="*/ 24 h 620"/>
                <a:gd name="T104" fmla="*/ 512 w 512"/>
                <a:gd name="T105" fmla="*/ 18 h 620"/>
                <a:gd name="T106" fmla="*/ 491 w 512"/>
                <a:gd name="T107" fmla="*/ 6 h 620"/>
                <a:gd name="T108" fmla="*/ 457 w 512"/>
                <a:gd name="T109" fmla="*/ 0 h 620"/>
                <a:gd name="T110" fmla="*/ 418 w 512"/>
                <a:gd name="T111" fmla="*/ 6 h 620"/>
                <a:gd name="T112" fmla="*/ 373 w 512"/>
                <a:gd name="T113" fmla="*/ 15 h 620"/>
                <a:gd name="T114" fmla="*/ 321 w 512"/>
                <a:gd name="T115" fmla="*/ 30 h 620"/>
                <a:gd name="T116" fmla="*/ 273 w 512"/>
                <a:gd name="T117" fmla="*/ 49 h 620"/>
                <a:gd name="T118" fmla="*/ 227 w 512"/>
                <a:gd name="T119" fmla="*/ 73 h 620"/>
                <a:gd name="T120" fmla="*/ 188 w 512"/>
                <a:gd name="T121" fmla="*/ 94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2" h="620">
                  <a:moveTo>
                    <a:pt x="188" y="94"/>
                  </a:moveTo>
                  <a:lnTo>
                    <a:pt x="152" y="121"/>
                  </a:lnTo>
                  <a:lnTo>
                    <a:pt x="118" y="151"/>
                  </a:lnTo>
                  <a:lnTo>
                    <a:pt x="85" y="188"/>
                  </a:lnTo>
                  <a:lnTo>
                    <a:pt x="58" y="224"/>
                  </a:lnTo>
                  <a:lnTo>
                    <a:pt x="37" y="263"/>
                  </a:lnTo>
                  <a:lnTo>
                    <a:pt x="19" y="303"/>
                  </a:lnTo>
                  <a:lnTo>
                    <a:pt x="7" y="342"/>
                  </a:lnTo>
                  <a:lnTo>
                    <a:pt x="0" y="384"/>
                  </a:lnTo>
                  <a:lnTo>
                    <a:pt x="7" y="448"/>
                  </a:lnTo>
                  <a:lnTo>
                    <a:pt x="31" y="499"/>
                  </a:lnTo>
                  <a:lnTo>
                    <a:pt x="67" y="545"/>
                  </a:lnTo>
                  <a:lnTo>
                    <a:pt x="112" y="578"/>
                  </a:lnTo>
                  <a:lnTo>
                    <a:pt x="167" y="602"/>
                  </a:lnTo>
                  <a:lnTo>
                    <a:pt x="227" y="617"/>
                  </a:lnTo>
                  <a:lnTo>
                    <a:pt x="285" y="620"/>
                  </a:lnTo>
                  <a:lnTo>
                    <a:pt x="342" y="611"/>
                  </a:lnTo>
                  <a:lnTo>
                    <a:pt x="355" y="611"/>
                  </a:lnTo>
                  <a:lnTo>
                    <a:pt x="367" y="605"/>
                  </a:lnTo>
                  <a:lnTo>
                    <a:pt x="376" y="593"/>
                  </a:lnTo>
                  <a:lnTo>
                    <a:pt x="379" y="581"/>
                  </a:lnTo>
                  <a:lnTo>
                    <a:pt x="376" y="575"/>
                  </a:lnTo>
                  <a:lnTo>
                    <a:pt x="367" y="575"/>
                  </a:lnTo>
                  <a:lnTo>
                    <a:pt x="355" y="572"/>
                  </a:lnTo>
                  <a:lnTo>
                    <a:pt x="339" y="572"/>
                  </a:lnTo>
                  <a:lnTo>
                    <a:pt x="321" y="572"/>
                  </a:lnTo>
                  <a:lnTo>
                    <a:pt x="306" y="572"/>
                  </a:lnTo>
                  <a:lnTo>
                    <a:pt x="291" y="572"/>
                  </a:lnTo>
                  <a:lnTo>
                    <a:pt x="282" y="572"/>
                  </a:lnTo>
                  <a:lnTo>
                    <a:pt x="252" y="569"/>
                  </a:lnTo>
                  <a:lnTo>
                    <a:pt x="224" y="566"/>
                  </a:lnTo>
                  <a:lnTo>
                    <a:pt x="194" y="563"/>
                  </a:lnTo>
                  <a:lnTo>
                    <a:pt x="164" y="554"/>
                  </a:lnTo>
                  <a:lnTo>
                    <a:pt x="134" y="545"/>
                  </a:lnTo>
                  <a:lnTo>
                    <a:pt x="103" y="523"/>
                  </a:lnTo>
                  <a:lnTo>
                    <a:pt x="76" y="496"/>
                  </a:lnTo>
                  <a:lnTo>
                    <a:pt x="46" y="457"/>
                  </a:lnTo>
                  <a:lnTo>
                    <a:pt x="40" y="411"/>
                  </a:lnTo>
                  <a:lnTo>
                    <a:pt x="43" y="369"/>
                  </a:lnTo>
                  <a:lnTo>
                    <a:pt x="55" y="327"/>
                  </a:lnTo>
                  <a:lnTo>
                    <a:pt x="73" y="287"/>
                  </a:lnTo>
                  <a:lnTo>
                    <a:pt x="100" y="251"/>
                  </a:lnTo>
                  <a:lnTo>
                    <a:pt x="131" y="215"/>
                  </a:lnTo>
                  <a:lnTo>
                    <a:pt x="164" y="185"/>
                  </a:lnTo>
                  <a:lnTo>
                    <a:pt x="203" y="154"/>
                  </a:lnTo>
                  <a:lnTo>
                    <a:pt x="243" y="127"/>
                  </a:lnTo>
                  <a:lnTo>
                    <a:pt x="285" y="103"/>
                  </a:lnTo>
                  <a:lnTo>
                    <a:pt x="327" y="82"/>
                  </a:lnTo>
                  <a:lnTo>
                    <a:pt x="367" y="64"/>
                  </a:lnTo>
                  <a:lnTo>
                    <a:pt x="409" y="49"/>
                  </a:lnTo>
                  <a:lnTo>
                    <a:pt x="445" y="33"/>
                  </a:lnTo>
                  <a:lnTo>
                    <a:pt x="482" y="24"/>
                  </a:lnTo>
                  <a:lnTo>
                    <a:pt x="512" y="18"/>
                  </a:lnTo>
                  <a:lnTo>
                    <a:pt x="491" y="6"/>
                  </a:lnTo>
                  <a:lnTo>
                    <a:pt x="457" y="0"/>
                  </a:lnTo>
                  <a:lnTo>
                    <a:pt x="418" y="6"/>
                  </a:lnTo>
                  <a:lnTo>
                    <a:pt x="373" y="15"/>
                  </a:lnTo>
                  <a:lnTo>
                    <a:pt x="321" y="30"/>
                  </a:lnTo>
                  <a:lnTo>
                    <a:pt x="273" y="49"/>
                  </a:lnTo>
                  <a:lnTo>
                    <a:pt x="227" y="73"/>
                  </a:lnTo>
                  <a:lnTo>
                    <a:pt x="188" y="9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2" name="Freeform 190"/>
            <p:cNvSpPr>
              <a:spLocks/>
            </p:cNvSpPr>
            <p:nvPr/>
          </p:nvSpPr>
          <p:spPr bwMode="auto">
            <a:xfrm>
              <a:off x="1480" y="1180"/>
              <a:ext cx="46" cy="57"/>
            </a:xfrm>
            <a:custGeom>
              <a:avLst/>
              <a:gdLst>
                <a:gd name="T0" fmla="*/ 279 w 330"/>
                <a:gd name="T1" fmla="*/ 160 h 481"/>
                <a:gd name="T2" fmla="*/ 288 w 330"/>
                <a:gd name="T3" fmla="*/ 212 h 481"/>
                <a:gd name="T4" fmla="*/ 282 w 330"/>
                <a:gd name="T5" fmla="*/ 254 h 481"/>
                <a:gd name="T6" fmla="*/ 260 w 330"/>
                <a:gd name="T7" fmla="*/ 290 h 481"/>
                <a:gd name="T8" fmla="*/ 230 w 330"/>
                <a:gd name="T9" fmla="*/ 324 h 481"/>
                <a:gd name="T10" fmla="*/ 194 w 330"/>
                <a:gd name="T11" fmla="*/ 354 h 481"/>
                <a:gd name="T12" fmla="*/ 154 w 330"/>
                <a:gd name="T13" fmla="*/ 381 h 481"/>
                <a:gd name="T14" fmla="*/ 112 w 330"/>
                <a:gd name="T15" fmla="*/ 411 h 481"/>
                <a:gd name="T16" fmla="*/ 76 w 330"/>
                <a:gd name="T17" fmla="*/ 439 h 481"/>
                <a:gd name="T18" fmla="*/ 70 w 330"/>
                <a:gd name="T19" fmla="*/ 448 h 481"/>
                <a:gd name="T20" fmla="*/ 67 w 330"/>
                <a:gd name="T21" fmla="*/ 454 h 481"/>
                <a:gd name="T22" fmla="*/ 67 w 330"/>
                <a:gd name="T23" fmla="*/ 463 h 481"/>
                <a:gd name="T24" fmla="*/ 73 w 330"/>
                <a:gd name="T25" fmla="*/ 472 h 481"/>
                <a:gd name="T26" fmla="*/ 79 w 330"/>
                <a:gd name="T27" fmla="*/ 478 h 481"/>
                <a:gd name="T28" fmla="*/ 88 w 330"/>
                <a:gd name="T29" fmla="*/ 481 h 481"/>
                <a:gd name="T30" fmla="*/ 97 w 330"/>
                <a:gd name="T31" fmla="*/ 481 h 481"/>
                <a:gd name="T32" fmla="*/ 106 w 330"/>
                <a:gd name="T33" fmla="*/ 478 h 481"/>
                <a:gd name="T34" fmla="*/ 151 w 330"/>
                <a:gd name="T35" fmla="*/ 451 h 481"/>
                <a:gd name="T36" fmla="*/ 197 w 330"/>
                <a:gd name="T37" fmla="*/ 421 h 481"/>
                <a:gd name="T38" fmla="*/ 239 w 330"/>
                <a:gd name="T39" fmla="*/ 387 h 481"/>
                <a:gd name="T40" fmla="*/ 279 w 330"/>
                <a:gd name="T41" fmla="*/ 348 h 481"/>
                <a:gd name="T42" fmla="*/ 306 w 330"/>
                <a:gd name="T43" fmla="*/ 306 h 481"/>
                <a:gd name="T44" fmla="*/ 324 w 330"/>
                <a:gd name="T45" fmla="*/ 257 h 481"/>
                <a:gd name="T46" fmla="*/ 330 w 330"/>
                <a:gd name="T47" fmla="*/ 206 h 481"/>
                <a:gd name="T48" fmla="*/ 318 w 330"/>
                <a:gd name="T49" fmla="*/ 151 h 481"/>
                <a:gd name="T50" fmla="*/ 291 w 330"/>
                <a:gd name="T51" fmla="*/ 109 h 481"/>
                <a:gd name="T52" fmla="*/ 254 w 330"/>
                <a:gd name="T53" fmla="*/ 73 h 481"/>
                <a:gd name="T54" fmla="*/ 206 w 330"/>
                <a:gd name="T55" fmla="*/ 42 h 481"/>
                <a:gd name="T56" fmla="*/ 157 w 330"/>
                <a:gd name="T57" fmla="*/ 21 h 481"/>
                <a:gd name="T58" fmla="*/ 106 w 330"/>
                <a:gd name="T59" fmla="*/ 6 h 481"/>
                <a:gd name="T60" fmla="*/ 61 w 330"/>
                <a:gd name="T61" fmla="*/ 0 h 481"/>
                <a:gd name="T62" fmla="*/ 24 w 330"/>
                <a:gd name="T63" fmla="*/ 3 h 481"/>
                <a:gd name="T64" fmla="*/ 0 w 330"/>
                <a:gd name="T65" fmla="*/ 15 h 481"/>
                <a:gd name="T66" fmla="*/ 42 w 330"/>
                <a:gd name="T67" fmla="*/ 27 h 481"/>
                <a:gd name="T68" fmla="*/ 85 w 330"/>
                <a:gd name="T69" fmla="*/ 36 h 481"/>
                <a:gd name="T70" fmla="*/ 124 w 330"/>
                <a:gd name="T71" fmla="*/ 45 h 481"/>
                <a:gd name="T72" fmla="*/ 164 w 330"/>
                <a:gd name="T73" fmla="*/ 58 h 481"/>
                <a:gd name="T74" fmla="*/ 200 w 330"/>
                <a:gd name="T75" fmla="*/ 73 h 481"/>
                <a:gd name="T76" fmla="*/ 233 w 330"/>
                <a:gd name="T77" fmla="*/ 94 h 481"/>
                <a:gd name="T78" fmla="*/ 260 w 330"/>
                <a:gd name="T79" fmla="*/ 121 h 481"/>
                <a:gd name="T80" fmla="*/ 279 w 330"/>
                <a:gd name="T81" fmla="*/ 16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0" h="481">
                  <a:moveTo>
                    <a:pt x="279" y="160"/>
                  </a:moveTo>
                  <a:lnTo>
                    <a:pt x="288" y="212"/>
                  </a:lnTo>
                  <a:lnTo>
                    <a:pt x="282" y="254"/>
                  </a:lnTo>
                  <a:lnTo>
                    <a:pt x="260" y="290"/>
                  </a:lnTo>
                  <a:lnTo>
                    <a:pt x="230" y="324"/>
                  </a:lnTo>
                  <a:lnTo>
                    <a:pt x="194" y="354"/>
                  </a:lnTo>
                  <a:lnTo>
                    <a:pt x="154" y="381"/>
                  </a:lnTo>
                  <a:lnTo>
                    <a:pt x="112" y="411"/>
                  </a:lnTo>
                  <a:lnTo>
                    <a:pt x="76" y="439"/>
                  </a:lnTo>
                  <a:lnTo>
                    <a:pt x="70" y="448"/>
                  </a:lnTo>
                  <a:lnTo>
                    <a:pt x="67" y="454"/>
                  </a:lnTo>
                  <a:lnTo>
                    <a:pt x="67" y="463"/>
                  </a:lnTo>
                  <a:lnTo>
                    <a:pt x="73" y="472"/>
                  </a:lnTo>
                  <a:lnTo>
                    <a:pt x="79" y="478"/>
                  </a:lnTo>
                  <a:lnTo>
                    <a:pt x="88" y="481"/>
                  </a:lnTo>
                  <a:lnTo>
                    <a:pt x="97" y="481"/>
                  </a:lnTo>
                  <a:lnTo>
                    <a:pt x="106" y="478"/>
                  </a:lnTo>
                  <a:lnTo>
                    <a:pt x="151" y="451"/>
                  </a:lnTo>
                  <a:lnTo>
                    <a:pt x="197" y="421"/>
                  </a:lnTo>
                  <a:lnTo>
                    <a:pt x="239" y="387"/>
                  </a:lnTo>
                  <a:lnTo>
                    <a:pt x="279" y="348"/>
                  </a:lnTo>
                  <a:lnTo>
                    <a:pt x="306" y="306"/>
                  </a:lnTo>
                  <a:lnTo>
                    <a:pt x="324" y="257"/>
                  </a:lnTo>
                  <a:lnTo>
                    <a:pt x="330" y="206"/>
                  </a:lnTo>
                  <a:lnTo>
                    <a:pt x="318" y="151"/>
                  </a:lnTo>
                  <a:lnTo>
                    <a:pt x="291" y="109"/>
                  </a:lnTo>
                  <a:lnTo>
                    <a:pt x="254" y="73"/>
                  </a:lnTo>
                  <a:lnTo>
                    <a:pt x="206" y="42"/>
                  </a:lnTo>
                  <a:lnTo>
                    <a:pt x="157" y="21"/>
                  </a:lnTo>
                  <a:lnTo>
                    <a:pt x="106" y="6"/>
                  </a:lnTo>
                  <a:lnTo>
                    <a:pt x="61" y="0"/>
                  </a:lnTo>
                  <a:lnTo>
                    <a:pt x="24" y="3"/>
                  </a:lnTo>
                  <a:lnTo>
                    <a:pt x="0" y="15"/>
                  </a:lnTo>
                  <a:lnTo>
                    <a:pt x="42" y="27"/>
                  </a:lnTo>
                  <a:lnTo>
                    <a:pt x="85" y="36"/>
                  </a:lnTo>
                  <a:lnTo>
                    <a:pt x="124" y="45"/>
                  </a:lnTo>
                  <a:lnTo>
                    <a:pt x="164" y="58"/>
                  </a:lnTo>
                  <a:lnTo>
                    <a:pt x="200" y="73"/>
                  </a:lnTo>
                  <a:lnTo>
                    <a:pt x="233" y="94"/>
                  </a:lnTo>
                  <a:lnTo>
                    <a:pt x="260" y="121"/>
                  </a:lnTo>
                  <a:lnTo>
                    <a:pt x="279" y="1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3" name="Freeform 191"/>
            <p:cNvSpPr>
              <a:spLocks/>
            </p:cNvSpPr>
            <p:nvPr/>
          </p:nvSpPr>
          <p:spPr bwMode="auto">
            <a:xfrm>
              <a:off x="1309" y="1166"/>
              <a:ext cx="118" cy="120"/>
            </a:xfrm>
            <a:custGeom>
              <a:avLst/>
              <a:gdLst>
                <a:gd name="T0" fmla="*/ 260 w 832"/>
                <a:gd name="T1" fmla="*/ 185 h 998"/>
                <a:gd name="T2" fmla="*/ 139 w 832"/>
                <a:gd name="T3" fmla="*/ 303 h 998"/>
                <a:gd name="T4" fmla="*/ 45 w 832"/>
                <a:gd name="T5" fmla="*/ 442 h 998"/>
                <a:gd name="T6" fmla="*/ 0 w 832"/>
                <a:gd name="T7" fmla="*/ 599 h 998"/>
                <a:gd name="T8" fmla="*/ 9 w 832"/>
                <a:gd name="T9" fmla="*/ 705 h 998"/>
                <a:gd name="T10" fmla="*/ 27 w 832"/>
                <a:gd name="T11" fmla="*/ 747 h 998"/>
                <a:gd name="T12" fmla="*/ 54 w 832"/>
                <a:gd name="T13" fmla="*/ 787 h 998"/>
                <a:gd name="T14" fmla="*/ 87 w 832"/>
                <a:gd name="T15" fmla="*/ 820 h 998"/>
                <a:gd name="T16" fmla="*/ 145 w 832"/>
                <a:gd name="T17" fmla="*/ 856 h 998"/>
                <a:gd name="T18" fmla="*/ 224 w 832"/>
                <a:gd name="T19" fmla="*/ 895 h 998"/>
                <a:gd name="T20" fmla="*/ 308 w 832"/>
                <a:gd name="T21" fmla="*/ 926 h 998"/>
                <a:gd name="T22" fmla="*/ 393 w 832"/>
                <a:gd name="T23" fmla="*/ 950 h 998"/>
                <a:gd name="T24" fmla="*/ 481 w 832"/>
                <a:gd name="T25" fmla="*/ 968 h 998"/>
                <a:gd name="T26" fmla="*/ 569 w 832"/>
                <a:gd name="T27" fmla="*/ 980 h 998"/>
                <a:gd name="T28" fmla="*/ 659 w 832"/>
                <a:gd name="T29" fmla="*/ 989 h 998"/>
                <a:gd name="T30" fmla="*/ 747 w 832"/>
                <a:gd name="T31" fmla="*/ 995 h 998"/>
                <a:gd name="T32" fmla="*/ 805 w 832"/>
                <a:gd name="T33" fmla="*/ 998 h 998"/>
                <a:gd name="T34" fmla="*/ 826 w 832"/>
                <a:gd name="T35" fmla="*/ 980 h 998"/>
                <a:gd name="T36" fmla="*/ 832 w 832"/>
                <a:gd name="T37" fmla="*/ 950 h 998"/>
                <a:gd name="T38" fmla="*/ 814 w 832"/>
                <a:gd name="T39" fmla="*/ 929 h 998"/>
                <a:gd name="T40" fmla="*/ 759 w 832"/>
                <a:gd name="T41" fmla="*/ 926 h 998"/>
                <a:gd name="T42" fmla="*/ 678 w 832"/>
                <a:gd name="T43" fmla="*/ 923 h 998"/>
                <a:gd name="T44" fmla="*/ 596 w 832"/>
                <a:gd name="T45" fmla="*/ 917 h 998"/>
                <a:gd name="T46" fmla="*/ 514 w 832"/>
                <a:gd name="T47" fmla="*/ 905 h 998"/>
                <a:gd name="T48" fmla="*/ 432 w 832"/>
                <a:gd name="T49" fmla="*/ 889 h 998"/>
                <a:gd name="T50" fmla="*/ 351 w 832"/>
                <a:gd name="T51" fmla="*/ 868 h 998"/>
                <a:gd name="T52" fmla="*/ 272 w 832"/>
                <a:gd name="T53" fmla="*/ 844 h 998"/>
                <a:gd name="T54" fmla="*/ 196 w 832"/>
                <a:gd name="T55" fmla="*/ 808 h 998"/>
                <a:gd name="T56" fmla="*/ 130 w 832"/>
                <a:gd name="T57" fmla="*/ 768 h 998"/>
                <a:gd name="T58" fmla="*/ 90 w 832"/>
                <a:gd name="T59" fmla="*/ 708 h 998"/>
                <a:gd name="T60" fmla="*/ 78 w 832"/>
                <a:gd name="T61" fmla="*/ 629 h 998"/>
                <a:gd name="T62" fmla="*/ 96 w 832"/>
                <a:gd name="T63" fmla="*/ 520 h 998"/>
                <a:gd name="T64" fmla="*/ 130 w 832"/>
                <a:gd name="T65" fmla="*/ 436 h 998"/>
                <a:gd name="T66" fmla="*/ 175 w 832"/>
                <a:gd name="T67" fmla="*/ 360 h 998"/>
                <a:gd name="T68" fmla="*/ 230 w 832"/>
                <a:gd name="T69" fmla="*/ 294 h 998"/>
                <a:gd name="T70" fmla="*/ 293 w 832"/>
                <a:gd name="T71" fmla="*/ 233 h 998"/>
                <a:gd name="T72" fmla="*/ 372 w 832"/>
                <a:gd name="T73" fmla="*/ 170 h 998"/>
                <a:gd name="T74" fmla="*/ 466 w 832"/>
                <a:gd name="T75" fmla="*/ 109 h 998"/>
                <a:gd name="T76" fmla="*/ 566 w 832"/>
                <a:gd name="T77" fmla="*/ 58 h 998"/>
                <a:gd name="T78" fmla="*/ 653 w 832"/>
                <a:gd name="T79" fmla="*/ 18 h 998"/>
                <a:gd name="T80" fmla="*/ 656 w 832"/>
                <a:gd name="T81" fmla="*/ 0 h 998"/>
                <a:gd name="T82" fmla="*/ 569 w 832"/>
                <a:gd name="T83" fmla="*/ 15 h 998"/>
                <a:gd name="T84" fmla="*/ 466 w 832"/>
                <a:gd name="T85" fmla="*/ 52 h 998"/>
                <a:gd name="T86" fmla="*/ 366 w 832"/>
                <a:gd name="T87" fmla="*/ 103 h 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32" h="998">
                  <a:moveTo>
                    <a:pt x="323" y="133"/>
                  </a:moveTo>
                  <a:lnTo>
                    <a:pt x="260" y="185"/>
                  </a:lnTo>
                  <a:lnTo>
                    <a:pt x="196" y="242"/>
                  </a:lnTo>
                  <a:lnTo>
                    <a:pt x="139" y="303"/>
                  </a:lnTo>
                  <a:lnTo>
                    <a:pt x="87" y="369"/>
                  </a:lnTo>
                  <a:lnTo>
                    <a:pt x="45" y="442"/>
                  </a:lnTo>
                  <a:lnTo>
                    <a:pt x="15" y="517"/>
                  </a:lnTo>
                  <a:lnTo>
                    <a:pt x="0" y="599"/>
                  </a:lnTo>
                  <a:lnTo>
                    <a:pt x="3" y="684"/>
                  </a:lnTo>
                  <a:lnTo>
                    <a:pt x="9" y="705"/>
                  </a:lnTo>
                  <a:lnTo>
                    <a:pt x="18" y="729"/>
                  </a:lnTo>
                  <a:lnTo>
                    <a:pt x="27" y="747"/>
                  </a:lnTo>
                  <a:lnTo>
                    <a:pt x="39" y="768"/>
                  </a:lnTo>
                  <a:lnTo>
                    <a:pt x="54" y="787"/>
                  </a:lnTo>
                  <a:lnTo>
                    <a:pt x="69" y="805"/>
                  </a:lnTo>
                  <a:lnTo>
                    <a:pt x="87" y="820"/>
                  </a:lnTo>
                  <a:lnTo>
                    <a:pt x="106" y="832"/>
                  </a:lnTo>
                  <a:lnTo>
                    <a:pt x="145" y="856"/>
                  </a:lnTo>
                  <a:lnTo>
                    <a:pt x="184" y="877"/>
                  </a:lnTo>
                  <a:lnTo>
                    <a:pt x="224" y="895"/>
                  </a:lnTo>
                  <a:lnTo>
                    <a:pt x="266" y="911"/>
                  </a:lnTo>
                  <a:lnTo>
                    <a:pt x="308" y="926"/>
                  </a:lnTo>
                  <a:lnTo>
                    <a:pt x="351" y="938"/>
                  </a:lnTo>
                  <a:lnTo>
                    <a:pt x="393" y="950"/>
                  </a:lnTo>
                  <a:lnTo>
                    <a:pt x="435" y="959"/>
                  </a:lnTo>
                  <a:lnTo>
                    <a:pt x="481" y="968"/>
                  </a:lnTo>
                  <a:lnTo>
                    <a:pt x="526" y="974"/>
                  </a:lnTo>
                  <a:lnTo>
                    <a:pt x="569" y="980"/>
                  </a:lnTo>
                  <a:lnTo>
                    <a:pt x="614" y="986"/>
                  </a:lnTo>
                  <a:lnTo>
                    <a:pt x="659" y="989"/>
                  </a:lnTo>
                  <a:lnTo>
                    <a:pt x="705" y="992"/>
                  </a:lnTo>
                  <a:lnTo>
                    <a:pt x="747" y="995"/>
                  </a:lnTo>
                  <a:lnTo>
                    <a:pt x="793" y="998"/>
                  </a:lnTo>
                  <a:lnTo>
                    <a:pt x="805" y="998"/>
                  </a:lnTo>
                  <a:lnTo>
                    <a:pt x="817" y="989"/>
                  </a:lnTo>
                  <a:lnTo>
                    <a:pt x="826" y="980"/>
                  </a:lnTo>
                  <a:lnTo>
                    <a:pt x="832" y="965"/>
                  </a:lnTo>
                  <a:lnTo>
                    <a:pt x="832" y="950"/>
                  </a:lnTo>
                  <a:lnTo>
                    <a:pt x="826" y="938"/>
                  </a:lnTo>
                  <a:lnTo>
                    <a:pt x="814" y="929"/>
                  </a:lnTo>
                  <a:lnTo>
                    <a:pt x="802" y="926"/>
                  </a:lnTo>
                  <a:lnTo>
                    <a:pt x="759" y="926"/>
                  </a:lnTo>
                  <a:lnTo>
                    <a:pt x="720" y="926"/>
                  </a:lnTo>
                  <a:lnTo>
                    <a:pt x="678" y="923"/>
                  </a:lnTo>
                  <a:lnTo>
                    <a:pt x="638" y="920"/>
                  </a:lnTo>
                  <a:lnTo>
                    <a:pt x="596" y="917"/>
                  </a:lnTo>
                  <a:lnTo>
                    <a:pt x="553" y="911"/>
                  </a:lnTo>
                  <a:lnTo>
                    <a:pt x="514" y="905"/>
                  </a:lnTo>
                  <a:lnTo>
                    <a:pt x="472" y="898"/>
                  </a:lnTo>
                  <a:lnTo>
                    <a:pt x="432" y="889"/>
                  </a:lnTo>
                  <a:lnTo>
                    <a:pt x="390" y="880"/>
                  </a:lnTo>
                  <a:lnTo>
                    <a:pt x="351" y="868"/>
                  </a:lnTo>
                  <a:lnTo>
                    <a:pt x="311" y="856"/>
                  </a:lnTo>
                  <a:lnTo>
                    <a:pt x="272" y="844"/>
                  </a:lnTo>
                  <a:lnTo>
                    <a:pt x="236" y="826"/>
                  </a:lnTo>
                  <a:lnTo>
                    <a:pt x="196" y="808"/>
                  </a:lnTo>
                  <a:lnTo>
                    <a:pt x="160" y="790"/>
                  </a:lnTo>
                  <a:lnTo>
                    <a:pt x="130" y="768"/>
                  </a:lnTo>
                  <a:lnTo>
                    <a:pt x="106" y="738"/>
                  </a:lnTo>
                  <a:lnTo>
                    <a:pt x="90" y="708"/>
                  </a:lnTo>
                  <a:lnTo>
                    <a:pt x="78" y="672"/>
                  </a:lnTo>
                  <a:lnTo>
                    <a:pt x="78" y="629"/>
                  </a:lnTo>
                  <a:lnTo>
                    <a:pt x="84" y="575"/>
                  </a:lnTo>
                  <a:lnTo>
                    <a:pt x="96" y="520"/>
                  </a:lnTo>
                  <a:lnTo>
                    <a:pt x="109" y="481"/>
                  </a:lnTo>
                  <a:lnTo>
                    <a:pt x="130" y="436"/>
                  </a:lnTo>
                  <a:lnTo>
                    <a:pt x="154" y="396"/>
                  </a:lnTo>
                  <a:lnTo>
                    <a:pt x="175" y="360"/>
                  </a:lnTo>
                  <a:lnTo>
                    <a:pt x="202" y="327"/>
                  </a:lnTo>
                  <a:lnTo>
                    <a:pt x="230" y="294"/>
                  </a:lnTo>
                  <a:lnTo>
                    <a:pt x="260" y="263"/>
                  </a:lnTo>
                  <a:lnTo>
                    <a:pt x="293" y="233"/>
                  </a:lnTo>
                  <a:lnTo>
                    <a:pt x="333" y="200"/>
                  </a:lnTo>
                  <a:lnTo>
                    <a:pt x="372" y="170"/>
                  </a:lnTo>
                  <a:lnTo>
                    <a:pt x="417" y="139"/>
                  </a:lnTo>
                  <a:lnTo>
                    <a:pt x="466" y="109"/>
                  </a:lnTo>
                  <a:lnTo>
                    <a:pt x="517" y="82"/>
                  </a:lnTo>
                  <a:lnTo>
                    <a:pt x="566" y="58"/>
                  </a:lnTo>
                  <a:lnTo>
                    <a:pt x="611" y="37"/>
                  </a:lnTo>
                  <a:lnTo>
                    <a:pt x="653" y="18"/>
                  </a:lnTo>
                  <a:lnTo>
                    <a:pt x="690" y="3"/>
                  </a:lnTo>
                  <a:lnTo>
                    <a:pt x="656" y="0"/>
                  </a:lnTo>
                  <a:lnTo>
                    <a:pt x="614" y="3"/>
                  </a:lnTo>
                  <a:lnTo>
                    <a:pt x="569" y="15"/>
                  </a:lnTo>
                  <a:lnTo>
                    <a:pt x="517" y="31"/>
                  </a:lnTo>
                  <a:lnTo>
                    <a:pt x="466" y="52"/>
                  </a:lnTo>
                  <a:lnTo>
                    <a:pt x="414" y="76"/>
                  </a:lnTo>
                  <a:lnTo>
                    <a:pt x="366" y="103"/>
                  </a:lnTo>
                  <a:lnTo>
                    <a:pt x="323" y="13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4" name="Freeform 192"/>
            <p:cNvSpPr>
              <a:spLocks/>
            </p:cNvSpPr>
            <p:nvPr/>
          </p:nvSpPr>
          <p:spPr bwMode="auto">
            <a:xfrm>
              <a:off x="1475" y="1163"/>
              <a:ext cx="103" cy="79"/>
            </a:xfrm>
            <a:custGeom>
              <a:avLst/>
              <a:gdLst>
                <a:gd name="T0" fmla="*/ 605 w 726"/>
                <a:gd name="T1" fmla="*/ 206 h 665"/>
                <a:gd name="T2" fmla="*/ 638 w 726"/>
                <a:gd name="T3" fmla="*/ 242 h 665"/>
                <a:gd name="T4" fmla="*/ 657 w 726"/>
                <a:gd name="T5" fmla="*/ 284 h 665"/>
                <a:gd name="T6" fmla="*/ 669 w 726"/>
                <a:gd name="T7" fmla="*/ 330 h 665"/>
                <a:gd name="T8" fmla="*/ 669 w 726"/>
                <a:gd name="T9" fmla="*/ 378 h 665"/>
                <a:gd name="T10" fmla="*/ 663 w 726"/>
                <a:gd name="T11" fmla="*/ 417 h 665"/>
                <a:gd name="T12" fmla="*/ 650 w 726"/>
                <a:gd name="T13" fmla="*/ 451 h 665"/>
                <a:gd name="T14" fmla="*/ 629 w 726"/>
                <a:gd name="T15" fmla="*/ 484 h 665"/>
                <a:gd name="T16" fmla="*/ 608 w 726"/>
                <a:gd name="T17" fmla="*/ 511 h 665"/>
                <a:gd name="T18" fmla="*/ 581 w 726"/>
                <a:gd name="T19" fmla="*/ 541 h 665"/>
                <a:gd name="T20" fmla="*/ 554 w 726"/>
                <a:gd name="T21" fmla="*/ 566 h 665"/>
                <a:gd name="T22" fmla="*/ 526 w 726"/>
                <a:gd name="T23" fmla="*/ 593 h 665"/>
                <a:gd name="T24" fmla="*/ 499 w 726"/>
                <a:gd name="T25" fmla="*/ 620 h 665"/>
                <a:gd name="T26" fmla="*/ 493 w 726"/>
                <a:gd name="T27" fmla="*/ 629 h 665"/>
                <a:gd name="T28" fmla="*/ 490 w 726"/>
                <a:gd name="T29" fmla="*/ 638 h 665"/>
                <a:gd name="T30" fmla="*/ 493 w 726"/>
                <a:gd name="T31" fmla="*/ 647 h 665"/>
                <a:gd name="T32" fmla="*/ 499 w 726"/>
                <a:gd name="T33" fmla="*/ 656 h 665"/>
                <a:gd name="T34" fmla="*/ 508 w 726"/>
                <a:gd name="T35" fmla="*/ 662 h 665"/>
                <a:gd name="T36" fmla="*/ 517 w 726"/>
                <a:gd name="T37" fmla="*/ 665 h 665"/>
                <a:gd name="T38" fmla="*/ 529 w 726"/>
                <a:gd name="T39" fmla="*/ 662 h 665"/>
                <a:gd name="T40" fmla="*/ 538 w 726"/>
                <a:gd name="T41" fmla="*/ 656 h 665"/>
                <a:gd name="T42" fmla="*/ 599 w 726"/>
                <a:gd name="T43" fmla="*/ 617 h 665"/>
                <a:gd name="T44" fmla="*/ 647 w 726"/>
                <a:gd name="T45" fmla="*/ 566 h 665"/>
                <a:gd name="T46" fmla="*/ 690 w 726"/>
                <a:gd name="T47" fmla="*/ 505 h 665"/>
                <a:gd name="T48" fmla="*/ 717 w 726"/>
                <a:gd name="T49" fmla="*/ 442 h 665"/>
                <a:gd name="T50" fmla="*/ 726 w 726"/>
                <a:gd name="T51" fmla="*/ 372 h 665"/>
                <a:gd name="T52" fmla="*/ 720 w 726"/>
                <a:gd name="T53" fmla="*/ 305 h 665"/>
                <a:gd name="T54" fmla="*/ 696 w 726"/>
                <a:gd name="T55" fmla="*/ 242 h 665"/>
                <a:gd name="T56" fmla="*/ 647 w 726"/>
                <a:gd name="T57" fmla="*/ 184 h 665"/>
                <a:gd name="T58" fmla="*/ 611 w 726"/>
                <a:gd name="T59" fmla="*/ 154 h 665"/>
                <a:gd name="T60" fmla="*/ 569 w 726"/>
                <a:gd name="T61" fmla="*/ 127 h 665"/>
                <a:gd name="T62" fmla="*/ 520 w 726"/>
                <a:gd name="T63" fmla="*/ 103 h 665"/>
                <a:gd name="T64" fmla="*/ 472 w 726"/>
                <a:gd name="T65" fmla="*/ 82 h 665"/>
                <a:gd name="T66" fmla="*/ 420 w 726"/>
                <a:gd name="T67" fmla="*/ 64 h 665"/>
                <a:gd name="T68" fmla="*/ 366 w 726"/>
                <a:gd name="T69" fmla="*/ 48 h 665"/>
                <a:gd name="T70" fmla="*/ 315 w 726"/>
                <a:gd name="T71" fmla="*/ 33 h 665"/>
                <a:gd name="T72" fmla="*/ 260 w 726"/>
                <a:gd name="T73" fmla="*/ 21 h 665"/>
                <a:gd name="T74" fmla="*/ 212 w 726"/>
                <a:gd name="T75" fmla="*/ 12 h 665"/>
                <a:gd name="T76" fmla="*/ 163 w 726"/>
                <a:gd name="T77" fmla="*/ 6 h 665"/>
                <a:gd name="T78" fmla="*/ 121 w 726"/>
                <a:gd name="T79" fmla="*/ 0 h 665"/>
                <a:gd name="T80" fmla="*/ 82 w 726"/>
                <a:gd name="T81" fmla="*/ 0 h 665"/>
                <a:gd name="T82" fmla="*/ 48 w 726"/>
                <a:gd name="T83" fmla="*/ 0 h 665"/>
                <a:gd name="T84" fmla="*/ 24 w 726"/>
                <a:gd name="T85" fmla="*/ 3 h 665"/>
                <a:gd name="T86" fmla="*/ 9 w 726"/>
                <a:gd name="T87" fmla="*/ 9 h 665"/>
                <a:gd name="T88" fmla="*/ 0 w 726"/>
                <a:gd name="T89" fmla="*/ 15 h 665"/>
                <a:gd name="T90" fmla="*/ 30 w 726"/>
                <a:gd name="T91" fmla="*/ 21 h 665"/>
                <a:gd name="T92" fmla="*/ 63 w 726"/>
                <a:gd name="T93" fmla="*/ 24 h 665"/>
                <a:gd name="T94" fmla="*/ 97 w 726"/>
                <a:gd name="T95" fmla="*/ 30 h 665"/>
                <a:gd name="T96" fmla="*/ 133 w 726"/>
                <a:gd name="T97" fmla="*/ 36 h 665"/>
                <a:gd name="T98" fmla="*/ 172 w 726"/>
                <a:gd name="T99" fmla="*/ 42 h 665"/>
                <a:gd name="T100" fmla="*/ 212 w 726"/>
                <a:gd name="T101" fmla="*/ 48 h 665"/>
                <a:gd name="T102" fmla="*/ 251 w 726"/>
                <a:gd name="T103" fmla="*/ 57 h 665"/>
                <a:gd name="T104" fmla="*/ 293 w 726"/>
                <a:gd name="T105" fmla="*/ 67 h 665"/>
                <a:gd name="T106" fmla="*/ 333 w 726"/>
                <a:gd name="T107" fmla="*/ 79 h 665"/>
                <a:gd name="T108" fmla="*/ 375 w 726"/>
                <a:gd name="T109" fmla="*/ 91 h 665"/>
                <a:gd name="T110" fmla="*/ 417 w 726"/>
                <a:gd name="T111" fmla="*/ 106 h 665"/>
                <a:gd name="T112" fmla="*/ 457 w 726"/>
                <a:gd name="T113" fmla="*/ 121 h 665"/>
                <a:gd name="T114" fmla="*/ 496 w 726"/>
                <a:gd name="T115" fmla="*/ 139 h 665"/>
                <a:gd name="T116" fmla="*/ 535 w 726"/>
                <a:gd name="T117" fmla="*/ 157 h 665"/>
                <a:gd name="T118" fmla="*/ 572 w 726"/>
                <a:gd name="T119" fmla="*/ 181 h 665"/>
                <a:gd name="T120" fmla="*/ 605 w 726"/>
                <a:gd name="T121" fmla="*/ 206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6" h="665">
                  <a:moveTo>
                    <a:pt x="605" y="206"/>
                  </a:moveTo>
                  <a:lnTo>
                    <a:pt x="638" y="242"/>
                  </a:lnTo>
                  <a:lnTo>
                    <a:pt x="657" y="284"/>
                  </a:lnTo>
                  <a:lnTo>
                    <a:pt x="669" y="330"/>
                  </a:lnTo>
                  <a:lnTo>
                    <a:pt x="669" y="378"/>
                  </a:lnTo>
                  <a:lnTo>
                    <a:pt x="663" y="417"/>
                  </a:lnTo>
                  <a:lnTo>
                    <a:pt x="650" y="451"/>
                  </a:lnTo>
                  <a:lnTo>
                    <a:pt x="629" y="484"/>
                  </a:lnTo>
                  <a:lnTo>
                    <a:pt x="608" y="511"/>
                  </a:lnTo>
                  <a:lnTo>
                    <a:pt x="581" y="541"/>
                  </a:lnTo>
                  <a:lnTo>
                    <a:pt x="554" y="566"/>
                  </a:lnTo>
                  <a:lnTo>
                    <a:pt x="526" y="593"/>
                  </a:lnTo>
                  <a:lnTo>
                    <a:pt x="499" y="620"/>
                  </a:lnTo>
                  <a:lnTo>
                    <a:pt x="493" y="629"/>
                  </a:lnTo>
                  <a:lnTo>
                    <a:pt x="490" y="638"/>
                  </a:lnTo>
                  <a:lnTo>
                    <a:pt x="493" y="647"/>
                  </a:lnTo>
                  <a:lnTo>
                    <a:pt x="499" y="656"/>
                  </a:lnTo>
                  <a:lnTo>
                    <a:pt x="508" y="662"/>
                  </a:lnTo>
                  <a:lnTo>
                    <a:pt x="517" y="665"/>
                  </a:lnTo>
                  <a:lnTo>
                    <a:pt x="529" y="662"/>
                  </a:lnTo>
                  <a:lnTo>
                    <a:pt x="538" y="656"/>
                  </a:lnTo>
                  <a:lnTo>
                    <a:pt x="599" y="617"/>
                  </a:lnTo>
                  <a:lnTo>
                    <a:pt x="647" y="566"/>
                  </a:lnTo>
                  <a:lnTo>
                    <a:pt x="690" y="505"/>
                  </a:lnTo>
                  <a:lnTo>
                    <a:pt x="717" y="442"/>
                  </a:lnTo>
                  <a:lnTo>
                    <a:pt x="726" y="372"/>
                  </a:lnTo>
                  <a:lnTo>
                    <a:pt x="720" y="305"/>
                  </a:lnTo>
                  <a:lnTo>
                    <a:pt x="696" y="242"/>
                  </a:lnTo>
                  <a:lnTo>
                    <a:pt x="647" y="184"/>
                  </a:lnTo>
                  <a:lnTo>
                    <a:pt x="611" y="154"/>
                  </a:lnTo>
                  <a:lnTo>
                    <a:pt x="569" y="127"/>
                  </a:lnTo>
                  <a:lnTo>
                    <a:pt x="520" y="103"/>
                  </a:lnTo>
                  <a:lnTo>
                    <a:pt x="472" y="82"/>
                  </a:lnTo>
                  <a:lnTo>
                    <a:pt x="420" y="64"/>
                  </a:lnTo>
                  <a:lnTo>
                    <a:pt x="366" y="48"/>
                  </a:lnTo>
                  <a:lnTo>
                    <a:pt x="315" y="33"/>
                  </a:lnTo>
                  <a:lnTo>
                    <a:pt x="260" y="21"/>
                  </a:lnTo>
                  <a:lnTo>
                    <a:pt x="212" y="12"/>
                  </a:lnTo>
                  <a:lnTo>
                    <a:pt x="163" y="6"/>
                  </a:lnTo>
                  <a:lnTo>
                    <a:pt x="121" y="0"/>
                  </a:lnTo>
                  <a:lnTo>
                    <a:pt x="82" y="0"/>
                  </a:lnTo>
                  <a:lnTo>
                    <a:pt x="48" y="0"/>
                  </a:lnTo>
                  <a:lnTo>
                    <a:pt x="24" y="3"/>
                  </a:lnTo>
                  <a:lnTo>
                    <a:pt x="9" y="9"/>
                  </a:lnTo>
                  <a:lnTo>
                    <a:pt x="0" y="15"/>
                  </a:lnTo>
                  <a:lnTo>
                    <a:pt x="30" y="21"/>
                  </a:lnTo>
                  <a:lnTo>
                    <a:pt x="63" y="24"/>
                  </a:lnTo>
                  <a:lnTo>
                    <a:pt x="97" y="30"/>
                  </a:lnTo>
                  <a:lnTo>
                    <a:pt x="133" y="36"/>
                  </a:lnTo>
                  <a:lnTo>
                    <a:pt x="172" y="42"/>
                  </a:lnTo>
                  <a:lnTo>
                    <a:pt x="212" y="48"/>
                  </a:lnTo>
                  <a:lnTo>
                    <a:pt x="251" y="57"/>
                  </a:lnTo>
                  <a:lnTo>
                    <a:pt x="293" y="67"/>
                  </a:lnTo>
                  <a:lnTo>
                    <a:pt x="333" y="79"/>
                  </a:lnTo>
                  <a:lnTo>
                    <a:pt x="375" y="91"/>
                  </a:lnTo>
                  <a:lnTo>
                    <a:pt x="417" y="106"/>
                  </a:lnTo>
                  <a:lnTo>
                    <a:pt x="457" y="121"/>
                  </a:lnTo>
                  <a:lnTo>
                    <a:pt x="496" y="139"/>
                  </a:lnTo>
                  <a:lnTo>
                    <a:pt x="535" y="157"/>
                  </a:lnTo>
                  <a:lnTo>
                    <a:pt x="572" y="181"/>
                  </a:lnTo>
                  <a:lnTo>
                    <a:pt x="605" y="20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5" name="Freeform 193"/>
            <p:cNvSpPr>
              <a:spLocks/>
            </p:cNvSpPr>
            <p:nvPr/>
          </p:nvSpPr>
          <p:spPr bwMode="auto">
            <a:xfrm>
              <a:off x="1268" y="1206"/>
              <a:ext cx="42" cy="74"/>
            </a:xfrm>
            <a:custGeom>
              <a:avLst/>
              <a:gdLst>
                <a:gd name="T0" fmla="*/ 0 w 297"/>
                <a:gd name="T1" fmla="*/ 339 h 623"/>
                <a:gd name="T2" fmla="*/ 0 w 297"/>
                <a:gd name="T3" fmla="*/ 390 h 623"/>
                <a:gd name="T4" fmla="*/ 12 w 297"/>
                <a:gd name="T5" fmla="*/ 438 h 623"/>
                <a:gd name="T6" fmla="*/ 33 w 297"/>
                <a:gd name="T7" fmla="*/ 484 h 623"/>
                <a:gd name="T8" fmla="*/ 64 w 297"/>
                <a:gd name="T9" fmla="*/ 523 h 623"/>
                <a:gd name="T10" fmla="*/ 100 w 297"/>
                <a:gd name="T11" fmla="*/ 556 h 623"/>
                <a:gd name="T12" fmla="*/ 142 w 297"/>
                <a:gd name="T13" fmla="*/ 587 h 623"/>
                <a:gd name="T14" fmla="*/ 191 w 297"/>
                <a:gd name="T15" fmla="*/ 608 h 623"/>
                <a:gd name="T16" fmla="*/ 239 w 297"/>
                <a:gd name="T17" fmla="*/ 620 h 623"/>
                <a:gd name="T18" fmla="*/ 254 w 297"/>
                <a:gd name="T19" fmla="*/ 623 h 623"/>
                <a:gd name="T20" fmla="*/ 269 w 297"/>
                <a:gd name="T21" fmla="*/ 617 h 623"/>
                <a:gd name="T22" fmla="*/ 282 w 297"/>
                <a:gd name="T23" fmla="*/ 608 h 623"/>
                <a:gd name="T24" fmla="*/ 288 w 297"/>
                <a:gd name="T25" fmla="*/ 596 h 623"/>
                <a:gd name="T26" fmla="*/ 288 w 297"/>
                <a:gd name="T27" fmla="*/ 581 h 623"/>
                <a:gd name="T28" fmla="*/ 285 w 297"/>
                <a:gd name="T29" fmla="*/ 565 h 623"/>
                <a:gd name="T30" fmla="*/ 276 w 297"/>
                <a:gd name="T31" fmla="*/ 553 h 623"/>
                <a:gd name="T32" fmla="*/ 260 w 297"/>
                <a:gd name="T33" fmla="*/ 547 h 623"/>
                <a:gd name="T34" fmla="*/ 212 w 297"/>
                <a:gd name="T35" fmla="*/ 529 h 623"/>
                <a:gd name="T36" fmla="*/ 167 w 297"/>
                <a:gd name="T37" fmla="*/ 505 h 623"/>
                <a:gd name="T38" fmla="*/ 130 w 297"/>
                <a:gd name="T39" fmla="*/ 472 h 623"/>
                <a:gd name="T40" fmla="*/ 103 w 297"/>
                <a:gd name="T41" fmla="*/ 435 h 623"/>
                <a:gd name="T42" fmla="*/ 85 w 297"/>
                <a:gd name="T43" fmla="*/ 390 h 623"/>
                <a:gd name="T44" fmla="*/ 76 w 297"/>
                <a:gd name="T45" fmla="*/ 342 h 623"/>
                <a:gd name="T46" fmla="*/ 76 w 297"/>
                <a:gd name="T47" fmla="*/ 290 h 623"/>
                <a:gd name="T48" fmla="*/ 91 w 297"/>
                <a:gd name="T49" fmla="*/ 236 h 623"/>
                <a:gd name="T50" fmla="*/ 112 w 297"/>
                <a:gd name="T51" fmla="*/ 196 h 623"/>
                <a:gd name="T52" fmla="*/ 145 w 297"/>
                <a:gd name="T53" fmla="*/ 157 h 623"/>
                <a:gd name="T54" fmla="*/ 182 w 297"/>
                <a:gd name="T55" fmla="*/ 121 h 623"/>
                <a:gd name="T56" fmla="*/ 221 w 297"/>
                <a:gd name="T57" fmla="*/ 88 h 623"/>
                <a:gd name="T58" fmla="*/ 254 w 297"/>
                <a:gd name="T59" fmla="*/ 60 h 623"/>
                <a:gd name="T60" fmla="*/ 282 w 297"/>
                <a:gd name="T61" fmla="*/ 33 h 623"/>
                <a:gd name="T62" fmla="*/ 297 w 297"/>
                <a:gd name="T63" fmla="*/ 15 h 623"/>
                <a:gd name="T64" fmla="*/ 297 w 297"/>
                <a:gd name="T65" fmla="*/ 0 h 623"/>
                <a:gd name="T66" fmla="*/ 263 w 297"/>
                <a:gd name="T67" fmla="*/ 12 h 623"/>
                <a:gd name="T68" fmla="*/ 221 w 297"/>
                <a:gd name="T69" fmla="*/ 33 h 623"/>
                <a:gd name="T70" fmla="*/ 176 w 297"/>
                <a:gd name="T71" fmla="*/ 69 h 623"/>
                <a:gd name="T72" fmla="*/ 127 w 297"/>
                <a:gd name="T73" fmla="*/ 112 h 623"/>
                <a:gd name="T74" fmla="*/ 82 w 297"/>
                <a:gd name="T75" fmla="*/ 160 h 623"/>
                <a:gd name="T76" fmla="*/ 46 w 297"/>
                <a:gd name="T77" fmla="*/ 218 h 623"/>
                <a:gd name="T78" fmla="*/ 15 w 297"/>
                <a:gd name="T79" fmla="*/ 278 h 623"/>
                <a:gd name="T80" fmla="*/ 0 w 297"/>
                <a:gd name="T81" fmla="*/ 339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97" h="623">
                  <a:moveTo>
                    <a:pt x="0" y="339"/>
                  </a:moveTo>
                  <a:lnTo>
                    <a:pt x="0" y="390"/>
                  </a:lnTo>
                  <a:lnTo>
                    <a:pt x="12" y="438"/>
                  </a:lnTo>
                  <a:lnTo>
                    <a:pt x="33" y="484"/>
                  </a:lnTo>
                  <a:lnTo>
                    <a:pt x="64" y="523"/>
                  </a:lnTo>
                  <a:lnTo>
                    <a:pt x="100" y="556"/>
                  </a:lnTo>
                  <a:lnTo>
                    <a:pt x="142" y="587"/>
                  </a:lnTo>
                  <a:lnTo>
                    <a:pt x="191" y="608"/>
                  </a:lnTo>
                  <a:lnTo>
                    <a:pt x="239" y="620"/>
                  </a:lnTo>
                  <a:lnTo>
                    <a:pt x="254" y="623"/>
                  </a:lnTo>
                  <a:lnTo>
                    <a:pt x="269" y="617"/>
                  </a:lnTo>
                  <a:lnTo>
                    <a:pt x="282" y="608"/>
                  </a:lnTo>
                  <a:lnTo>
                    <a:pt x="288" y="596"/>
                  </a:lnTo>
                  <a:lnTo>
                    <a:pt x="288" y="581"/>
                  </a:lnTo>
                  <a:lnTo>
                    <a:pt x="285" y="565"/>
                  </a:lnTo>
                  <a:lnTo>
                    <a:pt x="276" y="553"/>
                  </a:lnTo>
                  <a:lnTo>
                    <a:pt x="260" y="547"/>
                  </a:lnTo>
                  <a:lnTo>
                    <a:pt x="212" y="529"/>
                  </a:lnTo>
                  <a:lnTo>
                    <a:pt x="167" y="505"/>
                  </a:lnTo>
                  <a:lnTo>
                    <a:pt x="130" y="472"/>
                  </a:lnTo>
                  <a:lnTo>
                    <a:pt x="103" y="435"/>
                  </a:lnTo>
                  <a:lnTo>
                    <a:pt x="85" y="390"/>
                  </a:lnTo>
                  <a:lnTo>
                    <a:pt x="76" y="342"/>
                  </a:lnTo>
                  <a:lnTo>
                    <a:pt x="76" y="290"/>
                  </a:lnTo>
                  <a:lnTo>
                    <a:pt x="91" y="236"/>
                  </a:lnTo>
                  <a:lnTo>
                    <a:pt x="112" y="196"/>
                  </a:lnTo>
                  <a:lnTo>
                    <a:pt x="145" y="157"/>
                  </a:lnTo>
                  <a:lnTo>
                    <a:pt x="182" y="121"/>
                  </a:lnTo>
                  <a:lnTo>
                    <a:pt x="221" y="88"/>
                  </a:lnTo>
                  <a:lnTo>
                    <a:pt x="254" y="60"/>
                  </a:lnTo>
                  <a:lnTo>
                    <a:pt x="282" y="33"/>
                  </a:lnTo>
                  <a:lnTo>
                    <a:pt x="297" y="15"/>
                  </a:lnTo>
                  <a:lnTo>
                    <a:pt x="297" y="0"/>
                  </a:lnTo>
                  <a:lnTo>
                    <a:pt x="263" y="12"/>
                  </a:lnTo>
                  <a:lnTo>
                    <a:pt x="221" y="33"/>
                  </a:lnTo>
                  <a:lnTo>
                    <a:pt x="176" y="69"/>
                  </a:lnTo>
                  <a:lnTo>
                    <a:pt x="127" y="112"/>
                  </a:lnTo>
                  <a:lnTo>
                    <a:pt x="82" y="160"/>
                  </a:lnTo>
                  <a:lnTo>
                    <a:pt x="46" y="218"/>
                  </a:lnTo>
                  <a:lnTo>
                    <a:pt x="15" y="278"/>
                  </a:lnTo>
                  <a:lnTo>
                    <a:pt x="0" y="3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666" name="Freeform 194"/>
            <p:cNvSpPr>
              <a:spLocks/>
            </p:cNvSpPr>
            <p:nvPr/>
          </p:nvSpPr>
          <p:spPr bwMode="auto">
            <a:xfrm>
              <a:off x="1561" y="1158"/>
              <a:ext cx="89" cy="97"/>
            </a:xfrm>
            <a:custGeom>
              <a:avLst/>
              <a:gdLst>
                <a:gd name="T0" fmla="*/ 536 w 633"/>
                <a:gd name="T1" fmla="*/ 326 h 816"/>
                <a:gd name="T2" fmla="*/ 566 w 633"/>
                <a:gd name="T3" fmla="*/ 378 h 816"/>
                <a:gd name="T4" fmla="*/ 581 w 633"/>
                <a:gd name="T5" fmla="*/ 432 h 816"/>
                <a:gd name="T6" fmla="*/ 572 w 633"/>
                <a:gd name="T7" fmla="*/ 493 h 816"/>
                <a:gd name="T8" fmla="*/ 536 w 633"/>
                <a:gd name="T9" fmla="*/ 550 h 816"/>
                <a:gd name="T10" fmla="*/ 484 w 633"/>
                <a:gd name="T11" fmla="*/ 601 h 816"/>
                <a:gd name="T12" fmla="*/ 427 w 633"/>
                <a:gd name="T13" fmla="*/ 647 h 816"/>
                <a:gd name="T14" fmla="*/ 366 w 633"/>
                <a:gd name="T15" fmla="*/ 695 h 816"/>
                <a:gd name="T16" fmla="*/ 330 w 633"/>
                <a:gd name="T17" fmla="*/ 732 h 816"/>
                <a:gd name="T18" fmla="*/ 318 w 633"/>
                <a:gd name="T19" fmla="*/ 756 h 816"/>
                <a:gd name="T20" fmla="*/ 309 w 633"/>
                <a:gd name="T21" fmla="*/ 780 h 816"/>
                <a:gd name="T22" fmla="*/ 315 w 633"/>
                <a:gd name="T23" fmla="*/ 804 h 816"/>
                <a:gd name="T24" fmla="*/ 336 w 633"/>
                <a:gd name="T25" fmla="*/ 816 h 816"/>
                <a:gd name="T26" fmla="*/ 357 w 633"/>
                <a:gd name="T27" fmla="*/ 813 h 816"/>
                <a:gd name="T28" fmla="*/ 396 w 633"/>
                <a:gd name="T29" fmla="*/ 768 h 816"/>
                <a:gd name="T30" fmla="*/ 463 w 633"/>
                <a:gd name="T31" fmla="*/ 707 h 816"/>
                <a:gd name="T32" fmla="*/ 533 w 633"/>
                <a:gd name="T33" fmla="*/ 647 h 816"/>
                <a:gd name="T34" fmla="*/ 593 w 633"/>
                <a:gd name="T35" fmla="*/ 577 h 816"/>
                <a:gd name="T36" fmla="*/ 630 w 633"/>
                <a:gd name="T37" fmla="*/ 490 h 816"/>
                <a:gd name="T38" fmla="*/ 626 w 633"/>
                <a:gd name="T39" fmla="*/ 399 h 816"/>
                <a:gd name="T40" fmla="*/ 587 w 633"/>
                <a:gd name="T41" fmla="*/ 314 h 816"/>
                <a:gd name="T42" fmla="*/ 524 w 633"/>
                <a:gd name="T43" fmla="*/ 245 h 816"/>
                <a:gd name="T44" fmla="*/ 454 w 633"/>
                <a:gd name="T45" fmla="*/ 199 h 816"/>
                <a:gd name="T46" fmla="*/ 387 w 633"/>
                <a:gd name="T47" fmla="*/ 160 h 816"/>
                <a:gd name="T48" fmla="*/ 315 w 633"/>
                <a:gd name="T49" fmla="*/ 121 h 816"/>
                <a:gd name="T50" fmla="*/ 239 w 633"/>
                <a:gd name="T51" fmla="*/ 81 h 816"/>
                <a:gd name="T52" fmla="*/ 170 w 633"/>
                <a:gd name="T53" fmla="*/ 48 h 816"/>
                <a:gd name="T54" fmla="*/ 103 w 633"/>
                <a:gd name="T55" fmla="*/ 21 h 816"/>
                <a:gd name="T56" fmla="*/ 51 w 633"/>
                <a:gd name="T57" fmla="*/ 3 h 816"/>
                <a:gd name="T58" fmla="*/ 12 w 633"/>
                <a:gd name="T59" fmla="*/ 0 h 816"/>
                <a:gd name="T60" fmla="*/ 27 w 633"/>
                <a:gd name="T61" fmla="*/ 21 h 816"/>
                <a:gd name="T62" fmla="*/ 91 w 633"/>
                <a:gd name="T63" fmla="*/ 51 h 816"/>
                <a:gd name="T64" fmla="*/ 154 w 633"/>
                <a:gd name="T65" fmla="*/ 81 h 816"/>
                <a:gd name="T66" fmla="*/ 221 w 633"/>
                <a:gd name="T67" fmla="*/ 115 h 816"/>
                <a:gd name="T68" fmla="*/ 291 w 633"/>
                <a:gd name="T69" fmla="*/ 151 h 816"/>
                <a:gd name="T70" fmla="*/ 357 w 633"/>
                <a:gd name="T71" fmla="*/ 187 h 816"/>
                <a:gd name="T72" fmla="*/ 424 w 633"/>
                <a:gd name="T73" fmla="*/ 233 h 816"/>
                <a:gd name="T74" fmla="*/ 484 w 633"/>
                <a:gd name="T75" fmla="*/ 278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3" h="816">
                  <a:moveTo>
                    <a:pt x="515" y="305"/>
                  </a:moveTo>
                  <a:lnTo>
                    <a:pt x="536" y="326"/>
                  </a:lnTo>
                  <a:lnTo>
                    <a:pt x="551" y="350"/>
                  </a:lnTo>
                  <a:lnTo>
                    <a:pt x="566" y="378"/>
                  </a:lnTo>
                  <a:lnTo>
                    <a:pt x="575" y="405"/>
                  </a:lnTo>
                  <a:lnTo>
                    <a:pt x="581" y="432"/>
                  </a:lnTo>
                  <a:lnTo>
                    <a:pt x="578" y="462"/>
                  </a:lnTo>
                  <a:lnTo>
                    <a:pt x="572" y="493"/>
                  </a:lnTo>
                  <a:lnTo>
                    <a:pt x="557" y="520"/>
                  </a:lnTo>
                  <a:lnTo>
                    <a:pt x="536" y="550"/>
                  </a:lnTo>
                  <a:lnTo>
                    <a:pt x="511" y="577"/>
                  </a:lnTo>
                  <a:lnTo>
                    <a:pt x="484" y="601"/>
                  </a:lnTo>
                  <a:lnTo>
                    <a:pt x="457" y="626"/>
                  </a:lnTo>
                  <a:lnTo>
                    <a:pt x="427" y="647"/>
                  </a:lnTo>
                  <a:lnTo>
                    <a:pt x="396" y="671"/>
                  </a:lnTo>
                  <a:lnTo>
                    <a:pt x="366" y="695"/>
                  </a:lnTo>
                  <a:lnTo>
                    <a:pt x="339" y="722"/>
                  </a:lnTo>
                  <a:lnTo>
                    <a:pt x="330" y="732"/>
                  </a:lnTo>
                  <a:lnTo>
                    <a:pt x="324" y="744"/>
                  </a:lnTo>
                  <a:lnTo>
                    <a:pt x="318" y="756"/>
                  </a:lnTo>
                  <a:lnTo>
                    <a:pt x="312" y="768"/>
                  </a:lnTo>
                  <a:lnTo>
                    <a:pt x="309" y="780"/>
                  </a:lnTo>
                  <a:lnTo>
                    <a:pt x="309" y="792"/>
                  </a:lnTo>
                  <a:lnTo>
                    <a:pt x="315" y="804"/>
                  </a:lnTo>
                  <a:lnTo>
                    <a:pt x="324" y="813"/>
                  </a:lnTo>
                  <a:lnTo>
                    <a:pt x="336" y="816"/>
                  </a:lnTo>
                  <a:lnTo>
                    <a:pt x="348" y="816"/>
                  </a:lnTo>
                  <a:lnTo>
                    <a:pt x="357" y="813"/>
                  </a:lnTo>
                  <a:lnTo>
                    <a:pt x="366" y="804"/>
                  </a:lnTo>
                  <a:lnTo>
                    <a:pt x="396" y="768"/>
                  </a:lnTo>
                  <a:lnTo>
                    <a:pt x="430" y="738"/>
                  </a:lnTo>
                  <a:lnTo>
                    <a:pt x="463" y="707"/>
                  </a:lnTo>
                  <a:lnTo>
                    <a:pt x="499" y="677"/>
                  </a:lnTo>
                  <a:lnTo>
                    <a:pt x="533" y="647"/>
                  </a:lnTo>
                  <a:lnTo>
                    <a:pt x="566" y="614"/>
                  </a:lnTo>
                  <a:lnTo>
                    <a:pt x="593" y="577"/>
                  </a:lnTo>
                  <a:lnTo>
                    <a:pt x="614" y="538"/>
                  </a:lnTo>
                  <a:lnTo>
                    <a:pt x="630" y="490"/>
                  </a:lnTo>
                  <a:lnTo>
                    <a:pt x="633" y="444"/>
                  </a:lnTo>
                  <a:lnTo>
                    <a:pt x="626" y="399"/>
                  </a:lnTo>
                  <a:lnTo>
                    <a:pt x="611" y="353"/>
                  </a:lnTo>
                  <a:lnTo>
                    <a:pt x="587" y="314"/>
                  </a:lnTo>
                  <a:lnTo>
                    <a:pt x="560" y="275"/>
                  </a:lnTo>
                  <a:lnTo>
                    <a:pt x="524" y="245"/>
                  </a:lnTo>
                  <a:lnTo>
                    <a:pt x="484" y="217"/>
                  </a:lnTo>
                  <a:lnTo>
                    <a:pt x="454" y="199"/>
                  </a:lnTo>
                  <a:lnTo>
                    <a:pt x="421" y="181"/>
                  </a:lnTo>
                  <a:lnTo>
                    <a:pt x="387" y="160"/>
                  </a:lnTo>
                  <a:lnTo>
                    <a:pt x="351" y="142"/>
                  </a:lnTo>
                  <a:lnTo>
                    <a:pt x="315" y="121"/>
                  </a:lnTo>
                  <a:lnTo>
                    <a:pt x="275" y="102"/>
                  </a:lnTo>
                  <a:lnTo>
                    <a:pt x="239" y="81"/>
                  </a:lnTo>
                  <a:lnTo>
                    <a:pt x="203" y="63"/>
                  </a:lnTo>
                  <a:lnTo>
                    <a:pt x="170" y="48"/>
                  </a:lnTo>
                  <a:lnTo>
                    <a:pt x="136" y="33"/>
                  </a:lnTo>
                  <a:lnTo>
                    <a:pt x="103" y="21"/>
                  </a:lnTo>
                  <a:lnTo>
                    <a:pt x="76" y="12"/>
                  </a:lnTo>
                  <a:lnTo>
                    <a:pt x="51" y="3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0" y="6"/>
                  </a:lnTo>
                  <a:lnTo>
                    <a:pt x="27" y="21"/>
                  </a:lnTo>
                  <a:lnTo>
                    <a:pt x="58" y="36"/>
                  </a:lnTo>
                  <a:lnTo>
                    <a:pt x="91" y="51"/>
                  </a:lnTo>
                  <a:lnTo>
                    <a:pt x="121" y="66"/>
                  </a:lnTo>
                  <a:lnTo>
                    <a:pt x="154" y="81"/>
                  </a:lnTo>
                  <a:lnTo>
                    <a:pt x="188" y="96"/>
                  </a:lnTo>
                  <a:lnTo>
                    <a:pt x="221" y="115"/>
                  </a:lnTo>
                  <a:lnTo>
                    <a:pt x="254" y="133"/>
                  </a:lnTo>
                  <a:lnTo>
                    <a:pt x="291" y="151"/>
                  </a:lnTo>
                  <a:lnTo>
                    <a:pt x="324" y="169"/>
                  </a:lnTo>
                  <a:lnTo>
                    <a:pt x="357" y="187"/>
                  </a:lnTo>
                  <a:lnTo>
                    <a:pt x="390" y="208"/>
                  </a:lnTo>
                  <a:lnTo>
                    <a:pt x="424" y="233"/>
                  </a:lnTo>
                  <a:lnTo>
                    <a:pt x="454" y="254"/>
                  </a:lnTo>
                  <a:lnTo>
                    <a:pt x="484" y="278"/>
                  </a:lnTo>
                  <a:lnTo>
                    <a:pt x="515" y="30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5667" name="Group 195"/>
            <p:cNvGrpSpPr>
              <a:grpSpLocks/>
            </p:cNvGrpSpPr>
            <p:nvPr/>
          </p:nvGrpSpPr>
          <p:grpSpPr bwMode="auto">
            <a:xfrm>
              <a:off x="720" y="1156"/>
              <a:ext cx="281" cy="180"/>
              <a:chOff x="3084" y="541"/>
              <a:chExt cx="1633" cy="524"/>
            </a:xfrm>
          </p:grpSpPr>
          <p:sp>
            <p:nvSpPr>
              <p:cNvPr id="105668" name="Freeform 196"/>
              <p:cNvSpPr>
                <a:spLocks/>
              </p:cNvSpPr>
              <p:nvPr/>
            </p:nvSpPr>
            <p:spPr bwMode="auto">
              <a:xfrm>
                <a:off x="4210" y="761"/>
                <a:ext cx="507" cy="302"/>
              </a:xfrm>
              <a:custGeom>
                <a:avLst/>
                <a:gdLst>
                  <a:gd name="T0" fmla="*/ 0 w 1015"/>
                  <a:gd name="T1" fmla="*/ 605 h 605"/>
                  <a:gd name="T2" fmla="*/ 269 w 1015"/>
                  <a:gd name="T3" fmla="*/ 397 h 605"/>
                  <a:gd name="T4" fmla="*/ 286 w 1015"/>
                  <a:gd name="T5" fmla="*/ 497 h 605"/>
                  <a:gd name="T6" fmla="*/ 699 w 1015"/>
                  <a:gd name="T7" fmla="*/ 163 h 605"/>
                  <a:gd name="T8" fmla="*/ 716 w 1015"/>
                  <a:gd name="T9" fmla="*/ 219 h 605"/>
                  <a:gd name="T10" fmla="*/ 1015 w 1015"/>
                  <a:gd name="T11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5" h="605">
                    <a:moveTo>
                      <a:pt x="0" y="605"/>
                    </a:moveTo>
                    <a:lnTo>
                      <a:pt x="269" y="397"/>
                    </a:lnTo>
                    <a:lnTo>
                      <a:pt x="286" y="497"/>
                    </a:lnTo>
                    <a:lnTo>
                      <a:pt x="699" y="163"/>
                    </a:lnTo>
                    <a:lnTo>
                      <a:pt x="716" y="219"/>
                    </a:lnTo>
                    <a:lnTo>
                      <a:pt x="1015" y="0"/>
                    </a:lnTo>
                  </a:path>
                </a:pathLst>
              </a:custGeom>
              <a:noFill/>
              <a:ln w="23876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69" name="Freeform 197"/>
              <p:cNvSpPr>
                <a:spLocks/>
              </p:cNvSpPr>
              <p:nvPr/>
            </p:nvSpPr>
            <p:spPr bwMode="auto">
              <a:xfrm>
                <a:off x="3984" y="541"/>
                <a:ext cx="354" cy="459"/>
              </a:xfrm>
              <a:custGeom>
                <a:avLst/>
                <a:gdLst>
                  <a:gd name="T0" fmla="*/ 0 w 706"/>
                  <a:gd name="T1" fmla="*/ 918 h 918"/>
                  <a:gd name="T2" fmla="*/ 100 w 706"/>
                  <a:gd name="T3" fmla="*/ 654 h 918"/>
                  <a:gd name="T4" fmla="*/ 219 w 706"/>
                  <a:gd name="T5" fmla="*/ 737 h 918"/>
                  <a:gd name="T6" fmla="*/ 446 w 706"/>
                  <a:gd name="T7" fmla="*/ 259 h 918"/>
                  <a:gd name="T8" fmla="*/ 540 w 706"/>
                  <a:gd name="T9" fmla="*/ 323 h 918"/>
                  <a:gd name="T10" fmla="*/ 706 w 706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6" h="918">
                    <a:moveTo>
                      <a:pt x="0" y="918"/>
                    </a:moveTo>
                    <a:lnTo>
                      <a:pt x="100" y="654"/>
                    </a:lnTo>
                    <a:lnTo>
                      <a:pt x="219" y="737"/>
                    </a:lnTo>
                    <a:lnTo>
                      <a:pt x="446" y="259"/>
                    </a:lnTo>
                    <a:lnTo>
                      <a:pt x="540" y="323"/>
                    </a:lnTo>
                    <a:lnTo>
                      <a:pt x="706" y="0"/>
                    </a:lnTo>
                  </a:path>
                </a:pathLst>
              </a:custGeom>
              <a:noFill/>
              <a:ln w="23876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70" name="Freeform 198"/>
              <p:cNvSpPr>
                <a:spLocks/>
              </p:cNvSpPr>
              <p:nvPr/>
            </p:nvSpPr>
            <p:spPr bwMode="auto">
              <a:xfrm>
                <a:off x="3457" y="541"/>
                <a:ext cx="356" cy="459"/>
              </a:xfrm>
              <a:custGeom>
                <a:avLst/>
                <a:gdLst>
                  <a:gd name="T0" fmla="*/ 712 w 712"/>
                  <a:gd name="T1" fmla="*/ 918 h 918"/>
                  <a:gd name="T2" fmla="*/ 604 w 712"/>
                  <a:gd name="T3" fmla="*/ 663 h 918"/>
                  <a:gd name="T4" fmla="*/ 478 w 712"/>
                  <a:gd name="T5" fmla="*/ 741 h 918"/>
                  <a:gd name="T6" fmla="*/ 245 w 712"/>
                  <a:gd name="T7" fmla="*/ 259 h 918"/>
                  <a:gd name="T8" fmla="*/ 157 w 712"/>
                  <a:gd name="T9" fmla="*/ 333 h 918"/>
                  <a:gd name="T10" fmla="*/ 0 w 712"/>
                  <a:gd name="T11" fmla="*/ 0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2" h="918">
                    <a:moveTo>
                      <a:pt x="712" y="918"/>
                    </a:moveTo>
                    <a:lnTo>
                      <a:pt x="604" y="663"/>
                    </a:lnTo>
                    <a:lnTo>
                      <a:pt x="478" y="741"/>
                    </a:lnTo>
                    <a:lnTo>
                      <a:pt x="245" y="259"/>
                    </a:lnTo>
                    <a:lnTo>
                      <a:pt x="157" y="33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71" name="Freeform 199"/>
              <p:cNvSpPr>
                <a:spLocks/>
              </p:cNvSpPr>
              <p:nvPr/>
            </p:nvSpPr>
            <p:spPr bwMode="auto">
              <a:xfrm>
                <a:off x="3084" y="764"/>
                <a:ext cx="500" cy="301"/>
              </a:xfrm>
              <a:custGeom>
                <a:avLst/>
                <a:gdLst>
                  <a:gd name="T0" fmla="*/ 999 w 999"/>
                  <a:gd name="T1" fmla="*/ 602 h 602"/>
                  <a:gd name="T2" fmla="*/ 729 w 999"/>
                  <a:gd name="T3" fmla="*/ 381 h 602"/>
                  <a:gd name="T4" fmla="*/ 723 w 999"/>
                  <a:gd name="T5" fmla="*/ 482 h 602"/>
                  <a:gd name="T6" fmla="*/ 315 w 999"/>
                  <a:gd name="T7" fmla="*/ 142 h 602"/>
                  <a:gd name="T8" fmla="*/ 289 w 999"/>
                  <a:gd name="T9" fmla="*/ 223 h 602"/>
                  <a:gd name="T10" fmla="*/ 0 w 999"/>
                  <a:gd name="T11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9" h="602">
                    <a:moveTo>
                      <a:pt x="999" y="602"/>
                    </a:moveTo>
                    <a:lnTo>
                      <a:pt x="729" y="381"/>
                    </a:lnTo>
                    <a:lnTo>
                      <a:pt x="723" y="482"/>
                    </a:lnTo>
                    <a:lnTo>
                      <a:pt x="315" y="142"/>
                    </a:lnTo>
                    <a:lnTo>
                      <a:pt x="289" y="223"/>
                    </a:lnTo>
                    <a:lnTo>
                      <a:pt x="0" y="0"/>
                    </a:lnTo>
                  </a:path>
                </a:pathLst>
              </a:custGeom>
              <a:noFill/>
              <a:ln w="23876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05672" name="Group 200"/>
          <p:cNvGrpSpPr>
            <a:grpSpLocks/>
          </p:cNvGrpSpPr>
          <p:nvPr/>
        </p:nvGrpSpPr>
        <p:grpSpPr bwMode="auto">
          <a:xfrm>
            <a:off x="7300546" y="5656264"/>
            <a:ext cx="211015" cy="1049337"/>
            <a:chOff x="3746" y="1119"/>
            <a:chExt cx="328" cy="2472"/>
          </a:xfrm>
        </p:grpSpPr>
        <p:sp>
          <p:nvSpPr>
            <p:cNvPr id="105673" name="Line 201"/>
            <p:cNvSpPr>
              <a:spLocks noChangeShapeType="1"/>
            </p:cNvSpPr>
            <p:nvPr/>
          </p:nvSpPr>
          <p:spPr bwMode="auto">
            <a:xfrm>
              <a:off x="3862" y="2005"/>
              <a:ext cx="104" cy="1"/>
            </a:xfrm>
            <a:prstGeom prst="line">
              <a:avLst/>
            </a:prstGeom>
            <a:noFill/>
            <a:ln w="47625">
              <a:solidFill>
                <a:srgbClr val="C0C0C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5674" name="Group 202"/>
            <p:cNvGrpSpPr>
              <a:grpSpLocks/>
            </p:cNvGrpSpPr>
            <p:nvPr/>
          </p:nvGrpSpPr>
          <p:grpSpPr bwMode="auto">
            <a:xfrm>
              <a:off x="3746" y="1119"/>
              <a:ext cx="328" cy="2472"/>
              <a:chOff x="3746" y="1119"/>
              <a:chExt cx="328" cy="2472"/>
            </a:xfrm>
          </p:grpSpPr>
          <p:sp>
            <p:nvSpPr>
              <p:cNvPr id="105675" name="Line 203"/>
              <p:cNvSpPr>
                <a:spLocks noChangeShapeType="1"/>
              </p:cNvSpPr>
              <p:nvPr/>
            </p:nvSpPr>
            <p:spPr bwMode="auto">
              <a:xfrm flipV="1">
                <a:off x="3910" y="1153"/>
                <a:ext cx="1" cy="496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76" name="Line 204"/>
              <p:cNvSpPr>
                <a:spLocks noChangeShapeType="1"/>
              </p:cNvSpPr>
              <p:nvPr/>
            </p:nvSpPr>
            <p:spPr bwMode="auto">
              <a:xfrm flipV="1">
                <a:off x="3746" y="1637"/>
                <a:ext cx="132" cy="1953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77" name="Line 205"/>
              <p:cNvSpPr>
                <a:spLocks noChangeShapeType="1"/>
              </p:cNvSpPr>
              <p:nvPr/>
            </p:nvSpPr>
            <p:spPr bwMode="auto">
              <a:xfrm>
                <a:off x="3943" y="1639"/>
                <a:ext cx="131" cy="1952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78" name="Line 206"/>
              <p:cNvSpPr>
                <a:spLocks noChangeShapeType="1"/>
              </p:cNvSpPr>
              <p:nvPr/>
            </p:nvSpPr>
            <p:spPr bwMode="auto">
              <a:xfrm>
                <a:off x="3756" y="3537"/>
                <a:ext cx="312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79" name="Line 207"/>
              <p:cNvSpPr>
                <a:spLocks noChangeShapeType="1"/>
              </p:cNvSpPr>
              <p:nvPr/>
            </p:nvSpPr>
            <p:spPr bwMode="auto">
              <a:xfrm>
                <a:off x="3793" y="3003"/>
                <a:ext cx="245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80" name="Line 208"/>
              <p:cNvSpPr>
                <a:spLocks noChangeShapeType="1"/>
              </p:cNvSpPr>
              <p:nvPr/>
            </p:nvSpPr>
            <p:spPr bwMode="auto">
              <a:xfrm>
                <a:off x="3790" y="3011"/>
                <a:ext cx="270" cy="53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81" name="Line 209"/>
              <p:cNvSpPr>
                <a:spLocks noChangeShapeType="1"/>
              </p:cNvSpPr>
              <p:nvPr/>
            </p:nvSpPr>
            <p:spPr bwMode="auto">
              <a:xfrm flipH="1">
                <a:off x="3762" y="3006"/>
                <a:ext cx="269" cy="531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82" name="Line 210"/>
              <p:cNvSpPr>
                <a:spLocks noChangeShapeType="1"/>
              </p:cNvSpPr>
              <p:nvPr/>
            </p:nvSpPr>
            <p:spPr bwMode="auto">
              <a:xfrm>
                <a:off x="3827" y="2486"/>
                <a:ext cx="171" cy="1"/>
              </a:xfrm>
              <a:prstGeom prst="line">
                <a:avLst/>
              </a:prstGeom>
              <a:noFill/>
              <a:ln w="47625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83" name="Line 211"/>
              <p:cNvSpPr>
                <a:spLocks noChangeShapeType="1"/>
              </p:cNvSpPr>
              <p:nvPr/>
            </p:nvSpPr>
            <p:spPr bwMode="auto">
              <a:xfrm>
                <a:off x="3826" y="2483"/>
                <a:ext cx="202" cy="52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84" name="Line 212"/>
              <p:cNvSpPr>
                <a:spLocks noChangeShapeType="1"/>
              </p:cNvSpPr>
              <p:nvPr/>
            </p:nvSpPr>
            <p:spPr bwMode="auto">
              <a:xfrm flipV="1">
                <a:off x="3784" y="2483"/>
                <a:ext cx="210" cy="518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85" name="Line 213"/>
              <p:cNvSpPr>
                <a:spLocks noChangeShapeType="1"/>
              </p:cNvSpPr>
              <p:nvPr/>
            </p:nvSpPr>
            <p:spPr bwMode="auto">
              <a:xfrm>
                <a:off x="3848" y="2005"/>
                <a:ext cx="153" cy="486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86" name="Line 214"/>
              <p:cNvSpPr>
                <a:spLocks noChangeShapeType="1"/>
              </p:cNvSpPr>
              <p:nvPr/>
            </p:nvSpPr>
            <p:spPr bwMode="auto">
              <a:xfrm flipV="1">
                <a:off x="3816" y="2001"/>
                <a:ext cx="146" cy="493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87" name="Line 215"/>
              <p:cNvSpPr>
                <a:spLocks noChangeShapeType="1"/>
              </p:cNvSpPr>
              <p:nvPr/>
            </p:nvSpPr>
            <p:spPr bwMode="auto">
              <a:xfrm flipV="1">
                <a:off x="3843" y="1641"/>
                <a:ext cx="101" cy="377"/>
              </a:xfrm>
              <a:prstGeom prst="line">
                <a:avLst/>
              </a:prstGeom>
              <a:noFill/>
              <a:ln w="23813">
                <a:solidFill>
                  <a:srgbClr val="C0C0C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688" name="Oval 216"/>
              <p:cNvSpPr>
                <a:spLocks noChangeArrowheads="1"/>
              </p:cNvSpPr>
              <p:nvPr/>
            </p:nvSpPr>
            <p:spPr bwMode="auto">
              <a:xfrm>
                <a:off x="3869" y="1119"/>
                <a:ext cx="82" cy="58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05689" name="WordArt 217"/>
          <p:cNvSpPr>
            <a:spLocks noChangeArrowheads="1" noChangeShapeType="1" noTextEdit="1"/>
          </p:cNvSpPr>
          <p:nvPr/>
        </p:nvSpPr>
        <p:spPr bwMode="auto">
          <a:xfrm>
            <a:off x="5181601" y="1600200"/>
            <a:ext cx="438150" cy="28575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6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105690" name="WordArt 218"/>
          <p:cNvSpPr>
            <a:spLocks noChangeArrowheads="1" noChangeShapeType="1" noTextEdit="1"/>
          </p:cNvSpPr>
          <p:nvPr/>
        </p:nvSpPr>
        <p:spPr bwMode="auto">
          <a:xfrm>
            <a:off x="7543800" y="6477001"/>
            <a:ext cx="342900" cy="219075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  <a:gradFill rotWithShape="0">
                  <a:gsLst>
                    <a:gs pos="0">
                      <a:srgbClr val="339966"/>
                    </a:gs>
                    <a:gs pos="100000">
                      <a:srgbClr val="0F2945"/>
                    </a:gs>
                  </a:gsLst>
                  <a:lin ang="2700000" scaled="1"/>
                </a:gradFill>
                <a:latin typeface="Arial Black"/>
              </a:rPr>
              <a:t>BTS</a:t>
            </a:r>
          </a:p>
        </p:txBody>
      </p:sp>
      <p:sp>
        <p:nvSpPr>
          <p:cNvPr id="105691" name="WordArt 219"/>
          <p:cNvSpPr>
            <a:spLocks noChangeArrowheads="1" noChangeShapeType="1" noTextEdit="1"/>
          </p:cNvSpPr>
          <p:nvPr/>
        </p:nvSpPr>
        <p:spPr bwMode="auto">
          <a:xfrm>
            <a:off x="5767754" y="914400"/>
            <a:ext cx="986204" cy="3810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A subscriber</a:t>
            </a:r>
          </a:p>
        </p:txBody>
      </p:sp>
      <p:sp>
        <p:nvSpPr>
          <p:cNvPr id="105692" name="WordArt 220"/>
          <p:cNvSpPr>
            <a:spLocks noChangeArrowheads="1" noChangeShapeType="1" noTextEdit="1"/>
          </p:cNvSpPr>
          <p:nvPr/>
        </p:nvSpPr>
        <p:spPr bwMode="auto">
          <a:xfrm>
            <a:off x="7807569" y="6019800"/>
            <a:ext cx="1125415" cy="342900"/>
          </a:xfrm>
          <a:prstGeom prst="rect">
            <a:avLst/>
          </a:prstGeom>
          <a:extLst>
            <a:ext uri="{AF507438-7753-43E0-B8FC-AC1667EBCBE1}">
              <a14:hiddenEffects xmlns=""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12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gradFill rotWithShape="0">
                  <a:gsLst>
                    <a:gs pos="0">
                      <a:schemeClr val="tx1"/>
                    </a:gs>
                    <a:gs pos="100000">
                      <a:srgbClr val="0033CC"/>
                    </a:gs>
                  </a:gsLst>
                  <a:lin ang="18900000" scaled="1"/>
                </a:gradFill>
                <a:latin typeface="Courier New"/>
                <a:cs typeface="Courier New"/>
              </a:rPr>
              <a:t>B subscriber</a:t>
            </a:r>
          </a:p>
        </p:txBody>
      </p:sp>
      <p:sp>
        <p:nvSpPr>
          <p:cNvPr id="105699" name="Rectangle 227"/>
          <p:cNvSpPr>
            <a:spLocks noChangeArrowheads="1"/>
          </p:cNvSpPr>
          <p:nvPr/>
        </p:nvSpPr>
        <p:spPr bwMode="auto">
          <a:xfrm>
            <a:off x="3868615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PABX</a:t>
            </a:r>
          </a:p>
        </p:txBody>
      </p:sp>
      <p:sp>
        <p:nvSpPr>
          <p:cNvPr id="105700" name="Rectangle 228"/>
          <p:cNvSpPr>
            <a:spLocks noChangeArrowheads="1"/>
          </p:cNvSpPr>
          <p:nvPr/>
        </p:nvSpPr>
        <p:spPr bwMode="auto">
          <a:xfrm>
            <a:off x="2819400" y="5410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International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105701" name="Rectangle 229"/>
          <p:cNvSpPr>
            <a:spLocks noChangeArrowheads="1"/>
          </p:cNvSpPr>
          <p:nvPr/>
        </p:nvSpPr>
        <p:spPr bwMode="auto">
          <a:xfrm>
            <a:off x="1336431" y="5410200"/>
            <a:ext cx="1330569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PSTN</a:t>
            </a:r>
            <a:br>
              <a:rPr lang="nb-NO" sz="2400">
                <a:latin typeface="Times New Roman" pitchFamily="18" charset="0"/>
              </a:rPr>
            </a:br>
            <a:r>
              <a:rPr lang="nb-NO" sz="1400" b="1">
                <a:latin typeface="Times New Roman" pitchFamily="18" charset="0"/>
              </a:rPr>
              <a:t>Fixed Network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105702" name="Line 230"/>
          <p:cNvSpPr>
            <a:spLocks noChangeShapeType="1"/>
          </p:cNvSpPr>
          <p:nvPr/>
        </p:nvSpPr>
        <p:spPr bwMode="auto">
          <a:xfrm flipH="1">
            <a:off x="2209800" y="4419600"/>
            <a:ext cx="53340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703" name="Line 231"/>
          <p:cNvSpPr>
            <a:spLocks noChangeShapeType="1"/>
          </p:cNvSpPr>
          <p:nvPr/>
        </p:nvSpPr>
        <p:spPr bwMode="auto">
          <a:xfrm>
            <a:off x="3276600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704" name="Line 232"/>
          <p:cNvSpPr>
            <a:spLocks noChangeShapeType="1"/>
          </p:cNvSpPr>
          <p:nvPr/>
        </p:nvSpPr>
        <p:spPr bwMode="auto">
          <a:xfrm>
            <a:off x="4220308" y="4419600"/>
            <a:ext cx="0" cy="990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stealth" w="med" len="lg"/>
            <a:tailEnd type="stealth" w="med" len="lg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705" name="Rectangle 233"/>
          <p:cNvSpPr>
            <a:spLocks noChangeArrowheads="1"/>
          </p:cNvSpPr>
          <p:nvPr/>
        </p:nvSpPr>
        <p:spPr bwMode="auto">
          <a:xfrm>
            <a:off x="762000" y="38100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IN</a:t>
            </a:r>
          </a:p>
        </p:txBody>
      </p:sp>
      <p:sp>
        <p:nvSpPr>
          <p:cNvPr id="105706" name="Rectangle 234"/>
          <p:cNvSpPr>
            <a:spLocks noChangeArrowheads="1"/>
          </p:cNvSpPr>
          <p:nvPr/>
        </p:nvSpPr>
        <p:spPr bwMode="auto">
          <a:xfrm>
            <a:off x="762000" y="3124200"/>
            <a:ext cx="914400" cy="6096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PrePaid</a:t>
            </a:r>
          </a:p>
        </p:txBody>
      </p:sp>
      <p:sp>
        <p:nvSpPr>
          <p:cNvPr id="105707" name="Rectangle 235"/>
          <p:cNvSpPr>
            <a:spLocks noChangeArrowheads="1"/>
          </p:cNvSpPr>
          <p:nvPr/>
        </p:nvSpPr>
        <p:spPr bwMode="auto">
          <a:xfrm>
            <a:off x="7620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VMS</a:t>
            </a:r>
            <a:br>
              <a:rPr lang="nb-NO" sz="2400">
                <a:latin typeface="Times New Roman" pitchFamily="18" charset="0"/>
              </a:rPr>
            </a:br>
            <a:r>
              <a:rPr lang="nb-NO" sz="1200" b="1">
                <a:latin typeface="Times New Roman" pitchFamily="18" charset="0"/>
              </a:rPr>
              <a:t>Voicemail</a:t>
            </a:r>
            <a:endParaRPr lang="nb-NO" sz="2400">
              <a:latin typeface="Times New Roman" pitchFamily="18" charset="0"/>
            </a:endParaRPr>
          </a:p>
        </p:txBody>
      </p:sp>
      <p:sp>
        <p:nvSpPr>
          <p:cNvPr id="105708" name="Rectangle 236"/>
          <p:cNvSpPr>
            <a:spLocks noChangeArrowheads="1"/>
          </p:cNvSpPr>
          <p:nvPr/>
        </p:nvSpPr>
        <p:spPr bwMode="auto">
          <a:xfrm>
            <a:off x="5486400" y="31242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SMSC</a:t>
            </a:r>
          </a:p>
        </p:txBody>
      </p:sp>
      <p:sp>
        <p:nvSpPr>
          <p:cNvPr id="105709" name="Rectangle 237"/>
          <p:cNvSpPr>
            <a:spLocks noChangeArrowheads="1"/>
          </p:cNvSpPr>
          <p:nvPr/>
        </p:nvSpPr>
        <p:spPr bwMode="auto">
          <a:xfrm>
            <a:off x="5486400" y="2438400"/>
            <a:ext cx="9144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2400">
                <a:latin typeface="Times New Roman" pitchFamily="18" charset="0"/>
              </a:rPr>
              <a:t>EIR</a:t>
            </a:r>
          </a:p>
        </p:txBody>
      </p:sp>
      <p:sp>
        <p:nvSpPr>
          <p:cNvPr id="105710" name="Rectangle 238"/>
          <p:cNvSpPr>
            <a:spLocks noChangeArrowheads="1"/>
          </p:cNvSpPr>
          <p:nvPr/>
        </p:nvSpPr>
        <p:spPr bwMode="auto">
          <a:xfrm>
            <a:off x="5486400" y="3810000"/>
            <a:ext cx="1066800" cy="609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nb-NO" sz="1200" b="1">
                <a:latin typeface="Times New Roman" pitchFamily="18" charset="0"/>
              </a:rPr>
              <a:t>INTERNET</a:t>
            </a:r>
            <a:endParaRPr lang="nb-NO" sz="240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263818707"/>
      </p:ext>
    </p:extLst>
  </p:cSld>
  <p:clrMapOvr>
    <a:masterClrMapping/>
  </p:clrMapOvr>
  <p:transition advTm="2000"/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667000" y="2971800"/>
            <a:ext cx="3124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hlinkClick r:id="rId2" action="ppaction://hlinkfile"/>
              </a:rPr>
              <a:t>Call Flow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ChangeArrowheads="1"/>
          </p:cNvSpPr>
          <p:nvPr/>
        </p:nvSpPr>
        <p:spPr>
          <a:xfrm>
            <a:off x="990600" y="341993"/>
            <a:ext cx="7313612" cy="1143000"/>
          </a:xfrm>
          <a:prstGeom prst="rect">
            <a:avLst/>
          </a:prstGeom>
        </p:spPr>
        <p:txBody>
          <a:bodyPr vert="horz" lIns="92075" tIns="46038" rIns="92075" bIns="46038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3G Vision</a:t>
            </a:r>
            <a:endParaRPr lang="en-US"/>
          </a:p>
        </p:txBody>
      </p:sp>
      <p:sp>
        <p:nvSpPr>
          <p:cNvPr id="3" name="Rectangle 3"/>
          <p:cNvSpPr txBox="1">
            <a:spLocks noChangeArrowheads="1"/>
          </p:cNvSpPr>
          <p:nvPr/>
        </p:nvSpPr>
        <p:spPr>
          <a:xfrm>
            <a:off x="685800" y="1489347"/>
            <a:ext cx="7313612" cy="4114800"/>
          </a:xfrm>
          <a:prstGeom prst="rect">
            <a:avLst/>
          </a:prstGeom>
        </p:spPr>
        <p:txBody>
          <a:bodyPr vert="horz" lIns="92075" tIns="46038" rIns="92075" bIns="46038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10000"/>
              </a:lnSpc>
            </a:pPr>
            <a:r>
              <a:rPr lang="en-US" sz="2400" dirty="0" smtClean="0"/>
              <a:t>Universal global roaming</a:t>
            </a:r>
          </a:p>
          <a:p>
            <a:pPr>
              <a:lnSpc>
                <a:spcPct val="110000"/>
              </a:lnSpc>
            </a:pPr>
            <a:r>
              <a:rPr lang="en-US" sz="2400" dirty="0" smtClean="0"/>
              <a:t>Multimedia (voice, data &amp; video)</a:t>
            </a:r>
          </a:p>
          <a:p>
            <a:pPr>
              <a:lnSpc>
                <a:spcPct val="110000"/>
              </a:lnSpc>
            </a:pPr>
            <a:r>
              <a:rPr lang="en-US" sz="2400" dirty="0" smtClean="0"/>
              <a:t>Increased data rates</a:t>
            </a:r>
          </a:p>
          <a:p>
            <a:pPr lvl="1">
              <a:lnSpc>
                <a:spcPct val="110000"/>
              </a:lnSpc>
            </a:pPr>
            <a:r>
              <a:rPr lang="en-US" sz="2400" dirty="0" smtClean="0"/>
              <a:t>384 Kbps while moving</a:t>
            </a:r>
          </a:p>
          <a:p>
            <a:pPr lvl="1">
              <a:lnSpc>
                <a:spcPct val="110000"/>
              </a:lnSpc>
            </a:pPr>
            <a:r>
              <a:rPr lang="en-US" sz="2400" dirty="0" smtClean="0"/>
              <a:t>2 Mbps when stationary at specific locations </a:t>
            </a:r>
          </a:p>
          <a:p>
            <a:pPr>
              <a:lnSpc>
                <a:spcPct val="110000"/>
              </a:lnSpc>
            </a:pPr>
            <a:r>
              <a:rPr lang="en-US" sz="2400" dirty="0" smtClean="0"/>
              <a:t>Increased capacity (more spectrally efficient)</a:t>
            </a:r>
          </a:p>
          <a:p>
            <a:pPr>
              <a:lnSpc>
                <a:spcPct val="110000"/>
              </a:lnSpc>
            </a:pPr>
            <a:r>
              <a:rPr lang="en-US" sz="2400" dirty="0" smtClean="0"/>
              <a:t>IP architecture</a:t>
            </a:r>
          </a:p>
          <a:p>
            <a:pPr>
              <a:lnSpc>
                <a:spcPct val="110000"/>
              </a:lnSpc>
            </a:pPr>
            <a:r>
              <a:rPr lang="en-US" sz="2400" dirty="0" smtClean="0">
                <a:solidFill>
                  <a:schemeClr val="folHlink"/>
                </a:solidFill>
              </a:rPr>
              <a:t>Problems</a:t>
            </a:r>
          </a:p>
          <a:p>
            <a:pPr lvl="1"/>
            <a:r>
              <a:rPr lang="en-US" sz="2400" dirty="0" smtClean="0"/>
              <a:t>No killer application for wireless data as yet</a:t>
            </a:r>
          </a:p>
          <a:p>
            <a:pPr lvl="1"/>
            <a:r>
              <a:rPr lang="en-US" sz="2400" dirty="0" smtClean="0"/>
              <a:t>Vendor-driven</a:t>
            </a:r>
            <a:endParaRPr lang="en-US" sz="2400" dirty="0"/>
          </a:p>
        </p:txBody>
      </p:sp>
    </p:spTree>
    <p:extLst>
      <p:ext uri="{BB962C8B-B14F-4D97-AF65-F5344CB8AC3E}">
        <p14:creationId xmlns="" xmlns:p14="http://schemas.microsoft.com/office/powerpoint/2010/main" val="8139851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304800"/>
            <a:ext cx="8229600" cy="5821363"/>
          </a:xfrm>
        </p:spPr>
        <p:txBody>
          <a:bodyPr/>
          <a:lstStyle/>
          <a:p>
            <a:pPr marL="0" indent="0">
              <a:buNone/>
            </a:pPr>
            <a:r>
              <a:rPr kumimoji="1" lang="en-US" altLang="zh-TW" sz="2400" dirty="0"/>
              <a:t>Cellular Telephone </a:t>
            </a:r>
            <a:r>
              <a:rPr kumimoji="1" lang="en-US" altLang="zh-TW" sz="2400" dirty="0" smtClean="0"/>
              <a:t>Systems</a:t>
            </a:r>
          </a:p>
          <a:p>
            <a:pPr>
              <a:buFontTx/>
              <a:buChar char="•"/>
            </a:pPr>
            <a:r>
              <a:rPr kumimoji="1" lang="en-US" altLang="zh-TW" sz="2000" dirty="0" smtClean="0"/>
              <a:t>Provide connection to the PSTN for any user location within the radio range of the system.</a:t>
            </a:r>
          </a:p>
          <a:p>
            <a:pPr>
              <a:buFontTx/>
              <a:buChar char="•"/>
            </a:pPr>
            <a:r>
              <a:rPr kumimoji="1" lang="en-US" altLang="zh-TW" sz="2000" dirty="0" smtClean="0"/>
              <a:t>Characteristic</a:t>
            </a:r>
          </a:p>
          <a:p>
            <a:pPr lvl="1">
              <a:buFontTx/>
              <a:buChar char="–"/>
            </a:pPr>
            <a:r>
              <a:rPr kumimoji="1" lang="en-US" altLang="zh-TW" sz="2000" dirty="0" smtClean="0"/>
              <a:t>Large number of users</a:t>
            </a:r>
          </a:p>
          <a:p>
            <a:pPr lvl="1">
              <a:buFontTx/>
              <a:buChar char="–"/>
            </a:pPr>
            <a:r>
              <a:rPr kumimoji="1" lang="en-US" altLang="zh-TW" sz="2000" dirty="0" smtClean="0"/>
              <a:t>Large Geographic area</a:t>
            </a:r>
          </a:p>
          <a:p>
            <a:pPr lvl="1">
              <a:buFontTx/>
              <a:buChar char="–"/>
            </a:pPr>
            <a:r>
              <a:rPr kumimoji="1" lang="en-US" altLang="zh-TW" sz="2000" dirty="0" smtClean="0"/>
              <a:t>Limited frequency spectrum</a:t>
            </a:r>
          </a:p>
          <a:p>
            <a:pPr lvl="1">
              <a:buFontTx/>
              <a:buChar char="–"/>
            </a:pPr>
            <a:r>
              <a:rPr kumimoji="1" lang="en-US" altLang="zh-TW" sz="2000" dirty="0" smtClean="0"/>
              <a:t>Reuse of the radio frequency by the concept of  “cell’’.</a:t>
            </a:r>
          </a:p>
          <a:p>
            <a:pPr marL="0" indent="0">
              <a:buNone/>
            </a:pPr>
            <a:endParaRPr kumimoji="1" lang="en-US" altLang="zh-TW" sz="2400" dirty="0" smtClean="0">
              <a:solidFill>
                <a:schemeClr val="tx2"/>
              </a:solidFill>
            </a:endParaRPr>
          </a:p>
          <a:p>
            <a:endParaRPr lang="en-US" dirty="0"/>
          </a:p>
        </p:txBody>
      </p:sp>
      <p:pic>
        <p:nvPicPr>
          <p:cNvPr id="4" name="Picture 5" descr="D:\mcchiu\course\mobile communications\ch1\1_5.gif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6101" y="3276600"/>
            <a:ext cx="5791200" cy="3709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="" xmlns:p14="http://schemas.microsoft.com/office/powerpoint/2010/main" val="32118796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800" y="4191000"/>
            <a:ext cx="9906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Rectangle 5"/>
          <p:cNvSpPr>
            <a:spLocks noChangeArrowheads="1"/>
          </p:cNvSpPr>
          <p:nvPr/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/>
          <a:p>
            <a:r>
              <a:rPr lang="en-US" sz="3600">
                <a:latin typeface="Arial" pitchFamily="34" charset="0"/>
              </a:rPr>
              <a:t>Why 3G?</a:t>
            </a:r>
          </a:p>
        </p:txBody>
      </p:sp>
      <p:sp>
        <p:nvSpPr>
          <p:cNvPr id="4" name="Rectangle 6"/>
          <p:cNvSpPr>
            <a:spLocks noChangeArrowheads="1"/>
          </p:cNvSpPr>
          <p:nvPr/>
        </p:nvSpPr>
        <p:spPr bwMode="auto">
          <a:xfrm>
            <a:off x="0" y="2214563"/>
            <a:ext cx="8991600" cy="487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>
              <a:lnSpc>
                <a:spcPct val="80000"/>
              </a:lnSpc>
              <a:spcBef>
                <a:spcPct val="20000"/>
              </a:spcBef>
              <a:buClr>
                <a:schemeClr val="tx2"/>
              </a:buClr>
              <a:buSzPct val="70000"/>
              <a:buFont typeface="Wingdings" pitchFamily="2" charset="2"/>
              <a:buChar char="¡"/>
            </a:pPr>
            <a:r>
              <a:rPr lang="en-US" sz="2100">
                <a:latin typeface="Arial" pitchFamily="34" charset="0"/>
              </a:rPr>
              <a:t>Higher bandwidth enables a range of new applications!!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Clr>
                <a:schemeClr val="tx2"/>
              </a:buClr>
              <a:buSzPct val="70000"/>
              <a:buFont typeface="Wingdings" pitchFamily="2" charset="2"/>
              <a:buChar char="¡"/>
            </a:pPr>
            <a:r>
              <a:rPr lang="en-US" sz="2100" b="1">
                <a:latin typeface="Arial" pitchFamily="34" charset="0"/>
              </a:rPr>
              <a:t>For the consumer</a:t>
            </a:r>
          </a:p>
          <a:p>
            <a:pPr marL="742950" lvl="1" indent="-285750">
              <a:lnSpc>
                <a:spcPct val="80000"/>
              </a:lnSpc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l"/>
            </a:pPr>
            <a:r>
              <a:rPr lang="en-US" sz="2100">
                <a:latin typeface="Arial" pitchFamily="34" charset="0"/>
              </a:rPr>
              <a:t>Video streaming, TV broadcast</a:t>
            </a:r>
          </a:p>
          <a:p>
            <a:pPr marL="742950" lvl="1" indent="-285750">
              <a:lnSpc>
                <a:spcPct val="80000"/>
              </a:lnSpc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l"/>
            </a:pPr>
            <a:r>
              <a:rPr lang="en-US" sz="2100">
                <a:latin typeface="Arial" pitchFamily="34" charset="0"/>
              </a:rPr>
              <a:t>Video calls, video clips – news, music, sports</a:t>
            </a:r>
          </a:p>
          <a:p>
            <a:pPr marL="742950" lvl="1" indent="-285750">
              <a:lnSpc>
                <a:spcPct val="80000"/>
              </a:lnSpc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l"/>
            </a:pPr>
            <a:r>
              <a:rPr lang="en-US" sz="2100">
                <a:latin typeface="Arial" pitchFamily="34" charset="0"/>
              </a:rPr>
              <a:t>Enhanced gaming, chat, location services…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Clr>
                <a:schemeClr val="tx2"/>
              </a:buClr>
              <a:buSzPct val="70000"/>
              <a:buFont typeface="Wingdings" pitchFamily="2" charset="2"/>
              <a:buChar char="¡"/>
            </a:pPr>
            <a:r>
              <a:rPr lang="en-US" sz="2100" b="1">
                <a:latin typeface="Arial" pitchFamily="34" charset="0"/>
              </a:rPr>
              <a:t>For business</a:t>
            </a:r>
          </a:p>
          <a:p>
            <a:pPr marL="742950" lvl="1" indent="-285750">
              <a:lnSpc>
                <a:spcPct val="80000"/>
              </a:lnSpc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l"/>
            </a:pPr>
            <a:r>
              <a:rPr lang="en-US" sz="2100">
                <a:latin typeface="Arial" pitchFamily="34" charset="0"/>
              </a:rPr>
              <a:t>High speed teleworking / VPN access</a:t>
            </a:r>
          </a:p>
          <a:p>
            <a:pPr marL="742950" lvl="1" indent="-285750">
              <a:lnSpc>
                <a:spcPct val="80000"/>
              </a:lnSpc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l"/>
            </a:pPr>
            <a:r>
              <a:rPr lang="en-US" sz="2100">
                <a:latin typeface="Arial" pitchFamily="34" charset="0"/>
              </a:rPr>
              <a:t>Sales force automation</a:t>
            </a:r>
          </a:p>
          <a:p>
            <a:pPr marL="742950" lvl="1" indent="-285750">
              <a:lnSpc>
                <a:spcPct val="80000"/>
              </a:lnSpc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l"/>
            </a:pPr>
            <a:r>
              <a:rPr lang="en-US" sz="2100">
                <a:latin typeface="Arial" pitchFamily="34" charset="0"/>
              </a:rPr>
              <a:t>Video conferencing</a:t>
            </a:r>
          </a:p>
          <a:p>
            <a:pPr marL="742950" lvl="1" indent="-285750">
              <a:lnSpc>
                <a:spcPct val="80000"/>
              </a:lnSpc>
              <a:spcBef>
                <a:spcPct val="20000"/>
              </a:spcBef>
              <a:buClr>
                <a:schemeClr val="accent2"/>
              </a:buClr>
              <a:buSzPct val="70000"/>
              <a:buFont typeface="Wingdings" pitchFamily="2" charset="2"/>
              <a:buChar char="l"/>
            </a:pPr>
            <a:r>
              <a:rPr lang="en-US" sz="2100">
                <a:latin typeface="Arial" pitchFamily="34" charset="0"/>
              </a:rPr>
              <a:t>Real-time financial information</a:t>
            </a:r>
          </a:p>
          <a:p>
            <a:pPr marL="342900" indent="-342900">
              <a:lnSpc>
                <a:spcPct val="80000"/>
              </a:lnSpc>
              <a:spcBef>
                <a:spcPct val="20000"/>
              </a:spcBef>
              <a:buClr>
                <a:schemeClr val="tx2"/>
              </a:buClr>
              <a:buSzPct val="70000"/>
              <a:buFont typeface="Wingdings" pitchFamily="2" charset="2"/>
              <a:buChar char="¡"/>
            </a:pPr>
            <a:endParaRPr lang="en-US" sz="2100">
              <a:latin typeface="Arial" pitchFamily="34" charset="0"/>
            </a:endParaRPr>
          </a:p>
        </p:txBody>
      </p:sp>
      <p:pic>
        <p:nvPicPr>
          <p:cNvPr id="5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4724400"/>
            <a:ext cx="1447800" cy="1155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0400" y="1905000"/>
            <a:ext cx="952500" cy="1905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9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23618"/>
          <a:stretch>
            <a:fillRect/>
          </a:stretch>
        </p:blipFill>
        <p:spPr bwMode="auto">
          <a:xfrm>
            <a:off x="7772400" y="2133600"/>
            <a:ext cx="1220788" cy="163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10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r="230" b="20000"/>
          <a:stretch>
            <a:fillRect/>
          </a:stretch>
        </p:blipFill>
        <p:spPr bwMode="auto">
          <a:xfrm>
            <a:off x="8077200" y="3962400"/>
            <a:ext cx="8001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="" xmlns:p14="http://schemas.microsoft.com/office/powerpoint/2010/main" val="1937866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500"/>
                            </p:stCondLst>
                            <p:childTnLst>
                              <p:par>
                                <p:cTn id="4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 autoUpdateAnimBg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1232263"/>
            <a:ext cx="7363681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1794461" y="496388"/>
            <a:ext cx="5715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/>
              <a:t>3G Network</a:t>
            </a:r>
            <a:endParaRPr lang="en-US" sz="3200" b="1" dirty="0"/>
          </a:p>
        </p:txBody>
      </p:sp>
    </p:spTree>
    <p:extLst>
      <p:ext uri="{BB962C8B-B14F-4D97-AF65-F5344CB8AC3E}">
        <p14:creationId xmlns="" xmlns:p14="http://schemas.microsoft.com/office/powerpoint/2010/main" val="12707105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zh-TW" sz="3600" dirty="0" smtClean="0"/>
              <a:t>Evolution of Mobile Communication</a:t>
            </a:r>
            <a:endParaRPr lang="en-US" sz="36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4953000"/>
          </a:xfrm>
        </p:spPr>
        <p:txBody>
          <a:bodyPr>
            <a:normAutofit fontScale="92500" lnSpcReduction="10000"/>
          </a:bodyPr>
          <a:lstStyle/>
          <a:p>
            <a:pPr lvl="1"/>
            <a:r>
              <a:rPr lang="en-US" altLang="zh-TW" sz="2600" dirty="0" smtClean="0"/>
              <a:t>1960 - Improved Mobile Telephone Service, IMTS - full duplex</a:t>
            </a:r>
          </a:p>
          <a:p>
            <a:pPr lvl="1"/>
            <a:r>
              <a:rPr lang="zh-TW" altLang="zh-TW" sz="2600" dirty="0" smtClean="0"/>
              <a:t>1960 - </a:t>
            </a:r>
            <a:r>
              <a:rPr lang="en-US" altLang="zh-TW" sz="2600" dirty="0" smtClean="0"/>
              <a:t>Bell Lab introduce the concept of Cellular mobile system</a:t>
            </a:r>
          </a:p>
          <a:p>
            <a:pPr lvl="1"/>
            <a:r>
              <a:rPr lang="en-US" altLang="zh-TW" sz="2600" dirty="0" smtClean="0"/>
              <a:t>1968 - AT&amp;T propose the concept of Cellular mobile system.</a:t>
            </a:r>
          </a:p>
          <a:p>
            <a:pPr lvl="1"/>
            <a:r>
              <a:rPr lang="en-US" altLang="zh-TW" sz="2600" dirty="0" smtClean="0"/>
              <a:t>1976 - Bell Mobile Phone service, poor service due to call blocking</a:t>
            </a:r>
          </a:p>
          <a:p>
            <a:pPr lvl="1"/>
            <a:r>
              <a:rPr lang="en-US" altLang="zh-TW" sz="2600" b="1" dirty="0" smtClean="0"/>
              <a:t>1983 - Advanced Mobile Phone System (AMPS), FDMA, FM</a:t>
            </a:r>
          </a:p>
          <a:p>
            <a:pPr lvl="1"/>
            <a:r>
              <a:rPr lang="en-US" altLang="zh-TW" sz="2600" dirty="0" smtClean="0"/>
              <a:t>1991 - Global System for Mobile (GSM), TDMA, GMSK</a:t>
            </a:r>
          </a:p>
          <a:p>
            <a:pPr lvl="1"/>
            <a:r>
              <a:rPr lang="en-US" altLang="zh-TW" sz="2600" dirty="0" smtClean="0"/>
              <a:t>1991 - U.S.  Digital Cellular (USDC) IS-54, TDMA.</a:t>
            </a:r>
          </a:p>
          <a:p>
            <a:pPr lvl="1"/>
            <a:r>
              <a:rPr lang="en-US" altLang="zh-TW" sz="2600" b="1" dirty="0" smtClean="0"/>
              <a:t>1993 - IS-95, CDMA, QPSK, BPSK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="" xmlns:p14="http://schemas.microsoft.com/office/powerpoint/2010/main" val="15549953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15962"/>
          </a:xfrm>
        </p:spPr>
        <p:txBody>
          <a:bodyPr>
            <a:normAutofit/>
          </a:bodyPr>
          <a:lstStyle/>
          <a:p>
            <a:r>
              <a:rPr lang="en-US" sz="3200" dirty="0" smtClean="0"/>
              <a:t>Cellular Network </a:t>
            </a:r>
            <a:endParaRPr lang="en-US" sz="32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990600"/>
            <a:ext cx="8229600" cy="5135563"/>
          </a:xfrm>
        </p:spPr>
        <p:txBody>
          <a:bodyPr>
            <a:normAutofit/>
          </a:bodyPr>
          <a:lstStyle/>
          <a:p>
            <a:pPr algn="just"/>
            <a:r>
              <a:rPr lang="en-US" sz="2400" dirty="0" smtClean="0"/>
              <a:t>Cellular network </a:t>
            </a:r>
            <a:r>
              <a:rPr lang="en-US" sz="2400" dirty="0"/>
              <a:t>evolution has been </a:t>
            </a:r>
            <a:r>
              <a:rPr lang="en-US" sz="2400" dirty="0" smtClean="0"/>
              <a:t>categorized </a:t>
            </a:r>
            <a:r>
              <a:rPr lang="en-US" sz="2400" dirty="0"/>
              <a:t>into </a:t>
            </a:r>
            <a:r>
              <a:rPr lang="en-US" sz="2400" dirty="0" smtClean="0"/>
              <a:t>'generations‘</a:t>
            </a:r>
          </a:p>
          <a:p>
            <a:pPr algn="just"/>
            <a:endParaRPr lang="en-US" sz="24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5200" y="6008588"/>
            <a:ext cx="3886200" cy="849412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034" y="2359297"/>
            <a:ext cx="3228666" cy="224823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5200" y="1676400"/>
            <a:ext cx="5638800" cy="4071229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72400" y="5676900"/>
            <a:ext cx="1181100" cy="1181100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10678035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228600"/>
            <a:ext cx="8229600" cy="5897563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2400" b="1" dirty="0" smtClean="0"/>
              <a:t>Accessing Methods: Multiple Access Methods</a:t>
            </a:r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pPr marL="0" indent="0">
              <a:buNone/>
            </a:pPr>
            <a:endParaRPr lang="en-US" dirty="0" smtClean="0"/>
          </a:p>
          <a:p>
            <a:pPr marL="0" indent="0">
              <a:buNone/>
            </a:pPr>
            <a:r>
              <a:rPr lang="en-US" sz="2400" b="1" dirty="0" smtClean="0"/>
              <a:t>Modulation Techniques: </a:t>
            </a:r>
          </a:p>
          <a:p>
            <a:r>
              <a:rPr lang="en-US" sz="2400" dirty="0"/>
              <a:t>Gaussian Minimum Phase-shift Keying (GMSK</a:t>
            </a:r>
            <a:r>
              <a:rPr lang="en-US" sz="2400" dirty="0" smtClean="0"/>
              <a:t>)</a:t>
            </a:r>
          </a:p>
          <a:p>
            <a:r>
              <a:rPr lang="en-US" sz="2400" dirty="0" smtClean="0"/>
              <a:t>QPSK</a:t>
            </a:r>
          </a:p>
          <a:p>
            <a:r>
              <a:rPr lang="en-US" sz="2400" dirty="0" smtClean="0"/>
              <a:t>QAM (4,16,64 </a:t>
            </a:r>
            <a:r>
              <a:rPr lang="en-US" sz="2400" dirty="0" err="1" smtClean="0"/>
              <a:t>etc</a:t>
            </a:r>
            <a:r>
              <a:rPr lang="en-US" sz="2400" dirty="0" smtClean="0"/>
              <a:t>)</a:t>
            </a:r>
            <a:endParaRPr lang="en-US" sz="240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1600" y="914400"/>
            <a:ext cx="6172200" cy="2184485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57800" y="3947769"/>
            <a:ext cx="3581400" cy="2910231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38906179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122</TotalTime>
  <Words>1352</Words>
  <Application>Microsoft Office PowerPoint</Application>
  <PresentationFormat>On-screen Show (4:3)</PresentationFormat>
  <Paragraphs>813</Paragraphs>
  <Slides>61</Slides>
  <Notes>49</Notes>
  <HiddenSlides>0</HiddenSlides>
  <MMClips>0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61</vt:i4>
      </vt:variant>
    </vt:vector>
  </HeadingPairs>
  <TitlesOfParts>
    <vt:vector size="63" baseType="lpstr">
      <vt:lpstr>Office Theme</vt:lpstr>
      <vt:lpstr>Clip</vt:lpstr>
      <vt:lpstr>Overview of Cellular Network</vt:lpstr>
      <vt:lpstr>Introduction</vt:lpstr>
      <vt:lpstr>Slide 3</vt:lpstr>
      <vt:lpstr>Slide 4</vt:lpstr>
      <vt:lpstr>Slide 5</vt:lpstr>
      <vt:lpstr>Slide 6</vt:lpstr>
      <vt:lpstr>Evolution of Mobile Communication</vt:lpstr>
      <vt:lpstr>Cellular Network </vt:lpstr>
      <vt:lpstr>Slide 9</vt:lpstr>
      <vt:lpstr>Slide 10</vt:lpstr>
      <vt:lpstr>Slide 11</vt:lpstr>
      <vt:lpstr>Slide 12</vt:lpstr>
      <vt:lpstr>Slide 13</vt:lpstr>
      <vt:lpstr>Slide 14</vt:lpstr>
      <vt:lpstr>Slide 15</vt:lpstr>
      <vt:lpstr>Slide 16</vt:lpstr>
      <vt:lpstr>Slide 17</vt:lpstr>
      <vt:lpstr>Slide 18</vt:lpstr>
      <vt:lpstr>Slide 19</vt:lpstr>
      <vt:lpstr>Slide 20</vt:lpstr>
      <vt:lpstr>Slide 21</vt:lpstr>
      <vt:lpstr>Slide 22</vt:lpstr>
      <vt:lpstr>Slide 23</vt:lpstr>
      <vt:lpstr>Slide 24</vt:lpstr>
      <vt:lpstr>Slide 25</vt:lpstr>
      <vt:lpstr>Slide 26</vt:lpstr>
      <vt:lpstr>Slide 27</vt:lpstr>
      <vt:lpstr>Slide 28</vt:lpstr>
      <vt:lpstr>Slide 29</vt:lpstr>
      <vt:lpstr>Slide 30</vt:lpstr>
      <vt:lpstr>Slide 31</vt:lpstr>
      <vt:lpstr>Slide 32</vt:lpstr>
      <vt:lpstr>Slide 33</vt:lpstr>
      <vt:lpstr>Slide 34</vt:lpstr>
      <vt:lpstr>Slide 35</vt:lpstr>
      <vt:lpstr>Slide 36</vt:lpstr>
      <vt:lpstr>Slide 37</vt:lpstr>
      <vt:lpstr>Slide 38</vt:lpstr>
      <vt:lpstr>Slide 39</vt:lpstr>
      <vt:lpstr>Slide 40</vt:lpstr>
      <vt:lpstr>Slide 41</vt:lpstr>
      <vt:lpstr>Slide 42</vt:lpstr>
      <vt:lpstr>Slide 43</vt:lpstr>
      <vt:lpstr>Slide 44</vt:lpstr>
      <vt:lpstr>Slide 45</vt:lpstr>
      <vt:lpstr>Slide 46</vt:lpstr>
      <vt:lpstr>Slide 47</vt:lpstr>
      <vt:lpstr>Slide 48</vt:lpstr>
      <vt:lpstr>Slide 49</vt:lpstr>
      <vt:lpstr>Slide 50</vt:lpstr>
      <vt:lpstr>Slide 51</vt:lpstr>
      <vt:lpstr>Slide 52</vt:lpstr>
      <vt:lpstr>Slide 53</vt:lpstr>
      <vt:lpstr>Slide 54</vt:lpstr>
      <vt:lpstr>Slide 55</vt:lpstr>
      <vt:lpstr>Slide 56</vt:lpstr>
      <vt:lpstr>Slide 57</vt:lpstr>
      <vt:lpstr>Slide 58</vt:lpstr>
      <vt:lpstr>Slide 59</vt:lpstr>
      <vt:lpstr>Slide 60</vt:lpstr>
      <vt:lpstr>Slide 61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Overview of Cellular Network</dc:title>
  <dc:creator>Arefin</dc:creator>
  <cp:lastModifiedBy>Kabir</cp:lastModifiedBy>
  <cp:revision>35</cp:revision>
  <dcterms:created xsi:type="dcterms:W3CDTF">2015-01-16T14:11:20Z</dcterms:created>
  <dcterms:modified xsi:type="dcterms:W3CDTF">2015-01-17T10:03:47Z</dcterms:modified>
</cp:coreProperties>
</file>