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1" r:id="rId3"/>
    <p:sldId id="257" r:id="rId4"/>
    <p:sldId id="260" r:id="rId5"/>
    <p:sldId id="266" r:id="rId6"/>
    <p:sldId id="264" r:id="rId7"/>
    <p:sldId id="265" r:id="rId8"/>
    <p:sldId id="263" r:id="rId9"/>
    <p:sldId id="267" r:id="rId10"/>
    <p:sldId id="258" r:id="rId11"/>
    <p:sldId id="259" r:id="rId12"/>
    <p:sldId id="268" r:id="rId13"/>
    <p:sldId id="273" r:id="rId14"/>
    <p:sldId id="272" r:id="rId15"/>
    <p:sldId id="271" r:id="rId16"/>
    <p:sldId id="269" r:id="rId17"/>
    <p:sldId id="270" r:id="rId18"/>
    <p:sldId id="274" r:id="rId19"/>
    <p:sldId id="262"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6/17/2019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6/17/2019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latin typeface="Georgia" panose="02040502050405020303" pitchFamily="18" charset="0"/>
              </a:rPr>
              <a:t>Public Interest Litigation</a:t>
            </a:r>
            <a:endParaRPr lang="en-GB" sz="4800" dirty="0">
              <a:latin typeface="Georgia" panose="02040502050405020303" pitchFamily="18" charset="0"/>
            </a:endParaRPr>
          </a:p>
        </p:txBody>
      </p:sp>
      <p:sp>
        <p:nvSpPr>
          <p:cNvPr id="3" name="Subtitle 2"/>
          <p:cNvSpPr>
            <a:spLocks noGrp="1"/>
          </p:cNvSpPr>
          <p:nvPr>
            <p:ph type="subTitle" idx="1"/>
          </p:nvPr>
        </p:nvSpPr>
        <p:spPr/>
        <p:txBody>
          <a:bodyPr/>
          <a:lstStyle/>
          <a:p>
            <a:r>
              <a:rPr lang="en-US" dirty="0" smtClean="0">
                <a:latin typeface="Georgia" panose="02040502050405020303" pitchFamily="18" charset="0"/>
              </a:rPr>
              <a:t>Constitutional Law of Bangladesh (LAW 215)</a:t>
            </a:r>
            <a:endParaRPr lang="en-GB" dirty="0">
              <a:latin typeface="Georgia" panose="02040502050405020303" pitchFamily="18" charset="0"/>
            </a:endParaRPr>
          </a:p>
        </p:txBody>
      </p:sp>
    </p:spTree>
    <p:extLst>
      <p:ext uri="{BB962C8B-B14F-4D97-AF65-F5344CB8AC3E}">
        <p14:creationId xmlns:p14="http://schemas.microsoft.com/office/powerpoint/2010/main" val="97183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cs typeface="Times New Roman" panose="02020603050405020304" pitchFamily="18" charset="0"/>
              </a:rPr>
              <a:t>Justice </a:t>
            </a:r>
            <a:r>
              <a:rPr lang="en-US" dirty="0" smtClean="0">
                <a:latin typeface="Georgia" panose="02040502050405020303" pitchFamily="18" charset="0"/>
                <a:cs typeface="Times New Roman" panose="02020603050405020304" pitchFamily="18" charset="0"/>
              </a:rPr>
              <a:t>P. N. </a:t>
            </a:r>
            <a:r>
              <a:rPr lang="en-US" dirty="0" err="1" smtClean="0">
                <a:latin typeface="Georgia" panose="02040502050405020303" pitchFamily="18" charset="0"/>
                <a:cs typeface="Times New Roman" panose="02020603050405020304" pitchFamily="18" charset="0"/>
              </a:rPr>
              <a:t>Bhagwati</a:t>
            </a:r>
            <a:endParaRPr lang="en-GB" dirty="0"/>
          </a:p>
        </p:txBody>
      </p:sp>
      <p:sp>
        <p:nvSpPr>
          <p:cNvPr id="3" name="Content Placeholder 2"/>
          <p:cNvSpPr>
            <a:spLocks noGrp="1"/>
          </p:cNvSpPr>
          <p:nvPr>
            <p:ph idx="1"/>
          </p:nvPr>
        </p:nvSpPr>
        <p:spPr/>
        <p:txBody>
          <a:bodyPr>
            <a:normAutofit/>
          </a:bodyPr>
          <a:lstStyle/>
          <a:p>
            <a:pPr algn="just"/>
            <a:r>
              <a:rPr lang="en-US" sz="1600" dirty="0" smtClean="0">
                <a:latin typeface="Georgia" panose="02040502050405020303" pitchFamily="18" charset="0"/>
                <a:cs typeface="Times New Roman" panose="02020603050405020304" pitchFamily="18" charset="0"/>
              </a:rPr>
              <a:t>“The </a:t>
            </a:r>
            <a:r>
              <a:rPr lang="en-US" sz="1600" dirty="0">
                <a:latin typeface="Georgia" panose="02040502050405020303" pitchFamily="18" charset="0"/>
                <a:cs typeface="Times New Roman" panose="02020603050405020304" pitchFamily="18" charset="0"/>
              </a:rPr>
              <a:t>weaker sections of Indian humanity have been deprived of justice for long years; they had no access to justice on account of their poverty, ignorance and illiteracy. They are not aware of the rights and benefits conferred upon them by the Constitution and the law. On account of their socially and economically disadvantaged position they lack the capacity to assert their rights, and they do not have the material resources with which to enforce their social and economic entitlements and combat exploitation and injustice</a:t>
            </a:r>
            <a:r>
              <a:rPr lang="en-US" sz="1600" dirty="0" smtClean="0">
                <a:latin typeface="Georgia" panose="02040502050405020303" pitchFamily="18" charset="0"/>
                <a:cs typeface="Times New Roman" panose="02020603050405020304" pitchFamily="18" charset="0"/>
              </a:rPr>
              <a:t>.” //Justice </a:t>
            </a:r>
            <a:r>
              <a:rPr lang="en-US" sz="1600" dirty="0" err="1" smtClean="0">
                <a:latin typeface="Georgia" panose="02040502050405020303" pitchFamily="18" charset="0"/>
                <a:cs typeface="Times New Roman" panose="02020603050405020304" pitchFamily="18" charset="0"/>
              </a:rPr>
              <a:t>Bhagwati</a:t>
            </a:r>
            <a:r>
              <a:rPr lang="en-US" sz="1600" dirty="0">
                <a:latin typeface="Georgia" panose="02040502050405020303" pitchFamily="18" charset="0"/>
                <a:cs typeface="Times New Roman" panose="02020603050405020304" pitchFamily="18" charset="0"/>
              </a:rPr>
              <a:t> in </a:t>
            </a:r>
            <a:r>
              <a:rPr lang="en-US" sz="1600" i="1" dirty="0">
                <a:latin typeface="Georgia" panose="02040502050405020303" pitchFamily="18" charset="0"/>
                <a:cs typeface="Times New Roman" panose="02020603050405020304" pitchFamily="18" charset="0"/>
              </a:rPr>
              <a:t>Bihar Legal Support Society v Chief Justice of </a:t>
            </a:r>
            <a:r>
              <a:rPr lang="en-US" sz="1600" i="1" dirty="0" smtClean="0">
                <a:latin typeface="Georgia" panose="02040502050405020303" pitchFamily="18" charset="0"/>
                <a:cs typeface="Times New Roman" panose="02020603050405020304" pitchFamily="18" charset="0"/>
              </a:rPr>
              <a:t>India</a:t>
            </a:r>
            <a:r>
              <a:rPr lang="en-US" sz="1600" dirty="0" smtClean="0">
                <a:latin typeface="Georgia" panose="02040502050405020303" pitchFamily="18" charset="0"/>
                <a:cs typeface="Times New Roman" panose="02020603050405020304" pitchFamily="18" charset="0"/>
              </a:rPr>
              <a:t> (1986</a:t>
            </a:r>
            <a:r>
              <a:rPr lang="en-US" sz="1600" dirty="0">
                <a:latin typeface="Georgia" panose="02040502050405020303" pitchFamily="18" charset="0"/>
                <a:cs typeface="Times New Roman" panose="02020603050405020304" pitchFamily="18" charset="0"/>
              </a:rPr>
              <a:t>)</a:t>
            </a:r>
            <a:endParaRPr lang="en-GB" sz="1600" dirty="0">
              <a:latin typeface="Georgia" panose="02040502050405020303" pitchFamily="18" charset="0"/>
              <a:cs typeface="Times New Roman" panose="02020603050405020304" pitchFamily="18" charset="0"/>
            </a:endParaRPr>
          </a:p>
        </p:txBody>
      </p:sp>
    </p:spTree>
    <p:extLst>
      <p:ext uri="{BB962C8B-B14F-4D97-AF65-F5344CB8AC3E}">
        <p14:creationId xmlns:p14="http://schemas.microsoft.com/office/powerpoint/2010/main" val="262482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Uses of PIL</a:t>
            </a:r>
            <a:endParaRPr lang="en-GB" dirty="0">
              <a:latin typeface="Georgia" panose="02040502050405020303"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87863" y="1143000"/>
            <a:ext cx="6076950" cy="4562475"/>
          </a:xfrm>
        </p:spPr>
      </p:pic>
    </p:spTree>
    <p:extLst>
      <p:ext uri="{BB962C8B-B14F-4D97-AF65-F5344CB8AC3E}">
        <p14:creationId xmlns:p14="http://schemas.microsoft.com/office/powerpoint/2010/main" val="236603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PIL in Bangladesh</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r>
              <a:rPr lang="en-US" sz="1600" dirty="0" smtClean="0">
                <a:latin typeface="Georgia" panose="02040502050405020303" pitchFamily="18" charset="0"/>
              </a:rPr>
              <a:t>The concept of PIL got its root in Bangladesh through the landmark case named Dr. </a:t>
            </a:r>
            <a:r>
              <a:rPr lang="en-US" sz="1600" dirty="0" err="1" smtClean="0">
                <a:latin typeface="Georgia" panose="02040502050405020303" pitchFamily="18" charset="0"/>
              </a:rPr>
              <a:t>Mohiuddin</a:t>
            </a:r>
            <a:r>
              <a:rPr lang="en-US" sz="1600" dirty="0" smtClean="0">
                <a:latin typeface="Georgia" panose="02040502050405020303" pitchFamily="18" charset="0"/>
              </a:rPr>
              <a:t> </a:t>
            </a:r>
            <a:r>
              <a:rPr lang="en-US" sz="1600" dirty="0" err="1" smtClean="0">
                <a:latin typeface="Georgia" panose="02040502050405020303" pitchFamily="18" charset="0"/>
              </a:rPr>
              <a:t>Farooque</a:t>
            </a:r>
            <a:r>
              <a:rPr lang="en-US" sz="1600" dirty="0" smtClean="0">
                <a:latin typeface="Georgia" panose="02040502050405020303" pitchFamily="18" charset="0"/>
              </a:rPr>
              <a:t> v Bangladesh (Civil </a:t>
            </a:r>
            <a:r>
              <a:rPr lang="en-US" sz="1600" dirty="0">
                <a:latin typeface="Georgia" panose="02040502050405020303" pitchFamily="18" charset="0"/>
              </a:rPr>
              <a:t>Appeal No. 24 of 1995</a:t>
            </a:r>
            <a:r>
              <a:rPr lang="en-US" sz="1600" dirty="0" smtClean="0">
                <a:latin typeface="Georgia" panose="02040502050405020303" pitchFamily="18" charset="0"/>
              </a:rPr>
              <a:t>). The judgment was delivered on 26</a:t>
            </a:r>
            <a:r>
              <a:rPr lang="en-US" sz="1600" baseline="30000" dirty="0" smtClean="0">
                <a:latin typeface="Georgia" panose="02040502050405020303" pitchFamily="18" charset="0"/>
              </a:rPr>
              <a:t>th</a:t>
            </a:r>
            <a:r>
              <a:rPr lang="en-US" sz="1600" dirty="0" smtClean="0">
                <a:latin typeface="Georgia" panose="02040502050405020303" pitchFamily="18" charset="0"/>
              </a:rPr>
              <a:t> of July, 1996.</a:t>
            </a:r>
            <a:endParaRPr lang="en-GB" sz="1600" dirty="0">
              <a:latin typeface="Georgia" panose="02040502050405020303" pitchFamily="18" charset="0"/>
            </a:endParaRPr>
          </a:p>
        </p:txBody>
      </p:sp>
    </p:spTree>
    <p:extLst>
      <p:ext uri="{BB962C8B-B14F-4D97-AF65-F5344CB8AC3E}">
        <p14:creationId xmlns:p14="http://schemas.microsoft.com/office/powerpoint/2010/main" val="292247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Georgia" panose="02040502050405020303" pitchFamily="18" charset="0"/>
              </a:rPr>
              <a:t>Dr. </a:t>
            </a:r>
            <a:r>
              <a:rPr lang="en-US" i="1" dirty="0" err="1">
                <a:latin typeface="Georgia" panose="02040502050405020303" pitchFamily="18" charset="0"/>
              </a:rPr>
              <a:t>Mohiuddin</a:t>
            </a:r>
            <a:r>
              <a:rPr lang="en-US" i="1" dirty="0">
                <a:latin typeface="Georgia" panose="02040502050405020303" pitchFamily="18" charset="0"/>
              </a:rPr>
              <a:t> </a:t>
            </a:r>
            <a:r>
              <a:rPr lang="en-US" i="1" dirty="0" err="1">
                <a:latin typeface="Georgia" panose="02040502050405020303" pitchFamily="18" charset="0"/>
              </a:rPr>
              <a:t>Farooque</a:t>
            </a:r>
            <a:r>
              <a:rPr lang="en-US" i="1" dirty="0">
                <a:latin typeface="Georgia" panose="02040502050405020303" pitchFamily="18" charset="0"/>
              </a:rPr>
              <a:t> v Bangladesh</a:t>
            </a:r>
            <a:r>
              <a:rPr lang="en-US" dirty="0">
                <a:latin typeface="Georgia" panose="02040502050405020303" pitchFamily="18" charset="0"/>
              </a:rPr>
              <a:t> (1996</a:t>
            </a:r>
            <a:r>
              <a:rPr lang="en-US" dirty="0" smtClean="0">
                <a:latin typeface="Georgia" panose="02040502050405020303" pitchFamily="18" charset="0"/>
              </a:rPr>
              <a:t>)</a:t>
            </a:r>
            <a:endParaRPr lang="en-GB" dirty="0"/>
          </a:p>
        </p:txBody>
      </p:sp>
      <p:sp>
        <p:nvSpPr>
          <p:cNvPr id="3" name="Content Placeholder 2"/>
          <p:cNvSpPr>
            <a:spLocks noGrp="1"/>
          </p:cNvSpPr>
          <p:nvPr>
            <p:ph idx="1"/>
          </p:nvPr>
        </p:nvSpPr>
        <p:spPr/>
        <p:txBody>
          <a:bodyPr>
            <a:normAutofit/>
          </a:bodyPr>
          <a:lstStyle/>
          <a:p>
            <a:pPr algn="just"/>
            <a:r>
              <a:rPr lang="en-US" dirty="0" smtClean="0">
                <a:solidFill>
                  <a:srgbClr val="FFC000"/>
                </a:solidFill>
                <a:latin typeface="Georgia" panose="02040502050405020303" pitchFamily="18" charset="0"/>
              </a:rPr>
              <a:t>FACTS</a:t>
            </a:r>
            <a:endParaRPr lang="en-US" sz="1600" dirty="0" smtClean="0">
              <a:latin typeface="Georgia" panose="02040502050405020303" pitchFamily="18" charset="0"/>
            </a:endParaRPr>
          </a:p>
          <a:p>
            <a:pPr algn="just"/>
            <a:r>
              <a:rPr lang="en-US" sz="1600" dirty="0" smtClean="0">
                <a:latin typeface="Georgia" panose="02040502050405020303" pitchFamily="18" charset="0"/>
              </a:rPr>
              <a:t>Dr</a:t>
            </a:r>
            <a:r>
              <a:rPr lang="en-US" sz="1600" dirty="0">
                <a:latin typeface="Georgia" panose="02040502050405020303" pitchFamily="18" charset="0"/>
              </a:rPr>
              <a:t>. </a:t>
            </a:r>
            <a:r>
              <a:rPr lang="en-US" sz="1600" dirty="0" err="1">
                <a:latin typeface="Georgia" panose="02040502050405020303" pitchFamily="18" charset="0"/>
              </a:rPr>
              <a:t>Mohiuddin</a:t>
            </a:r>
            <a:r>
              <a:rPr lang="en-US" sz="1600" dirty="0">
                <a:latin typeface="Georgia" panose="02040502050405020303" pitchFamily="18" charset="0"/>
              </a:rPr>
              <a:t> </a:t>
            </a:r>
            <a:r>
              <a:rPr lang="en-US" sz="1600" dirty="0" err="1" smtClean="0">
                <a:latin typeface="Georgia" panose="02040502050405020303" pitchFamily="18" charset="0"/>
              </a:rPr>
              <a:t>Farooque</a:t>
            </a:r>
            <a:r>
              <a:rPr lang="en-US" sz="1600" dirty="0" smtClean="0">
                <a:latin typeface="Georgia" panose="02040502050405020303" pitchFamily="18" charset="0"/>
              </a:rPr>
              <a:t> was Secretary General of Bangladesh </a:t>
            </a:r>
            <a:r>
              <a:rPr lang="en-US" sz="1600" dirty="0">
                <a:latin typeface="Georgia" panose="02040502050405020303" pitchFamily="18" charset="0"/>
              </a:rPr>
              <a:t>Environmental Lawyers </a:t>
            </a:r>
            <a:r>
              <a:rPr lang="en-US" sz="1600" dirty="0" smtClean="0">
                <a:latin typeface="Georgia" panose="02040502050405020303" pitchFamily="18" charset="0"/>
              </a:rPr>
              <a:t>Association (BELA). He </a:t>
            </a:r>
            <a:r>
              <a:rPr lang="en-US" sz="1600" dirty="0">
                <a:latin typeface="Georgia" panose="02040502050405020303" pitchFamily="18" charset="0"/>
              </a:rPr>
              <a:t>filed the writ petition both under Article 102 (1) and Article 102(2)(a) of the Constitution praying for issuance of a Rule Nisi upon the respondents to show cause as to why all the activities and implementation of </a:t>
            </a:r>
            <a:r>
              <a:rPr lang="en-US" sz="1600" dirty="0">
                <a:solidFill>
                  <a:srgbClr val="0070C0"/>
                </a:solidFill>
                <a:latin typeface="Georgia" panose="02040502050405020303" pitchFamily="18" charset="0"/>
              </a:rPr>
              <a:t>FAP-20</a:t>
            </a:r>
            <a:r>
              <a:rPr lang="en-US" sz="1600" dirty="0">
                <a:latin typeface="Georgia" panose="02040502050405020303" pitchFamily="18" charset="0"/>
              </a:rPr>
              <a:t> undertaken in the District of </a:t>
            </a:r>
            <a:r>
              <a:rPr lang="en-US" sz="1600" dirty="0" err="1">
                <a:latin typeface="Georgia" panose="02040502050405020303" pitchFamily="18" charset="0"/>
              </a:rPr>
              <a:t>Tangail</a:t>
            </a:r>
            <a:r>
              <a:rPr lang="en-US" sz="1600" dirty="0">
                <a:latin typeface="Georgia" panose="02040502050405020303" pitchFamily="18" charset="0"/>
              </a:rPr>
              <a:t> should not be declared to have been taken without lawful authority and to be of no legal </a:t>
            </a:r>
            <a:r>
              <a:rPr lang="en-US" sz="1600" dirty="0" smtClean="0">
                <a:latin typeface="Georgia" panose="02040502050405020303" pitchFamily="18" charset="0"/>
              </a:rPr>
              <a:t>effect.</a:t>
            </a:r>
            <a:endParaRPr lang="en-GB" sz="1600" dirty="0">
              <a:latin typeface="Georgia" panose="02040502050405020303" pitchFamily="18" charset="0"/>
            </a:endParaRPr>
          </a:p>
        </p:txBody>
      </p:sp>
    </p:spTree>
    <p:extLst>
      <p:ext uri="{BB962C8B-B14F-4D97-AF65-F5344CB8AC3E}">
        <p14:creationId xmlns:p14="http://schemas.microsoft.com/office/powerpoint/2010/main" val="225866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Chief Justice ATM Afzal</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lnSpcReduction="10000"/>
          </a:bodyPr>
          <a:lstStyle/>
          <a:p>
            <a:pPr algn="just"/>
            <a:r>
              <a:rPr lang="en-US" dirty="0">
                <a:latin typeface="Georgia" panose="02040502050405020303" pitchFamily="18" charset="0"/>
              </a:rPr>
              <a:t>The liberalized view as expounded by </a:t>
            </a:r>
            <a:r>
              <a:rPr lang="en-US" dirty="0" smtClean="0">
                <a:latin typeface="Georgia" panose="02040502050405020303" pitchFamily="18" charset="0"/>
              </a:rPr>
              <a:t>[my colleagues] is </a:t>
            </a:r>
            <a:r>
              <a:rPr lang="en-US" dirty="0">
                <a:latin typeface="Georgia" panose="02040502050405020303" pitchFamily="18" charset="0"/>
              </a:rPr>
              <a:t>an </a:t>
            </a:r>
            <a:r>
              <a:rPr lang="en-US" dirty="0" smtClean="0">
                <a:latin typeface="Georgia" panose="02040502050405020303" pitchFamily="18" charset="0"/>
              </a:rPr>
              <a:t>update … of </a:t>
            </a:r>
            <a:r>
              <a:rPr lang="en-US" dirty="0">
                <a:latin typeface="Georgia" panose="02040502050405020303" pitchFamily="18" charset="0"/>
              </a:rPr>
              <a:t>the liberalization agenda which was undertaken in the case of </a:t>
            </a:r>
            <a:r>
              <a:rPr lang="en-US" i="1" dirty="0" err="1">
                <a:latin typeface="Georgia" panose="02040502050405020303" pitchFamily="18" charset="0"/>
              </a:rPr>
              <a:t>Kazi</a:t>
            </a:r>
            <a:r>
              <a:rPr lang="en-US" i="1" dirty="0">
                <a:latin typeface="Georgia" panose="02040502050405020303" pitchFamily="18" charset="0"/>
              </a:rPr>
              <a:t> </a:t>
            </a:r>
            <a:r>
              <a:rPr lang="en-US" i="1" dirty="0" err="1">
                <a:latin typeface="Georgia" panose="02040502050405020303" pitchFamily="18" charset="0"/>
              </a:rPr>
              <a:t>Mukhlesur</a:t>
            </a:r>
            <a:r>
              <a:rPr lang="en-US" i="1" dirty="0">
                <a:latin typeface="Georgia" panose="02040502050405020303" pitchFamily="18" charset="0"/>
              </a:rPr>
              <a:t> Rahman</a:t>
            </a:r>
            <a:r>
              <a:rPr lang="en-US" dirty="0">
                <a:latin typeface="Georgia" panose="02040502050405020303" pitchFamily="18" charset="0"/>
              </a:rPr>
              <a:t>, 26 DLR (SC) 44. It is a matter of some pride that </a:t>
            </a:r>
            <a:r>
              <a:rPr lang="en-US" dirty="0">
                <a:solidFill>
                  <a:srgbClr val="00B0F0"/>
                </a:solidFill>
                <a:latin typeface="Georgia" panose="02040502050405020303" pitchFamily="18" charset="0"/>
              </a:rPr>
              <a:t>quite early in out Constitutional Journey the question of locus </a:t>
            </a:r>
            <a:r>
              <a:rPr lang="en-US" dirty="0" err="1">
                <a:solidFill>
                  <a:srgbClr val="00B0F0"/>
                </a:solidFill>
                <a:latin typeface="Georgia" panose="02040502050405020303" pitchFamily="18" charset="0"/>
              </a:rPr>
              <a:t>standi</a:t>
            </a:r>
            <a:r>
              <a:rPr lang="en-US" dirty="0">
                <a:solidFill>
                  <a:srgbClr val="00B0F0"/>
                </a:solidFill>
                <a:latin typeface="Georgia" panose="02040502050405020303" pitchFamily="18" charset="0"/>
              </a:rPr>
              <a:t> was given a liberal contour in that decision by this Court at a time when the Blackburn cases were just being decided in England which established the principle of "sufficient interest" for a standing and the doctrine of public interest litigation or class action was yet to take roots in the Indian </a:t>
            </a:r>
            <a:r>
              <a:rPr lang="en-US" dirty="0" smtClean="0">
                <a:solidFill>
                  <a:srgbClr val="00B0F0"/>
                </a:solidFill>
                <a:latin typeface="Georgia" panose="02040502050405020303" pitchFamily="18" charset="0"/>
              </a:rPr>
              <a:t>Jurisdiction</a:t>
            </a:r>
            <a:r>
              <a:rPr lang="en-US" dirty="0" smtClean="0">
                <a:latin typeface="Georgia" panose="02040502050405020303" pitchFamily="18" charset="0"/>
              </a:rPr>
              <a:t>.</a:t>
            </a:r>
          </a:p>
          <a:p>
            <a:pPr algn="just"/>
            <a:r>
              <a:rPr lang="en-US" dirty="0" smtClean="0">
                <a:latin typeface="Georgia" panose="02040502050405020303" pitchFamily="18" charset="0"/>
              </a:rPr>
              <a:t>Two </a:t>
            </a:r>
            <a:r>
              <a:rPr lang="en-US" dirty="0">
                <a:latin typeface="Georgia" panose="02040502050405020303" pitchFamily="18" charset="0"/>
              </a:rPr>
              <a:t>principles were established in that </a:t>
            </a:r>
            <a:r>
              <a:rPr lang="en-US" dirty="0" smtClean="0">
                <a:latin typeface="Georgia" panose="02040502050405020303" pitchFamily="18" charset="0"/>
              </a:rPr>
              <a:t>case: (</a:t>
            </a:r>
            <a:r>
              <a:rPr lang="en-US" dirty="0">
                <a:latin typeface="Georgia" panose="02040502050405020303" pitchFamily="18" charset="0"/>
              </a:rPr>
              <a:t>1) that</a:t>
            </a:r>
            <a:r>
              <a:rPr lang="en-US" dirty="0">
                <a:solidFill>
                  <a:srgbClr val="FFC000"/>
                </a:solidFill>
                <a:latin typeface="Georgia" panose="02040502050405020303" pitchFamily="18" charset="0"/>
              </a:rPr>
              <a:t> when there is a threat to a fundamental right of the citizens any one of them can invoke the jurisdiction under article 102 of the Constitution, that any citizen from any part of the country may become a petitioner</a:t>
            </a:r>
            <a:r>
              <a:rPr lang="en-US" dirty="0">
                <a:latin typeface="Georgia" panose="02040502050405020303" pitchFamily="18" charset="0"/>
              </a:rPr>
              <a:t> and (2) that </a:t>
            </a:r>
            <a:r>
              <a:rPr lang="en-US" dirty="0">
                <a:solidFill>
                  <a:srgbClr val="FFC000"/>
                </a:solidFill>
                <a:latin typeface="Georgia" panose="02040502050405020303" pitchFamily="18" charset="0"/>
              </a:rPr>
              <a:t>if a constitutional issue of grave importance is raised</a:t>
            </a:r>
            <a:r>
              <a:rPr lang="en-US" dirty="0">
                <a:latin typeface="Georgia" panose="02040502050405020303" pitchFamily="18" charset="0"/>
              </a:rPr>
              <a:t> (in that case it was an international treaty affecting territory of Bangladesh) a petitioner qualifies himself to be a person aggrieved.</a:t>
            </a:r>
            <a:endParaRPr lang="en-GB" dirty="0">
              <a:latin typeface="Georgia" panose="02040502050405020303" pitchFamily="18" charset="0"/>
            </a:endParaRPr>
          </a:p>
        </p:txBody>
      </p:sp>
    </p:spTree>
    <p:extLst>
      <p:ext uri="{BB962C8B-B14F-4D97-AF65-F5344CB8AC3E}">
        <p14:creationId xmlns:p14="http://schemas.microsoft.com/office/powerpoint/2010/main" val="148469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Justice Mustafa Kamal</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a:latin typeface="Georgia" panose="02040502050405020303" pitchFamily="18" charset="0"/>
              </a:rPr>
              <a:t>With the power of the people looming large behind the constitution horizon it is difficult to conceive of Article 102 as a vehicle or mechanism for </a:t>
            </a:r>
            <a:r>
              <a:rPr lang="en-US" dirty="0" err="1">
                <a:latin typeface="Georgia" panose="02040502050405020303" pitchFamily="18" charset="0"/>
              </a:rPr>
              <a:t>realising</a:t>
            </a:r>
            <a:r>
              <a:rPr lang="en-US" dirty="0">
                <a:latin typeface="Georgia" panose="02040502050405020303" pitchFamily="18" charset="0"/>
              </a:rPr>
              <a:t> exclusively individual rights upon individual complaints. </a:t>
            </a:r>
            <a:r>
              <a:rPr lang="en-US" dirty="0">
                <a:solidFill>
                  <a:srgbClr val="00B0F0"/>
                </a:solidFill>
                <a:latin typeface="Georgia" panose="02040502050405020303" pitchFamily="18" charset="0"/>
              </a:rPr>
              <a:t>The Supreme Court being a vehicle, a medium or mechanism devised by the Constitution for the exercise of the judicial power on behalf of the people, the people will always remain the focal point of concern of the Supreme court while disposing of justice or propounding any, judicial theory or interpreting any provision of the Constitution. </a:t>
            </a:r>
            <a:r>
              <a:rPr lang="en-US" dirty="0">
                <a:latin typeface="Georgia" panose="02040502050405020303" pitchFamily="18" charset="0"/>
              </a:rPr>
              <a:t>Viewed in this context interpreting the words "any person aggrieved" meaning only and exclusively individuals and excluding the consideration of people as a collective and consolidated personality will be a stand taken against the </a:t>
            </a:r>
            <a:r>
              <a:rPr lang="en-US" dirty="0" smtClean="0">
                <a:latin typeface="Georgia" panose="02040502050405020303" pitchFamily="18" charset="0"/>
              </a:rPr>
              <a:t>constitution.</a:t>
            </a:r>
          </a:p>
          <a:p>
            <a:pPr algn="just"/>
            <a:r>
              <a:rPr lang="en-US" dirty="0" smtClean="0">
                <a:latin typeface="Georgia" panose="02040502050405020303" pitchFamily="18" charset="0"/>
              </a:rPr>
              <a:t>The </a:t>
            </a:r>
            <a:r>
              <a:rPr lang="en-US" dirty="0">
                <a:latin typeface="Georgia" panose="02040502050405020303" pitchFamily="18" charset="0"/>
              </a:rPr>
              <a:t>enlargement is writ large on the face of the Constitution. </a:t>
            </a:r>
            <a:r>
              <a:rPr lang="en-US" dirty="0">
                <a:solidFill>
                  <a:srgbClr val="FFC000"/>
                </a:solidFill>
                <a:latin typeface="Georgia" panose="02040502050405020303" pitchFamily="18" charset="0"/>
              </a:rPr>
              <a:t>In a capitalist laissez faire concept of private ownership of the instruments and mans of production and distribution, individual rights carry the only weight and the judiciary exists primarily to protect the capitalist rights of the individuals</a:t>
            </a:r>
            <a:r>
              <a:rPr lang="en-US" dirty="0">
                <a:latin typeface="Georgia" panose="02040502050405020303" pitchFamily="18" charset="0"/>
              </a:rPr>
              <a:t>, but in our Constitution Article 13, a Fundamental Principle of State Policy, provides that the people shall own control the instruments and means of production and distribution under three </a:t>
            </a:r>
            <a:r>
              <a:rPr lang="en-US" dirty="0" smtClean="0">
                <a:latin typeface="Georgia" panose="02040502050405020303" pitchFamily="18" charset="0"/>
              </a:rPr>
              <a:t>forms … . </a:t>
            </a:r>
            <a:r>
              <a:rPr lang="en-US" dirty="0">
                <a:solidFill>
                  <a:srgbClr val="00B0F0"/>
                </a:solidFill>
                <a:latin typeface="Georgia" panose="02040502050405020303" pitchFamily="18" charset="0"/>
              </a:rPr>
              <a:t>When there is a State ownership on behalf of the people of the instruments and means of production an distribution the concept of exclusive personal wrong or injury is hardly </a:t>
            </a:r>
            <a:r>
              <a:rPr lang="en-US" dirty="0" smtClean="0">
                <a:solidFill>
                  <a:srgbClr val="00B0F0"/>
                </a:solidFill>
                <a:latin typeface="Georgia" panose="02040502050405020303" pitchFamily="18" charset="0"/>
              </a:rPr>
              <a:t>appropriate</a:t>
            </a:r>
            <a:r>
              <a:rPr lang="en-US" dirty="0" smtClean="0">
                <a:latin typeface="Georgia" panose="02040502050405020303" pitchFamily="18" charset="0"/>
              </a:rPr>
              <a:t>.</a:t>
            </a:r>
          </a:p>
          <a:p>
            <a:pPr algn="just"/>
            <a:r>
              <a:rPr lang="en-US" dirty="0" smtClean="0">
                <a:latin typeface="Georgia" panose="02040502050405020303" pitchFamily="18" charset="0"/>
              </a:rPr>
              <a:t>The </a:t>
            </a:r>
            <a:r>
              <a:rPr lang="en-US" dirty="0">
                <a:latin typeface="Georgia" panose="02040502050405020303" pitchFamily="18" charset="0"/>
              </a:rPr>
              <a:t>High Court Division cannot under the circumstances adhere to the traditional concept that to invoke its jurisdiction under Article 102 only a person who has suffered a legal grievance or injury or an adverse decision or a wrongful deprivation or wrongful refusal of his title to something is a person aggrieved.</a:t>
            </a:r>
            <a:endParaRPr lang="en-GB" dirty="0">
              <a:latin typeface="Georgia" panose="02040502050405020303" pitchFamily="18" charset="0"/>
            </a:endParaRPr>
          </a:p>
        </p:txBody>
      </p:sp>
    </p:spTree>
    <p:extLst>
      <p:ext uri="{BB962C8B-B14F-4D97-AF65-F5344CB8AC3E}">
        <p14:creationId xmlns:p14="http://schemas.microsoft.com/office/powerpoint/2010/main" val="113266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Justice </a:t>
            </a:r>
            <a:r>
              <a:rPr lang="en-US" dirty="0" err="1" smtClean="0">
                <a:latin typeface="Georgia" panose="02040502050405020303" pitchFamily="18" charset="0"/>
              </a:rPr>
              <a:t>Latifur</a:t>
            </a:r>
            <a:r>
              <a:rPr lang="en-US" dirty="0" smtClean="0">
                <a:latin typeface="Georgia" panose="02040502050405020303" pitchFamily="18" charset="0"/>
              </a:rPr>
              <a:t> Rahman</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The traditional rule to locus </a:t>
            </a:r>
            <a:r>
              <a:rPr lang="en-US" sz="1600" dirty="0" err="1">
                <a:latin typeface="Georgia" panose="02040502050405020303" pitchFamily="18" charset="0"/>
              </a:rPr>
              <a:t>standi</a:t>
            </a:r>
            <a:r>
              <a:rPr lang="en-US" sz="1600" dirty="0">
                <a:latin typeface="Georgia" panose="02040502050405020303" pitchFamily="18" charset="0"/>
              </a:rPr>
              <a:t> is that judicial remedy is available only to a person who is personally aggrieved. This principle is based on the theory that the remedies and rights are correlative and therefore only a person whose own right is violated is entitled to seek </a:t>
            </a:r>
            <a:r>
              <a:rPr lang="en-US" sz="1600" dirty="0" smtClean="0">
                <a:latin typeface="Georgia" panose="02040502050405020303" pitchFamily="18" charset="0"/>
              </a:rPr>
              <a:t>remedy.</a:t>
            </a:r>
          </a:p>
          <a:p>
            <a:pPr algn="just"/>
            <a:r>
              <a:rPr lang="en-US" sz="1600" dirty="0" smtClean="0">
                <a:solidFill>
                  <a:srgbClr val="FFC000"/>
                </a:solidFill>
                <a:latin typeface="Georgia" panose="02040502050405020303" pitchFamily="18" charset="0"/>
              </a:rPr>
              <a:t>In case of private individual and private law this principle can be applied with some strictness, but in public law this doctrine cannot be applied with the same strictness</a:t>
            </a:r>
            <a:r>
              <a:rPr lang="en-US" sz="1600" dirty="0" smtClean="0">
                <a:latin typeface="Georgia" panose="02040502050405020303" pitchFamily="18" charset="0"/>
              </a:rPr>
              <a:t> as that will tantamount to </a:t>
            </a:r>
            <a:r>
              <a:rPr lang="en-US" sz="1600" dirty="0" smtClean="0">
                <a:solidFill>
                  <a:srgbClr val="FFC000"/>
                </a:solidFill>
                <a:latin typeface="Georgia" panose="02040502050405020303" pitchFamily="18" charset="0"/>
              </a:rPr>
              <a:t>ignoring the good and well being of citizens</a:t>
            </a:r>
            <a:r>
              <a:rPr lang="en-US" sz="1600" dirty="0" smtClean="0">
                <a:latin typeface="Georgia" panose="02040502050405020303" pitchFamily="18" charset="0"/>
              </a:rPr>
              <a:t>, more particularly from the view point of public good for whom the state and the Constitution exist.</a:t>
            </a:r>
          </a:p>
          <a:p>
            <a:pPr algn="just"/>
            <a:r>
              <a:rPr lang="en-US" sz="1600" dirty="0" smtClean="0">
                <a:latin typeface="Georgia" panose="02040502050405020303" pitchFamily="18" charset="0"/>
              </a:rPr>
              <a:t>BELA </a:t>
            </a:r>
            <a:r>
              <a:rPr lang="en-US" sz="1600" dirty="0">
                <a:latin typeface="Georgia" panose="02040502050405020303" pitchFamily="18" charset="0"/>
              </a:rPr>
              <a:t>is actively working in the field of environmental problems of the Bangladesh. It is to be kept in mind </a:t>
            </a:r>
            <a:r>
              <a:rPr lang="en-US" sz="1600" dirty="0" smtClean="0">
                <a:latin typeface="Georgia" panose="02040502050405020303" pitchFamily="18" charset="0"/>
              </a:rPr>
              <a:t>that BELA </a:t>
            </a:r>
            <a:r>
              <a:rPr lang="en-US" sz="1600" dirty="0">
                <a:latin typeface="Georgia" panose="02040502050405020303" pitchFamily="18" charset="0"/>
              </a:rPr>
              <a:t>has got no direct personal interest in the matter. </a:t>
            </a:r>
            <a:r>
              <a:rPr lang="en-US" sz="1600" dirty="0" smtClean="0">
                <a:latin typeface="Georgia" panose="02040502050405020303" pitchFamily="18" charset="0"/>
              </a:rPr>
              <a:t>Strictly </a:t>
            </a:r>
            <a:r>
              <a:rPr lang="en-US" sz="1600" dirty="0">
                <a:latin typeface="Georgia" panose="02040502050405020303" pitchFamily="18" charset="0"/>
              </a:rPr>
              <a:t>speaking it is not an aggrieved person if, we just give a grammatical construction to the phrase </a:t>
            </a:r>
            <a:r>
              <a:rPr lang="en-US" sz="1600" i="1" dirty="0" smtClean="0">
                <a:solidFill>
                  <a:srgbClr val="00B0F0"/>
                </a:solidFill>
                <a:latin typeface="Georgia" panose="02040502050405020303" pitchFamily="18" charset="0"/>
              </a:rPr>
              <a:t>aggrieved person</a:t>
            </a:r>
            <a:r>
              <a:rPr lang="en-US" sz="1600" dirty="0" smtClean="0">
                <a:latin typeface="Georgia" panose="02040502050405020303" pitchFamily="18" charset="0"/>
              </a:rPr>
              <a:t> </a:t>
            </a:r>
            <a:r>
              <a:rPr lang="en-US" sz="1600" dirty="0">
                <a:latin typeface="Georgia" panose="02040502050405020303" pitchFamily="18" charset="0"/>
              </a:rPr>
              <a:t>which means person personally aggrieved</a:t>
            </a:r>
            <a:r>
              <a:rPr lang="en-US" sz="1600" dirty="0" smtClean="0">
                <a:latin typeface="Georgia" panose="02040502050405020303" pitchFamily="18" charset="0"/>
              </a:rPr>
              <a:t>.</a:t>
            </a:r>
          </a:p>
          <a:p>
            <a:pPr algn="just"/>
            <a:r>
              <a:rPr lang="en-US" sz="1600" dirty="0">
                <a:latin typeface="Georgia" panose="02040502050405020303" pitchFamily="18" charset="0"/>
              </a:rPr>
              <a:t>In conclusion, I hold that </a:t>
            </a:r>
            <a:r>
              <a:rPr lang="en-US" sz="1600" dirty="0">
                <a:solidFill>
                  <a:srgbClr val="FFC000"/>
                </a:solidFill>
                <a:latin typeface="Georgia" panose="02040502050405020303" pitchFamily="18" charset="0"/>
              </a:rPr>
              <a:t>the appellant may not have any direct personal interest but it has </a:t>
            </a:r>
            <a:r>
              <a:rPr lang="en-US" sz="1600" dirty="0">
                <a:solidFill>
                  <a:srgbClr val="00B0F0"/>
                </a:solidFill>
                <a:latin typeface="Georgia" panose="02040502050405020303" pitchFamily="18" charset="0"/>
              </a:rPr>
              <a:t>sufficient and genuine interest in the matter</a:t>
            </a:r>
            <a:r>
              <a:rPr lang="en-US" sz="1600" dirty="0">
                <a:solidFill>
                  <a:srgbClr val="FFC000"/>
                </a:solidFill>
                <a:latin typeface="Georgia" panose="02040502050405020303" pitchFamily="18" charset="0"/>
              </a:rPr>
              <a:t> complained of and it has come before the court as a group of public spirited young lawyers </a:t>
            </a:r>
            <a:r>
              <a:rPr lang="en-US" sz="1600" dirty="0">
                <a:latin typeface="Georgia" panose="02040502050405020303" pitchFamily="18" charset="0"/>
              </a:rPr>
              <a:t>to see that the public wrong or public injury is remedied and </a:t>
            </a:r>
            <a:r>
              <a:rPr lang="en-US" sz="1600" dirty="0">
                <a:solidFill>
                  <a:srgbClr val="FFC000"/>
                </a:solidFill>
                <a:latin typeface="Georgia" panose="02040502050405020303" pitchFamily="18" charset="0"/>
              </a:rPr>
              <a:t>not merely as a </a:t>
            </a:r>
            <a:r>
              <a:rPr lang="en-US" sz="1600" dirty="0">
                <a:solidFill>
                  <a:srgbClr val="00B0F0"/>
                </a:solidFill>
                <a:latin typeface="Georgia" panose="02040502050405020303" pitchFamily="18" charset="0"/>
              </a:rPr>
              <a:t>busy body </a:t>
            </a:r>
            <a:r>
              <a:rPr lang="en-US" sz="1600" dirty="0">
                <a:solidFill>
                  <a:srgbClr val="FFC000"/>
                </a:solidFill>
                <a:latin typeface="Georgia" panose="02040502050405020303" pitchFamily="18" charset="0"/>
              </a:rPr>
              <a:t>perhaps with a view to </a:t>
            </a:r>
            <a:r>
              <a:rPr lang="en-US" sz="1600" dirty="0">
                <a:solidFill>
                  <a:srgbClr val="00B0F0"/>
                </a:solidFill>
                <a:latin typeface="Georgia" panose="02040502050405020303" pitchFamily="18" charset="0"/>
              </a:rPr>
              <a:t>gain cheap popularity and publicity</a:t>
            </a:r>
            <a:r>
              <a:rPr lang="en-US" sz="1600" dirty="0">
                <a:latin typeface="Georgia" panose="02040502050405020303" pitchFamily="18" charset="0"/>
              </a:rPr>
              <a:t>.</a:t>
            </a:r>
            <a:endParaRPr lang="en-GB" sz="1600" dirty="0">
              <a:latin typeface="Georgia" panose="02040502050405020303" pitchFamily="18" charset="0"/>
            </a:endParaRPr>
          </a:p>
        </p:txBody>
      </p:sp>
    </p:spTree>
    <p:extLst>
      <p:ext uri="{BB962C8B-B14F-4D97-AF65-F5344CB8AC3E}">
        <p14:creationId xmlns:p14="http://schemas.microsoft.com/office/powerpoint/2010/main" val="119113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Georgia" panose="02040502050405020303" pitchFamily="18" charset="0"/>
              </a:rPr>
              <a:t>Justice </a:t>
            </a:r>
            <a:r>
              <a:rPr lang="en-GB" dirty="0" err="1" smtClean="0">
                <a:latin typeface="Georgia" panose="02040502050405020303" pitchFamily="18" charset="0"/>
              </a:rPr>
              <a:t>Bimalendu</a:t>
            </a:r>
            <a:r>
              <a:rPr lang="en-GB" dirty="0" smtClean="0">
                <a:latin typeface="Georgia" panose="02040502050405020303" pitchFamily="18" charset="0"/>
              </a:rPr>
              <a:t> </a:t>
            </a:r>
            <a:r>
              <a:rPr lang="en-GB" dirty="0" err="1" smtClean="0">
                <a:latin typeface="Georgia" panose="02040502050405020303" pitchFamily="18" charset="0"/>
              </a:rPr>
              <a:t>Bikash</a:t>
            </a:r>
            <a:r>
              <a:rPr lang="en-GB" dirty="0" smtClean="0">
                <a:latin typeface="Georgia" panose="02040502050405020303" pitchFamily="18" charset="0"/>
              </a:rPr>
              <a:t> Roy Choudhury</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It cannot be conceived that its interpretation should be purged of the spirit of the constitution as clearly indicated in the Preamble and other provisions of our Constitution, as </a:t>
            </a:r>
            <a:r>
              <a:rPr lang="en-US" sz="1600" dirty="0" smtClean="0">
                <a:solidFill>
                  <a:srgbClr val="FFC000"/>
                </a:solidFill>
                <a:latin typeface="Georgia" panose="02040502050405020303" pitchFamily="18" charset="0"/>
              </a:rPr>
              <a:t>this is </a:t>
            </a:r>
            <a:r>
              <a:rPr lang="en-US" sz="1600" dirty="0">
                <a:solidFill>
                  <a:srgbClr val="FFC000"/>
                </a:solidFill>
                <a:latin typeface="Georgia" panose="02040502050405020303" pitchFamily="18" charset="0"/>
              </a:rPr>
              <a:t>unthinkable that the framers of the Constitution had in their mind that the grievances of millions of our people should go </a:t>
            </a:r>
            <a:r>
              <a:rPr lang="en-US" sz="1600" dirty="0" smtClean="0">
                <a:solidFill>
                  <a:srgbClr val="FFC000"/>
                </a:solidFill>
                <a:latin typeface="Georgia" panose="02040502050405020303" pitchFamily="18" charset="0"/>
              </a:rPr>
              <a:t>un-redressed</a:t>
            </a:r>
            <a:r>
              <a:rPr lang="en-US" sz="1600" dirty="0">
                <a:solidFill>
                  <a:srgbClr val="FFC000"/>
                </a:solidFill>
                <a:latin typeface="Georgia" panose="02040502050405020303" pitchFamily="18" charset="0"/>
              </a:rPr>
              <a:t>, merely because they are </a:t>
            </a:r>
            <a:r>
              <a:rPr lang="en-US" sz="1600" dirty="0" err="1">
                <a:solidFill>
                  <a:srgbClr val="FFC000"/>
                </a:solidFill>
                <a:latin typeface="Georgia" panose="02040502050405020303" pitchFamily="18" charset="0"/>
              </a:rPr>
              <a:t>unably</a:t>
            </a:r>
            <a:r>
              <a:rPr lang="en-US" sz="1600" dirty="0">
                <a:solidFill>
                  <a:srgbClr val="FFC000"/>
                </a:solidFill>
                <a:latin typeface="Georgia" panose="02040502050405020303" pitchFamily="18" charset="0"/>
              </a:rPr>
              <a:t> to reach the doors of the court owing to abject poverty, illiteracy, ignorance and disadvantaged condition</a:t>
            </a:r>
            <a:r>
              <a:rPr lang="en-US" sz="1600" dirty="0">
                <a:latin typeface="Georgia" panose="02040502050405020303" pitchFamily="18" charset="0"/>
              </a:rPr>
              <a:t>. It could never have been the intention of the framers of the constitution to outclass them. </a:t>
            </a:r>
            <a:r>
              <a:rPr lang="en-US" sz="1600" dirty="0">
                <a:solidFill>
                  <a:srgbClr val="FFC000"/>
                </a:solidFill>
                <a:latin typeface="Georgia" panose="02040502050405020303" pitchFamily="18" charset="0"/>
              </a:rPr>
              <a:t>In such harrowing conditions of our people is general if socially conscious and public-spirited persons are not allowed to approach the court on behalf of the public or a section thereof for enforcement of their rights the very scheme of the Constitution will be frustrated</a:t>
            </a:r>
            <a:r>
              <a:rPr lang="en-US" sz="1600" dirty="0">
                <a:latin typeface="Georgia" panose="02040502050405020303" pitchFamily="18" charset="0"/>
              </a:rPr>
              <a:t>. The inescapable conclusion, therefore, is that </a:t>
            </a:r>
            <a:r>
              <a:rPr lang="en-US" sz="1600" dirty="0">
                <a:solidFill>
                  <a:srgbClr val="FFC000"/>
                </a:solidFill>
                <a:latin typeface="Georgia" panose="02040502050405020303" pitchFamily="18" charset="0"/>
              </a:rPr>
              <a:t>the expression "person aggrieved" means not only any person who is personally aggrieved but also </a:t>
            </a:r>
            <a:r>
              <a:rPr lang="en-US" sz="1600" i="1" dirty="0">
                <a:solidFill>
                  <a:srgbClr val="FF0000"/>
                </a:solidFill>
                <a:latin typeface="Georgia" panose="02040502050405020303" pitchFamily="18" charset="0"/>
              </a:rPr>
              <a:t>one whose heart bleeds </a:t>
            </a:r>
            <a:r>
              <a:rPr lang="en-US" sz="1600" dirty="0">
                <a:solidFill>
                  <a:srgbClr val="FFC000"/>
                </a:solidFill>
                <a:latin typeface="Georgia" panose="02040502050405020303" pitchFamily="18" charset="0"/>
              </a:rPr>
              <a:t>for his less fortunate fellow beings for a wrong done by the Government or a local authority in not fulfilling its constitutional or statutory obligations</a:t>
            </a:r>
            <a:r>
              <a:rPr lang="en-US" sz="1600" dirty="0">
                <a:latin typeface="Georgia" panose="02040502050405020303" pitchFamily="18" charset="0"/>
              </a:rPr>
              <a:t>. It does not, however, extend to a person who is an interloper and interferes with things which do not concern him. This approach is in keeping with the constitutional principles that are being evolved in the recent times in different countries</a:t>
            </a:r>
            <a:endParaRPr lang="en-GB" sz="1600" dirty="0">
              <a:latin typeface="Georgia" panose="02040502050405020303" pitchFamily="18" charset="0"/>
            </a:endParaRPr>
          </a:p>
        </p:txBody>
      </p:sp>
    </p:spTree>
    <p:extLst>
      <p:ext uri="{BB962C8B-B14F-4D97-AF65-F5344CB8AC3E}">
        <p14:creationId xmlns:p14="http://schemas.microsoft.com/office/powerpoint/2010/main" val="48580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How to Stop Flood of PIL?</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As to the apprehension of floodgate, the people have no doubt a flood and the Constitution is the </a:t>
            </a:r>
            <a:r>
              <a:rPr lang="en-US" sz="1600" dirty="0" err="1">
                <a:latin typeface="Georgia" panose="02040502050405020303" pitchFamily="18" charset="0"/>
              </a:rPr>
              <a:t>sluice-gate</a:t>
            </a:r>
            <a:r>
              <a:rPr lang="en-US" sz="1600" dirty="0">
                <a:latin typeface="Georgia" panose="02040502050405020303" pitchFamily="18" charset="0"/>
              </a:rPr>
              <a:t> through which the people control its own entry. Our Courts will be prudent enough to recognize the people when the people appear through an applicant as also those who masquerade, under the name of the people. Taking up the people’s causes at the expense of his own is a rare phenomenon, not a common place occurrence</a:t>
            </a:r>
            <a:r>
              <a:rPr lang="en-US" sz="1600" dirty="0" smtClean="0">
                <a:latin typeface="Georgia" panose="02040502050405020303" pitchFamily="18" charset="0"/>
              </a:rPr>
              <a:t>.</a:t>
            </a:r>
          </a:p>
          <a:p>
            <a:pPr algn="just"/>
            <a:r>
              <a:rPr lang="en-US" sz="1600" dirty="0" smtClean="0">
                <a:latin typeface="Georgia" panose="02040502050405020303" pitchFamily="18" charset="0"/>
              </a:rPr>
              <a:t>The subsequent judgments have established the practice of scrutinizing the track record of the organization.</a:t>
            </a:r>
            <a:endParaRPr lang="en-GB" sz="1600" dirty="0">
              <a:latin typeface="Georgia" panose="02040502050405020303" pitchFamily="18" charset="0"/>
            </a:endParaRPr>
          </a:p>
        </p:txBody>
      </p:sp>
    </p:spTree>
    <p:extLst>
      <p:ext uri="{BB962C8B-B14F-4D97-AF65-F5344CB8AC3E}">
        <p14:creationId xmlns:p14="http://schemas.microsoft.com/office/powerpoint/2010/main" val="256183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Balanced PIL</a:t>
            </a:r>
            <a:endParaRPr lang="en-GB" dirty="0">
              <a:latin typeface="Georgia" panose="02040502050405020303"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87863" y="1143000"/>
            <a:ext cx="6076950" cy="4562475"/>
          </a:xfrm>
        </p:spPr>
      </p:pic>
    </p:spTree>
    <p:extLst>
      <p:ext uri="{BB962C8B-B14F-4D97-AF65-F5344CB8AC3E}">
        <p14:creationId xmlns:p14="http://schemas.microsoft.com/office/powerpoint/2010/main" val="14156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Introduction</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smtClean="0">
                <a:latin typeface="Georgia" panose="02040502050405020303" pitchFamily="18" charset="0"/>
              </a:rPr>
              <a:t>The concept of litigation </a:t>
            </a:r>
            <a:r>
              <a:rPr lang="en-US" sz="1600" i="1" dirty="0" smtClean="0">
                <a:latin typeface="Georgia" panose="02040502050405020303" pitchFamily="18" charset="0"/>
              </a:rPr>
              <a:t>pro bono public </a:t>
            </a:r>
            <a:r>
              <a:rPr lang="en-US" sz="1600" dirty="0" smtClean="0">
                <a:latin typeface="Georgia" panose="02040502050405020303" pitchFamily="18" charset="0"/>
              </a:rPr>
              <a:t>or public interest litigation (PIL) is not new. In the last few decades, this concept has assumed a new dimension throughout South Asia and in other developing countries. </a:t>
            </a:r>
          </a:p>
        </p:txBody>
      </p:sp>
    </p:spTree>
    <p:extLst>
      <p:ext uri="{BB962C8B-B14F-4D97-AF65-F5344CB8AC3E}">
        <p14:creationId xmlns:p14="http://schemas.microsoft.com/office/powerpoint/2010/main" val="118085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Georgia" panose="02040502050405020303" pitchFamily="18" charset="0"/>
              </a:rPr>
              <a:t>Important NGOS Lodging PIL Cases</a:t>
            </a:r>
            <a:endParaRPr lang="en-GB" sz="2800" dirty="0">
              <a:latin typeface="Georgia" panose="02040502050405020303" pitchFamily="18" charset="0"/>
            </a:endParaRPr>
          </a:p>
        </p:txBody>
      </p:sp>
      <p:sp>
        <p:nvSpPr>
          <p:cNvPr id="3" name="Content Placeholder 2"/>
          <p:cNvSpPr>
            <a:spLocks noGrp="1"/>
          </p:cNvSpPr>
          <p:nvPr>
            <p:ph idx="1"/>
          </p:nvPr>
        </p:nvSpPr>
        <p:spPr/>
        <p:txBody>
          <a:bodyPr/>
          <a:lstStyle/>
          <a:p>
            <a:r>
              <a:rPr lang="en-US" dirty="0" smtClean="0"/>
              <a:t>BELA</a:t>
            </a:r>
          </a:p>
          <a:p>
            <a:r>
              <a:rPr lang="en-US" dirty="0" smtClean="0"/>
              <a:t>BLAST</a:t>
            </a:r>
          </a:p>
          <a:p>
            <a:r>
              <a:rPr lang="en-US" dirty="0" smtClean="0"/>
              <a:t>ASK</a:t>
            </a:r>
          </a:p>
          <a:p>
            <a:r>
              <a:rPr lang="en-US" dirty="0" err="1" smtClean="0"/>
              <a:t>Madaripur</a:t>
            </a:r>
            <a:r>
              <a:rPr lang="en-US" dirty="0" smtClean="0"/>
              <a:t> Legal Aid Association (MLAA)</a:t>
            </a:r>
            <a:endParaRPr lang="en-GB" dirty="0"/>
          </a:p>
        </p:txBody>
      </p:sp>
    </p:spTree>
    <p:extLst>
      <p:ext uri="{BB962C8B-B14F-4D97-AF65-F5344CB8AC3E}">
        <p14:creationId xmlns:p14="http://schemas.microsoft.com/office/powerpoint/2010/main" val="354409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Origin of the Concept</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smtClean="0">
                <a:latin typeface="Georgia" panose="02040502050405020303" pitchFamily="18" charset="0"/>
              </a:rPr>
              <a:t>Initially, Public </a:t>
            </a:r>
            <a:r>
              <a:rPr lang="en-US" sz="1600" dirty="0">
                <a:latin typeface="Georgia" panose="02040502050405020303" pitchFamily="18" charset="0"/>
              </a:rPr>
              <a:t>Interest </a:t>
            </a:r>
            <a:r>
              <a:rPr lang="en-US" sz="1600" dirty="0" smtClean="0">
                <a:latin typeface="Georgia" panose="02040502050405020303" pitchFamily="18" charset="0"/>
              </a:rPr>
              <a:t>Litigation began in </a:t>
            </a:r>
            <a:r>
              <a:rPr lang="en-US" sz="1600" dirty="0">
                <a:latin typeface="Georgia" panose="02040502050405020303" pitchFamily="18" charset="0"/>
              </a:rPr>
              <a:t>the United </a:t>
            </a:r>
            <a:r>
              <a:rPr lang="en-US" sz="1600" dirty="0" smtClean="0">
                <a:latin typeface="Georgia" panose="02040502050405020303" pitchFamily="18" charset="0"/>
              </a:rPr>
              <a:t>States. During </a:t>
            </a:r>
            <a:r>
              <a:rPr lang="en-US" sz="1600" dirty="0">
                <a:latin typeface="Georgia" panose="02040502050405020303" pitchFamily="18" charset="0"/>
              </a:rPr>
              <a:t>the late </a:t>
            </a:r>
            <a:r>
              <a:rPr lang="en-US" sz="1600" dirty="0" smtClean="0">
                <a:latin typeface="Georgia" panose="02040502050405020303" pitchFamily="18" charset="0"/>
              </a:rPr>
              <a:t>1960s, </a:t>
            </a:r>
            <a:r>
              <a:rPr lang="en-US" sz="1600" dirty="0">
                <a:latin typeface="Georgia" panose="02040502050405020303" pitchFamily="18" charset="0"/>
              </a:rPr>
              <a:t>there emerged certain public interest law firms to provide legal representation to unrepresented or underrepresented groups or interests. </a:t>
            </a:r>
            <a:r>
              <a:rPr lang="en-US" sz="1600" dirty="0" smtClean="0">
                <a:latin typeface="Georgia" panose="02040502050405020303" pitchFamily="18" charset="0"/>
              </a:rPr>
              <a:t> </a:t>
            </a:r>
            <a:r>
              <a:rPr lang="en-US" sz="1600" dirty="0">
                <a:latin typeface="Georgia" panose="02040502050405020303" pitchFamily="18" charset="0"/>
              </a:rPr>
              <a:t>These firms </a:t>
            </a:r>
            <a:r>
              <a:rPr lang="en-US" sz="1600" dirty="0" smtClean="0">
                <a:latin typeface="Georgia" panose="02040502050405020303" pitchFamily="18" charset="0"/>
              </a:rPr>
              <a:t>specialized </a:t>
            </a:r>
            <a:r>
              <a:rPr lang="en-US" sz="1600" dirty="0">
                <a:latin typeface="Georgia" panose="02040502050405020303" pitchFamily="18" charset="0"/>
              </a:rPr>
              <a:t>in different disciplines such as environment, consumerism, civil liberties, minority rights etc. </a:t>
            </a:r>
            <a:endParaRPr lang="en-US" sz="1600" dirty="0" smtClean="0">
              <a:latin typeface="Georgia" panose="02040502050405020303" pitchFamily="18" charset="0"/>
            </a:endParaRPr>
          </a:p>
          <a:p>
            <a:pPr algn="just"/>
            <a:r>
              <a:rPr lang="en-US" sz="1600" dirty="0">
                <a:latin typeface="Georgia" panose="02040502050405020303" pitchFamily="18" charset="0"/>
              </a:rPr>
              <a:t>PIL owes its origin to </a:t>
            </a:r>
            <a:r>
              <a:rPr lang="en-US" sz="1600" dirty="0">
                <a:solidFill>
                  <a:srgbClr val="FFC000"/>
                </a:solidFill>
                <a:latin typeface="Georgia" panose="02040502050405020303" pitchFamily="18" charset="0"/>
              </a:rPr>
              <a:t>the need to respond to the helplessness of a person or group of persons due to financial inability, lack of awareness of the existence of rights, either constitutional or legal, or the disadvantaged social position of such a person or group of persons</a:t>
            </a:r>
            <a:r>
              <a:rPr lang="en-US" sz="1600" dirty="0">
                <a:latin typeface="Georgia" panose="02040502050405020303" pitchFamily="18" charset="0"/>
              </a:rPr>
              <a:t>, which obstructed them from obtaining legal redress in cases of the infringement of their rights. A recognition of this helplessness has led others, motivated by a sense of public spiritedness, to attempt to vindicate their rights</a:t>
            </a:r>
            <a:r>
              <a:rPr lang="en-US" sz="1600" dirty="0" smtClean="0">
                <a:latin typeface="Georgia" panose="02040502050405020303" pitchFamily="18" charset="0"/>
              </a:rPr>
              <a:t>.</a:t>
            </a:r>
          </a:p>
          <a:p>
            <a:pPr algn="just"/>
            <a:endParaRPr lang="en-GB" sz="1600" dirty="0">
              <a:latin typeface="Georgia" panose="02040502050405020303" pitchFamily="18" charset="0"/>
            </a:endParaRPr>
          </a:p>
        </p:txBody>
      </p:sp>
    </p:spTree>
    <p:extLst>
      <p:ext uri="{BB962C8B-B14F-4D97-AF65-F5344CB8AC3E}">
        <p14:creationId xmlns:p14="http://schemas.microsoft.com/office/powerpoint/2010/main" val="38563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PIL in India</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fontScale="92500"/>
          </a:bodyPr>
          <a:lstStyle/>
          <a:p>
            <a:pPr algn="just"/>
            <a:r>
              <a:rPr lang="en-US" sz="1600" dirty="0" smtClean="0">
                <a:latin typeface="Georgia" panose="02040502050405020303" pitchFamily="18" charset="0"/>
              </a:rPr>
              <a:t>In </a:t>
            </a:r>
            <a:r>
              <a:rPr lang="en-US" sz="1600" dirty="0">
                <a:latin typeface="Georgia" panose="02040502050405020303" pitchFamily="18" charset="0"/>
              </a:rPr>
              <a:t>early 1980's the Indian courts seemed poised to entertain cases of public interest and issue appropriate directions in such </a:t>
            </a:r>
            <a:r>
              <a:rPr lang="en-US" sz="1600" dirty="0" smtClean="0">
                <a:latin typeface="Georgia" panose="02040502050405020303" pitchFamily="18" charset="0"/>
              </a:rPr>
              <a:t>matters.</a:t>
            </a:r>
          </a:p>
          <a:p>
            <a:pPr algn="just"/>
            <a:r>
              <a:rPr lang="en-US" sz="1600" dirty="0" smtClean="0">
                <a:latin typeface="Georgia" panose="02040502050405020303" pitchFamily="18" charset="0"/>
              </a:rPr>
              <a:t>These </a:t>
            </a:r>
            <a:r>
              <a:rPr lang="en-US" sz="1600" dirty="0">
                <a:latin typeface="Georgia" panose="02040502050405020303" pitchFamily="18" charset="0"/>
              </a:rPr>
              <a:t>cases were initiated for the benefit of the deprived, dispossessed and disadvantaged sections of </a:t>
            </a:r>
            <a:r>
              <a:rPr lang="en-US" sz="1600" dirty="0" smtClean="0">
                <a:latin typeface="Georgia" panose="02040502050405020303" pitchFamily="18" charset="0"/>
              </a:rPr>
              <a:t>society.</a:t>
            </a:r>
          </a:p>
          <a:p>
            <a:pPr algn="just"/>
            <a:r>
              <a:rPr lang="en-US" sz="1600" dirty="0" smtClean="0">
                <a:latin typeface="Georgia" panose="02040502050405020303" pitchFamily="18" charset="0"/>
              </a:rPr>
              <a:t>Such </a:t>
            </a:r>
            <a:r>
              <a:rPr lang="en-US" sz="1600" dirty="0">
                <a:latin typeface="Georgia" panose="02040502050405020303" pitchFamily="18" charset="0"/>
              </a:rPr>
              <a:t>proceedings were part of the legal aid movement initiated by certain public spirited </a:t>
            </a:r>
            <a:r>
              <a:rPr lang="en-US" sz="1600" dirty="0" smtClean="0">
                <a:latin typeface="Georgia" panose="02040502050405020303" pitchFamily="18" charset="0"/>
              </a:rPr>
              <a:t>groups.</a:t>
            </a:r>
          </a:p>
          <a:p>
            <a:pPr algn="just"/>
            <a:r>
              <a:rPr lang="en-US" sz="1600" dirty="0" smtClean="0">
                <a:latin typeface="Georgia" panose="02040502050405020303" pitchFamily="18" charset="0"/>
              </a:rPr>
              <a:t>Free </a:t>
            </a:r>
            <a:r>
              <a:rPr lang="en-US" sz="1600" dirty="0">
                <a:latin typeface="Georgia" panose="02040502050405020303" pitchFamily="18" charset="0"/>
              </a:rPr>
              <a:t>legal aid movement was </a:t>
            </a:r>
            <a:r>
              <a:rPr lang="en-US" sz="1600" dirty="0" smtClean="0">
                <a:latin typeface="Georgia" panose="02040502050405020303" pitchFamily="18" charset="0"/>
              </a:rPr>
              <a:t>sympathized </a:t>
            </a:r>
            <a:r>
              <a:rPr lang="en-US" sz="1600" dirty="0">
                <a:latin typeface="Georgia" panose="02040502050405020303" pitchFamily="18" charset="0"/>
              </a:rPr>
              <a:t>with by the executive and supported by the </a:t>
            </a:r>
            <a:r>
              <a:rPr lang="en-US" sz="1600" dirty="0" smtClean="0">
                <a:latin typeface="Georgia" panose="02040502050405020303" pitchFamily="18" charset="0"/>
              </a:rPr>
              <a:t>judiciary.</a:t>
            </a:r>
          </a:p>
          <a:p>
            <a:pPr algn="just"/>
            <a:r>
              <a:rPr lang="en-US" sz="1600" dirty="0" smtClean="0">
                <a:latin typeface="Georgia" panose="02040502050405020303" pitchFamily="18" charset="0"/>
              </a:rPr>
              <a:t>While </a:t>
            </a:r>
            <a:r>
              <a:rPr lang="en-US" sz="1600" dirty="0">
                <a:latin typeface="Georgia" panose="02040502050405020303" pitchFamily="18" charset="0"/>
              </a:rPr>
              <a:t>deciding public interest cases the judiciary was willing to relax the rules, deviate from the standard procedures and ditch formalities and technicalities that stood in the way of providing substantive justice to the poor and </a:t>
            </a:r>
            <a:r>
              <a:rPr lang="en-US" sz="1600" dirty="0" smtClean="0">
                <a:latin typeface="Georgia" panose="02040502050405020303" pitchFamily="18" charset="0"/>
              </a:rPr>
              <a:t>downtrodden.</a:t>
            </a:r>
          </a:p>
          <a:p>
            <a:pPr algn="just"/>
            <a:r>
              <a:rPr lang="en-US" sz="1600" dirty="0" smtClean="0">
                <a:latin typeface="Georgia" panose="02040502050405020303" pitchFamily="18" charset="0"/>
              </a:rPr>
              <a:t>The </a:t>
            </a:r>
            <a:r>
              <a:rPr lang="en-US" sz="1600" dirty="0">
                <a:latin typeface="Georgia" panose="02040502050405020303" pitchFamily="18" charset="0"/>
              </a:rPr>
              <a:t>courts adopted this strategy so as to secure the blessings of the rule of law for the weak and vulnerable members of society who had traditionally been deprived of its </a:t>
            </a:r>
            <a:r>
              <a:rPr lang="en-US" sz="1600" dirty="0" smtClean="0">
                <a:latin typeface="Georgia" panose="02040502050405020303" pitchFamily="18" charset="0"/>
              </a:rPr>
              <a:t>benefits.</a:t>
            </a:r>
          </a:p>
          <a:p>
            <a:pPr algn="just"/>
            <a:r>
              <a:rPr lang="en-US" sz="1600" dirty="0" smtClean="0">
                <a:latin typeface="Georgia" panose="02040502050405020303" pitchFamily="18" charset="0"/>
              </a:rPr>
              <a:t>It </a:t>
            </a:r>
            <a:r>
              <a:rPr lang="en-US" sz="1600" dirty="0">
                <a:latin typeface="Georgia" panose="02040502050405020303" pitchFamily="18" charset="0"/>
              </a:rPr>
              <a:t>was a unique and singular event in the judicial history of India when the judiciary extended its support to the poor and expressed its solidarity with </a:t>
            </a:r>
            <a:r>
              <a:rPr lang="en-US" sz="1600" dirty="0" smtClean="0">
                <a:latin typeface="Georgia" panose="02040502050405020303" pitchFamily="18" charset="0"/>
              </a:rPr>
              <a:t>them.</a:t>
            </a:r>
          </a:p>
          <a:p>
            <a:pPr algn="just"/>
            <a:r>
              <a:rPr lang="en-US" sz="1600" dirty="0" smtClean="0">
                <a:latin typeface="Georgia" panose="02040502050405020303" pitchFamily="18" charset="0"/>
              </a:rPr>
              <a:t>It </a:t>
            </a:r>
            <a:r>
              <a:rPr lang="en-US" sz="1600" dirty="0">
                <a:latin typeface="Georgia" panose="02040502050405020303" pitchFamily="18" charset="0"/>
              </a:rPr>
              <a:t>was, of course, a purely indigenous response to address the problems of the underprivileged and give them access to justice. It was indeed a native recipe for making socio-economic justice accessible to all.</a:t>
            </a:r>
            <a:endParaRPr lang="en-GB" sz="1600" dirty="0">
              <a:latin typeface="Georgia" panose="02040502050405020303" pitchFamily="18" charset="0"/>
            </a:endParaRPr>
          </a:p>
        </p:txBody>
      </p:sp>
    </p:spTree>
    <p:extLst>
      <p:ext uri="{BB962C8B-B14F-4D97-AF65-F5344CB8AC3E}">
        <p14:creationId xmlns:p14="http://schemas.microsoft.com/office/powerpoint/2010/main" val="362431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What is </a:t>
            </a:r>
            <a:r>
              <a:rPr lang="en-US" i="1" dirty="0">
                <a:latin typeface="Georgia" panose="02040502050405020303" pitchFamily="18" charset="0"/>
              </a:rPr>
              <a:t>Locus </a:t>
            </a:r>
            <a:r>
              <a:rPr lang="en-US" i="1" dirty="0" err="1">
                <a:latin typeface="Georgia" panose="02040502050405020303" pitchFamily="18" charset="0"/>
              </a:rPr>
              <a:t>Standi</a:t>
            </a:r>
            <a:r>
              <a:rPr lang="en-US" dirty="0">
                <a:latin typeface="Georgia" panose="02040502050405020303" pitchFamily="18" charset="0"/>
              </a:rPr>
              <a:t>?</a:t>
            </a:r>
            <a:endParaRPr lang="en-GB" dirty="0"/>
          </a:p>
        </p:txBody>
      </p:sp>
      <p:sp>
        <p:nvSpPr>
          <p:cNvPr id="3" name="Content Placeholder 2"/>
          <p:cNvSpPr>
            <a:spLocks noGrp="1"/>
          </p:cNvSpPr>
          <p:nvPr>
            <p:ph idx="1"/>
          </p:nvPr>
        </p:nvSpPr>
        <p:spPr/>
        <p:txBody>
          <a:bodyPr>
            <a:noAutofit/>
          </a:bodyPr>
          <a:lstStyle/>
          <a:p>
            <a:pPr algn="just"/>
            <a:r>
              <a:rPr lang="en-US" sz="1600" i="1" dirty="0" smtClean="0">
                <a:latin typeface="Georgia" panose="02040502050405020303" pitchFamily="18" charset="0"/>
              </a:rPr>
              <a:t>Locus </a:t>
            </a:r>
            <a:r>
              <a:rPr lang="en-US" sz="1600" i="1" dirty="0" err="1" smtClean="0">
                <a:latin typeface="Georgia" panose="02040502050405020303" pitchFamily="18" charset="0"/>
              </a:rPr>
              <a:t>standi</a:t>
            </a:r>
            <a:r>
              <a:rPr lang="en-US" sz="1600" dirty="0" smtClean="0">
                <a:latin typeface="Georgia" panose="02040502050405020303" pitchFamily="18" charset="0"/>
              </a:rPr>
              <a:t> is </a:t>
            </a:r>
            <a:r>
              <a:rPr lang="en-US" sz="1600" dirty="0">
                <a:latin typeface="Georgia" panose="02040502050405020303" pitchFamily="18" charset="0"/>
              </a:rPr>
              <a:t>a </a:t>
            </a:r>
            <a:r>
              <a:rPr lang="en-US" sz="1600" dirty="0">
                <a:solidFill>
                  <a:srgbClr val="FFC000"/>
                </a:solidFill>
                <a:latin typeface="Georgia" panose="02040502050405020303" pitchFamily="18" charset="0"/>
              </a:rPr>
              <a:t>Latin phrase</a:t>
            </a:r>
            <a:r>
              <a:rPr lang="en-US" sz="1600" dirty="0">
                <a:latin typeface="Georgia" panose="02040502050405020303" pitchFamily="18" charset="0"/>
              </a:rPr>
              <a:t> meaning </a:t>
            </a:r>
            <a:r>
              <a:rPr lang="en-US" sz="1600" i="1" dirty="0" smtClean="0">
                <a:solidFill>
                  <a:srgbClr val="FFC000"/>
                </a:solidFill>
                <a:latin typeface="Georgia" panose="02040502050405020303" pitchFamily="18" charset="0"/>
              </a:rPr>
              <a:t>place </a:t>
            </a:r>
            <a:r>
              <a:rPr lang="en-US" sz="1600" i="1" dirty="0">
                <a:solidFill>
                  <a:srgbClr val="FFC000"/>
                </a:solidFill>
                <a:latin typeface="Georgia" panose="02040502050405020303" pitchFamily="18" charset="0"/>
              </a:rPr>
              <a:t>to </a:t>
            </a:r>
            <a:r>
              <a:rPr lang="en-US" sz="1600" i="1" dirty="0" smtClean="0">
                <a:solidFill>
                  <a:srgbClr val="FFC000"/>
                </a:solidFill>
                <a:latin typeface="Georgia" panose="02040502050405020303" pitchFamily="18" charset="0"/>
              </a:rPr>
              <a:t>stand</a:t>
            </a:r>
            <a:r>
              <a:rPr lang="en-US" sz="1600" dirty="0" smtClean="0">
                <a:latin typeface="Georgia" panose="02040502050405020303" pitchFamily="18" charset="0"/>
              </a:rPr>
              <a:t>.</a:t>
            </a:r>
          </a:p>
          <a:p>
            <a:pPr algn="just"/>
            <a:r>
              <a:rPr lang="en-US" sz="1600" dirty="0" smtClean="0">
                <a:latin typeface="Georgia" panose="02040502050405020303" pitchFamily="18" charset="0"/>
              </a:rPr>
              <a:t>According </a:t>
            </a:r>
            <a:r>
              <a:rPr lang="en-US" sz="1600" dirty="0">
                <a:latin typeface="Georgia" panose="02040502050405020303" pitchFamily="18" charset="0"/>
              </a:rPr>
              <a:t>to Black’s </a:t>
            </a:r>
            <a:r>
              <a:rPr lang="en-US" sz="1600" dirty="0" smtClean="0">
                <a:latin typeface="Georgia" panose="02040502050405020303" pitchFamily="18" charset="0"/>
              </a:rPr>
              <a:t>Law Dictionary, </a:t>
            </a:r>
            <a:r>
              <a:rPr lang="en-US" sz="1600" i="1" dirty="0">
                <a:latin typeface="Georgia" panose="02040502050405020303" pitchFamily="18" charset="0"/>
              </a:rPr>
              <a:t>locus </a:t>
            </a:r>
            <a:r>
              <a:rPr lang="en-US" sz="1600" i="1" dirty="0" err="1">
                <a:latin typeface="Georgia" panose="02040502050405020303" pitchFamily="18" charset="0"/>
              </a:rPr>
              <a:t>standi</a:t>
            </a:r>
            <a:r>
              <a:rPr lang="en-US" sz="1600" dirty="0">
                <a:latin typeface="Georgia" panose="02040502050405020303" pitchFamily="18" charset="0"/>
              </a:rPr>
              <a:t> means </a:t>
            </a:r>
            <a:r>
              <a:rPr lang="en-US" sz="1600" dirty="0">
                <a:solidFill>
                  <a:srgbClr val="FFC000"/>
                </a:solidFill>
                <a:latin typeface="Georgia" panose="02040502050405020303" pitchFamily="18" charset="0"/>
              </a:rPr>
              <a:t>the right to bring an action or to be heard in given forum</a:t>
            </a:r>
            <a:r>
              <a:rPr lang="en-US" sz="1600" dirty="0" smtClean="0">
                <a:latin typeface="Georgia" panose="02040502050405020303" pitchFamily="18" charset="0"/>
              </a:rPr>
              <a:t>. </a:t>
            </a:r>
            <a:r>
              <a:rPr lang="en-US" sz="1600" dirty="0">
                <a:latin typeface="Georgia" panose="02040502050405020303" pitchFamily="18" charset="0"/>
              </a:rPr>
              <a:t>In simple </a:t>
            </a:r>
            <a:r>
              <a:rPr lang="en-US" sz="1600" dirty="0" smtClean="0">
                <a:latin typeface="Georgia" panose="02040502050405020303" pitchFamily="18" charset="0"/>
              </a:rPr>
              <a:t>words, </a:t>
            </a:r>
            <a:r>
              <a:rPr lang="en-US" sz="1600" i="1" dirty="0">
                <a:latin typeface="Georgia" panose="02040502050405020303" pitchFamily="18" charset="0"/>
              </a:rPr>
              <a:t>locus </a:t>
            </a:r>
            <a:r>
              <a:rPr lang="en-US" sz="1600" i="1" dirty="0" err="1">
                <a:latin typeface="Georgia" panose="02040502050405020303" pitchFamily="18" charset="0"/>
              </a:rPr>
              <a:t>standi</a:t>
            </a:r>
            <a:r>
              <a:rPr lang="en-US" sz="1600" dirty="0">
                <a:latin typeface="Georgia" panose="02040502050405020303" pitchFamily="18" charset="0"/>
              </a:rPr>
              <a:t> may use it as </a:t>
            </a:r>
            <a:r>
              <a:rPr lang="en-US" sz="1600" i="1" dirty="0" smtClean="0">
                <a:latin typeface="Georgia" panose="02040502050405020303" pitchFamily="18" charset="0"/>
              </a:rPr>
              <a:t>standing</a:t>
            </a:r>
            <a:r>
              <a:rPr lang="en-US" sz="1600" dirty="0" smtClean="0">
                <a:latin typeface="Georgia" panose="02040502050405020303" pitchFamily="18" charset="0"/>
              </a:rPr>
              <a:t> </a:t>
            </a:r>
            <a:r>
              <a:rPr lang="en-US" sz="1600" dirty="0">
                <a:latin typeface="Georgia" panose="02040502050405020303" pitchFamily="18" charset="0"/>
              </a:rPr>
              <a:t>or </a:t>
            </a:r>
            <a:r>
              <a:rPr lang="en-US" sz="1600" i="1" dirty="0" smtClean="0">
                <a:latin typeface="Georgia" panose="02040502050405020303" pitchFamily="18" charset="0"/>
              </a:rPr>
              <a:t>legal </a:t>
            </a:r>
            <a:r>
              <a:rPr lang="en-US" sz="1600" i="1" dirty="0">
                <a:latin typeface="Georgia" panose="02040502050405020303" pitchFamily="18" charset="0"/>
              </a:rPr>
              <a:t>standing</a:t>
            </a:r>
            <a:r>
              <a:rPr lang="en-US" sz="1600" dirty="0" smtClean="0">
                <a:latin typeface="Georgia" panose="02040502050405020303" pitchFamily="18" charset="0"/>
              </a:rPr>
              <a:t>.</a:t>
            </a:r>
          </a:p>
          <a:p>
            <a:pPr algn="just"/>
            <a:r>
              <a:rPr lang="en-US" sz="1600" i="1" dirty="0" smtClean="0">
                <a:latin typeface="Georgia" panose="02040502050405020303" pitchFamily="18" charset="0"/>
              </a:rPr>
              <a:t>Locus </a:t>
            </a:r>
            <a:r>
              <a:rPr lang="en-US" sz="1600" i="1" dirty="0" err="1">
                <a:latin typeface="Georgia" panose="02040502050405020303" pitchFamily="18" charset="0"/>
              </a:rPr>
              <a:t>standi</a:t>
            </a:r>
            <a:r>
              <a:rPr lang="en-US" sz="1600" dirty="0">
                <a:latin typeface="Georgia" panose="02040502050405020303" pitchFamily="18" charset="0"/>
              </a:rPr>
              <a:t> is influenced by a number of factors for a given person or situation and legal standing can vary depending on the level of the </a:t>
            </a:r>
            <a:r>
              <a:rPr lang="en-US" sz="1600" dirty="0" smtClean="0">
                <a:latin typeface="Georgia" panose="02040502050405020303" pitchFamily="18" charset="0"/>
              </a:rPr>
              <a:t>court.</a:t>
            </a:r>
          </a:p>
          <a:p>
            <a:pPr algn="just"/>
            <a:r>
              <a:rPr lang="en-US" sz="1600" dirty="0" smtClean="0">
                <a:latin typeface="Georgia" panose="02040502050405020303" pitchFamily="18" charset="0"/>
              </a:rPr>
              <a:t>As </a:t>
            </a:r>
            <a:r>
              <a:rPr lang="en-US" sz="1600" dirty="0">
                <a:latin typeface="Georgia" panose="02040502050405020303" pitchFamily="18" charset="0"/>
              </a:rPr>
              <a:t>a general rule, a person has </a:t>
            </a:r>
            <a:r>
              <a:rPr lang="en-US" sz="1600" i="1" dirty="0">
                <a:latin typeface="Georgia" panose="02040502050405020303" pitchFamily="18" charset="0"/>
              </a:rPr>
              <a:t>locus </a:t>
            </a:r>
            <a:r>
              <a:rPr lang="en-US" sz="1600" i="1" dirty="0" err="1">
                <a:latin typeface="Georgia" panose="02040502050405020303" pitchFamily="18" charset="0"/>
              </a:rPr>
              <a:t>standi</a:t>
            </a:r>
            <a:r>
              <a:rPr lang="en-US" sz="1600" dirty="0">
                <a:latin typeface="Georgia" panose="02040502050405020303" pitchFamily="18" charset="0"/>
              </a:rPr>
              <a:t> in a given situation if it is possible for such a person to show that the issue at hand causes harm and that an action undertaken by the court could redress that </a:t>
            </a:r>
            <a:r>
              <a:rPr lang="en-US" sz="1600" dirty="0" smtClean="0">
                <a:latin typeface="Georgia" panose="02040502050405020303" pitchFamily="18" charset="0"/>
              </a:rPr>
              <a:t>harm.</a:t>
            </a:r>
          </a:p>
          <a:p>
            <a:pPr algn="just"/>
            <a:r>
              <a:rPr lang="en-US" sz="1600" dirty="0" smtClean="0">
                <a:latin typeface="Georgia" panose="02040502050405020303" pitchFamily="18" charset="0"/>
              </a:rPr>
              <a:t>Lord </a:t>
            </a:r>
            <a:r>
              <a:rPr lang="en-US" sz="1600" dirty="0">
                <a:latin typeface="Georgia" panose="02040502050405020303" pitchFamily="18" charset="0"/>
              </a:rPr>
              <a:t>Denning in </a:t>
            </a:r>
            <a:r>
              <a:rPr lang="en-US" sz="1600" i="1" dirty="0">
                <a:latin typeface="Georgia" panose="02040502050405020303" pitchFamily="18" charset="0"/>
              </a:rPr>
              <a:t>R v. </a:t>
            </a:r>
            <a:r>
              <a:rPr lang="en-US" sz="1600" i="1" dirty="0" smtClean="0">
                <a:latin typeface="Georgia" panose="02040502050405020303" pitchFamily="18" charset="0"/>
              </a:rPr>
              <a:t>Paddington</a:t>
            </a:r>
            <a:r>
              <a:rPr lang="en-US" sz="1600" dirty="0" smtClean="0">
                <a:latin typeface="Georgia" panose="02040502050405020303" pitchFamily="18" charset="0"/>
              </a:rPr>
              <a:t> (1966) as </a:t>
            </a:r>
            <a:r>
              <a:rPr lang="en-US" sz="1600" dirty="0">
                <a:latin typeface="Georgia" panose="02040502050405020303" pitchFamily="18" charset="0"/>
              </a:rPr>
              <a:t>observed that the court would not listen, of course, to </a:t>
            </a:r>
            <a:r>
              <a:rPr lang="en-US" sz="1600" dirty="0">
                <a:solidFill>
                  <a:srgbClr val="FFC000"/>
                </a:solidFill>
                <a:latin typeface="Georgia" panose="02040502050405020303" pitchFamily="18" charset="0"/>
              </a:rPr>
              <a:t>a mere busybody</a:t>
            </a:r>
            <a:r>
              <a:rPr lang="en-US" sz="1600" dirty="0">
                <a:latin typeface="Georgia" panose="02040502050405020303" pitchFamily="18" charset="0"/>
              </a:rPr>
              <a:t> who was interfering in things which did not concern him. But it will listen to anyone whose interests are affected by what has been </a:t>
            </a:r>
            <a:r>
              <a:rPr lang="en-US" sz="1600" dirty="0" smtClean="0">
                <a:latin typeface="Georgia" panose="02040502050405020303" pitchFamily="18" charset="0"/>
              </a:rPr>
              <a:t>done.</a:t>
            </a:r>
          </a:p>
          <a:p>
            <a:pPr algn="just"/>
            <a:r>
              <a:rPr lang="en-US" sz="1600" dirty="0" smtClean="0">
                <a:latin typeface="Georgia" panose="02040502050405020303" pitchFamily="18" charset="0"/>
              </a:rPr>
              <a:t>For </a:t>
            </a:r>
            <a:r>
              <a:rPr lang="en-US" sz="1600" dirty="0">
                <a:latin typeface="Georgia" panose="02040502050405020303" pitchFamily="18" charset="0"/>
              </a:rPr>
              <a:t>instance, </a:t>
            </a:r>
            <a:r>
              <a:rPr lang="en-US" sz="1600" dirty="0">
                <a:solidFill>
                  <a:srgbClr val="FFC000"/>
                </a:solidFill>
                <a:latin typeface="Georgia" panose="02040502050405020303" pitchFamily="18" charset="0"/>
              </a:rPr>
              <a:t>if a citizen wants to challenge a law, the citizen must first show that he or she is experiencing harm as a result of that law</a:t>
            </a:r>
            <a:r>
              <a:rPr lang="en-US" sz="1600" dirty="0">
                <a:latin typeface="Georgia" panose="02040502050405020303" pitchFamily="18" charset="0"/>
              </a:rPr>
              <a:t>. This means that people cannot challenge laws just on the principle of the matter or because they think that those laws might harm other </a:t>
            </a:r>
            <a:r>
              <a:rPr lang="en-US" sz="1600" dirty="0" smtClean="0">
                <a:latin typeface="Georgia" panose="02040502050405020303" pitchFamily="18" charset="0"/>
              </a:rPr>
              <a:t>people.</a:t>
            </a:r>
          </a:p>
          <a:p>
            <a:pPr algn="just"/>
            <a:r>
              <a:rPr lang="en-US" sz="1600" dirty="0" smtClean="0">
                <a:latin typeface="Georgia" panose="02040502050405020303" pitchFamily="18" charset="0"/>
              </a:rPr>
              <a:t>These </a:t>
            </a:r>
            <a:r>
              <a:rPr lang="en-US" sz="1600" dirty="0">
                <a:latin typeface="Georgia" panose="02040502050405020303" pitchFamily="18" charset="0"/>
              </a:rPr>
              <a:t>individuals must also be able to show that when the case is filed, their interest is also affected by the law which is commonly known as </a:t>
            </a:r>
            <a:r>
              <a:rPr lang="en-US" sz="1600" i="1" dirty="0">
                <a:latin typeface="Georgia" panose="02040502050405020303" pitchFamily="18" charset="0"/>
              </a:rPr>
              <a:t>locus </a:t>
            </a:r>
            <a:r>
              <a:rPr lang="en-US" sz="1600" i="1" dirty="0" err="1">
                <a:latin typeface="Georgia" panose="02040502050405020303" pitchFamily="18" charset="0"/>
              </a:rPr>
              <a:t>standi</a:t>
            </a:r>
            <a:r>
              <a:rPr lang="en-US" sz="1600" dirty="0" smtClean="0">
                <a:latin typeface="Georgia" panose="02040502050405020303" pitchFamily="18" charset="0"/>
              </a:rPr>
              <a:t>.</a:t>
            </a:r>
            <a:endParaRPr lang="en-GB" sz="1600" dirty="0">
              <a:latin typeface="Georgia" panose="02040502050405020303" pitchFamily="18" charset="0"/>
            </a:endParaRPr>
          </a:p>
        </p:txBody>
      </p:sp>
    </p:spTree>
    <p:extLst>
      <p:ext uri="{BB962C8B-B14F-4D97-AF65-F5344CB8AC3E}">
        <p14:creationId xmlns:p14="http://schemas.microsoft.com/office/powerpoint/2010/main" val="355383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What is </a:t>
            </a:r>
            <a:r>
              <a:rPr lang="en-US" i="1" dirty="0" smtClean="0">
                <a:latin typeface="Georgia" panose="02040502050405020303" pitchFamily="18" charset="0"/>
              </a:rPr>
              <a:t>Locus </a:t>
            </a:r>
            <a:r>
              <a:rPr lang="en-US" i="1" dirty="0" err="1" smtClean="0">
                <a:latin typeface="Georgia" panose="02040502050405020303" pitchFamily="18" charset="0"/>
              </a:rPr>
              <a:t>Standi</a:t>
            </a:r>
            <a:r>
              <a:rPr lang="en-US" dirty="0" smtClean="0">
                <a:latin typeface="Georgia" panose="02040502050405020303" pitchFamily="18" charset="0"/>
              </a:rPr>
              <a:t>?</a:t>
            </a:r>
            <a:endParaRPr lang="en-GB"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The traditional rule of standing has been that a petition for a legal remedy can ordinarily moved only by an </a:t>
            </a:r>
            <a:r>
              <a:rPr lang="en-US" sz="1600" i="1" dirty="0" smtClean="0">
                <a:solidFill>
                  <a:srgbClr val="FFC000"/>
                </a:solidFill>
                <a:latin typeface="Georgia" panose="02040502050405020303" pitchFamily="18" charset="0"/>
              </a:rPr>
              <a:t>aggrieved person</a:t>
            </a:r>
            <a:r>
              <a:rPr lang="en-US" sz="1600" dirty="0" smtClean="0">
                <a:latin typeface="Georgia" panose="02040502050405020303" pitchFamily="18" charset="0"/>
              </a:rPr>
              <a:t>. </a:t>
            </a:r>
            <a:r>
              <a:rPr lang="en-US" sz="1600" dirty="0">
                <a:latin typeface="Georgia" panose="02040502050405020303" pitchFamily="18" charset="0"/>
              </a:rPr>
              <a:t>This principle is based on theory that </a:t>
            </a:r>
            <a:r>
              <a:rPr lang="en-US" sz="1600" dirty="0">
                <a:solidFill>
                  <a:srgbClr val="FFC000"/>
                </a:solidFill>
                <a:latin typeface="Georgia" panose="02040502050405020303" pitchFamily="18" charset="0"/>
              </a:rPr>
              <a:t>remedies and rights are correlative</a:t>
            </a:r>
            <a:r>
              <a:rPr lang="en-US" sz="1600" dirty="0">
                <a:latin typeface="Georgia" panose="02040502050405020303" pitchFamily="18" charset="0"/>
              </a:rPr>
              <a:t> and therefore, </a:t>
            </a:r>
            <a:r>
              <a:rPr lang="en-US" sz="1600" dirty="0">
                <a:solidFill>
                  <a:srgbClr val="FFC000"/>
                </a:solidFill>
                <a:latin typeface="Georgia" panose="02040502050405020303" pitchFamily="18" charset="0"/>
              </a:rPr>
              <a:t>only a person whose own right is in jeopardy is entitled to seek a </a:t>
            </a:r>
            <a:r>
              <a:rPr lang="en-US" sz="1600" dirty="0" smtClean="0">
                <a:solidFill>
                  <a:srgbClr val="FFC000"/>
                </a:solidFill>
                <a:latin typeface="Georgia" panose="02040502050405020303" pitchFamily="18" charset="0"/>
              </a:rPr>
              <a:t>remedy</a:t>
            </a:r>
            <a:r>
              <a:rPr lang="en-US" sz="1600" dirty="0" smtClean="0">
                <a:latin typeface="Georgia" panose="02040502050405020303" pitchFamily="18" charset="0"/>
              </a:rPr>
              <a:t>.</a:t>
            </a:r>
          </a:p>
          <a:p>
            <a:pPr algn="just"/>
            <a:r>
              <a:rPr lang="en-US" sz="1600" dirty="0" smtClean="0">
                <a:latin typeface="Georgia" panose="02040502050405020303" pitchFamily="18" charset="0"/>
              </a:rPr>
              <a:t>This </a:t>
            </a:r>
            <a:r>
              <a:rPr lang="en-US" sz="1600" dirty="0">
                <a:latin typeface="Georgia" panose="02040502050405020303" pitchFamily="18" charset="0"/>
              </a:rPr>
              <a:t>basic rule gives rise to three propositions of </a:t>
            </a:r>
            <a:r>
              <a:rPr lang="en-US" sz="1600" dirty="0" smtClean="0">
                <a:latin typeface="Georgia" panose="02040502050405020303" pitchFamily="18" charset="0"/>
              </a:rPr>
              <a:t>law. </a:t>
            </a:r>
          </a:p>
          <a:p>
            <a:pPr marL="342900" indent="-342900" algn="just">
              <a:buFont typeface="+mj-lt"/>
              <a:buAutoNum type="arabicPeriod"/>
            </a:pPr>
            <a:r>
              <a:rPr lang="en-US" sz="1600" dirty="0" smtClean="0">
                <a:latin typeface="Georgia" panose="02040502050405020303" pitchFamily="18" charset="0"/>
              </a:rPr>
              <a:t>Only </a:t>
            </a:r>
            <a:r>
              <a:rPr lang="en-US" sz="1600" dirty="0">
                <a:latin typeface="Georgia" panose="02040502050405020303" pitchFamily="18" charset="0"/>
              </a:rPr>
              <a:t>he can take recourse to the writ jurisdiction whose own legal rights of person or property are directly and substantially injured. </a:t>
            </a:r>
          </a:p>
          <a:p>
            <a:pPr marL="342900" indent="-342900" algn="just">
              <a:buFont typeface="+mj-lt"/>
              <a:buAutoNum type="arabicPeriod"/>
            </a:pPr>
            <a:r>
              <a:rPr lang="en-US" sz="1600" dirty="0">
                <a:latin typeface="Georgia" panose="02040502050405020303" pitchFamily="18" charset="0"/>
              </a:rPr>
              <a:t>W</a:t>
            </a:r>
            <a:r>
              <a:rPr lang="en-US" sz="1600" dirty="0" smtClean="0">
                <a:latin typeface="Georgia" panose="02040502050405020303" pitchFamily="18" charset="0"/>
              </a:rPr>
              <a:t>hen </a:t>
            </a:r>
            <a:r>
              <a:rPr lang="en-US" sz="1600" dirty="0">
                <a:latin typeface="Georgia" panose="02040502050405020303" pitchFamily="18" charset="0"/>
              </a:rPr>
              <a:t>a person suffers along with other members of the public by administrative action, he cannot challenge the action in question unless he can show some special injury to himself over and above, what others have </a:t>
            </a:r>
            <a:r>
              <a:rPr lang="en-US" sz="1600" dirty="0" smtClean="0">
                <a:latin typeface="Georgia" panose="02040502050405020303" pitchFamily="18" charset="0"/>
              </a:rPr>
              <a:t>suffered.</a:t>
            </a:r>
          </a:p>
          <a:p>
            <a:pPr marL="342900" indent="-342900" algn="just">
              <a:buFont typeface="+mj-lt"/>
              <a:buAutoNum type="arabicPeriod"/>
            </a:pPr>
            <a:r>
              <a:rPr lang="en-US" sz="1600" dirty="0">
                <a:latin typeface="Georgia" panose="02040502050405020303" pitchFamily="18" charset="0"/>
              </a:rPr>
              <a:t>W</a:t>
            </a:r>
            <a:r>
              <a:rPr lang="en-US" sz="1600" dirty="0" smtClean="0">
                <a:latin typeface="Georgia" panose="02040502050405020303" pitchFamily="18" charset="0"/>
              </a:rPr>
              <a:t>here </a:t>
            </a:r>
            <a:r>
              <a:rPr lang="en-US" sz="1600" dirty="0">
                <a:latin typeface="Georgia" panose="02040502050405020303" pitchFamily="18" charset="0"/>
              </a:rPr>
              <a:t>a person challenging an administrative action is a total stranger (whom the courts call as a </a:t>
            </a:r>
            <a:r>
              <a:rPr lang="en-US" sz="1600" i="1" dirty="0" smtClean="0">
                <a:solidFill>
                  <a:srgbClr val="FFC000"/>
                </a:solidFill>
                <a:latin typeface="Georgia" panose="02040502050405020303" pitchFamily="18" charset="0"/>
              </a:rPr>
              <a:t>meddlesome interloper</a:t>
            </a:r>
            <a:r>
              <a:rPr lang="en-US" sz="1600" dirty="0" smtClean="0">
                <a:latin typeface="Georgia" panose="02040502050405020303" pitchFamily="18" charset="0"/>
              </a:rPr>
              <a:t>), </a:t>
            </a:r>
            <a:r>
              <a:rPr lang="en-US" sz="1600" dirty="0">
                <a:latin typeface="Georgia" panose="02040502050405020303" pitchFamily="18" charset="0"/>
              </a:rPr>
              <a:t>the court will not ordinarily entertain his </a:t>
            </a:r>
            <a:r>
              <a:rPr lang="en-US" sz="1600" dirty="0" smtClean="0">
                <a:latin typeface="Georgia" panose="02040502050405020303" pitchFamily="18" charset="0"/>
              </a:rPr>
              <a:t>petition.</a:t>
            </a:r>
          </a:p>
        </p:txBody>
      </p:sp>
    </p:spTree>
    <p:extLst>
      <p:ext uri="{BB962C8B-B14F-4D97-AF65-F5344CB8AC3E}">
        <p14:creationId xmlns:p14="http://schemas.microsoft.com/office/powerpoint/2010/main" val="68918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Georgia" panose="02040502050405020303" pitchFamily="18" charset="0"/>
              </a:rPr>
              <a:t>Why was </a:t>
            </a:r>
            <a:r>
              <a:rPr lang="en-US" sz="2800" i="1" dirty="0" smtClean="0">
                <a:latin typeface="Georgia" panose="02040502050405020303" pitchFamily="18" charset="0"/>
              </a:rPr>
              <a:t>Locus </a:t>
            </a:r>
            <a:r>
              <a:rPr lang="en-US" sz="2800" i="1" dirty="0" err="1" smtClean="0">
                <a:latin typeface="Georgia" panose="02040502050405020303" pitchFamily="18" charset="0"/>
              </a:rPr>
              <a:t>Standi</a:t>
            </a:r>
            <a:r>
              <a:rPr lang="en-US" sz="2800" dirty="0" smtClean="0">
                <a:latin typeface="Georgia" panose="02040502050405020303" pitchFamily="18" charset="0"/>
              </a:rPr>
              <a:t> narrower?</a:t>
            </a:r>
            <a:endParaRPr lang="en-GB" sz="2800" dirty="0">
              <a:latin typeface="Georgia" panose="02040502050405020303" pitchFamily="18" charset="0"/>
            </a:endParaRPr>
          </a:p>
        </p:txBody>
      </p:sp>
      <p:sp>
        <p:nvSpPr>
          <p:cNvPr id="3" name="Content Placeholder 2"/>
          <p:cNvSpPr>
            <a:spLocks noGrp="1"/>
          </p:cNvSpPr>
          <p:nvPr>
            <p:ph idx="1"/>
          </p:nvPr>
        </p:nvSpPr>
        <p:spPr/>
        <p:txBody>
          <a:bodyPr/>
          <a:lstStyle/>
          <a:p>
            <a:pPr algn="just"/>
            <a:r>
              <a:rPr lang="en-US" dirty="0">
                <a:latin typeface="Georgia" panose="02040502050405020303" pitchFamily="18" charset="0"/>
              </a:rPr>
              <a:t>The underlying reason being that, the third parties who have no interest in the case should not be allowed to take interest in the case because they would drag the case unnecessarily. Therefore, the rule of </a:t>
            </a:r>
            <a:r>
              <a:rPr lang="en-US" i="1" dirty="0">
                <a:latin typeface="Georgia" panose="02040502050405020303" pitchFamily="18" charset="0"/>
              </a:rPr>
              <a:t>locus </a:t>
            </a:r>
            <a:r>
              <a:rPr lang="en-US" i="1" dirty="0" err="1">
                <a:latin typeface="Georgia" panose="02040502050405020303" pitchFamily="18" charset="0"/>
              </a:rPr>
              <a:t>standi</a:t>
            </a:r>
            <a:r>
              <a:rPr lang="en-US" dirty="0">
                <a:latin typeface="Georgia" panose="02040502050405020303" pitchFamily="18" charset="0"/>
              </a:rPr>
              <a:t> is based on a sound policy, that is, judicial time as well as energy ought not to be wasted over hypothetical or abstract questions or questions at the instance of a professional litigant or busybody or meddlesome interloper.</a:t>
            </a:r>
            <a:endParaRPr lang="en-GB" dirty="0">
              <a:latin typeface="Georgia" panose="02040502050405020303" pitchFamily="18" charset="0"/>
            </a:endParaRPr>
          </a:p>
          <a:p>
            <a:pPr marL="0" indent="0" algn="just">
              <a:buNone/>
            </a:pPr>
            <a:endParaRPr lang="en-GB" dirty="0"/>
          </a:p>
        </p:txBody>
      </p:sp>
    </p:spTree>
    <p:extLst>
      <p:ext uri="{BB962C8B-B14F-4D97-AF65-F5344CB8AC3E}">
        <p14:creationId xmlns:p14="http://schemas.microsoft.com/office/powerpoint/2010/main" val="250010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Georgia" panose="02040502050405020303" pitchFamily="18" charset="0"/>
              </a:rPr>
              <a:t>Liberalization of </a:t>
            </a:r>
            <a:r>
              <a:rPr lang="en-US" sz="3200" i="1" dirty="0" smtClean="0">
                <a:latin typeface="Georgia" panose="02040502050405020303" pitchFamily="18" charset="0"/>
              </a:rPr>
              <a:t>Locus </a:t>
            </a:r>
            <a:r>
              <a:rPr lang="en-US" sz="3200" i="1" dirty="0" err="1" smtClean="0">
                <a:latin typeface="Georgia" panose="02040502050405020303" pitchFamily="18" charset="0"/>
              </a:rPr>
              <a:t>Standi</a:t>
            </a:r>
            <a:endParaRPr lang="en-GB" sz="3200" i="1"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The concept of </a:t>
            </a:r>
            <a:r>
              <a:rPr lang="en-US" sz="1600" i="1" dirty="0" smtClean="0">
                <a:latin typeface="Georgia" panose="02040502050405020303" pitchFamily="18" charset="0"/>
              </a:rPr>
              <a:t>locus </a:t>
            </a:r>
            <a:r>
              <a:rPr lang="en-US" sz="1600" i="1" dirty="0" err="1" smtClean="0">
                <a:latin typeface="Georgia" panose="02040502050405020303" pitchFamily="18" charset="0"/>
              </a:rPr>
              <a:t>standi</a:t>
            </a:r>
            <a:r>
              <a:rPr lang="en-US" sz="1600" dirty="0" smtClean="0">
                <a:latin typeface="Georgia" panose="02040502050405020303" pitchFamily="18" charset="0"/>
              </a:rPr>
              <a:t> </a:t>
            </a:r>
            <a:r>
              <a:rPr lang="en-US" sz="1600" dirty="0">
                <a:latin typeface="Georgia" panose="02040502050405020303" pitchFamily="18" charset="0"/>
              </a:rPr>
              <a:t>is being liberalized and the scope of the concept is being expanded day to </a:t>
            </a:r>
            <a:r>
              <a:rPr lang="en-US" sz="1600" dirty="0" smtClean="0">
                <a:latin typeface="Georgia" panose="02040502050405020303" pitchFamily="18" charset="0"/>
              </a:rPr>
              <a:t>day.</a:t>
            </a:r>
          </a:p>
        </p:txBody>
      </p:sp>
    </p:spTree>
    <p:extLst>
      <p:ext uri="{BB962C8B-B14F-4D97-AF65-F5344CB8AC3E}">
        <p14:creationId xmlns:p14="http://schemas.microsoft.com/office/powerpoint/2010/main" val="297185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25 E"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Georgia" panose="02040502050405020303" pitchFamily="18" charset="0"/>
              </a:rPr>
              <a:t>S. P. Gupta v. Union of India</a:t>
            </a:r>
            <a:r>
              <a:rPr lang="en-US" dirty="0">
                <a:latin typeface="Georgia" panose="02040502050405020303" pitchFamily="18" charset="0"/>
              </a:rPr>
              <a:t> (1982)</a:t>
            </a:r>
            <a:endParaRPr lang="en-GB" dirty="0"/>
          </a:p>
        </p:txBody>
      </p:sp>
      <p:sp>
        <p:nvSpPr>
          <p:cNvPr id="3" name="Content Placeholder 2"/>
          <p:cNvSpPr>
            <a:spLocks noGrp="1"/>
          </p:cNvSpPr>
          <p:nvPr>
            <p:ph idx="1"/>
          </p:nvPr>
        </p:nvSpPr>
        <p:spPr/>
        <p:txBody>
          <a:bodyPr>
            <a:normAutofit/>
          </a:bodyPr>
          <a:lstStyle/>
          <a:p>
            <a:pPr algn="just"/>
            <a:r>
              <a:rPr lang="en-US" sz="1600" dirty="0">
                <a:latin typeface="Georgia" panose="02040502050405020303" pitchFamily="18" charset="0"/>
              </a:rPr>
              <a:t>According to initial interpretation of Article 32 of the Constitution of </a:t>
            </a:r>
            <a:r>
              <a:rPr lang="en-US" sz="1600" dirty="0" smtClean="0">
                <a:latin typeface="Georgia" panose="02040502050405020303" pitchFamily="18" charset="0"/>
              </a:rPr>
              <a:t>India [Article 102 of the Constitution of Bangladesh], </a:t>
            </a:r>
            <a:r>
              <a:rPr lang="en-US" sz="1600" dirty="0">
                <a:latin typeface="Georgia" panose="02040502050405020303" pitchFamily="18" charset="0"/>
              </a:rPr>
              <a:t>only aggrieved party had the right to seek redress. </a:t>
            </a:r>
            <a:r>
              <a:rPr lang="en-US" sz="1600" dirty="0" smtClean="0">
                <a:latin typeface="Georgia" panose="02040502050405020303" pitchFamily="18" charset="0"/>
              </a:rPr>
              <a:t>Justice P. N. </a:t>
            </a:r>
            <a:r>
              <a:rPr lang="en-US" sz="1600" dirty="0" err="1" smtClean="0">
                <a:latin typeface="Georgia" panose="02040502050405020303" pitchFamily="18" charset="0"/>
              </a:rPr>
              <a:t>Bhagwati</a:t>
            </a:r>
            <a:r>
              <a:rPr lang="en-US" sz="1600" dirty="0" smtClean="0">
                <a:latin typeface="Georgia" panose="02040502050405020303" pitchFamily="18" charset="0"/>
              </a:rPr>
              <a:t> in </a:t>
            </a:r>
            <a:r>
              <a:rPr lang="en-US" sz="1600" i="1" dirty="0">
                <a:latin typeface="Georgia" panose="02040502050405020303" pitchFamily="18" charset="0"/>
              </a:rPr>
              <a:t>S. P. Gupta v. Union of </a:t>
            </a:r>
            <a:r>
              <a:rPr lang="en-US" sz="1600" i="1" dirty="0" smtClean="0">
                <a:latin typeface="Georgia" panose="02040502050405020303" pitchFamily="18" charset="0"/>
              </a:rPr>
              <a:t>India</a:t>
            </a:r>
            <a:r>
              <a:rPr lang="en-US" sz="1600" dirty="0" smtClean="0">
                <a:latin typeface="Georgia" panose="02040502050405020303" pitchFamily="18" charset="0"/>
              </a:rPr>
              <a:t> (1982)  articulated </a:t>
            </a:r>
            <a:r>
              <a:rPr lang="en-US" sz="1600" dirty="0">
                <a:latin typeface="Georgia" panose="02040502050405020303" pitchFamily="18" charset="0"/>
              </a:rPr>
              <a:t>the concept of PIL as </a:t>
            </a:r>
            <a:r>
              <a:rPr lang="en-US" sz="1600" dirty="0" smtClean="0">
                <a:latin typeface="Georgia" panose="02040502050405020303" pitchFamily="18" charset="0"/>
              </a:rPr>
              <a:t>follows: </a:t>
            </a:r>
          </a:p>
          <a:p>
            <a:pPr algn="just"/>
            <a:r>
              <a:rPr lang="en-US" sz="1600" dirty="0" smtClean="0">
                <a:latin typeface="Georgia" panose="02040502050405020303" pitchFamily="18" charset="0"/>
              </a:rPr>
              <a:t>“</a:t>
            </a:r>
            <a:r>
              <a:rPr lang="en-US" sz="1600" dirty="0">
                <a:latin typeface="Georgia" panose="02040502050405020303" pitchFamily="18" charset="0"/>
              </a:rPr>
              <a:t>Where a legal wrong or a legal injury is caused to a person or to a determinate class of persons by reason of violation of any constitutional or legal right or any burden is imposed in contravention of any constitutional or legal provision or without authority of law or any such legal wrong or legal injury or illegal burden is threatened and such person or determinate class of persons by reasons of poverty, helplessness or disability or socially or economically disadvantaged position to approach the court for relief, any member of public can maintain an application for an appropriate direction, order or writ in the High Court under Article 226 and in case any breach of fundamental rights of such persons or determinate class of persons, in this court under Article </a:t>
            </a:r>
            <a:r>
              <a:rPr lang="en-US" sz="1600" dirty="0" smtClean="0">
                <a:latin typeface="Georgia" panose="02040502050405020303" pitchFamily="18" charset="0"/>
              </a:rPr>
              <a:t>32 [Article of the Constitution of Bangladesh] </a:t>
            </a:r>
            <a:r>
              <a:rPr lang="en-US" sz="1600" dirty="0">
                <a:latin typeface="Georgia" panose="02040502050405020303" pitchFamily="18" charset="0"/>
              </a:rPr>
              <a:t>seeking judicial redress for the legal wrong or legal injury caused to such person or determinate class of persons.”</a:t>
            </a:r>
            <a:endParaRPr lang="en-GB" sz="1600" dirty="0">
              <a:latin typeface="Georgia" panose="02040502050405020303" pitchFamily="18" charset="0"/>
            </a:endParaRPr>
          </a:p>
        </p:txBody>
      </p:sp>
    </p:spTree>
    <p:extLst>
      <p:ext uri="{BB962C8B-B14F-4D97-AF65-F5344CB8AC3E}">
        <p14:creationId xmlns:p14="http://schemas.microsoft.com/office/powerpoint/2010/main" val="96783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214</TotalTime>
  <Words>2574</Words>
  <Application>Microsoft Office PowerPoint</Application>
  <PresentationFormat>Widescreen</PresentationFormat>
  <Paragraphs>68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Corbel</vt:lpstr>
      <vt:lpstr>Georgia</vt:lpstr>
      <vt:lpstr>Times New Roman</vt:lpstr>
      <vt:lpstr>Wingdings 2</vt:lpstr>
      <vt:lpstr>Frame</vt:lpstr>
      <vt:lpstr>Public Interest Litigation</vt:lpstr>
      <vt:lpstr>Introduction</vt:lpstr>
      <vt:lpstr>Origin of the Concept</vt:lpstr>
      <vt:lpstr>PIL in India</vt:lpstr>
      <vt:lpstr>What is Locus Standi?</vt:lpstr>
      <vt:lpstr>What is Locus Standi?</vt:lpstr>
      <vt:lpstr>Why was Locus Standi narrower?</vt:lpstr>
      <vt:lpstr>Liberalization of Locus Standi</vt:lpstr>
      <vt:lpstr>S. P. Gupta v. Union of India (1982)</vt:lpstr>
      <vt:lpstr>Justice P. N. Bhagwati</vt:lpstr>
      <vt:lpstr>Uses of PIL</vt:lpstr>
      <vt:lpstr>PIL in Bangladesh</vt:lpstr>
      <vt:lpstr>Dr. Mohiuddin Farooque v Bangladesh (1996)</vt:lpstr>
      <vt:lpstr>Chief Justice ATM Afzal</vt:lpstr>
      <vt:lpstr>Justice Mustafa Kamal</vt:lpstr>
      <vt:lpstr>Justice Latifur Rahman</vt:lpstr>
      <vt:lpstr>Justice Bimalendu Bikash Roy Choudhury</vt:lpstr>
      <vt:lpstr>How to Stop Flood of PIL?</vt:lpstr>
      <vt:lpstr>Balanced PIL</vt:lpstr>
      <vt:lpstr>Important NGOS Lodging PIL Cases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Interest Litigation</dc:title>
  <dc:creator>administrator</dc:creator>
  <cp:lastModifiedBy>administrator</cp:lastModifiedBy>
  <cp:revision>58</cp:revision>
  <dcterms:created xsi:type="dcterms:W3CDTF">2019-06-17T03:10:37Z</dcterms:created>
  <dcterms:modified xsi:type="dcterms:W3CDTF">2019-06-17T06:46:36Z</dcterms:modified>
</cp:coreProperties>
</file>