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72" r:id="rId3"/>
    <p:sldId id="283" r:id="rId4"/>
    <p:sldId id="276" r:id="rId5"/>
    <p:sldId id="279" r:id="rId6"/>
    <p:sldId id="281" r:id="rId7"/>
    <p:sldId id="280" r:id="rId8"/>
    <p:sldId id="273" r:id="rId9"/>
    <p:sldId id="271" r:id="rId10"/>
    <p:sldId id="261" r:id="rId11"/>
    <p:sldId id="27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2067374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670060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983538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2F34-20C7-47BD-82E5-77B98953F527}"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2577752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20C2F34-20C7-47BD-82E5-77B98953F527}" type="datetimeFigureOut">
              <a:rPr lang="en-US" smtClean="0"/>
              <a:t>6/16/2020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908056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0C2F34-20C7-47BD-82E5-77B98953F527}" type="datetimeFigureOut">
              <a:rPr lang="en-US" smtClean="0"/>
              <a:t>6/16/2020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4135350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0C2F34-20C7-47BD-82E5-77B98953F527}" type="datetimeFigureOut">
              <a:rPr lang="en-US" smtClean="0"/>
              <a:t>6/16/2020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508547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0C2F34-20C7-47BD-82E5-77B98953F527}" type="datetimeFigureOut">
              <a:rPr lang="en-US" smtClean="0"/>
              <a:t>6/16/2020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937965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0C2F34-20C7-47BD-82E5-77B98953F527}" type="datetimeFigureOut">
              <a:rPr lang="en-US" smtClean="0"/>
              <a:t>6/16/2020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1619601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C2F34-20C7-47BD-82E5-77B98953F527}" type="datetimeFigureOut">
              <a:rPr lang="en-US" smtClean="0"/>
              <a:t>6/16/2020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61355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0C2F34-20C7-47BD-82E5-77B98953F527}" type="datetimeFigureOut">
              <a:rPr lang="en-US" smtClean="0"/>
              <a:t>6/16/2020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B147-A4D5-4409-914C-0A15011E030E}" type="slidenum">
              <a:rPr lang="en-US" smtClean="0"/>
              <a:t>‹#›</a:t>
            </a:fld>
            <a:endParaRPr lang="en-US"/>
          </a:p>
        </p:txBody>
      </p:sp>
    </p:spTree>
    <p:extLst>
      <p:ext uri="{BB962C8B-B14F-4D97-AF65-F5344CB8AC3E}">
        <p14:creationId xmlns:p14="http://schemas.microsoft.com/office/powerpoint/2010/main" val="3011080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C2F34-20C7-47BD-82E5-77B98953F527}" type="datetimeFigureOut">
              <a:rPr lang="en-US" smtClean="0"/>
              <a:t>6/16/2020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73B147-A4D5-4409-914C-0A15011E030E}" type="slidenum">
              <a:rPr lang="en-US" smtClean="0"/>
              <a:t>‹#›</a:t>
            </a:fld>
            <a:endParaRPr lang="en-US"/>
          </a:p>
        </p:txBody>
      </p:sp>
    </p:spTree>
    <p:extLst>
      <p:ext uri="{BB962C8B-B14F-4D97-AF65-F5344CB8AC3E}">
        <p14:creationId xmlns:p14="http://schemas.microsoft.com/office/powerpoint/2010/main" val="2569590595"/>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awyersnjurists.com/lawyer_ci/case/senior-manager-ms-dosta-textile-mills-ltd-and-others-vs-sudhansu-b-nath-40-dlr-ad-1988-4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normAutofit/>
          </a:bodyPr>
          <a:lstStyle/>
          <a:p>
            <a:pPr marL="0" indent="0" algn="ctr">
              <a:buNone/>
            </a:pPr>
            <a:endParaRPr lang="en-US" sz="4000" dirty="0" smtClean="0">
              <a:latin typeface="Andalus" panose="02020603050405020304" pitchFamily="18" charset="-78"/>
              <a:cs typeface="Andalus" panose="02020603050405020304" pitchFamily="18" charset="-78"/>
            </a:endParaRPr>
          </a:p>
          <a:p>
            <a:pPr marL="0" indent="0" algn="ctr">
              <a:buNone/>
            </a:pPr>
            <a:endParaRPr lang="en-US" sz="4000" dirty="0">
              <a:latin typeface="Andalus" panose="02020603050405020304" pitchFamily="18" charset="-78"/>
              <a:cs typeface="Andalus" panose="02020603050405020304" pitchFamily="18" charset="-78"/>
            </a:endParaRPr>
          </a:p>
          <a:p>
            <a:pPr marL="0" indent="0" algn="ctr">
              <a:buNone/>
            </a:pPr>
            <a:endParaRPr lang="en-US" sz="4000" dirty="0" smtClean="0">
              <a:latin typeface="Andalus" panose="02020603050405020304" pitchFamily="18" charset="-78"/>
              <a:cs typeface="Andalus" panose="02020603050405020304" pitchFamily="18" charset="-78"/>
            </a:endParaRPr>
          </a:p>
          <a:p>
            <a:pPr marL="0" indent="0" algn="ctr">
              <a:buNone/>
            </a:pPr>
            <a:r>
              <a:rPr lang="en-US" sz="4000" dirty="0" smtClean="0">
                <a:latin typeface="Andalus" panose="02020603050405020304" pitchFamily="18" charset="-78"/>
                <a:cs typeface="Andalus" panose="02020603050405020304" pitchFamily="18" charset="-78"/>
              </a:rPr>
              <a:t>Meaning and Classification of Workers and the Conditions of Employment</a:t>
            </a:r>
            <a:endParaRPr lang="en-US"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2549825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dirty="0" smtClean="0">
                <a:latin typeface="Andalus" panose="02020603050405020304" pitchFamily="18" charset="-78"/>
                <a:cs typeface="Andalus" panose="02020603050405020304" pitchFamily="18" charset="-78"/>
              </a:rPr>
              <a:t> </a:t>
            </a:r>
            <a:endParaRPr lang="en-US" sz="4000" dirty="0" smtClean="0">
              <a:latin typeface="Andalus" panose="02020603050405020304" pitchFamily="18" charset="-78"/>
              <a:cs typeface="Andalus" panose="02020603050405020304" pitchFamily="18" charset="-78"/>
            </a:endParaRPr>
          </a:p>
          <a:p>
            <a:pPr marL="0" lvl="0" indent="0" algn="ctr">
              <a:buNone/>
            </a:pPr>
            <a:r>
              <a:rPr lang="en-US" sz="4000" dirty="0" smtClean="0">
                <a:latin typeface="Andalus" panose="02020603050405020304" pitchFamily="18" charset="-78"/>
                <a:cs typeface="Andalus" panose="02020603050405020304" pitchFamily="18" charset="-78"/>
              </a:rPr>
              <a:t>Register </a:t>
            </a:r>
            <a:r>
              <a:rPr lang="en-US" sz="4000" dirty="0">
                <a:latin typeface="Andalus" panose="02020603050405020304" pitchFamily="18" charset="-78"/>
                <a:cs typeface="Andalus" panose="02020603050405020304" pitchFamily="18" charset="-78"/>
              </a:rPr>
              <a:t>of workers and supply of tickets and </a:t>
            </a:r>
            <a:r>
              <a:rPr lang="en-US" sz="4000" dirty="0" smtClean="0">
                <a:latin typeface="Andalus" panose="02020603050405020304" pitchFamily="18" charset="-78"/>
                <a:cs typeface="Andalus" panose="02020603050405020304" pitchFamily="18" charset="-78"/>
              </a:rPr>
              <a:t>cards (Section 9)</a:t>
            </a:r>
            <a:endParaRPr lang="en-US"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343137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5530"/>
            <a:ext cx="10515600" cy="6042992"/>
          </a:xfrm>
        </p:spPr>
        <p:txBody>
          <a:bodyPr/>
          <a:lstStyle/>
          <a:p>
            <a:pPr marL="0" lvl="0" indent="0">
              <a:buNone/>
            </a:pPr>
            <a:endParaRPr lang="en-US" sz="4000" dirty="0" smtClean="0">
              <a:latin typeface="Andalus" panose="02020603050405020304" pitchFamily="18" charset="-78"/>
              <a:cs typeface="Andalus" panose="02020603050405020304" pitchFamily="18" charset="-78"/>
            </a:endParaRPr>
          </a:p>
          <a:p>
            <a:pPr marL="0" lvl="0" indent="0" algn="ctr">
              <a:buNone/>
            </a:pPr>
            <a:r>
              <a:rPr lang="en-US" sz="4000" dirty="0" smtClean="0">
                <a:latin typeface="Andalus" panose="02020603050405020304" pitchFamily="18" charset="-78"/>
                <a:cs typeface="Andalus" panose="02020603050405020304" pitchFamily="18" charset="-78"/>
              </a:rPr>
              <a:t>   Discussion </a:t>
            </a:r>
            <a:endParaRPr lang="en-US" sz="4000" dirty="0">
              <a:latin typeface="Andalus" panose="02020603050405020304" pitchFamily="18" charset="-78"/>
              <a:cs typeface="Andalus" panose="02020603050405020304" pitchFamily="18" charset="-78"/>
            </a:endParaRPr>
          </a:p>
          <a:p>
            <a:pPr marL="0" lvl="0" indent="0" algn="ctr">
              <a:buNone/>
            </a:pPr>
            <a:endParaRPr lang="en-US" sz="4000" dirty="0" smtClean="0">
              <a:latin typeface="Andalus" panose="02020603050405020304" pitchFamily="18" charset="-78"/>
              <a:cs typeface="Andalus" panose="02020603050405020304" pitchFamily="18" charset="-78"/>
            </a:endParaRPr>
          </a:p>
          <a:p>
            <a:pPr marL="0" lvl="0" indent="0" algn="ctr">
              <a:buNone/>
            </a:pPr>
            <a:endParaRPr lang="en-US" sz="4000" dirty="0">
              <a:latin typeface="Andalus" panose="02020603050405020304" pitchFamily="18" charset="-78"/>
              <a:cs typeface="Andalus" panose="02020603050405020304" pitchFamily="18" charset="-78"/>
            </a:endParaRPr>
          </a:p>
          <a:p>
            <a:pPr marL="0" lvl="0" indent="0" algn="ctr">
              <a:buNone/>
            </a:pPr>
            <a:endParaRPr lang="en-US" sz="4000" dirty="0" smtClean="0">
              <a:latin typeface="Andalus" panose="02020603050405020304" pitchFamily="18" charset="-78"/>
              <a:cs typeface="Andalus" panose="02020603050405020304" pitchFamily="18" charset="-78"/>
            </a:endParaRPr>
          </a:p>
          <a:p>
            <a:pPr marL="0" lvl="0" indent="0" algn="ctr">
              <a:buNone/>
            </a:pPr>
            <a:r>
              <a:rPr lang="en-US" sz="4000" dirty="0" smtClean="0">
                <a:latin typeface="Andalus" panose="02020603050405020304" pitchFamily="18" charset="-78"/>
                <a:cs typeface="Andalus" panose="02020603050405020304" pitchFamily="18" charset="-78"/>
              </a:rPr>
              <a:t>Questions </a:t>
            </a:r>
            <a:endParaRPr lang="en-US"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90962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u="sng" dirty="0">
                <a:solidFill>
                  <a:srgbClr val="FFFF00"/>
                </a:solidFill>
                <a:latin typeface="Andalus" panose="02020603050405020304" pitchFamily="18" charset="-78"/>
                <a:cs typeface="Andalus" panose="02020603050405020304" pitchFamily="18" charset="-78"/>
              </a:rPr>
              <a:t> </a:t>
            </a:r>
            <a:r>
              <a:rPr lang="en-US" sz="4000" u="sng" dirty="0" smtClean="0">
                <a:solidFill>
                  <a:srgbClr val="FFFF00"/>
                </a:solidFill>
                <a:latin typeface="Andalus" panose="02020603050405020304" pitchFamily="18" charset="-78"/>
                <a:cs typeface="Andalus" panose="02020603050405020304" pitchFamily="18" charset="-78"/>
              </a:rPr>
              <a:t>Objectives of the </a:t>
            </a:r>
            <a:r>
              <a:rPr lang="en-US" sz="4000" u="sng" dirty="0" smtClean="0">
                <a:solidFill>
                  <a:srgbClr val="FFFF00"/>
                </a:solidFill>
                <a:latin typeface="Andalus" panose="02020603050405020304" pitchFamily="18" charset="-78"/>
                <a:cs typeface="Andalus" panose="02020603050405020304" pitchFamily="18" charset="-78"/>
              </a:rPr>
              <a:t>Lesson</a:t>
            </a:r>
            <a:endParaRPr lang="en-US" sz="4000" u="sng" dirty="0" smtClean="0">
              <a:solidFill>
                <a:srgbClr val="FFFF00"/>
              </a:solidFill>
              <a:latin typeface="Andalus" panose="02020603050405020304" pitchFamily="18" charset="-78"/>
              <a:cs typeface="Andalus" panose="02020603050405020304" pitchFamily="18" charset="-78"/>
            </a:endParaRPr>
          </a:p>
          <a:p>
            <a:pPr marL="0" lvl="0" indent="0" algn="ctr">
              <a:buNone/>
            </a:pPr>
            <a:endParaRPr lang="en-US" sz="4000" dirty="0" smtClean="0">
              <a:latin typeface="Andalus" panose="02020603050405020304" pitchFamily="18" charset="-78"/>
              <a:cs typeface="Andalus" panose="02020603050405020304" pitchFamily="18" charset="-78"/>
            </a:endParaRPr>
          </a:p>
          <a:p>
            <a:pPr marL="0" lvl="0" indent="0">
              <a:buNone/>
            </a:pPr>
            <a:r>
              <a:rPr lang="en-US" sz="4000" dirty="0">
                <a:latin typeface="Andalus" panose="02020603050405020304" pitchFamily="18" charset="-78"/>
                <a:cs typeface="Andalus" panose="02020603050405020304" pitchFamily="18" charset="-78"/>
              </a:rPr>
              <a:t>	</a:t>
            </a:r>
            <a:r>
              <a:rPr lang="en-US" sz="4000" dirty="0" smtClean="0">
                <a:latin typeface="Andalus" panose="02020603050405020304" pitchFamily="18" charset="-78"/>
                <a:cs typeface="Andalus" panose="02020603050405020304" pitchFamily="18" charset="-78"/>
              </a:rPr>
              <a:t>1. </a:t>
            </a:r>
            <a:r>
              <a:rPr lang="en-US" sz="3200" dirty="0" smtClean="0">
                <a:latin typeface="Andalus" panose="02020603050405020304" pitchFamily="18" charset="-78"/>
                <a:cs typeface="Andalus" panose="02020603050405020304" pitchFamily="18" charset="-78"/>
              </a:rPr>
              <a:t>How do we define workers?</a:t>
            </a:r>
          </a:p>
          <a:p>
            <a:pPr marL="0" lvl="0" indent="0">
              <a:buNone/>
            </a:pPr>
            <a:r>
              <a:rPr lang="en-US" sz="3200" dirty="0">
                <a:latin typeface="Andalus" panose="02020603050405020304" pitchFamily="18" charset="-78"/>
                <a:cs typeface="Andalus" panose="02020603050405020304" pitchFamily="18" charset="-78"/>
              </a:rPr>
              <a:t>	</a:t>
            </a:r>
            <a:r>
              <a:rPr lang="en-US" sz="3200" dirty="0" smtClean="0">
                <a:latin typeface="Andalus" panose="02020603050405020304" pitchFamily="18" charset="-78"/>
                <a:cs typeface="Andalus" panose="02020603050405020304" pitchFamily="18" charset="-78"/>
              </a:rPr>
              <a:t>2. How workers are different from other employees in an establishment? </a:t>
            </a:r>
          </a:p>
          <a:p>
            <a:pPr marL="0" lvl="0" indent="0">
              <a:buNone/>
            </a:pPr>
            <a:r>
              <a:rPr lang="en-US" sz="3200" dirty="0">
                <a:latin typeface="Andalus" panose="02020603050405020304" pitchFamily="18" charset="-78"/>
                <a:cs typeface="Andalus" panose="02020603050405020304" pitchFamily="18" charset="-78"/>
              </a:rPr>
              <a:t>	</a:t>
            </a:r>
            <a:r>
              <a:rPr lang="en-US" sz="3200" dirty="0" smtClean="0">
                <a:latin typeface="Andalus" panose="02020603050405020304" pitchFamily="18" charset="-78"/>
                <a:cs typeface="Andalus" panose="02020603050405020304" pitchFamily="18" charset="-78"/>
              </a:rPr>
              <a:t>3. What the conditions of an employment? </a:t>
            </a:r>
            <a:endParaRPr lang="en-US" sz="3200" dirty="0"/>
          </a:p>
        </p:txBody>
      </p:sp>
    </p:spTree>
    <p:extLst>
      <p:ext uri="{BB962C8B-B14F-4D97-AF65-F5344CB8AC3E}">
        <p14:creationId xmlns:p14="http://schemas.microsoft.com/office/powerpoint/2010/main" val="17665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u="sng" dirty="0" smtClean="0">
                <a:solidFill>
                  <a:srgbClr val="FFFF00"/>
                </a:solidFill>
                <a:latin typeface="Andalus" panose="02020603050405020304" pitchFamily="18" charset="-78"/>
                <a:cs typeface="Andalus" panose="02020603050405020304" pitchFamily="18" charset="-78"/>
              </a:rPr>
              <a:t>Agenda of the Lesson </a:t>
            </a:r>
          </a:p>
          <a:p>
            <a:pPr marL="0" lvl="0" indent="0">
              <a:buNone/>
            </a:pPr>
            <a:endParaRPr lang="en-US" sz="4000" u="sng" dirty="0">
              <a:solidFill>
                <a:srgbClr val="FFFF00"/>
              </a:solidFill>
              <a:latin typeface="Andalus" panose="02020603050405020304" pitchFamily="18" charset="-78"/>
              <a:cs typeface="Andalus" panose="02020603050405020304" pitchFamily="18" charset="-78"/>
            </a:endParaRPr>
          </a:p>
          <a:p>
            <a:pPr lvl="2">
              <a:buFont typeface="Wingdings" panose="05000000000000000000" pitchFamily="2" charset="2"/>
              <a:buChar char="Ø"/>
            </a:pPr>
            <a:r>
              <a:rPr lang="en-US" sz="2800" dirty="0" smtClean="0">
                <a:latin typeface="Andalus" panose="02020603050405020304" pitchFamily="18" charset="-78"/>
                <a:cs typeface="Andalus" panose="02020603050405020304" pitchFamily="18" charset="-78"/>
              </a:rPr>
              <a:t>Meaning </a:t>
            </a:r>
            <a:r>
              <a:rPr lang="en-US" sz="2800" dirty="0">
                <a:latin typeface="Andalus" panose="02020603050405020304" pitchFamily="18" charset="-78"/>
                <a:cs typeface="Andalus" panose="02020603050405020304" pitchFamily="18" charset="-78"/>
              </a:rPr>
              <a:t>of workers;</a:t>
            </a:r>
          </a:p>
          <a:p>
            <a:pPr lvl="2">
              <a:buFont typeface="Wingdings" panose="05000000000000000000" pitchFamily="2" charset="2"/>
              <a:buChar char="Ø"/>
            </a:pPr>
            <a:r>
              <a:rPr lang="en-US" sz="2800" dirty="0" smtClean="0">
                <a:latin typeface="Andalus" panose="02020603050405020304" pitchFamily="18" charset="-78"/>
                <a:cs typeface="Andalus" panose="02020603050405020304" pitchFamily="18" charset="-78"/>
              </a:rPr>
              <a:t>Classification </a:t>
            </a:r>
            <a:r>
              <a:rPr lang="en-US" sz="2800" dirty="0">
                <a:latin typeface="Andalus" panose="02020603050405020304" pitchFamily="18" charset="-78"/>
                <a:cs typeface="Andalus" panose="02020603050405020304" pitchFamily="18" charset="-78"/>
              </a:rPr>
              <a:t>of workers;</a:t>
            </a:r>
          </a:p>
          <a:p>
            <a:pPr lvl="2">
              <a:buFont typeface="Wingdings" panose="05000000000000000000" pitchFamily="2" charset="2"/>
              <a:buChar char="Ø"/>
            </a:pPr>
            <a:r>
              <a:rPr lang="en-US" sz="2800" dirty="0" smtClean="0">
                <a:latin typeface="Andalus" panose="02020603050405020304" pitchFamily="18" charset="-78"/>
                <a:cs typeface="Andalus" panose="02020603050405020304" pitchFamily="18" charset="-78"/>
              </a:rPr>
              <a:t>Condition </a:t>
            </a:r>
            <a:r>
              <a:rPr lang="en-US" sz="2800" dirty="0">
                <a:latin typeface="Andalus" panose="02020603050405020304" pitchFamily="18" charset="-78"/>
                <a:cs typeface="Andalus" panose="02020603050405020304" pitchFamily="18" charset="-78"/>
              </a:rPr>
              <a:t>of work;</a:t>
            </a:r>
          </a:p>
          <a:p>
            <a:pPr lvl="2">
              <a:buFont typeface="Wingdings" panose="05000000000000000000" pitchFamily="2" charset="2"/>
              <a:buChar char="Ø"/>
            </a:pPr>
            <a:r>
              <a:rPr lang="en-US" sz="2800" dirty="0" smtClean="0">
                <a:latin typeface="Andalus" panose="02020603050405020304" pitchFamily="18" charset="-78"/>
                <a:cs typeface="Andalus" panose="02020603050405020304" pitchFamily="18" charset="-78"/>
              </a:rPr>
              <a:t>Employment </a:t>
            </a:r>
            <a:r>
              <a:rPr lang="en-US" sz="2800" dirty="0">
                <a:latin typeface="Andalus" panose="02020603050405020304" pitchFamily="18" charset="-78"/>
                <a:cs typeface="Andalus" panose="02020603050405020304" pitchFamily="18" charset="-78"/>
              </a:rPr>
              <a:t>procedure;</a:t>
            </a:r>
          </a:p>
          <a:p>
            <a:pPr lvl="2">
              <a:buFont typeface="Wingdings" panose="05000000000000000000" pitchFamily="2" charset="2"/>
              <a:buChar char="Ø"/>
            </a:pPr>
            <a:r>
              <a:rPr lang="en-US" sz="2800" dirty="0" smtClean="0">
                <a:latin typeface="Andalus" panose="02020603050405020304" pitchFamily="18" charset="-78"/>
                <a:cs typeface="Andalus" panose="02020603050405020304" pitchFamily="18" charset="-78"/>
              </a:rPr>
              <a:t>Service </a:t>
            </a:r>
            <a:r>
              <a:rPr lang="en-US" sz="2800" dirty="0">
                <a:latin typeface="Andalus" panose="02020603050405020304" pitchFamily="18" charset="-78"/>
                <a:cs typeface="Andalus" panose="02020603050405020304" pitchFamily="18" charset="-78"/>
              </a:rPr>
              <a:t>rules and books.</a:t>
            </a:r>
          </a:p>
          <a:p>
            <a:pPr marL="0" lvl="0" indent="0" algn="ctr">
              <a:buNone/>
            </a:pPr>
            <a:endParaRPr lang="en-US" dirty="0"/>
          </a:p>
        </p:txBody>
      </p:sp>
    </p:spTree>
    <p:extLst>
      <p:ext uri="{BB962C8B-B14F-4D97-AF65-F5344CB8AC3E}">
        <p14:creationId xmlns:p14="http://schemas.microsoft.com/office/powerpoint/2010/main" val="54631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dirty="0">
                <a:latin typeface="Andalus" panose="02020603050405020304" pitchFamily="18" charset="-78"/>
                <a:cs typeface="Andalus" panose="02020603050405020304" pitchFamily="18" charset="-78"/>
              </a:rPr>
              <a:t>Meaning of </a:t>
            </a:r>
            <a:r>
              <a:rPr lang="en-US" sz="4000" dirty="0" smtClean="0">
                <a:latin typeface="Andalus" panose="02020603050405020304" pitchFamily="18" charset="-78"/>
                <a:cs typeface="Andalus" panose="02020603050405020304" pitchFamily="18" charset="-78"/>
              </a:rPr>
              <a:t>workers</a:t>
            </a:r>
          </a:p>
          <a:p>
            <a:pPr marL="0" lvl="0" indent="0" algn="ctr">
              <a:buNone/>
            </a:pPr>
            <a:endParaRPr lang="en-US" sz="4000" dirty="0">
              <a:latin typeface="Andalus" panose="02020603050405020304" pitchFamily="18" charset="-78"/>
              <a:cs typeface="Andalus" panose="02020603050405020304" pitchFamily="18" charset="-78"/>
            </a:endParaRPr>
          </a:p>
          <a:p>
            <a:pPr marL="0" lvl="0" indent="0">
              <a:buNone/>
            </a:pPr>
            <a:r>
              <a:rPr lang="en-US" dirty="0" smtClean="0">
                <a:latin typeface="Andalus" panose="02020603050405020304" pitchFamily="18" charset="-78"/>
                <a:cs typeface="Andalus" panose="02020603050405020304" pitchFamily="18" charset="-78"/>
              </a:rPr>
              <a:t>Section 2(65): </a:t>
            </a:r>
            <a:r>
              <a:rPr lang="en-US" dirty="0">
                <a:latin typeface="Andalus" panose="02020603050405020304" pitchFamily="18" charset="-78"/>
                <a:cs typeface="Andalus" panose="02020603050405020304" pitchFamily="18" charset="-78"/>
              </a:rPr>
              <a:t>(</a:t>
            </a:r>
            <a:r>
              <a:rPr lang="en-US" dirty="0" err="1">
                <a:latin typeface="Andalus" panose="02020603050405020304" pitchFamily="18" charset="-78"/>
                <a:cs typeface="Andalus" panose="02020603050405020304" pitchFamily="18" charset="-78"/>
              </a:rPr>
              <a:t>Lxv</a:t>
            </a:r>
            <a:r>
              <a:rPr lang="en-US" dirty="0">
                <a:latin typeface="Andalus" panose="02020603050405020304" pitchFamily="18" charset="-78"/>
                <a:cs typeface="Andalus" panose="02020603050405020304" pitchFamily="18" charset="-78"/>
              </a:rPr>
              <a:t>) ‘worker’ means any person including an apprentice employed in any establishment or industry, either directly or through a contractor, to do any skilled, unskilled, manual, technical, trade promotional or clerical work for hire or reward, whether the terms of employment be expressed or implied, but does not include a person employed mainly in a managerial or administrative </a:t>
            </a:r>
            <a:r>
              <a:rPr lang="en-US" dirty="0" smtClean="0">
                <a:latin typeface="Andalus" panose="02020603050405020304" pitchFamily="18" charset="-78"/>
                <a:cs typeface="Andalus" panose="02020603050405020304" pitchFamily="18" charset="-78"/>
              </a:rPr>
              <a:t>capacity. </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31292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normAutofit lnSpcReduction="10000"/>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dirty="0">
                <a:latin typeface="Andalus" panose="02020603050405020304" pitchFamily="18" charset="-78"/>
                <a:cs typeface="Andalus" panose="02020603050405020304" pitchFamily="18" charset="-78"/>
              </a:rPr>
              <a:t>Meaning of </a:t>
            </a:r>
            <a:r>
              <a:rPr lang="en-US" sz="4000" dirty="0" smtClean="0">
                <a:latin typeface="Andalus" panose="02020603050405020304" pitchFamily="18" charset="-78"/>
                <a:cs typeface="Andalus" panose="02020603050405020304" pitchFamily="18" charset="-78"/>
              </a:rPr>
              <a:t>workers</a:t>
            </a:r>
            <a:endParaRPr lang="en-US" dirty="0">
              <a:latin typeface="Andalus" panose="02020603050405020304" pitchFamily="18" charset="-78"/>
              <a:cs typeface="Andalus" panose="02020603050405020304" pitchFamily="18" charset="-78"/>
            </a:endParaRPr>
          </a:p>
          <a:p>
            <a:pPr marL="0" lvl="0" indent="0">
              <a:buNone/>
            </a:pPr>
            <a:endParaRPr lang="en-US" sz="4000" dirty="0">
              <a:latin typeface="Andalus" panose="02020603050405020304" pitchFamily="18" charset="-78"/>
              <a:cs typeface="Andalus" panose="02020603050405020304" pitchFamily="18" charset="-78"/>
            </a:endParaRPr>
          </a:p>
          <a:p>
            <a:pPr marL="0" indent="0">
              <a:buNone/>
            </a:pPr>
            <a:r>
              <a:rPr lang="en-US" i="1" cap="all" dirty="0">
                <a:latin typeface="Andalus" panose="02020603050405020304" pitchFamily="18" charset="-78"/>
                <a:cs typeface="Andalus" panose="02020603050405020304" pitchFamily="18" charset="-78"/>
              </a:rPr>
              <a:t>SENIOR MANAGER, M/S. DOSTA TEXTILE MILLS LTD. AND OTHERS VS. SUDHANSU B NATH, 40 DLR (AD) (1988) 45</a:t>
            </a:r>
          </a:p>
          <a:p>
            <a:pPr marL="0" lvl="0" indent="0">
              <a:buNone/>
            </a:pPr>
            <a:r>
              <a:rPr lang="en-US" b="1" dirty="0">
                <a:latin typeface="Andalus" panose="02020603050405020304" pitchFamily="18" charset="-78"/>
                <a:cs typeface="Andalus" panose="02020603050405020304" pitchFamily="18" charset="-78"/>
              </a:rPr>
              <a:t> Mere designation is not sufficient to indicate whether a person is a 'worker' or an 'employer', but it is the nature of the work, showing the extent of his authority, which determines whether he is a worker or employer. Even if it is taken that he has supervisory function, still mere supervisory capacity will not bring him into the category </a:t>
            </a:r>
            <a:r>
              <a:rPr lang="en-US" b="1" dirty="0" smtClean="0">
                <a:latin typeface="Andalus" panose="02020603050405020304" pitchFamily="18" charset="-78"/>
                <a:cs typeface="Andalus" panose="02020603050405020304" pitchFamily="18" charset="-78"/>
              </a:rPr>
              <a:t>of "employer</a:t>
            </a:r>
            <a:r>
              <a:rPr lang="en-US" b="1" dirty="0">
                <a:latin typeface="Andalus" panose="02020603050405020304" pitchFamily="18" charset="-78"/>
                <a:cs typeface="Andalus" panose="02020603050405020304" pitchFamily="18" charset="-78"/>
              </a:rPr>
              <a:t>". Respondent does not exercise any functions managerial or administrative in nature. He got no power to control or to supervise the work of any other person. Nature of his work does not bring him within the category of 'employer'.</a:t>
            </a:r>
            <a:endParaRPr lang="en-US" dirty="0" smtClean="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811688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dirty="0" smtClean="0">
                <a:latin typeface="Andalus" panose="02020603050405020304" pitchFamily="18" charset="-78"/>
                <a:cs typeface="Andalus" panose="02020603050405020304" pitchFamily="18" charset="-78"/>
              </a:rPr>
              <a:t>Case Study: </a:t>
            </a:r>
          </a:p>
          <a:p>
            <a:pPr marL="0" lvl="0" indent="0" algn="ctr">
              <a:buNone/>
            </a:pPr>
            <a:endParaRPr lang="en-US" sz="4000" dirty="0">
              <a:latin typeface="Andalus" panose="02020603050405020304" pitchFamily="18" charset="-78"/>
              <a:cs typeface="Andalus" panose="02020603050405020304" pitchFamily="18" charset="-78"/>
            </a:endParaRPr>
          </a:p>
          <a:p>
            <a:pPr marL="0" lvl="0" indent="0" algn="ctr">
              <a:buNone/>
            </a:pPr>
            <a:r>
              <a:rPr lang="en-US" dirty="0">
                <a:hlinkClick r:id="rId2"/>
              </a:rPr>
              <a:t>https://www.lawyersnjurists.com/lawyer_ci/case/senior-manager-ms-dosta-textile-mills-ltd-and-others-vs-sudhansu-b-nath-40-dlr-ad-1988-45</a:t>
            </a:r>
            <a:endParaRPr lang="en-US" dirty="0"/>
          </a:p>
        </p:txBody>
      </p:sp>
    </p:spTree>
    <p:extLst>
      <p:ext uri="{BB962C8B-B14F-4D97-AF65-F5344CB8AC3E}">
        <p14:creationId xmlns:p14="http://schemas.microsoft.com/office/powerpoint/2010/main" val="4222102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dirty="0">
                <a:latin typeface="Andalus" panose="02020603050405020304" pitchFamily="18" charset="-78"/>
                <a:cs typeface="Andalus" panose="02020603050405020304" pitchFamily="18" charset="-78"/>
              </a:rPr>
              <a:t>Classification of </a:t>
            </a:r>
            <a:r>
              <a:rPr lang="en-US" sz="4000" dirty="0" smtClean="0">
                <a:latin typeface="Andalus" panose="02020603050405020304" pitchFamily="18" charset="-78"/>
                <a:cs typeface="Andalus" panose="02020603050405020304" pitchFamily="18" charset="-78"/>
              </a:rPr>
              <a:t>workers</a:t>
            </a:r>
          </a:p>
          <a:p>
            <a:pPr marL="0" lvl="0" indent="0" algn="ctr">
              <a:buNone/>
            </a:pPr>
            <a:endParaRPr lang="en-US" sz="4000" dirty="0">
              <a:latin typeface="Andalus" panose="02020603050405020304" pitchFamily="18" charset="-78"/>
              <a:cs typeface="Andalus" panose="02020603050405020304" pitchFamily="18" charset="-78"/>
            </a:endParaRPr>
          </a:p>
          <a:p>
            <a:pPr marL="0" lvl="0" indent="0">
              <a:buNone/>
            </a:pPr>
            <a:r>
              <a:rPr lang="en-US" dirty="0" smtClean="0">
                <a:latin typeface="Andalus" panose="02020603050405020304" pitchFamily="18" charset="-78"/>
                <a:cs typeface="Andalus" panose="02020603050405020304" pitchFamily="18" charset="-78"/>
              </a:rPr>
              <a:t>Section 4: </a:t>
            </a:r>
          </a:p>
          <a:p>
            <a:pPr marL="0" lvl="0" indent="0">
              <a:buNone/>
            </a:pPr>
            <a:r>
              <a:rPr lang="en-US" dirty="0">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a) apprentice, </a:t>
            </a:r>
            <a:endParaRPr lang="en-US" dirty="0" smtClean="0">
              <a:latin typeface="Andalus" panose="02020603050405020304" pitchFamily="18" charset="-78"/>
              <a:cs typeface="Andalus" panose="02020603050405020304" pitchFamily="18" charset="-78"/>
            </a:endParaRPr>
          </a:p>
          <a:p>
            <a:pPr marL="0" lvl="0" indent="0">
              <a:buNone/>
            </a:pPr>
            <a:r>
              <a:rPr lang="en-US" dirty="0" smtClean="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b) </a:t>
            </a:r>
            <a:r>
              <a:rPr lang="en-US" dirty="0" err="1">
                <a:latin typeface="Andalus" panose="02020603050405020304" pitchFamily="18" charset="-78"/>
                <a:cs typeface="Andalus" panose="02020603050405020304" pitchFamily="18" charset="-78"/>
              </a:rPr>
              <a:t>badli</a:t>
            </a:r>
            <a:r>
              <a:rPr lang="en-US" dirty="0">
                <a:latin typeface="Andalus" panose="02020603050405020304" pitchFamily="18" charset="-78"/>
                <a:cs typeface="Andalus" panose="02020603050405020304" pitchFamily="18" charset="-78"/>
              </a:rPr>
              <a:t>, </a:t>
            </a:r>
            <a:endParaRPr lang="en-US" dirty="0" smtClean="0">
              <a:latin typeface="Andalus" panose="02020603050405020304" pitchFamily="18" charset="-78"/>
              <a:cs typeface="Andalus" panose="02020603050405020304" pitchFamily="18" charset="-78"/>
            </a:endParaRPr>
          </a:p>
          <a:p>
            <a:pPr marL="0" lvl="0" indent="0">
              <a:buNone/>
            </a:pPr>
            <a:r>
              <a:rPr lang="en-US" dirty="0">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a:t>
            </a:r>
            <a:r>
              <a:rPr lang="en-US" dirty="0">
                <a:latin typeface="Andalus" panose="02020603050405020304" pitchFamily="18" charset="-78"/>
                <a:cs typeface="Andalus" panose="02020603050405020304" pitchFamily="18" charset="-78"/>
              </a:rPr>
              <a:t>c) casual, </a:t>
            </a:r>
            <a:endParaRPr lang="en-US" dirty="0" smtClean="0">
              <a:latin typeface="Andalus" panose="02020603050405020304" pitchFamily="18" charset="-78"/>
              <a:cs typeface="Andalus" panose="02020603050405020304" pitchFamily="18" charset="-78"/>
            </a:endParaRPr>
          </a:p>
          <a:p>
            <a:pPr marL="0" lvl="0" indent="0">
              <a:buNone/>
            </a:pPr>
            <a:r>
              <a:rPr lang="en-US" dirty="0">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a:t>
            </a:r>
            <a:r>
              <a:rPr lang="en-US" dirty="0">
                <a:latin typeface="Andalus" panose="02020603050405020304" pitchFamily="18" charset="-78"/>
                <a:cs typeface="Andalus" panose="02020603050405020304" pitchFamily="18" charset="-78"/>
              </a:rPr>
              <a:t>d) temporary</a:t>
            </a:r>
            <a:r>
              <a:rPr lang="en-US" dirty="0" smtClean="0">
                <a:latin typeface="Andalus" panose="02020603050405020304" pitchFamily="18" charset="-78"/>
                <a:cs typeface="Andalus" panose="02020603050405020304" pitchFamily="18" charset="-78"/>
              </a:rPr>
              <a:t>,</a:t>
            </a:r>
          </a:p>
          <a:p>
            <a:pPr marL="0" lvl="0" indent="0">
              <a:buNone/>
            </a:pPr>
            <a:r>
              <a:rPr lang="en-US" dirty="0">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 </a:t>
            </a:r>
            <a:r>
              <a:rPr lang="en-US" dirty="0">
                <a:latin typeface="Andalus" panose="02020603050405020304" pitchFamily="18" charset="-78"/>
                <a:cs typeface="Andalus" panose="02020603050405020304" pitchFamily="18" charset="-78"/>
              </a:rPr>
              <a:t>(e) probationer, and </a:t>
            </a:r>
            <a:endParaRPr lang="en-US" dirty="0" smtClean="0">
              <a:latin typeface="Andalus" panose="02020603050405020304" pitchFamily="18" charset="-78"/>
              <a:cs typeface="Andalus" panose="02020603050405020304" pitchFamily="18" charset="-78"/>
            </a:endParaRPr>
          </a:p>
          <a:p>
            <a:pPr marL="0" lvl="0" indent="0">
              <a:buNone/>
            </a:pPr>
            <a:r>
              <a:rPr lang="en-US" dirty="0">
                <a:latin typeface="Andalus" panose="02020603050405020304" pitchFamily="18" charset="-78"/>
                <a:cs typeface="Andalus" panose="02020603050405020304" pitchFamily="18" charset="-78"/>
              </a:rPr>
              <a:t>	</a:t>
            </a:r>
            <a:r>
              <a:rPr lang="en-US" dirty="0" smtClean="0">
                <a:latin typeface="Andalus" panose="02020603050405020304" pitchFamily="18" charset="-78"/>
                <a:cs typeface="Andalus" panose="02020603050405020304" pitchFamily="18" charset="-78"/>
              </a:rPr>
              <a:t>(</a:t>
            </a:r>
            <a:r>
              <a:rPr lang="en-US" dirty="0">
                <a:latin typeface="Andalus" panose="02020603050405020304" pitchFamily="18" charset="-78"/>
                <a:cs typeface="Andalus" panose="02020603050405020304" pitchFamily="18" charset="-78"/>
              </a:rPr>
              <a:t>f) permanent. </a:t>
            </a:r>
            <a:endParaRPr lang="en-US"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76314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p>
          <a:p>
            <a:pPr marL="0" lvl="0" indent="0" algn="ctr">
              <a:buNone/>
            </a:pPr>
            <a:r>
              <a:rPr lang="en-US" sz="4000" dirty="0">
                <a:latin typeface="Andalus" panose="02020603050405020304" pitchFamily="18" charset="-78"/>
                <a:cs typeface="Andalus" panose="02020603050405020304" pitchFamily="18" charset="-78"/>
              </a:rPr>
              <a:t>	</a:t>
            </a:r>
            <a:r>
              <a:rPr lang="en-US" sz="4000" u="sng" dirty="0" smtClean="0">
                <a:latin typeface="Andalus" panose="02020603050405020304" pitchFamily="18" charset="-78"/>
                <a:cs typeface="Andalus" panose="02020603050405020304" pitchFamily="18" charset="-78"/>
              </a:rPr>
              <a:t>Conditions of Employment </a:t>
            </a:r>
          </a:p>
          <a:p>
            <a:pPr marL="0" lvl="0" indent="0" algn="ctr">
              <a:buNone/>
            </a:pPr>
            <a:endParaRPr lang="en-US" sz="4000" u="sng" dirty="0">
              <a:latin typeface="Andalus" panose="02020603050405020304" pitchFamily="18" charset="-78"/>
              <a:cs typeface="Andalus" panose="02020603050405020304" pitchFamily="18" charset="-78"/>
            </a:endParaRPr>
          </a:p>
          <a:p>
            <a:pPr marL="0" lvl="0" indent="0" algn="ctr">
              <a:buNone/>
            </a:pPr>
            <a:r>
              <a:rPr lang="en-US" sz="4000" dirty="0">
                <a:latin typeface="Andalus" panose="02020603050405020304" pitchFamily="18" charset="-78"/>
                <a:cs typeface="Andalus" panose="02020603050405020304" pitchFamily="18" charset="-78"/>
              </a:rPr>
              <a:t>Letter of Appointment and Identity </a:t>
            </a:r>
            <a:r>
              <a:rPr lang="en-US" sz="4000" dirty="0" smtClean="0">
                <a:latin typeface="Andalus" panose="02020603050405020304" pitchFamily="18" charset="-78"/>
                <a:cs typeface="Andalus" panose="02020603050405020304" pitchFamily="18" charset="-78"/>
              </a:rPr>
              <a:t>Card (Section 5)</a:t>
            </a:r>
            <a:endParaRPr lang="en-US" sz="40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41941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1122" y="225287"/>
            <a:ext cx="10515600" cy="6042992"/>
          </a:xfrm>
        </p:spPr>
        <p:txBody>
          <a:bodyPr/>
          <a:lstStyle/>
          <a:p>
            <a:pPr marL="0" lvl="0" indent="0">
              <a:buNone/>
            </a:pPr>
            <a:r>
              <a:rPr lang="en-US" sz="4000" dirty="0" smtClean="0">
                <a:latin typeface="Andalus" panose="02020603050405020304" pitchFamily="18" charset="-78"/>
                <a:cs typeface="Andalus" panose="02020603050405020304" pitchFamily="18" charset="-78"/>
              </a:rPr>
              <a:t>        </a:t>
            </a:r>
            <a:endParaRPr lang="en-US" sz="4000" dirty="0" smtClean="0">
              <a:latin typeface="Andalus" panose="02020603050405020304" pitchFamily="18" charset="-78"/>
              <a:cs typeface="Andalus" panose="02020603050405020304" pitchFamily="18" charset="-78"/>
            </a:endParaRPr>
          </a:p>
          <a:p>
            <a:pPr marL="0" lvl="0" indent="0">
              <a:buNone/>
            </a:pPr>
            <a:endParaRPr lang="en-US" sz="4000" dirty="0">
              <a:latin typeface="Andalus" panose="02020603050405020304" pitchFamily="18" charset="-78"/>
              <a:cs typeface="Andalus" panose="02020603050405020304" pitchFamily="18" charset="-78"/>
            </a:endParaRPr>
          </a:p>
          <a:p>
            <a:pPr marL="0" lvl="0" indent="0" algn="ctr">
              <a:buNone/>
            </a:pPr>
            <a:r>
              <a:rPr lang="en-US" sz="4000" dirty="0">
                <a:latin typeface="Andalus" panose="02020603050405020304" pitchFamily="18" charset="-78"/>
                <a:cs typeface="Andalus" panose="02020603050405020304" pitchFamily="18" charset="-78"/>
              </a:rPr>
              <a:t>Service </a:t>
            </a:r>
            <a:r>
              <a:rPr lang="en-US" sz="4000" dirty="0" smtClean="0">
                <a:latin typeface="Andalus" panose="02020603050405020304" pitchFamily="18" charset="-78"/>
                <a:cs typeface="Andalus" panose="02020603050405020304" pitchFamily="18" charset="-78"/>
              </a:rPr>
              <a:t>book (Section 6)</a:t>
            </a:r>
          </a:p>
          <a:p>
            <a:pPr marL="0" lvl="0" indent="0" algn="ctr">
              <a:buNone/>
            </a:pPr>
            <a:r>
              <a:rPr lang="en-US" sz="4000" dirty="0">
                <a:latin typeface="Andalus" panose="02020603050405020304" pitchFamily="18" charset="-78"/>
                <a:cs typeface="Andalus" panose="02020603050405020304" pitchFamily="18" charset="-78"/>
              </a:rPr>
              <a:t>Form of service </a:t>
            </a:r>
            <a:r>
              <a:rPr lang="en-US" sz="4000" dirty="0" smtClean="0">
                <a:latin typeface="Andalus" panose="02020603050405020304" pitchFamily="18" charset="-78"/>
                <a:cs typeface="Andalus" panose="02020603050405020304" pitchFamily="18" charset="-78"/>
              </a:rPr>
              <a:t>Book (</a:t>
            </a:r>
            <a:r>
              <a:rPr lang="en-US" sz="4000" dirty="0">
                <a:latin typeface="Andalus" panose="02020603050405020304" pitchFamily="18" charset="-78"/>
                <a:cs typeface="Andalus" panose="02020603050405020304" pitchFamily="18" charset="-78"/>
              </a:rPr>
              <a:t>Section </a:t>
            </a:r>
            <a:r>
              <a:rPr lang="en-US" sz="4000" dirty="0" smtClean="0">
                <a:latin typeface="Andalus" panose="02020603050405020304" pitchFamily="18" charset="-78"/>
                <a:cs typeface="Andalus" panose="02020603050405020304" pitchFamily="18" charset="-78"/>
              </a:rPr>
              <a:t>7)</a:t>
            </a:r>
          </a:p>
          <a:p>
            <a:pPr marL="0" indent="0" algn="ctr">
              <a:buNone/>
            </a:pPr>
            <a:r>
              <a:rPr lang="en-US" sz="4000" dirty="0">
                <a:latin typeface="Andalus" panose="02020603050405020304" pitchFamily="18" charset="-78"/>
                <a:cs typeface="Andalus" panose="02020603050405020304" pitchFamily="18" charset="-78"/>
              </a:rPr>
              <a:t>Entries in the service </a:t>
            </a:r>
            <a:r>
              <a:rPr lang="en-US" sz="4000" dirty="0" smtClean="0">
                <a:latin typeface="Andalus" panose="02020603050405020304" pitchFamily="18" charset="-78"/>
                <a:cs typeface="Andalus" panose="02020603050405020304" pitchFamily="18" charset="-78"/>
              </a:rPr>
              <a:t>book</a:t>
            </a:r>
            <a:r>
              <a:rPr lang="en-US" sz="4000" dirty="0">
                <a:latin typeface="Andalus" panose="02020603050405020304" pitchFamily="18" charset="-78"/>
                <a:cs typeface="Andalus" panose="02020603050405020304" pitchFamily="18" charset="-78"/>
              </a:rPr>
              <a:t>(Section </a:t>
            </a:r>
            <a:r>
              <a:rPr lang="en-US" sz="4000" dirty="0" smtClean="0">
                <a:latin typeface="Andalus" panose="02020603050405020304" pitchFamily="18" charset="-78"/>
                <a:cs typeface="Andalus" panose="02020603050405020304" pitchFamily="18" charset="-78"/>
              </a:rPr>
              <a:t>8)</a:t>
            </a:r>
            <a:endParaRPr lang="en-US" sz="4000" dirty="0">
              <a:latin typeface="Andalus" panose="02020603050405020304" pitchFamily="18" charset="-78"/>
              <a:cs typeface="Andalus" panose="02020603050405020304" pitchFamily="18" charset="-78"/>
            </a:endParaRPr>
          </a:p>
          <a:p>
            <a:pPr marL="0" lvl="0" indent="0" algn="ctr">
              <a:buNone/>
            </a:pPr>
            <a:endParaRPr lang="en-US" sz="4000" dirty="0" smtClean="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926167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393</TotalTime>
  <Words>212</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Andalus</vt: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DIU</dc:creator>
  <cp:lastModifiedBy>DIU</cp:lastModifiedBy>
  <cp:revision>48</cp:revision>
  <dcterms:created xsi:type="dcterms:W3CDTF">2020-04-17T13:22:52Z</dcterms:created>
  <dcterms:modified xsi:type="dcterms:W3CDTF">2020-06-16T05:38:22Z</dcterms:modified>
</cp:coreProperties>
</file>