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57" r:id="rId3"/>
    <p:sldId id="259" r:id="rId4"/>
    <p:sldId id="288" r:id="rId5"/>
    <p:sldId id="289" r:id="rId6"/>
    <p:sldId id="290" r:id="rId7"/>
    <p:sldId id="258" r:id="rId8"/>
    <p:sldId id="260" r:id="rId9"/>
    <p:sldId id="261" r:id="rId10"/>
    <p:sldId id="262" r:id="rId11"/>
    <p:sldId id="263" r:id="rId12"/>
    <p:sldId id="264" r:id="rId13"/>
    <p:sldId id="292" r:id="rId14"/>
    <p:sldId id="265" r:id="rId15"/>
    <p:sldId id="293" r:id="rId16"/>
    <p:sldId id="266" r:id="rId17"/>
    <p:sldId id="267" r:id="rId18"/>
    <p:sldId id="291" r:id="rId19"/>
    <p:sldId id="268" r:id="rId20"/>
    <p:sldId id="269" r:id="rId21"/>
    <p:sldId id="270" r:id="rId22"/>
    <p:sldId id="278" r:id="rId23"/>
    <p:sldId id="272" r:id="rId24"/>
    <p:sldId id="280" r:id="rId25"/>
    <p:sldId id="281" r:id="rId26"/>
    <p:sldId id="282" r:id="rId27"/>
    <p:sldId id="283" r:id="rId28"/>
    <p:sldId id="273" r:id="rId29"/>
    <p:sldId id="284" r:id="rId30"/>
    <p:sldId id="285" r:id="rId31"/>
    <p:sldId id="275" r:id="rId32"/>
    <p:sldId id="276" r:id="rId33"/>
  </p:sldIdLst>
  <p:sldSz cx="9144000" cy="6858000" type="screen4x3"/>
  <p:notesSz cx="7315200" cy="9601200"/>
  <p:defaultTextStyle>
    <a:defPPr>
      <a:defRPr lang="ko-KR"/>
    </a:defPPr>
    <a:lvl1pPr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1pPr>
    <a:lvl2pPr marL="4572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2pPr>
    <a:lvl3pPr marL="9144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3pPr>
    <a:lvl4pPr marL="13716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4pPr>
    <a:lvl5pPr marL="1828800" algn="l" rtl="0" fontAlgn="base" latinLnBrk="1">
      <a:spcBef>
        <a:spcPct val="0"/>
      </a:spcBef>
      <a:spcAft>
        <a:spcPct val="0"/>
      </a:spcAft>
      <a:defRPr kumimoji="1" sz="24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0889" autoAdjust="0"/>
  </p:normalViewPr>
  <p:slideViewPr>
    <p:cSldViewPr>
      <p:cViewPr varScale="1">
        <p:scale>
          <a:sx n="113" d="100"/>
          <a:sy n="113" d="100"/>
        </p:scale>
        <p:origin x="1734"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D2C164-90BE-46F7-89CE-16D98D954625}"/>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ea typeface="굴림" pitchFamily="50" charset="-127"/>
              </a:defRPr>
            </a:lvl1pPr>
          </a:lstStyle>
          <a:p>
            <a:pPr>
              <a:defRPr/>
            </a:pPr>
            <a:endParaRPr lang="en-US"/>
          </a:p>
        </p:txBody>
      </p:sp>
      <p:sp>
        <p:nvSpPr>
          <p:cNvPr id="3" name="Date Placeholder 2">
            <a:extLst>
              <a:ext uri="{FF2B5EF4-FFF2-40B4-BE49-F238E27FC236}">
                <a16:creationId xmlns:a16="http://schemas.microsoft.com/office/drawing/2014/main" id="{E2A8E6B1-F63E-4C24-8B77-4D799E7B30FD}"/>
              </a:ext>
            </a:extLst>
          </p:cNvPr>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a:defRPr sz="1300">
                <a:ea typeface="굴림" pitchFamily="50" charset="-127"/>
              </a:defRPr>
            </a:lvl1pPr>
          </a:lstStyle>
          <a:p>
            <a:pPr>
              <a:defRPr/>
            </a:pPr>
            <a:fld id="{E641627E-5007-45D3-A4FA-EE45AF8D5826}" type="datetimeFigureOut">
              <a:rPr lang="en-US"/>
              <a:pPr>
                <a:defRPr/>
              </a:pPr>
              <a:t>3/12/2023</a:t>
            </a:fld>
            <a:endParaRPr lang="en-US"/>
          </a:p>
        </p:txBody>
      </p:sp>
      <p:sp>
        <p:nvSpPr>
          <p:cNvPr id="4" name="Footer Placeholder 3">
            <a:extLst>
              <a:ext uri="{FF2B5EF4-FFF2-40B4-BE49-F238E27FC236}">
                <a16:creationId xmlns:a16="http://schemas.microsoft.com/office/drawing/2014/main" id="{F95C3EB1-9EA8-4E12-BE7C-9137DA283E7E}"/>
              </a:ext>
            </a:extLst>
          </p:cNvPr>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ea typeface="굴림" pitchFamily="50" charset="-127"/>
              </a:defRPr>
            </a:lvl1pPr>
          </a:lstStyle>
          <a:p>
            <a:pPr>
              <a:defRPr/>
            </a:pPr>
            <a:endParaRPr lang="en-US"/>
          </a:p>
        </p:txBody>
      </p:sp>
      <p:sp>
        <p:nvSpPr>
          <p:cNvPr id="5" name="Slide Number Placeholder 4">
            <a:extLst>
              <a:ext uri="{FF2B5EF4-FFF2-40B4-BE49-F238E27FC236}">
                <a16:creationId xmlns:a16="http://schemas.microsoft.com/office/drawing/2014/main" id="{0723BE38-98D9-4142-9CC3-29E8C1A4B820}"/>
              </a:ext>
            </a:extLst>
          </p:cNvPr>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08530ADC-79D9-4BF4-8300-3DBE38413E6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6E3A6B8-D223-4CBD-9928-E42050F97BFB}"/>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ea typeface="굴림" pitchFamily="50" charset="-127"/>
              </a:defRPr>
            </a:lvl1pPr>
          </a:lstStyle>
          <a:p>
            <a:pPr>
              <a:defRPr/>
            </a:pPr>
            <a:endParaRPr lang="en-US" altLang="ko-KR"/>
          </a:p>
        </p:txBody>
      </p:sp>
      <p:sp>
        <p:nvSpPr>
          <p:cNvPr id="27651" name="Rectangle 3">
            <a:extLst>
              <a:ext uri="{FF2B5EF4-FFF2-40B4-BE49-F238E27FC236}">
                <a16:creationId xmlns:a16="http://schemas.microsoft.com/office/drawing/2014/main" id="{B8B81A7E-06DD-432A-B2CB-F1B8E3595C81}"/>
              </a:ext>
            </a:extLst>
          </p:cNvPr>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ea typeface="굴림" pitchFamily="50" charset="-127"/>
              </a:defRPr>
            </a:lvl1pPr>
          </a:lstStyle>
          <a:p>
            <a:pPr>
              <a:defRPr/>
            </a:pPr>
            <a:endParaRPr lang="en-US" altLang="ko-KR"/>
          </a:p>
        </p:txBody>
      </p:sp>
      <p:sp>
        <p:nvSpPr>
          <p:cNvPr id="36868" name="Rectangle 4">
            <a:extLst>
              <a:ext uri="{FF2B5EF4-FFF2-40B4-BE49-F238E27FC236}">
                <a16:creationId xmlns:a16="http://schemas.microsoft.com/office/drawing/2014/main" id="{82F828D1-8EE5-4253-8B15-B2FD60D7B639}"/>
              </a:ext>
            </a:extLst>
          </p:cNvPr>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a:extLst>
              <a:ext uri="{FF2B5EF4-FFF2-40B4-BE49-F238E27FC236}">
                <a16:creationId xmlns:a16="http://schemas.microsoft.com/office/drawing/2014/main" id="{23E34B41-4499-4071-B05B-AEEF0A34CDB1}"/>
              </a:ext>
            </a:extLst>
          </p:cNvPr>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ko-KR" altLang="en-US" noProof="0"/>
              <a:t>마스터 문자열 유형을 편집하려면 누르십시오</a:t>
            </a:r>
            <a:r>
              <a:rPr lang="en-US" altLang="ko-KR" noProof="0"/>
              <a:t>.</a:t>
            </a:r>
          </a:p>
          <a:p>
            <a:pPr lvl="1"/>
            <a:r>
              <a:rPr lang="ko-KR" altLang="en-US" noProof="0"/>
              <a:t>둘째 수준</a:t>
            </a:r>
          </a:p>
          <a:p>
            <a:pPr lvl="2"/>
            <a:r>
              <a:rPr lang="ko-KR" altLang="en-US" noProof="0"/>
              <a:t>세째 수준</a:t>
            </a:r>
          </a:p>
          <a:p>
            <a:pPr lvl="3"/>
            <a:r>
              <a:rPr lang="ko-KR" altLang="en-US" noProof="0"/>
              <a:t>네째 수준</a:t>
            </a:r>
          </a:p>
          <a:p>
            <a:pPr lvl="4"/>
            <a:r>
              <a:rPr lang="ko-KR" altLang="en-US" noProof="0"/>
              <a:t>다섯째 수준</a:t>
            </a:r>
          </a:p>
        </p:txBody>
      </p:sp>
      <p:sp>
        <p:nvSpPr>
          <p:cNvPr id="27654" name="Rectangle 6">
            <a:extLst>
              <a:ext uri="{FF2B5EF4-FFF2-40B4-BE49-F238E27FC236}">
                <a16:creationId xmlns:a16="http://schemas.microsoft.com/office/drawing/2014/main" id="{A4F58238-5FF0-431F-BAB3-C322F693D2FE}"/>
              </a:ext>
            </a:extLst>
          </p:cNvPr>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ea typeface="굴림" pitchFamily="50" charset="-127"/>
              </a:defRPr>
            </a:lvl1pPr>
          </a:lstStyle>
          <a:p>
            <a:pPr>
              <a:defRPr/>
            </a:pPr>
            <a:endParaRPr lang="en-US" altLang="ko-KR"/>
          </a:p>
        </p:txBody>
      </p:sp>
      <p:sp>
        <p:nvSpPr>
          <p:cNvPr id="27655" name="Rectangle 7">
            <a:extLst>
              <a:ext uri="{FF2B5EF4-FFF2-40B4-BE49-F238E27FC236}">
                <a16:creationId xmlns:a16="http://schemas.microsoft.com/office/drawing/2014/main" id="{25C40822-22FD-4DC9-AB03-9C8DDD1B1424}"/>
              </a:ext>
            </a:extLst>
          </p:cNvPr>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B5A96074-7151-49D3-97B7-95FD21135CE8}" type="slidenum">
              <a:rPr lang="en-US" altLang="ko-KR"/>
              <a:pPr/>
              <a:t>‹#›</a:t>
            </a:fld>
            <a:endParaRPr lang="en-US" altLang="ko-KR"/>
          </a:p>
        </p:txBody>
      </p:sp>
    </p:spTree>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Times New Roman" pitchFamily="18" charset="0"/>
        <a:ea typeface="굴림" pitchFamily="50"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A659BA9-A142-4774-962D-501D1CF06290}"/>
              </a:ext>
            </a:extLst>
          </p:cNvPr>
          <p:cNvSpPr>
            <a:spLocks noGrp="1" noChangeArrowheads="1"/>
          </p:cNvSpPr>
          <p:nvPr>
            <p:ph type="dt" sz="half" idx="10"/>
          </p:nvPr>
        </p:nvSpPr>
        <p:spPr>
          <a:ln/>
        </p:spPr>
        <p:txBody>
          <a:bodyPr/>
          <a:lstStyle>
            <a:lvl1pPr>
              <a:defRPr/>
            </a:lvl1pPr>
          </a:lstStyle>
          <a:p>
            <a:pPr>
              <a:defRPr/>
            </a:pPr>
            <a:fld id="{7CD4A876-472E-463D-9E0B-ADC7EE4F5D4A}" type="datetime1">
              <a:rPr lang="en-US" smtClean="0"/>
              <a:t>3/12/2023</a:t>
            </a:fld>
            <a:endParaRPr lang="en-US" altLang="ko-KR"/>
          </a:p>
        </p:txBody>
      </p:sp>
      <p:sp>
        <p:nvSpPr>
          <p:cNvPr id="5" name="Rectangle 5">
            <a:extLst>
              <a:ext uri="{FF2B5EF4-FFF2-40B4-BE49-F238E27FC236}">
                <a16:creationId xmlns:a16="http://schemas.microsoft.com/office/drawing/2014/main" id="{EBF7824A-01D8-436D-A5E7-15CE2E499AE5}"/>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6" name="Rectangle 6">
            <a:extLst>
              <a:ext uri="{FF2B5EF4-FFF2-40B4-BE49-F238E27FC236}">
                <a16:creationId xmlns:a16="http://schemas.microsoft.com/office/drawing/2014/main" id="{55A938AD-F433-4837-80C4-58F34EA2731D}"/>
              </a:ext>
            </a:extLst>
          </p:cNvPr>
          <p:cNvSpPr>
            <a:spLocks noGrp="1" noChangeArrowheads="1"/>
          </p:cNvSpPr>
          <p:nvPr>
            <p:ph type="sldNum" sz="quarter" idx="12"/>
          </p:nvPr>
        </p:nvSpPr>
        <p:spPr>
          <a:ln/>
        </p:spPr>
        <p:txBody>
          <a:bodyPr/>
          <a:lstStyle>
            <a:lvl1pPr>
              <a:defRPr/>
            </a:lvl1pPr>
          </a:lstStyle>
          <a:p>
            <a:fld id="{8C64C541-9B03-4E0A-8BE8-E408E355B6D7}" type="slidenum">
              <a:rPr lang="en-US" altLang="ko-KR"/>
              <a:pPr/>
              <a:t>‹#›</a:t>
            </a:fld>
            <a:endParaRPr lang="en-US" altLang="ko-KR"/>
          </a:p>
        </p:txBody>
      </p:sp>
    </p:spTree>
    <p:extLst>
      <p:ext uri="{BB962C8B-B14F-4D97-AF65-F5344CB8AC3E}">
        <p14:creationId xmlns:p14="http://schemas.microsoft.com/office/powerpoint/2010/main" val="3932399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908389-497F-4EE3-85E7-3B26B068C805}"/>
              </a:ext>
            </a:extLst>
          </p:cNvPr>
          <p:cNvSpPr>
            <a:spLocks noGrp="1" noChangeArrowheads="1"/>
          </p:cNvSpPr>
          <p:nvPr>
            <p:ph type="dt" sz="half" idx="10"/>
          </p:nvPr>
        </p:nvSpPr>
        <p:spPr>
          <a:ln/>
        </p:spPr>
        <p:txBody>
          <a:bodyPr/>
          <a:lstStyle>
            <a:lvl1pPr>
              <a:defRPr/>
            </a:lvl1pPr>
          </a:lstStyle>
          <a:p>
            <a:pPr>
              <a:defRPr/>
            </a:pPr>
            <a:fld id="{5DB13BDA-9CD9-4763-9839-75D46F49E8BB}" type="datetime1">
              <a:rPr lang="en-US" smtClean="0"/>
              <a:t>3/12/2023</a:t>
            </a:fld>
            <a:endParaRPr lang="en-US" altLang="ko-KR"/>
          </a:p>
        </p:txBody>
      </p:sp>
      <p:sp>
        <p:nvSpPr>
          <p:cNvPr id="5" name="Rectangle 5">
            <a:extLst>
              <a:ext uri="{FF2B5EF4-FFF2-40B4-BE49-F238E27FC236}">
                <a16:creationId xmlns:a16="http://schemas.microsoft.com/office/drawing/2014/main" id="{B4D2B35C-1DD5-44C7-AF4B-9FE49446BB26}"/>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6" name="Rectangle 6">
            <a:extLst>
              <a:ext uri="{FF2B5EF4-FFF2-40B4-BE49-F238E27FC236}">
                <a16:creationId xmlns:a16="http://schemas.microsoft.com/office/drawing/2014/main" id="{8618647C-CF93-4778-BB40-FE317E48258E}"/>
              </a:ext>
            </a:extLst>
          </p:cNvPr>
          <p:cNvSpPr>
            <a:spLocks noGrp="1" noChangeArrowheads="1"/>
          </p:cNvSpPr>
          <p:nvPr>
            <p:ph type="sldNum" sz="quarter" idx="12"/>
          </p:nvPr>
        </p:nvSpPr>
        <p:spPr>
          <a:ln/>
        </p:spPr>
        <p:txBody>
          <a:bodyPr/>
          <a:lstStyle>
            <a:lvl1pPr>
              <a:defRPr/>
            </a:lvl1pPr>
          </a:lstStyle>
          <a:p>
            <a:fld id="{7B0CF21A-78EF-4027-B382-05AF0EB6DEDD}" type="slidenum">
              <a:rPr lang="en-US" altLang="ko-KR"/>
              <a:pPr/>
              <a:t>‹#›</a:t>
            </a:fld>
            <a:endParaRPr lang="en-US" altLang="ko-KR"/>
          </a:p>
        </p:txBody>
      </p:sp>
    </p:spTree>
    <p:extLst>
      <p:ext uri="{BB962C8B-B14F-4D97-AF65-F5344CB8AC3E}">
        <p14:creationId xmlns:p14="http://schemas.microsoft.com/office/powerpoint/2010/main" val="965875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6AEED1D-CDE3-41ED-ACC3-E888D7D11D70}"/>
              </a:ext>
            </a:extLst>
          </p:cNvPr>
          <p:cNvSpPr>
            <a:spLocks noGrp="1" noChangeArrowheads="1"/>
          </p:cNvSpPr>
          <p:nvPr>
            <p:ph type="dt" sz="half" idx="10"/>
          </p:nvPr>
        </p:nvSpPr>
        <p:spPr>
          <a:ln/>
        </p:spPr>
        <p:txBody>
          <a:bodyPr/>
          <a:lstStyle>
            <a:lvl1pPr>
              <a:defRPr/>
            </a:lvl1pPr>
          </a:lstStyle>
          <a:p>
            <a:pPr>
              <a:defRPr/>
            </a:pPr>
            <a:fld id="{6AE5636A-F7FC-4EF2-BD1B-2FA10F84CA46}" type="datetime1">
              <a:rPr lang="en-US" smtClean="0"/>
              <a:t>3/12/2023</a:t>
            </a:fld>
            <a:endParaRPr lang="en-US" altLang="ko-KR"/>
          </a:p>
        </p:txBody>
      </p:sp>
      <p:sp>
        <p:nvSpPr>
          <p:cNvPr id="5" name="Rectangle 5">
            <a:extLst>
              <a:ext uri="{FF2B5EF4-FFF2-40B4-BE49-F238E27FC236}">
                <a16:creationId xmlns:a16="http://schemas.microsoft.com/office/drawing/2014/main" id="{C234B561-108A-4A71-BADA-E932B5E524EE}"/>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6" name="Rectangle 6">
            <a:extLst>
              <a:ext uri="{FF2B5EF4-FFF2-40B4-BE49-F238E27FC236}">
                <a16:creationId xmlns:a16="http://schemas.microsoft.com/office/drawing/2014/main" id="{D8A156C4-A3F0-48E7-A996-F1C8FCA59460}"/>
              </a:ext>
            </a:extLst>
          </p:cNvPr>
          <p:cNvSpPr>
            <a:spLocks noGrp="1" noChangeArrowheads="1"/>
          </p:cNvSpPr>
          <p:nvPr>
            <p:ph type="sldNum" sz="quarter" idx="12"/>
          </p:nvPr>
        </p:nvSpPr>
        <p:spPr>
          <a:ln/>
        </p:spPr>
        <p:txBody>
          <a:bodyPr/>
          <a:lstStyle>
            <a:lvl1pPr>
              <a:defRPr/>
            </a:lvl1pPr>
          </a:lstStyle>
          <a:p>
            <a:fld id="{4E33A3AC-5EEA-4EDC-8C31-1498103CB213}" type="slidenum">
              <a:rPr lang="en-US" altLang="ko-KR"/>
              <a:pPr/>
              <a:t>‹#›</a:t>
            </a:fld>
            <a:endParaRPr lang="en-US" altLang="ko-KR"/>
          </a:p>
        </p:txBody>
      </p:sp>
    </p:spTree>
    <p:extLst>
      <p:ext uri="{BB962C8B-B14F-4D97-AF65-F5344CB8AC3E}">
        <p14:creationId xmlns:p14="http://schemas.microsoft.com/office/powerpoint/2010/main" val="2447477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D5F150-B9D6-4032-AF89-40708348842B}"/>
              </a:ext>
            </a:extLst>
          </p:cNvPr>
          <p:cNvSpPr>
            <a:spLocks noGrp="1" noChangeArrowheads="1"/>
          </p:cNvSpPr>
          <p:nvPr>
            <p:ph type="dt" sz="half" idx="10"/>
          </p:nvPr>
        </p:nvSpPr>
        <p:spPr>
          <a:ln/>
        </p:spPr>
        <p:txBody>
          <a:bodyPr/>
          <a:lstStyle>
            <a:lvl1pPr>
              <a:defRPr/>
            </a:lvl1pPr>
          </a:lstStyle>
          <a:p>
            <a:pPr>
              <a:defRPr/>
            </a:pPr>
            <a:fld id="{E6CD6E72-4B9A-44B5-A460-3AECA9690AEC}" type="datetime1">
              <a:rPr lang="en-US" smtClean="0"/>
              <a:t>3/12/2023</a:t>
            </a:fld>
            <a:endParaRPr lang="en-US" altLang="ko-KR"/>
          </a:p>
        </p:txBody>
      </p:sp>
      <p:sp>
        <p:nvSpPr>
          <p:cNvPr id="5" name="Rectangle 5">
            <a:extLst>
              <a:ext uri="{FF2B5EF4-FFF2-40B4-BE49-F238E27FC236}">
                <a16:creationId xmlns:a16="http://schemas.microsoft.com/office/drawing/2014/main" id="{ECA9CF8B-5CDF-4309-A123-13D783BCEE46}"/>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6" name="Rectangle 6">
            <a:extLst>
              <a:ext uri="{FF2B5EF4-FFF2-40B4-BE49-F238E27FC236}">
                <a16:creationId xmlns:a16="http://schemas.microsoft.com/office/drawing/2014/main" id="{484EF636-C2FE-4294-BA77-84D687443451}"/>
              </a:ext>
            </a:extLst>
          </p:cNvPr>
          <p:cNvSpPr>
            <a:spLocks noGrp="1" noChangeArrowheads="1"/>
          </p:cNvSpPr>
          <p:nvPr>
            <p:ph type="sldNum" sz="quarter" idx="12"/>
          </p:nvPr>
        </p:nvSpPr>
        <p:spPr>
          <a:ln/>
        </p:spPr>
        <p:txBody>
          <a:bodyPr/>
          <a:lstStyle>
            <a:lvl1pPr>
              <a:defRPr/>
            </a:lvl1pPr>
          </a:lstStyle>
          <a:p>
            <a:fld id="{6A931808-68E4-4AF5-A9FF-CC840C248C77}" type="slidenum">
              <a:rPr lang="en-US" altLang="ko-KR"/>
              <a:pPr/>
              <a:t>‹#›</a:t>
            </a:fld>
            <a:endParaRPr lang="en-US" altLang="ko-KR"/>
          </a:p>
        </p:txBody>
      </p:sp>
    </p:spTree>
    <p:extLst>
      <p:ext uri="{BB962C8B-B14F-4D97-AF65-F5344CB8AC3E}">
        <p14:creationId xmlns:p14="http://schemas.microsoft.com/office/powerpoint/2010/main" val="2912669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902ACB1-6854-42A1-BBB0-822EB29BC0FE}"/>
              </a:ext>
            </a:extLst>
          </p:cNvPr>
          <p:cNvSpPr>
            <a:spLocks noGrp="1" noChangeArrowheads="1"/>
          </p:cNvSpPr>
          <p:nvPr>
            <p:ph type="dt" sz="half" idx="10"/>
          </p:nvPr>
        </p:nvSpPr>
        <p:spPr>
          <a:ln/>
        </p:spPr>
        <p:txBody>
          <a:bodyPr/>
          <a:lstStyle>
            <a:lvl1pPr>
              <a:defRPr/>
            </a:lvl1pPr>
          </a:lstStyle>
          <a:p>
            <a:pPr>
              <a:defRPr/>
            </a:pPr>
            <a:fld id="{741ADA69-7FAA-4901-9E9F-959AD8E1DED4}" type="datetime1">
              <a:rPr lang="en-US" smtClean="0"/>
              <a:t>3/12/2023</a:t>
            </a:fld>
            <a:endParaRPr lang="en-US" altLang="ko-KR"/>
          </a:p>
        </p:txBody>
      </p:sp>
      <p:sp>
        <p:nvSpPr>
          <p:cNvPr id="5" name="Rectangle 5">
            <a:extLst>
              <a:ext uri="{FF2B5EF4-FFF2-40B4-BE49-F238E27FC236}">
                <a16:creationId xmlns:a16="http://schemas.microsoft.com/office/drawing/2014/main" id="{69D9AC6C-1BE9-45D7-AC0C-10733BEE3CF9}"/>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6" name="Rectangle 6">
            <a:extLst>
              <a:ext uri="{FF2B5EF4-FFF2-40B4-BE49-F238E27FC236}">
                <a16:creationId xmlns:a16="http://schemas.microsoft.com/office/drawing/2014/main" id="{6A324162-CEE6-4711-8187-145E035C4D58}"/>
              </a:ext>
            </a:extLst>
          </p:cNvPr>
          <p:cNvSpPr>
            <a:spLocks noGrp="1" noChangeArrowheads="1"/>
          </p:cNvSpPr>
          <p:nvPr>
            <p:ph type="sldNum" sz="quarter" idx="12"/>
          </p:nvPr>
        </p:nvSpPr>
        <p:spPr>
          <a:ln/>
        </p:spPr>
        <p:txBody>
          <a:bodyPr/>
          <a:lstStyle>
            <a:lvl1pPr>
              <a:defRPr/>
            </a:lvl1pPr>
          </a:lstStyle>
          <a:p>
            <a:fld id="{13137DC2-AB89-44E6-AED7-6A9B17E29713}" type="slidenum">
              <a:rPr lang="en-US" altLang="ko-KR"/>
              <a:pPr/>
              <a:t>‹#›</a:t>
            </a:fld>
            <a:endParaRPr lang="en-US" altLang="ko-KR"/>
          </a:p>
        </p:txBody>
      </p:sp>
    </p:spTree>
    <p:extLst>
      <p:ext uri="{BB962C8B-B14F-4D97-AF65-F5344CB8AC3E}">
        <p14:creationId xmlns:p14="http://schemas.microsoft.com/office/powerpoint/2010/main" val="166005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2A2CB63-6136-484C-89EF-B7CFB720DA0B}"/>
              </a:ext>
            </a:extLst>
          </p:cNvPr>
          <p:cNvSpPr>
            <a:spLocks noGrp="1" noChangeArrowheads="1"/>
          </p:cNvSpPr>
          <p:nvPr>
            <p:ph type="dt" sz="half" idx="10"/>
          </p:nvPr>
        </p:nvSpPr>
        <p:spPr>
          <a:ln/>
        </p:spPr>
        <p:txBody>
          <a:bodyPr/>
          <a:lstStyle>
            <a:lvl1pPr>
              <a:defRPr/>
            </a:lvl1pPr>
          </a:lstStyle>
          <a:p>
            <a:pPr>
              <a:defRPr/>
            </a:pPr>
            <a:fld id="{B331F03B-97D3-407D-8E29-3E37EBC1970D}" type="datetime1">
              <a:rPr lang="en-US" smtClean="0"/>
              <a:t>3/12/2023</a:t>
            </a:fld>
            <a:endParaRPr lang="en-US" altLang="ko-KR"/>
          </a:p>
        </p:txBody>
      </p:sp>
      <p:sp>
        <p:nvSpPr>
          <p:cNvPr id="6" name="Rectangle 5">
            <a:extLst>
              <a:ext uri="{FF2B5EF4-FFF2-40B4-BE49-F238E27FC236}">
                <a16:creationId xmlns:a16="http://schemas.microsoft.com/office/drawing/2014/main" id="{09CC3FE4-6E12-414C-8CF2-987B8688718B}"/>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7" name="Rectangle 6">
            <a:extLst>
              <a:ext uri="{FF2B5EF4-FFF2-40B4-BE49-F238E27FC236}">
                <a16:creationId xmlns:a16="http://schemas.microsoft.com/office/drawing/2014/main" id="{1DF2E3F1-CC35-41D8-A95D-90BD67EBDD08}"/>
              </a:ext>
            </a:extLst>
          </p:cNvPr>
          <p:cNvSpPr>
            <a:spLocks noGrp="1" noChangeArrowheads="1"/>
          </p:cNvSpPr>
          <p:nvPr>
            <p:ph type="sldNum" sz="quarter" idx="12"/>
          </p:nvPr>
        </p:nvSpPr>
        <p:spPr>
          <a:ln/>
        </p:spPr>
        <p:txBody>
          <a:bodyPr/>
          <a:lstStyle>
            <a:lvl1pPr>
              <a:defRPr/>
            </a:lvl1pPr>
          </a:lstStyle>
          <a:p>
            <a:fld id="{7F0245F5-CAB6-43B4-8A19-1E77E901F775}" type="slidenum">
              <a:rPr lang="en-US" altLang="ko-KR"/>
              <a:pPr/>
              <a:t>‹#›</a:t>
            </a:fld>
            <a:endParaRPr lang="en-US" altLang="ko-KR"/>
          </a:p>
        </p:txBody>
      </p:sp>
    </p:spTree>
    <p:extLst>
      <p:ext uri="{BB962C8B-B14F-4D97-AF65-F5344CB8AC3E}">
        <p14:creationId xmlns:p14="http://schemas.microsoft.com/office/powerpoint/2010/main" val="3543895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55516CC-C1A1-48D4-9FE6-6EF9A51856E9}"/>
              </a:ext>
            </a:extLst>
          </p:cNvPr>
          <p:cNvSpPr>
            <a:spLocks noGrp="1" noChangeArrowheads="1"/>
          </p:cNvSpPr>
          <p:nvPr>
            <p:ph type="dt" sz="half" idx="10"/>
          </p:nvPr>
        </p:nvSpPr>
        <p:spPr>
          <a:ln/>
        </p:spPr>
        <p:txBody>
          <a:bodyPr/>
          <a:lstStyle>
            <a:lvl1pPr>
              <a:defRPr/>
            </a:lvl1pPr>
          </a:lstStyle>
          <a:p>
            <a:pPr>
              <a:defRPr/>
            </a:pPr>
            <a:fld id="{21B750F9-1E75-4D89-BBCF-41CF8DBBB28D}" type="datetime1">
              <a:rPr lang="en-US" smtClean="0"/>
              <a:t>3/12/2023</a:t>
            </a:fld>
            <a:endParaRPr lang="en-US" altLang="ko-KR"/>
          </a:p>
        </p:txBody>
      </p:sp>
      <p:sp>
        <p:nvSpPr>
          <p:cNvPr id="8" name="Rectangle 5">
            <a:extLst>
              <a:ext uri="{FF2B5EF4-FFF2-40B4-BE49-F238E27FC236}">
                <a16:creationId xmlns:a16="http://schemas.microsoft.com/office/drawing/2014/main" id="{5EB7006C-0E26-4459-9F76-1FFA964B754B}"/>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9" name="Rectangle 6">
            <a:extLst>
              <a:ext uri="{FF2B5EF4-FFF2-40B4-BE49-F238E27FC236}">
                <a16:creationId xmlns:a16="http://schemas.microsoft.com/office/drawing/2014/main" id="{159A3687-8283-4844-AF6E-AF110B537885}"/>
              </a:ext>
            </a:extLst>
          </p:cNvPr>
          <p:cNvSpPr>
            <a:spLocks noGrp="1" noChangeArrowheads="1"/>
          </p:cNvSpPr>
          <p:nvPr>
            <p:ph type="sldNum" sz="quarter" idx="12"/>
          </p:nvPr>
        </p:nvSpPr>
        <p:spPr>
          <a:ln/>
        </p:spPr>
        <p:txBody>
          <a:bodyPr/>
          <a:lstStyle>
            <a:lvl1pPr>
              <a:defRPr/>
            </a:lvl1pPr>
          </a:lstStyle>
          <a:p>
            <a:fld id="{C6180FDC-7ED3-4854-B6B5-A519B095EF13}" type="slidenum">
              <a:rPr lang="en-US" altLang="ko-KR"/>
              <a:pPr/>
              <a:t>‹#›</a:t>
            </a:fld>
            <a:endParaRPr lang="en-US" altLang="ko-KR"/>
          </a:p>
        </p:txBody>
      </p:sp>
    </p:spTree>
    <p:extLst>
      <p:ext uri="{BB962C8B-B14F-4D97-AF65-F5344CB8AC3E}">
        <p14:creationId xmlns:p14="http://schemas.microsoft.com/office/powerpoint/2010/main" val="3609929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7188BBF0-5E9F-4980-A929-948814E3E914}"/>
              </a:ext>
            </a:extLst>
          </p:cNvPr>
          <p:cNvSpPr>
            <a:spLocks noGrp="1" noChangeArrowheads="1"/>
          </p:cNvSpPr>
          <p:nvPr>
            <p:ph type="dt" sz="half" idx="10"/>
          </p:nvPr>
        </p:nvSpPr>
        <p:spPr>
          <a:ln/>
        </p:spPr>
        <p:txBody>
          <a:bodyPr/>
          <a:lstStyle>
            <a:lvl1pPr>
              <a:defRPr/>
            </a:lvl1pPr>
          </a:lstStyle>
          <a:p>
            <a:pPr>
              <a:defRPr/>
            </a:pPr>
            <a:fld id="{B531B219-6EC1-469B-98CE-05B6D9A21190}" type="datetime1">
              <a:rPr lang="en-US" smtClean="0"/>
              <a:t>3/12/2023</a:t>
            </a:fld>
            <a:endParaRPr lang="en-US" altLang="ko-KR"/>
          </a:p>
        </p:txBody>
      </p:sp>
      <p:sp>
        <p:nvSpPr>
          <p:cNvPr id="4" name="Rectangle 5">
            <a:extLst>
              <a:ext uri="{FF2B5EF4-FFF2-40B4-BE49-F238E27FC236}">
                <a16:creationId xmlns:a16="http://schemas.microsoft.com/office/drawing/2014/main" id="{19576F51-4B32-4059-AEF8-33407091CED5}"/>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5" name="Rectangle 6">
            <a:extLst>
              <a:ext uri="{FF2B5EF4-FFF2-40B4-BE49-F238E27FC236}">
                <a16:creationId xmlns:a16="http://schemas.microsoft.com/office/drawing/2014/main" id="{73E372E8-23C3-441D-BCF7-01CF701C5398}"/>
              </a:ext>
            </a:extLst>
          </p:cNvPr>
          <p:cNvSpPr>
            <a:spLocks noGrp="1" noChangeArrowheads="1"/>
          </p:cNvSpPr>
          <p:nvPr>
            <p:ph type="sldNum" sz="quarter" idx="12"/>
          </p:nvPr>
        </p:nvSpPr>
        <p:spPr>
          <a:ln/>
        </p:spPr>
        <p:txBody>
          <a:bodyPr/>
          <a:lstStyle>
            <a:lvl1pPr>
              <a:defRPr/>
            </a:lvl1pPr>
          </a:lstStyle>
          <a:p>
            <a:fld id="{8AAAF57E-AABC-486A-AC9B-29BA33743B64}" type="slidenum">
              <a:rPr lang="en-US" altLang="ko-KR"/>
              <a:pPr/>
              <a:t>‹#›</a:t>
            </a:fld>
            <a:endParaRPr lang="en-US" altLang="ko-KR"/>
          </a:p>
        </p:txBody>
      </p:sp>
    </p:spTree>
    <p:extLst>
      <p:ext uri="{BB962C8B-B14F-4D97-AF65-F5344CB8AC3E}">
        <p14:creationId xmlns:p14="http://schemas.microsoft.com/office/powerpoint/2010/main" val="91714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298BECA-9D4C-4A78-B2E3-D95B5C8DABF3}"/>
              </a:ext>
            </a:extLst>
          </p:cNvPr>
          <p:cNvSpPr>
            <a:spLocks noGrp="1" noChangeArrowheads="1"/>
          </p:cNvSpPr>
          <p:nvPr>
            <p:ph type="dt" sz="half" idx="10"/>
          </p:nvPr>
        </p:nvSpPr>
        <p:spPr>
          <a:ln/>
        </p:spPr>
        <p:txBody>
          <a:bodyPr/>
          <a:lstStyle>
            <a:lvl1pPr>
              <a:defRPr/>
            </a:lvl1pPr>
          </a:lstStyle>
          <a:p>
            <a:pPr>
              <a:defRPr/>
            </a:pPr>
            <a:fld id="{CA9C4F45-8A3A-458C-85E0-DFD7D0B79866}" type="datetime1">
              <a:rPr lang="en-US" smtClean="0"/>
              <a:t>3/12/2023</a:t>
            </a:fld>
            <a:endParaRPr lang="en-US" altLang="ko-KR"/>
          </a:p>
        </p:txBody>
      </p:sp>
      <p:sp>
        <p:nvSpPr>
          <p:cNvPr id="3" name="Rectangle 5">
            <a:extLst>
              <a:ext uri="{FF2B5EF4-FFF2-40B4-BE49-F238E27FC236}">
                <a16:creationId xmlns:a16="http://schemas.microsoft.com/office/drawing/2014/main" id="{1C27F2BA-90EA-453B-8B84-8BAFE28CC979}"/>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4" name="Rectangle 6">
            <a:extLst>
              <a:ext uri="{FF2B5EF4-FFF2-40B4-BE49-F238E27FC236}">
                <a16:creationId xmlns:a16="http://schemas.microsoft.com/office/drawing/2014/main" id="{2EF37507-EA20-4208-82D0-7222A2C0751F}"/>
              </a:ext>
            </a:extLst>
          </p:cNvPr>
          <p:cNvSpPr>
            <a:spLocks noGrp="1" noChangeArrowheads="1"/>
          </p:cNvSpPr>
          <p:nvPr>
            <p:ph type="sldNum" sz="quarter" idx="12"/>
          </p:nvPr>
        </p:nvSpPr>
        <p:spPr>
          <a:ln/>
        </p:spPr>
        <p:txBody>
          <a:bodyPr/>
          <a:lstStyle>
            <a:lvl1pPr>
              <a:defRPr/>
            </a:lvl1pPr>
          </a:lstStyle>
          <a:p>
            <a:fld id="{78FACE5E-85B1-45EF-A77B-97E32E1A6559}" type="slidenum">
              <a:rPr lang="en-US" altLang="ko-KR"/>
              <a:pPr/>
              <a:t>‹#›</a:t>
            </a:fld>
            <a:endParaRPr lang="en-US" altLang="ko-KR"/>
          </a:p>
        </p:txBody>
      </p:sp>
    </p:spTree>
    <p:extLst>
      <p:ext uri="{BB962C8B-B14F-4D97-AF65-F5344CB8AC3E}">
        <p14:creationId xmlns:p14="http://schemas.microsoft.com/office/powerpoint/2010/main" val="347469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6AA65EA-2F23-4AC3-B0B6-4C8C9C73F0C1}"/>
              </a:ext>
            </a:extLst>
          </p:cNvPr>
          <p:cNvSpPr>
            <a:spLocks noGrp="1" noChangeArrowheads="1"/>
          </p:cNvSpPr>
          <p:nvPr>
            <p:ph type="dt" sz="half" idx="10"/>
          </p:nvPr>
        </p:nvSpPr>
        <p:spPr>
          <a:ln/>
        </p:spPr>
        <p:txBody>
          <a:bodyPr/>
          <a:lstStyle>
            <a:lvl1pPr>
              <a:defRPr/>
            </a:lvl1pPr>
          </a:lstStyle>
          <a:p>
            <a:pPr>
              <a:defRPr/>
            </a:pPr>
            <a:fld id="{D1B22B33-4FBC-4950-BC20-0214990EBCDD}" type="datetime1">
              <a:rPr lang="en-US" smtClean="0"/>
              <a:t>3/12/2023</a:t>
            </a:fld>
            <a:endParaRPr lang="en-US" altLang="ko-KR"/>
          </a:p>
        </p:txBody>
      </p:sp>
      <p:sp>
        <p:nvSpPr>
          <p:cNvPr id="6" name="Rectangle 5">
            <a:extLst>
              <a:ext uri="{FF2B5EF4-FFF2-40B4-BE49-F238E27FC236}">
                <a16:creationId xmlns:a16="http://schemas.microsoft.com/office/drawing/2014/main" id="{2B302D2F-637C-42B4-82B3-13DF6EE8FDB1}"/>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7" name="Rectangle 6">
            <a:extLst>
              <a:ext uri="{FF2B5EF4-FFF2-40B4-BE49-F238E27FC236}">
                <a16:creationId xmlns:a16="http://schemas.microsoft.com/office/drawing/2014/main" id="{18A46903-7A3E-43AD-8756-C946B29F50B4}"/>
              </a:ext>
            </a:extLst>
          </p:cNvPr>
          <p:cNvSpPr>
            <a:spLocks noGrp="1" noChangeArrowheads="1"/>
          </p:cNvSpPr>
          <p:nvPr>
            <p:ph type="sldNum" sz="quarter" idx="12"/>
          </p:nvPr>
        </p:nvSpPr>
        <p:spPr>
          <a:ln/>
        </p:spPr>
        <p:txBody>
          <a:bodyPr/>
          <a:lstStyle>
            <a:lvl1pPr>
              <a:defRPr/>
            </a:lvl1pPr>
          </a:lstStyle>
          <a:p>
            <a:fld id="{E1B04FFF-F6A9-4967-8367-5642E43012EB}" type="slidenum">
              <a:rPr lang="en-US" altLang="ko-KR"/>
              <a:pPr/>
              <a:t>‹#›</a:t>
            </a:fld>
            <a:endParaRPr lang="en-US" altLang="ko-KR"/>
          </a:p>
        </p:txBody>
      </p:sp>
    </p:spTree>
    <p:extLst>
      <p:ext uri="{BB962C8B-B14F-4D97-AF65-F5344CB8AC3E}">
        <p14:creationId xmlns:p14="http://schemas.microsoft.com/office/powerpoint/2010/main" val="3699320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962A49B-EA13-45B2-A140-4B03365D8016}"/>
              </a:ext>
            </a:extLst>
          </p:cNvPr>
          <p:cNvSpPr>
            <a:spLocks noGrp="1" noChangeArrowheads="1"/>
          </p:cNvSpPr>
          <p:nvPr>
            <p:ph type="dt" sz="half" idx="10"/>
          </p:nvPr>
        </p:nvSpPr>
        <p:spPr>
          <a:ln/>
        </p:spPr>
        <p:txBody>
          <a:bodyPr/>
          <a:lstStyle>
            <a:lvl1pPr>
              <a:defRPr/>
            </a:lvl1pPr>
          </a:lstStyle>
          <a:p>
            <a:pPr>
              <a:defRPr/>
            </a:pPr>
            <a:fld id="{B41B0A19-6EBB-4BAF-9659-18BDBCD6740B}" type="datetime1">
              <a:rPr lang="en-US" smtClean="0"/>
              <a:t>3/12/2023</a:t>
            </a:fld>
            <a:endParaRPr lang="en-US" altLang="ko-KR"/>
          </a:p>
        </p:txBody>
      </p:sp>
      <p:sp>
        <p:nvSpPr>
          <p:cNvPr id="6" name="Rectangle 5">
            <a:extLst>
              <a:ext uri="{FF2B5EF4-FFF2-40B4-BE49-F238E27FC236}">
                <a16:creationId xmlns:a16="http://schemas.microsoft.com/office/drawing/2014/main" id="{DC1FB54A-FC10-4E67-8A81-F35EA0150AD7}"/>
              </a:ext>
            </a:extLst>
          </p:cNvPr>
          <p:cNvSpPr>
            <a:spLocks noGrp="1" noChangeArrowheads="1"/>
          </p:cNvSpPr>
          <p:nvPr>
            <p:ph type="ftr" sz="quarter" idx="11"/>
          </p:nvPr>
        </p:nvSpPr>
        <p:spPr>
          <a:ln/>
        </p:spPr>
        <p:txBody>
          <a:bodyPr/>
          <a:lstStyle>
            <a:lvl1pPr>
              <a:defRPr/>
            </a:lvl1pPr>
          </a:lstStyle>
          <a:p>
            <a:pPr>
              <a:defRPr/>
            </a:pPr>
            <a:r>
              <a:rPr lang="en-US" altLang="ko-KR"/>
              <a:t>"Data Representation" by Dr. Md. Fokhray Hossain</a:t>
            </a:r>
          </a:p>
        </p:txBody>
      </p:sp>
      <p:sp>
        <p:nvSpPr>
          <p:cNvPr id="7" name="Rectangle 6">
            <a:extLst>
              <a:ext uri="{FF2B5EF4-FFF2-40B4-BE49-F238E27FC236}">
                <a16:creationId xmlns:a16="http://schemas.microsoft.com/office/drawing/2014/main" id="{F4F79A77-856D-446C-823C-DC14C6ACACA2}"/>
              </a:ext>
            </a:extLst>
          </p:cNvPr>
          <p:cNvSpPr>
            <a:spLocks noGrp="1" noChangeArrowheads="1"/>
          </p:cNvSpPr>
          <p:nvPr>
            <p:ph type="sldNum" sz="quarter" idx="12"/>
          </p:nvPr>
        </p:nvSpPr>
        <p:spPr>
          <a:ln/>
        </p:spPr>
        <p:txBody>
          <a:bodyPr/>
          <a:lstStyle>
            <a:lvl1pPr>
              <a:defRPr/>
            </a:lvl1pPr>
          </a:lstStyle>
          <a:p>
            <a:fld id="{BAFE381B-41A6-4D34-8A3C-AC1F667CB1C7}" type="slidenum">
              <a:rPr lang="en-US" altLang="ko-KR"/>
              <a:pPr/>
              <a:t>‹#›</a:t>
            </a:fld>
            <a:endParaRPr lang="en-US" altLang="ko-KR"/>
          </a:p>
        </p:txBody>
      </p:sp>
    </p:spTree>
    <p:extLst>
      <p:ext uri="{BB962C8B-B14F-4D97-AF65-F5344CB8AC3E}">
        <p14:creationId xmlns:p14="http://schemas.microsoft.com/office/powerpoint/2010/main" val="70618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32946D6-A76D-4581-81BF-F6148A2DBDE8}"/>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a:t>마스터 제목 유형을 편집하려면 누르십시오</a:t>
            </a:r>
            <a:r>
              <a:rPr lang="en-US" altLang="ko-KR"/>
              <a:t>.</a:t>
            </a:r>
          </a:p>
        </p:txBody>
      </p:sp>
      <p:sp>
        <p:nvSpPr>
          <p:cNvPr id="1027" name="Rectangle 3">
            <a:extLst>
              <a:ext uri="{FF2B5EF4-FFF2-40B4-BE49-F238E27FC236}">
                <a16:creationId xmlns:a16="http://schemas.microsoft.com/office/drawing/2014/main" id="{F5F20D82-2D7B-43ED-BDDB-2A33ECFA7AF6}"/>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a:t>마스터 문자열 유형을 편집하려면 누르십시오</a:t>
            </a:r>
            <a:r>
              <a:rPr lang="en-US" altLang="ko-KR"/>
              <a:t>.</a:t>
            </a:r>
          </a:p>
          <a:p>
            <a:pPr lvl="1"/>
            <a:r>
              <a:rPr lang="ko-KR" altLang="en-US"/>
              <a:t>둘째 수준</a:t>
            </a:r>
          </a:p>
          <a:p>
            <a:pPr lvl="2"/>
            <a:r>
              <a:rPr lang="ko-KR" altLang="en-US"/>
              <a:t>세째 수준</a:t>
            </a:r>
          </a:p>
          <a:p>
            <a:pPr lvl="3"/>
            <a:r>
              <a:rPr lang="ko-KR" altLang="en-US"/>
              <a:t>네째 수준</a:t>
            </a:r>
          </a:p>
          <a:p>
            <a:pPr lvl="4"/>
            <a:r>
              <a:rPr lang="ko-KR" altLang="en-US"/>
              <a:t>다섯째 수준</a:t>
            </a:r>
          </a:p>
        </p:txBody>
      </p:sp>
      <p:sp>
        <p:nvSpPr>
          <p:cNvPr id="1028" name="Rectangle 4">
            <a:extLst>
              <a:ext uri="{FF2B5EF4-FFF2-40B4-BE49-F238E27FC236}">
                <a16:creationId xmlns:a16="http://schemas.microsoft.com/office/drawing/2014/main" id="{773DDF71-E8BE-466B-BBBC-F6816112764A}"/>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굴림" pitchFamily="50" charset="-127"/>
              </a:defRPr>
            </a:lvl1pPr>
          </a:lstStyle>
          <a:p>
            <a:pPr>
              <a:defRPr/>
            </a:pPr>
            <a:fld id="{46D48700-C524-4080-B0DC-F0096DA55EBC}" type="datetime1">
              <a:rPr lang="en-US" smtClean="0"/>
              <a:t>3/12/2023</a:t>
            </a:fld>
            <a:endParaRPr lang="en-US" altLang="ko-KR"/>
          </a:p>
        </p:txBody>
      </p:sp>
      <p:sp>
        <p:nvSpPr>
          <p:cNvPr id="1029" name="Rectangle 5">
            <a:extLst>
              <a:ext uri="{FF2B5EF4-FFF2-40B4-BE49-F238E27FC236}">
                <a16:creationId xmlns:a16="http://schemas.microsoft.com/office/drawing/2014/main" id="{5530A13F-360B-483D-B87E-6FD8071A1B6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굴림" pitchFamily="50" charset="-127"/>
              </a:defRPr>
            </a:lvl1pPr>
          </a:lstStyle>
          <a:p>
            <a:pPr>
              <a:defRPr/>
            </a:pPr>
            <a:r>
              <a:rPr lang="en-US" altLang="ko-KR"/>
              <a:t>"Data Representation" by Dr. Md. Fokhray Hossain</a:t>
            </a:r>
          </a:p>
        </p:txBody>
      </p:sp>
      <p:sp>
        <p:nvSpPr>
          <p:cNvPr id="1030" name="Rectangle 6">
            <a:extLst>
              <a:ext uri="{FF2B5EF4-FFF2-40B4-BE49-F238E27FC236}">
                <a16:creationId xmlns:a16="http://schemas.microsoft.com/office/drawing/2014/main" id="{A47FCEC3-E83F-4E6C-B9F2-9D3E92ECA4F8}"/>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E9C8EF7-5DD6-4C52-94EB-822AD98E7643}" type="slidenum">
              <a:rPr lang="en-US" altLang="ko-KR"/>
              <a:pPr/>
              <a:t>‹#›</a:t>
            </a:fld>
            <a:endParaRPr lang="en-US" altLang="ko-K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2pPr>
      <a:lvl3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3pPr>
      <a:lvl4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4pPr>
      <a:lvl5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5pPr>
      <a:lvl6pPr marL="457200" algn="ctr" rtl="0" fontAlgn="base" latinLnBrk="1">
        <a:spcBef>
          <a:spcPct val="0"/>
        </a:spcBef>
        <a:spcAft>
          <a:spcPct val="0"/>
        </a:spcAft>
        <a:defRPr kumimoji="1" sz="4400">
          <a:solidFill>
            <a:schemeClr val="tx2"/>
          </a:solidFill>
          <a:latin typeface="Times New Roman" pitchFamily="18" charset="0"/>
          <a:ea typeface="굴림" pitchFamily="50" charset="-127"/>
        </a:defRPr>
      </a:lvl6pPr>
      <a:lvl7pPr marL="914400" algn="ctr" rtl="0" fontAlgn="base" latinLnBrk="1">
        <a:spcBef>
          <a:spcPct val="0"/>
        </a:spcBef>
        <a:spcAft>
          <a:spcPct val="0"/>
        </a:spcAft>
        <a:defRPr kumimoji="1" sz="4400">
          <a:solidFill>
            <a:schemeClr val="tx2"/>
          </a:solidFill>
          <a:latin typeface="Times New Roman" pitchFamily="18" charset="0"/>
          <a:ea typeface="굴림" pitchFamily="50" charset="-127"/>
        </a:defRPr>
      </a:lvl7pPr>
      <a:lvl8pPr marL="1371600" algn="ctr" rtl="0" fontAlgn="base" latinLnBrk="1">
        <a:spcBef>
          <a:spcPct val="0"/>
        </a:spcBef>
        <a:spcAft>
          <a:spcPct val="0"/>
        </a:spcAft>
        <a:defRPr kumimoji="1" sz="4400">
          <a:solidFill>
            <a:schemeClr val="tx2"/>
          </a:solidFill>
          <a:latin typeface="Times New Roman" pitchFamily="18" charset="0"/>
          <a:ea typeface="굴림" pitchFamily="50" charset="-127"/>
        </a:defRPr>
      </a:lvl8pPr>
      <a:lvl9pPr marL="1828800" algn="ctr" rtl="0" fontAlgn="base" latinLnBrk="1">
        <a:spcBef>
          <a:spcPct val="0"/>
        </a:spcBef>
        <a:spcAft>
          <a:spcPct val="0"/>
        </a:spcAft>
        <a:defRPr kumimoji="1" sz="4400">
          <a:solidFill>
            <a:schemeClr val="tx2"/>
          </a:solidFill>
          <a:latin typeface="Times New Roman" pitchFamily="18" charset="0"/>
          <a:ea typeface="굴림" pitchFamily="50" charset="-127"/>
        </a:defRPr>
      </a:lvl9pPr>
    </p:titleStyle>
    <p:body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drive.google.com/file/d/1hOsKBwx8T-IjV60p7SXWgYLoFC7Q9njm/view?usp=share_lin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882E5BD-1F3D-470D-9549-93181E0D0B5D}"/>
              </a:ext>
            </a:extLst>
          </p:cNvPr>
          <p:cNvSpPr>
            <a:spLocks noGrp="1" noChangeArrowheads="1"/>
          </p:cNvSpPr>
          <p:nvPr>
            <p:ph type="ctrTitle"/>
          </p:nvPr>
        </p:nvSpPr>
        <p:spPr>
          <a:xfrm>
            <a:off x="838200" y="4495800"/>
            <a:ext cx="7772400" cy="1143000"/>
          </a:xfrm>
        </p:spPr>
        <p:txBody>
          <a:bodyPr/>
          <a:lstStyle/>
          <a:p>
            <a:pPr eaLnBrk="1" hangingPunct="1"/>
            <a:r>
              <a:rPr lang="en-US" altLang="ko-KR" b="1"/>
              <a:t>Design Methodology</a:t>
            </a:r>
          </a:p>
        </p:txBody>
      </p:sp>
      <p:sp>
        <p:nvSpPr>
          <p:cNvPr id="8" name="Rectangle 2">
            <a:extLst>
              <a:ext uri="{FF2B5EF4-FFF2-40B4-BE49-F238E27FC236}">
                <a16:creationId xmlns:a16="http://schemas.microsoft.com/office/drawing/2014/main" id="{3E223118-207F-45DF-BF59-685036601643}"/>
              </a:ext>
            </a:extLst>
          </p:cNvPr>
          <p:cNvSpPr txBox="1">
            <a:spLocks noChangeArrowheads="1"/>
          </p:cNvSpPr>
          <p:nvPr/>
        </p:nvSpPr>
        <p:spPr bwMode="auto">
          <a:xfrm>
            <a:off x="533400" y="838200"/>
            <a:ext cx="80010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2pPr>
            <a:lvl3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3pPr>
            <a:lvl4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4pPr>
            <a:lvl5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5pPr>
            <a:lvl6pPr marL="457200" algn="ctr" rtl="0" fontAlgn="base" latinLnBrk="1">
              <a:spcBef>
                <a:spcPct val="0"/>
              </a:spcBef>
              <a:spcAft>
                <a:spcPct val="0"/>
              </a:spcAft>
              <a:defRPr kumimoji="1" sz="4400">
                <a:solidFill>
                  <a:schemeClr val="tx2"/>
                </a:solidFill>
                <a:latin typeface="Times New Roman" pitchFamily="18" charset="0"/>
                <a:ea typeface="굴림" pitchFamily="50" charset="-127"/>
              </a:defRPr>
            </a:lvl6pPr>
            <a:lvl7pPr marL="914400" algn="ctr" rtl="0" fontAlgn="base" latinLnBrk="1">
              <a:spcBef>
                <a:spcPct val="0"/>
              </a:spcBef>
              <a:spcAft>
                <a:spcPct val="0"/>
              </a:spcAft>
              <a:defRPr kumimoji="1" sz="4400">
                <a:solidFill>
                  <a:schemeClr val="tx2"/>
                </a:solidFill>
                <a:latin typeface="Times New Roman" pitchFamily="18" charset="0"/>
                <a:ea typeface="굴림" pitchFamily="50" charset="-127"/>
              </a:defRPr>
            </a:lvl7pPr>
            <a:lvl8pPr marL="1371600" algn="ctr" rtl="0" fontAlgn="base" latinLnBrk="1">
              <a:spcBef>
                <a:spcPct val="0"/>
              </a:spcBef>
              <a:spcAft>
                <a:spcPct val="0"/>
              </a:spcAft>
              <a:defRPr kumimoji="1" sz="4400">
                <a:solidFill>
                  <a:schemeClr val="tx2"/>
                </a:solidFill>
                <a:latin typeface="Times New Roman" pitchFamily="18" charset="0"/>
                <a:ea typeface="굴림" pitchFamily="50" charset="-127"/>
              </a:defRPr>
            </a:lvl8pPr>
            <a:lvl9pPr marL="1828800" algn="ctr" rtl="0" fontAlgn="base" latinLnBrk="1">
              <a:spcBef>
                <a:spcPct val="0"/>
              </a:spcBef>
              <a:spcAft>
                <a:spcPct val="0"/>
              </a:spcAft>
              <a:defRPr kumimoji="1" sz="4400">
                <a:solidFill>
                  <a:schemeClr val="tx2"/>
                </a:solidFill>
                <a:latin typeface="Times New Roman" pitchFamily="18" charset="0"/>
                <a:ea typeface="굴림" pitchFamily="50" charset="-127"/>
              </a:defRPr>
            </a:lvl9pPr>
          </a:lstStyle>
          <a:p>
            <a:pPr marL="182880">
              <a:defRPr/>
            </a:pPr>
            <a:r>
              <a:rPr lang="en-US" altLang="ko-KR" sz="6000">
                <a:solidFill>
                  <a:schemeClr val="bg2">
                    <a:lumMod val="10000"/>
                  </a:schemeClr>
                </a:solidFill>
                <a:cs typeface="Times New Roman" pitchFamily="18" charset="0"/>
              </a:rPr>
              <a:t>Lecture-3</a:t>
            </a:r>
            <a:br>
              <a:rPr lang="en-US" altLang="ko-KR" sz="6000" dirty="0">
                <a:solidFill>
                  <a:schemeClr val="bg2">
                    <a:lumMod val="10000"/>
                  </a:schemeClr>
                </a:solidFill>
                <a:cs typeface="Times New Roman" pitchFamily="18" charset="0"/>
              </a:rPr>
            </a:br>
            <a:br>
              <a:rPr lang="en-US" altLang="ko-KR" sz="3200" dirty="0">
                <a:solidFill>
                  <a:schemeClr val="bg2">
                    <a:lumMod val="10000"/>
                  </a:schemeClr>
                </a:solidFill>
                <a:cs typeface="Times New Roman" pitchFamily="18" charset="0"/>
              </a:rPr>
            </a:br>
            <a:r>
              <a:rPr lang="en-US" altLang="ko-KR" dirty="0">
                <a:solidFill>
                  <a:schemeClr val="bg2">
                    <a:lumMod val="10000"/>
                  </a:schemeClr>
                </a:solidFill>
                <a:cs typeface="Times New Roman" pitchFamily="18" charset="0"/>
              </a:rPr>
              <a:t>Chapter-2</a:t>
            </a:r>
            <a:br>
              <a:rPr lang="en-US" altLang="ko-KR" dirty="0">
                <a:solidFill>
                  <a:schemeClr val="bg2">
                    <a:lumMod val="10000"/>
                  </a:schemeClr>
                </a:solidFill>
                <a:cs typeface="Times New Roman" pitchFamily="18" charset="0"/>
              </a:rPr>
            </a:br>
            <a:r>
              <a:rPr lang="en-US" altLang="ko-KR" sz="3200" dirty="0">
                <a:solidFill>
                  <a:schemeClr val="bg2">
                    <a:lumMod val="10000"/>
                  </a:schemeClr>
                </a:solidFill>
                <a:cs typeface="Times New Roman" pitchFamily="18" charset="0"/>
              </a:rPr>
              <a:t>Computer Architecture and Organization- </a:t>
            </a:r>
            <a:r>
              <a:rPr lang="en-US" altLang="ko-KR" sz="3200" dirty="0" err="1">
                <a:solidFill>
                  <a:schemeClr val="bg2">
                    <a:lumMod val="10000"/>
                  </a:schemeClr>
                </a:solidFill>
                <a:cs typeface="Times New Roman" pitchFamily="18" charset="0"/>
              </a:rPr>
              <a:t>Jhon</a:t>
            </a:r>
            <a:r>
              <a:rPr lang="en-US" altLang="ko-KR" sz="3200" dirty="0">
                <a:solidFill>
                  <a:schemeClr val="bg2">
                    <a:lumMod val="10000"/>
                  </a:schemeClr>
                </a:solidFill>
                <a:cs typeface="Times New Roman" pitchFamily="18" charset="0"/>
              </a:rPr>
              <a:t> P. Hayes</a:t>
            </a:r>
            <a:endParaRPr lang="en-US" altLang="ko-KR" sz="3600" dirty="0">
              <a:solidFill>
                <a:schemeClr val="bg2">
                  <a:lumMod val="10000"/>
                </a:schemeClr>
              </a:solidFill>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797A39E7-339D-45EB-B2FD-C2E3AC69972A}"/>
              </a:ext>
            </a:extLst>
          </p:cNvPr>
          <p:cNvSpPr>
            <a:spLocks noGrp="1" noChangeArrowheads="1"/>
          </p:cNvSpPr>
          <p:nvPr>
            <p:ph type="subTitle" idx="1"/>
          </p:nvPr>
        </p:nvSpPr>
        <p:spPr>
          <a:xfrm>
            <a:off x="0" y="1143000"/>
            <a:ext cx="8686800" cy="4800600"/>
          </a:xfrm>
        </p:spPr>
        <p:txBody>
          <a:bodyPr/>
          <a:lstStyle/>
          <a:p>
            <a:pPr algn="l" eaLnBrk="1" hangingPunct="1"/>
            <a:endParaRPr lang="en-US" altLang="ko-KR"/>
          </a:p>
          <a:p>
            <a:pPr algn="l" eaLnBrk="1" hangingPunct="1"/>
            <a:r>
              <a:rPr lang="en-US" altLang="ko-KR"/>
              <a:t> </a:t>
            </a:r>
          </a:p>
          <a:p>
            <a:pPr algn="l" eaLnBrk="1" hangingPunct="1"/>
            <a:endParaRPr lang="en-US" altLang="ko-KR"/>
          </a:p>
        </p:txBody>
      </p:sp>
      <p:sp>
        <p:nvSpPr>
          <p:cNvPr id="11267" name="Text Box 26">
            <a:extLst>
              <a:ext uri="{FF2B5EF4-FFF2-40B4-BE49-F238E27FC236}">
                <a16:creationId xmlns:a16="http://schemas.microsoft.com/office/drawing/2014/main" id="{E2D3AB22-1481-4B70-A581-A792B91C18FE}"/>
              </a:ext>
            </a:extLst>
          </p:cNvPr>
          <p:cNvSpPr txBox="1">
            <a:spLocks noChangeArrowheads="1"/>
          </p:cNvSpPr>
          <p:nvPr/>
        </p:nvSpPr>
        <p:spPr bwMode="auto">
          <a:xfrm>
            <a:off x="457200" y="990600"/>
            <a:ext cx="8153400"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sz="3200" b="1">
                <a:solidFill>
                  <a:srgbClr val="FF3300"/>
                </a:solidFill>
              </a:rPr>
              <a:t>Design levels: </a:t>
            </a:r>
          </a:p>
          <a:p>
            <a:pPr eaLnBrk="1" hangingPunct="1"/>
            <a:endParaRPr lang="en-US" altLang="en-US" b="1"/>
          </a:p>
          <a:p>
            <a:pPr algn="just" eaLnBrk="1" hangingPunct="1"/>
            <a:r>
              <a:rPr lang="en-US" altLang="en-US" sz="2700"/>
              <a:t>The </a:t>
            </a:r>
            <a:r>
              <a:rPr lang="en-US" altLang="en-US" sz="2700" i="1">
                <a:solidFill>
                  <a:schemeClr val="accent2"/>
                </a:solidFill>
              </a:rPr>
              <a:t>processor level</a:t>
            </a:r>
            <a:r>
              <a:rPr lang="en-US" altLang="en-US" sz="2700"/>
              <a:t>, also called t</a:t>
            </a:r>
            <a:r>
              <a:rPr lang="en-US" altLang="en-US" sz="2600"/>
              <a:t>he architecture</a:t>
            </a:r>
            <a:r>
              <a:rPr lang="en-US" altLang="en-US" sz="2700"/>
              <a:t>, behavior, or system level</a:t>
            </a:r>
          </a:p>
          <a:p>
            <a:pPr algn="just" eaLnBrk="1" hangingPunct="1"/>
            <a:endParaRPr lang="en-US" altLang="en-US" sz="2800"/>
          </a:p>
          <a:p>
            <a:pPr algn="just" eaLnBrk="1" hangingPunct="1"/>
            <a:r>
              <a:rPr lang="en-US" altLang="en-US" sz="2800"/>
              <a:t>The </a:t>
            </a:r>
            <a:r>
              <a:rPr lang="en-US" altLang="en-US" sz="2800" i="1">
                <a:solidFill>
                  <a:schemeClr val="accent2"/>
                </a:solidFill>
              </a:rPr>
              <a:t>register level</a:t>
            </a:r>
            <a:r>
              <a:rPr lang="en-US" altLang="en-US" sz="2800"/>
              <a:t>, also called the register-transfer level (RTL).</a:t>
            </a:r>
          </a:p>
          <a:p>
            <a:pPr algn="just" eaLnBrk="1" hangingPunct="1"/>
            <a:endParaRPr lang="en-US" altLang="en-US" sz="2800"/>
          </a:p>
          <a:p>
            <a:pPr algn="just" eaLnBrk="1" hangingPunct="1"/>
            <a:r>
              <a:rPr lang="en-US" altLang="en-US" sz="2800"/>
              <a:t>The </a:t>
            </a:r>
            <a:r>
              <a:rPr lang="en-US" altLang="en-US" sz="2800" i="1">
                <a:solidFill>
                  <a:schemeClr val="accent2"/>
                </a:solidFill>
              </a:rPr>
              <a:t>gate level</a:t>
            </a:r>
            <a:r>
              <a:rPr lang="en-US" altLang="en-US" sz="2800"/>
              <a:t>, also called the logic level </a:t>
            </a:r>
          </a:p>
          <a:p>
            <a:pPr eaLnBrk="1" hangingPunct="1"/>
            <a:endParaRPr lang="en-US" altLang="en-US" b="1">
              <a:solidFill>
                <a:srgbClr val="FF3300"/>
              </a:solidFill>
            </a:endParaRPr>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
        <p:nvSpPr>
          <p:cNvPr id="11270" name="Rectangle 2">
            <a:extLst>
              <a:ext uri="{FF2B5EF4-FFF2-40B4-BE49-F238E27FC236}">
                <a16:creationId xmlns:a16="http://schemas.microsoft.com/office/drawing/2014/main" id="{D3620427-51F2-476C-B0CF-433C83FAC57E}"/>
              </a:ext>
            </a:extLst>
          </p:cNvPr>
          <p:cNvSpPr txBox="1">
            <a:spLocks noChangeArrowheads="1"/>
          </p:cNvSpPr>
          <p:nvPr/>
        </p:nvSpPr>
        <p:spPr bwMode="auto">
          <a:xfrm>
            <a:off x="685800" y="1524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3600" b="1">
                <a:solidFill>
                  <a:schemeClr val="tx2"/>
                </a:solidFill>
              </a:rPr>
              <a:t>Design Methodology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CAC406A1-058B-4CC0-83CF-7F515F03343E}"/>
              </a:ext>
            </a:extLst>
          </p:cNvPr>
          <p:cNvSpPr txBox="1">
            <a:spLocks noChangeArrowheads="1"/>
          </p:cNvSpPr>
          <p:nvPr/>
        </p:nvSpPr>
        <p:spPr bwMode="auto">
          <a:xfrm>
            <a:off x="685800" y="1524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3600" b="1">
                <a:solidFill>
                  <a:schemeClr val="tx2"/>
                </a:solidFill>
              </a:rPr>
              <a:t>Design Methodology</a:t>
            </a:r>
          </a:p>
        </p:txBody>
      </p:sp>
      <p:pic>
        <p:nvPicPr>
          <p:cNvPr id="12293" name="Picture 1">
            <a:extLst>
              <a:ext uri="{FF2B5EF4-FFF2-40B4-BE49-F238E27FC236}">
                <a16:creationId xmlns:a16="http://schemas.microsoft.com/office/drawing/2014/main" id="{28C4527C-87A8-4431-A953-70E8F7C501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8800"/>
            <a:ext cx="7467600" cy="342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A527C69-35B6-4370-B1A0-D27442DC75EA}"/>
              </a:ext>
            </a:extLst>
          </p:cNvPr>
          <p:cNvSpPr>
            <a:spLocks noGrp="1" noChangeArrowheads="1"/>
          </p:cNvSpPr>
          <p:nvPr>
            <p:ph type="title"/>
          </p:nvPr>
        </p:nvSpPr>
        <p:spPr>
          <a:xfrm>
            <a:off x="609600" y="228600"/>
            <a:ext cx="7772400" cy="533400"/>
          </a:xfrm>
        </p:spPr>
        <p:txBody>
          <a:bodyPr/>
          <a:lstStyle/>
          <a:p>
            <a:pPr eaLnBrk="1" hangingPunct="1"/>
            <a:r>
              <a:rPr lang="en-US" altLang="en-US" sz="3600" b="1" dirty="0"/>
              <a:t>The Gate Level</a:t>
            </a:r>
          </a:p>
        </p:txBody>
      </p:sp>
      <p:sp>
        <p:nvSpPr>
          <p:cNvPr id="13315" name="Rectangle 3">
            <a:extLst>
              <a:ext uri="{FF2B5EF4-FFF2-40B4-BE49-F238E27FC236}">
                <a16:creationId xmlns:a16="http://schemas.microsoft.com/office/drawing/2014/main" id="{79E5CBA8-AB53-45DA-A67A-59D9DAC7A6F2}"/>
              </a:ext>
            </a:extLst>
          </p:cNvPr>
          <p:cNvSpPr>
            <a:spLocks noGrp="1" noChangeArrowheads="1"/>
          </p:cNvSpPr>
          <p:nvPr>
            <p:ph type="body" idx="1"/>
          </p:nvPr>
        </p:nvSpPr>
        <p:spPr>
          <a:xfrm>
            <a:off x="152400" y="1219200"/>
            <a:ext cx="8839200" cy="5029200"/>
          </a:xfrm>
        </p:spPr>
        <p:txBody>
          <a:bodyPr/>
          <a:lstStyle/>
          <a:p>
            <a:pPr marL="0" marR="0" indent="0" algn="just">
              <a:lnSpc>
                <a:spcPct val="107000"/>
              </a:lnSpc>
              <a:spcBef>
                <a:spcPts val="0"/>
              </a:spcBef>
              <a:spcAft>
                <a:spcPts val="800"/>
              </a:spcAft>
              <a:buNone/>
            </a:pPr>
            <a:r>
              <a:rPr lang="en-US" sz="2600" b="1" dirty="0">
                <a:effectLst/>
                <a:latin typeface="+mj-lt"/>
                <a:ea typeface="Calibri" panose="020F0502020204030204" pitchFamily="34" charset="0"/>
                <a:cs typeface="Times New Roman" panose="02020603050405020304" pitchFamily="18" charset="0"/>
              </a:rPr>
              <a:t>Gate level (logic)</a:t>
            </a:r>
            <a:r>
              <a:rPr lang="en-US" sz="2600" dirty="0">
                <a:effectLst/>
                <a:latin typeface="+mj-lt"/>
                <a:ea typeface="Calibri" panose="020F0502020204030204" pitchFamily="34" charset="0"/>
                <a:cs typeface="Times New Roman" panose="02020603050405020304" pitchFamily="18" charset="0"/>
              </a:rPr>
              <a:t> design is concerned with processing binary     variables whose possible values are restricted to be the bits (binary digits) 0 and 1. The design components are logic gates, which are simple, memoryless processing elements and flip-flops which are bit-storage devices.</a:t>
            </a:r>
          </a:p>
          <a:p>
            <a:pPr marL="0" marR="0" indent="0" algn="just">
              <a:lnSpc>
                <a:spcPct val="107000"/>
              </a:lnSpc>
              <a:spcBef>
                <a:spcPts val="0"/>
              </a:spcBef>
              <a:spcAft>
                <a:spcPts val="800"/>
              </a:spcAft>
              <a:buNone/>
            </a:pPr>
            <a:endParaRPr lang="en-US" sz="1100" dirty="0">
              <a:effectLst/>
              <a:latin typeface="+mj-lt"/>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sz="2600" b="1" i="1" dirty="0">
                <a:effectLst/>
                <a:latin typeface="+mj-lt"/>
                <a:ea typeface="Calibri" panose="020F0502020204030204" pitchFamily="34" charset="0"/>
                <a:cs typeface="Times New Roman" panose="02020603050405020304" pitchFamily="18" charset="0"/>
              </a:rPr>
              <a:t>Combinational logic: </a:t>
            </a:r>
            <a:r>
              <a:rPr lang="en-US" sz="2600" dirty="0">
                <a:effectLst/>
                <a:latin typeface="+mj-lt"/>
                <a:ea typeface="Calibri" panose="020F0502020204030204" pitchFamily="34" charset="0"/>
                <a:cs typeface="Times New Roman" panose="02020603050405020304" pitchFamily="18" charset="0"/>
              </a:rPr>
              <a:t>A combinational function also referred to as a logic or a Boolean function, is to mapping from the set of 2</a:t>
            </a:r>
            <a:r>
              <a:rPr lang="en-US" sz="2600" baseline="30000" dirty="0">
                <a:effectLst/>
                <a:latin typeface="+mj-lt"/>
                <a:ea typeface="Calibri" panose="020F0502020204030204" pitchFamily="34" charset="0"/>
                <a:cs typeface="Times New Roman" panose="02020603050405020304" pitchFamily="18" charset="0"/>
              </a:rPr>
              <a:t>n </a:t>
            </a:r>
            <a:r>
              <a:rPr lang="en-US" sz="2600" dirty="0">
                <a:effectLst/>
                <a:latin typeface="+mj-lt"/>
                <a:ea typeface="Calibri" panose="020F0502020204030204" pitchFamily="34" charset="0"/>
                <a:cs typeface="Times New Roman" panose="02020603050405020304" pitchFamily="18" charset="0"/>
              </a:rPr>
              <a:t>input combinations of n binary variables onto the output values 0 and 1. </a:t>
            </a:r>
          </a:p>
          <a:p>
            <a:pPr algn="just" eaLnBrk="1" hangingPunct="1">
              <a:lnSpc>
                <a:spcPct val="90000"/>
              </a:lnSpc>
              <a:buFontTx/>
              <a:buNone/>
            </a:pPr>
            <a:endParaRPr lang="en-US" alt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B4E861A-6CCA-40A0-98FC-AFFAAEE10325}"/>
              </a:ext>
            </a:extLst>
          </p:cNvPr>
          <p:cNvSpPr txBox="1">
            <a:spLocks noChangeArrowheads="1"/>
          </p:cNvSpPr>
          <p:nvPr/>
        </p:nvSpPr>
        <p:spPr bwMode="auto">
          <a:xfrm>
            <a:off x="609600" y="2286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2pPr>
            <a:lvl3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3pPr>
            <a:lvl4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4pPr>
            <a:lvl5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5pPr>
            <a:lvl6pPr marL="457200" algn="ctr" rtl="0" fontAlgn="base" latinLnBrk="1">
              <a:spcBef>
                <a:spcPct val="0"/>
              </a:spcBef>
              <a:spcAft>
                <a:spcPct val="0"/>
              </a:spcAft>
              <a:defRPr kumimoji="1" sz="4400">
                <a:solidFill>
                  <a:schemeClr val="tx2"/>
                </a:solidFill>
                <a:latin typeface="Times New Roman" pitchFamily="18" charset="0"/>
                <a:ea typeface="굴림" pitchFamily="50" charset="-127"/>
              </a:defRPr>
            </a:lvl6pPr>
            <a:lvl7pPr marL="914400" algn="ctr" rtl="0" fontAlgn="base" latinLnBrk="1">
              <a:spcBef>
                <a:spcPct val="0"/>
              </a:spcBef>
              <a:spcAft>
                <a:spcPct val="0"/>
              </a:spcAft>
              <a:defRPr kumimoji="1" sz="4400">
                <a:solidFill>
                  <a:schemeClr val="tx2"/>
                </a:solidFill>
                <a:latin typeface="Times New Roman" pitchFamily="18" charset="0"/>
                <a:ea typeface="굴림" pitchFamily="50" charset="-127"/>
              </a:defRPr>
            </a:lvl7pPr>
            <a:lvl8pPr marL="1371600" algn="ctr" rtl="0" fontAlgn="base" latinLnBrk="1">
              <a:spcBef>
                <a:spcPct val="0"/>
              </a:spcBef>
              <a:spcAft>
                <a:spcPct val="0"/>
              </a:spcAft>
              <a:defRPr kumimoji="1" sz="4400">
                <a:solidFill>
                  <a:schemeClr val="tx2"/>
                </a:solidFill>
                <a:latin typeface="Times New Roman" pitchFamily="18" charset="0"/>
                <a:ea typeface="굴림" pitchFamily="50" charset="-127"/>
              </a:defRPr>
            </a:lvl8pPr>
            <a:lvl9pPr marL="1828800" algn="ctr" rtl="0" fontAlgn="base" latinLnBrk="1">
              <a:spcBef>
                <a:spcPct val="0"/>
              </a:spcBef>
              <a:spcAft>
                <a:spcPct val="0"/>
              </a:spcAft>
              <a:defRPr kumimoji="1" sz="4400">
                <a:solidFill>
                  <a:schemeClr val="tx2"/>
                </a:solidFill>
                <a:latin typeface="Times New Roman" pitchFamily="18" charset="0"/>
                <a:ea typeface="굴림" pitchFamily="50" charset="-127"/>
              </a:defRPr>
            </a:lvl9pPr>
          </a:lstStyle>
          <a:p>
            <a:pPr eaLnBrk="1" hangingPunct="1"/>
            <a:r>
              <a:rPr lang="en-US" altLang="en-US" sz="3600" b="1" kern="0" dirty="0"/>
              <a:t>Common Logic Gates</a:t>
            </a:r>
          </a:p>
        </p:txBody>
      </p:sp>
      <p:pic>
        <p:nvPicPr>
          <p:cNvPr id="3074" name="Picture 2" descr="Summary of the common Boolean logic gates with symbols and truth tables. |  Download Scientific Diagram">
            <a:extLst>
              <a:ext uri="{FF2B5EF4-FFF2-40B4-BE49-F238E27FC236}">
                <a16:creationId xmlns:a16="http://schemas.microsoft.com/office/drawing/2014/main" id="{848D83E1-1D6F-47BF-BD10-92A2DA2C7FF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6400" y="1143000"/>
            <a:ext cx="5791199" cy="50292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4F262E3-CD22-47AE-9702-9B679236ECFD}"/>
              </a:ext>
            </a:extLst>
          </p:cNvPr>
          <p:cNvSpPr txBox="1"/>
          <p:nvPr/>
        </p:nvSpPr>
        <p:spPr>
          <a:xfrm>
            <a:off x="2133600" y="6279454"/>
            <a:ext cx="5394425" cy="307777"/>
          </a:xfrm>
          <a:prstGeom prst="rect">
            <a:avLst/>
          </a:prstGeom>
          <a:noFill/>
        </p:spPr>
        <p:txBody>
          <a:bodyPr wrap="none" rtlCol="0">
            <a:spAutoFit/>
          </a:bodyPr>
          <a:lstStyle/>
          <a:p>
            <a:r>
              <a:rPr lang="en-US" sz="1400" b="0" i="0" dirty="0">
                <a:solidFill>
                  <a:srgbClr val="FF0000"/>
                </a:solidFill>
                <a:effectLst/>
                <a:latin typeface="Roboto" panose="02000000000000000000" pitchFamily="2" charset="0"/>
              </a:rPr>
              <a:t>Fig 5: </a:t>
            </a:r>
            <a:r>
              <a:rPr lang="en-US" sz="1400" b="0" i="0" dirty="0">
                <a:effectLst/>
                <a:latin typeface="Roboto" panose="02000000000000000000" pitchFamily="2" charset="0"/>
              </a:rPr>
              <a:t>C</a:t>
            </a:r>
            <a:r>
              <a:rPr lang="en-US" sz="1400" b="0" i="0" dirty="0">
                <a:solidFill>
                  <a:srgbClr val="111111"/>
                </a:solidFill>
                <a:effectLst/>
                <a:latin typeface="Roboto" panose="02000000000000000000" pitchFamily="2" charset="0"/>
              </a:rPr>
              <a:t>ommon Boolean logic gates with symbols and truth tables</a:t>
            </a:r>
          </a:p>
        </p:txBody>
      </p:sp>
    </p:spTree>
    <p:extLst>
      <p:ext uri="{BB962C8B-B14F-4D97-AF65-F5344CB8AC3E}">
        <p14:creationId xmlns:p14="http://schemas.microsoft.com/office/powerpoint/2010/main" val="3167327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6462529-287D-444F-85AD-5182093C58CC}"/>
              </a:ext>
            </a:extLst>
          </p:cNvPr>
          <p:cNvSpPr>
            <a:spLocks noGrp="1" noChangeArrowheads="1"/>
          </p:cNvSpPr>
          <p:nvPr>
            <p:ph type="title"/>
          </p:nvPr>
        </p:nvSpPr>
        <p:spPr>
          <a:xfrm>
            <a:off x="685800" y="228600"/>
            <a:ext cx="7772400" cy="457200"/>
          </a:xfrm>
        </p:spPr>
        <p:txBody>
          <a:bodyPr/>
          <a:lstStyle/>
          <a:p>
            <a:pPr eaLnBrk="1" hangingPunct="1"/>
            <a:r>
              <a:rPr lang="en-US" altLang="en-US" sz="3600" b="1" dirty="0"/>
              <a:t>The Gate Level</a:t>
            </a:r>
          </a:p>
        </p:txBody>
      </p:sp>
      <p:sp>
        <p:nvSpPr>
          <p:cNvPr id="14339" name="Rectangle 3">
            <a:extLst>
              <a:ext uri="{FF2B5EF4-FFF2-40B4-BE49-F238E27FC236}">
                <a16:creationId xmlns:a16="http://schemas.microsoft.com/office/drawing/2014/main" id="{E1F07E7D-29F5-4BEC-ACDE-656AC7BD13A7}"/>
              </a:ext>
            </a:extLst>
          </p:cNvPr>
          <p:cNvSpPr>
            <a:spLocks noGrp="1" noChangeArrowheads="1"/>
          </p:cNvSpPr>
          <p:nvPr>
            <p:ph type="body" idx="1"/>
          </p:nvPr>
        </p:nvSpPr>
        <p:spPr>
          <a:xfrm>
            <a:off x="228600" y="1143000"/>
            <a:ext cx="8686800" cy="5257800"/>
          </a:xfrm>
        </p:spPr>
        <p:txBody>
          <a:bodyPr/>
          <a:lstStyle/>
          <a:p>
            <a:pPr algn="just" eaLnBrk="1" hangingPunct="1">
              <a:lnSpc>
                <a:spcPct val="90000"/>
              </a:lnSpc>
              <a:buFontTx/>
              <a:buNone/>
            </a:pPr>
            <a:r>
              <a:rPr lang="en-US" altLang="en-US" sz="2800" dirty="0"/>
              <a:t>Figure 2.9 shows the truth table for a pair of three variable functions, s</a:t>
            </a:r>
            <a:r>
              <a:rPr lang="en-US" altLang="en-US" sz="2800" baseline="-25000" dirty="0"/>
              <a:t>0</a:t>
            </a:r>
            <a:r>
              <a:rPr lang="en-US" altLang="en-US" sz="2800" dirty="0"/>
              <a:t>(x</a:t>
            </a:r>
            <a:r>
              <a:rPr lang="en-US" altLang="en-US" sz="2800" baseline="-25000" dirty="0"/>
              <a:t>0</a:t>
            </a:r>
            <a:r>
              <a:rPr lang="en-US" altLang="en-US" sz="2800" dirty="0"/>
              <a:t>, y</a:t>
            </a:r>
            <a:r>
              <a:rPr lang="en-US" altLang="en-US" sz="2800" baseline="-25000" dirty="0"/>
              <a:t>0</a:t>
            </a:r>
            <a:r>
              <a:rPr lang="en-US" altLang="en-US" sz="2800" dirty="0"/>
              <a:t>, c</a:t>
            </a:r>
            <a:r>
              <a:rPr lang="en-US" altLang="en-US" sz="2800" baseline="-25000" dirty="0"/>
              <a:t>-1</a:t>
            </a:r>
            <a:r>
              <a:rPr lang="en-US" altLang="en-US" sz="2800" dirty="0"/>
              <a:t>) and c</a:t>
            </a:r>
            <a:r>
              <a:rPr lang="en-US" altLang="en-US" sz="2800" baseline="-25000" dirty="0"/>
              <a:t>0</a:t>
            </a:r>
            <a:r>
              <a:rPr lang="en-US" altLang="en-US" sz="2800" dirty="0"/>
              <a:t>(x</a:t>
            </a:r>
            <a:r>
              <a:rPr lang="en-US" altLang="en-US" sz="2800" baseline="-25000" dirty="0"/>
              <a:t>0</a:t>
            </a:r>
            <a:r>
              <a:rPr lang="en-US" altLang="en-US" sz="2800" dirty="0"/>
              <a:t>, y</a:t>
            </a:r>
            <a:r>
              <a:rPr lang="en-US" altLang="en-US" sz="2800" baseline="-25000" dirty="0"/>
              <a:t>0</a:t>
            </a:r>
            <a:r>
              <a:rPr lang="en-US" altLang="en-US" sz="2800" dirty="0"/>
              <a:t>, c</a:t>
            </a:r>
            <a:r>
              <a:rPr lang="en-US" altLang="en-US" sz="2800" baseline="-25000" dirty="0"/>
              <a:t>-1</a:t>
            </a:r>
            <a:r>
              <a:rPr lang="en-US" altLang="en-US" sz="2800" dirty="0"/>
              <a:t>), which are the  sum and carry output, respectively, of a logic circuit       called a </a:t>
            </a:r>
            <a:r>
              <a:rPr lang="en-US" altLang="en-US" sz="2800" b="1" i="1" dirty="0">
                <a:solidFill>
                  <a:srgbClr val="FF3300"/>
                </a:solidFill>
              </a:rPr>
              <a:t>full adder</a:t>
            </a:r>
            <a:r>
              <a:rPr lang="en-US" altLang="en-US" sz="2800" dirty="0"/>
              <a:t>. This useful logic circuit computes the    numerical sum of its three input bits using binary(base 2) arithmetic:</a:t>
            </a:r>
          </a:p>
          <a:p>
            <a:pPr algn="just" eaLnBrk="1" hangingPunct="1">
              <a:lnSpc>
                <a:spcPct val="90000"/>
              </a:lnSpc>
              <a:buFontTx/>
              <a:buNone/>
            </a:pPr>
            <a:r>
              <a:rPr lang="en-US" altLang="en-US" sz="2800" dirty="0"/>
              <a:t>			c</a:t>
            </a:r>
            <a:r>
              <a:rPr lang="en-US" altLang="en-US" sz="2800" baseline="-25000" dirty="0"/>
              <a:t>0</a:t>
            </a:r>
            <a:r>
              <a:rPr lang="en-US" altLang="en-US" sz="2800" dirty="0"/>
              <a:t>s</a:t>
            </a:r>
            <a:r>
              <a:rPr lang="en-US" altLang="en-US" sz="2800" baseline="-25000" dirty="0"/>
              <a:t>0</a:t>
            </a:r>
            <a:r>
              <a:rPr lang="en-US" altLang="en-US" sz="2800" dirty="0"/>
              <a:t> = x</a:t>
            </a:r>
            <a:r>
              <a:rPr lang="en-US" altLang="en-US" sz="2800" baseline="-25000" dirty="0"/>
              <a:t>0</a:t>
            </a:r>
            <a:r>
              <a:rPr lang="en-US" altLang="en-US" sz="2800" dirty="0"/>
              <a:t> </a:t>
            </a:r>
            <a:r>
              <a:rPr lang="en-US" altLang="en-US" sz="2800" b="1" i="1" dirty="0"/>
              <a:t>plus</a:t>
            </a:r>
            <a:r>
              <a:rPr lang="en-US" altLang="en-US" sz="2800" dirty="0"/>
              <a:t> y</a:t>
            </a:r>
            <a:r>
              <a:rPr lang="en-US" altLang="en-US" sz="2800" baseline="-25000" dirty="0"/>
              <a:t>0</a:t>
            </a:r>
            <a:r>
              <a:rPr lang="en-US" altLang="en-US" sz="2800" dirty="0"/>
              <a:t> </a:t>
            </a:r>
            <a:r>
              <a:rPr lang="en-US" altLang="en-US" sz="2800" b="1" i="1" dirty="0"/>
              <a:t>plus</a:t>
            </a:r>
            <a:r>
              <a:rPr lang="en-US" altLang="en-US" sz="2800" dirty="0"/>
              <a:t> c</a:t>
            </a:r>
            <a:r>
              <a:rPr lang="en-US" altLang="en-US" sz="2800" baseline="-25000" dirty="0"/>
              <a:t>-1</a:t>
            </a:r>
            <a:r>
              <a:rPr lang="en-US" altLang="en-US" sz="2800" dirty="0"/>
              <a:t> </a:t>
            </a:r>
          </a:p>
          <a:p>
            <a:pPr algn="just" eaLnBrk="1" hangingPunct="1">
              <a:lnSpc>
                <a:spcPct val="90000"/>
              </a:lnSpc>
              <a:buFontTx/>
              <a:buNone/>
            </a:pPr>
            <a:r>
              <a:rPr lang="en-US" altLang="en-US" sz="2800" dirty="0"/>
              <a:t>For example, the last row of the truth table of Figure 2.9    express the fact that the sum of three 1s is c</a:t>
            </a:r>
            <a:r>
              <a:rPr lang="en-US" altLang="en-US" sz="2800" baseline="-25000" dirty="0"/>
              <a:t>0</a:t>
            </a:r>
            <a:r>
              <a:rPr lang="en-US" altLang="en-US" sz="2800" dirty="0"/>
              <a:t>s</a:t>
            </a:r>
            <a:r>
              <a:rPr lang="en-US" altLang="en-US" sz="2800" baseline="-25000" dirty="0"/>
              <a:t>0</a:t>
            </a:r>
            <a:r>
              <a:rPr lang="en-US" altLang="en-US" sz="2800" dirty="0"/>
              <a:t>= 11</a:t>
            </a:r>
            <a:r>
              <a:rPr lang="en-US" altLang="en-US" sz="2800" baseline="-25000" dirty="0"/>
              <a:t>2</a:t>
            </a:r>
            <a:r>
              <a:rPr lang="en-US" altLang="en-US" sz="2800" dirty="0"/>
              <a:t> that  is the base-2 representation of the number three (3).</a:t>
            </a:r>
          </a:p>
          <a:p>
            <a:pPr algn="just" eaLnBrk="1" hangingPunct="1">
              <a:lnSpc>
                <a:spcPct val="90000"/>
              </a:lnSpc>
              <a:buFontTx/>
              <a:buNone/>
            </a:pPr>
            <a:endParaRPr lang="en-US" altLang="en-US" sz="2800" dirty="0"/>
          </a:p>
          <a:p>
            <a:pPr algn="ctr" eaLnBrk="1" hangingPunct="1">
              <a:lnSpc>
                <a:spcPct val="90000"/>
              </a:lnSpc>
              <a:buFontTx/>
              <a:buNone/>
            </a:pPr>
            <a:r>
              <a:rPr lang="en-US" altLang="en-US" sz="2000" i="1" dirty="0"/>
              <a:t>For more details from the book, </a:t>
            </a:r>
            <a:r>
              <a:rPr lang="en-US" altLang="en-US" sz="2000" b="1" i="1" dirty="0">
                <a:solidFill>
                  <a:srgbClr val="0070C0"/>
                </a:solidFill>
                <a:hlinkClick r:id="rId2">
                  <a:extLst>
                    <a:ext uri="{A12FA001-AC4F-418D-AE19-62706E023703}">
                      <ahyp:hlinkClr xmlns:ahyp="http://schemas.microsoft.com/office/drawing/2018/hyperlinkcolor" val="tx"/>
                    </a:ext>
                  </a:extLst>
                </a:hlinkClick>
              </a:rPr>
              <a:t>read here</a:t>
            </a:r>
            <a:r>
              <a:rPr lang="en-US" altLang="en-US" sz="2800" b="1" dirty="0">
                <a:solidFill>
                  <a:srgbClr val="0070C0"/>
                </a:solidFill>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ull Adder Circuit: Theory, Truth Table &amp;amp; Construction">
            <a:extLst>
              <a:ext uri="{FF2B5EF4-FFF2-40B4-BE49-F238E27FC236}">
                <a16:creationId xmlns:a16="http://schemas.microsoft.com/office/drawing/2014/main" id="{CA2F96FF-C92F-4B9D-A40B-01B18AAA71F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676400"/>
            <a:ext cx="5334949" cy="342859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Full Adder - Javatpoint">
            <a:extLst>
              <a:ext uri="{FF2B5EF4-FFF2-40B4-BE49-F238E27FC236}">
                <a16:creationId xmlns:a16="http://schemas.microsoft.com/office/drawing/2014/main" id="{646167CC-E879-445C-A88E-E563DB7CAC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7850" y="2244757"/>
            <a:ext cx="3409950" cy="2228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31C2613-53BA-421F-9E54-510276540F6D}"/>
              </a:ext>
            </a:extLst>
          </p:cNvPr>
          <p:cNvSpPr txBox="1"/>
          <p:nvPr/>
        </p:nvSpPr>
        <p:spPr>
          <a:xfrm>
            <a:off x="2057400" y="5486400"/>
            <a:ext cx="5181600" cy="369332"/>
          </a:xfrm>
          <a:prstGeom prst="rect">
            <a:avLst/>
          </a:prstGeom>
          <a:noFill/>
        </p:spPr>
        <p:txBody>
          <a:bodyPr wrap="square" rtlCol="0">
            <a:spAutoFit/>
          </a:bodyPr>
          <a:lstStyle/>
          <a:p>
            <a:pPr algn="ctr"/>
            <a:r>
              <a:rPr lang="en-US" altLang="en-US" sz="1800" dirty="0">
                <a:solidFill>
                  <a:srgbClr val="FF0000"/>
                </a:solidFill>
              </a:rPr>
              <a:t>Figure 6</a:t>
            </a:r>
            <a:r>
              <a:rPr lang="en-US" altLang="en-US" sz="1800" dirty="0"/>
              <a:t>: Full Adder with circuit and truth table</a:t>
            </a:r>
            <a:endParaRPr lang="en-US" sz="1800" dirty="0"/>
          </a:p>
        </p:txBody>
      </p:sp>
      <p:sp>
        <p:nvSpPr>
          <p:cNvPr id="7" name="Rectangle 2">
            <a:extLst>
              <a:ext uri="{FF2B5EF4-FFF2-40B4-BE49-F238E27FC236}">
                <a16:creationId xmlns:a16="http://schemas.microsoft.com/office/drawing/2014/main" id="{FA9644DC-CB2D-4C63-900B-EC45AEC29DA8}"/>
              </a:ext>
            </a:extLst>
          </p:cNvPr>
          <p:cNvSpPr txBox="1">
            <a:spLocks noChangeArrowheads="1"/>
          </p:cNvSpPr>
          <p:nvPr/>
        </p:nvSpPr>
        <p:spPr bwMode="auto">
          <a:xfrm>
            <a:off x="685800" y="2286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2pPr>
            <a:lvl3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3pPr>
            <a:lvl4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4pPr>
            <a:lvl5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5pPr>
            <a:lvl6pPr marL="457200" algn="ctr" rtl="0" fontAlgn="base" latinLnBrk="1">
              <a:spcBef>
                <a:spcPct val="0"/>
              </a:spcBef>
              <a:spcAft>
                <a:spcPct val="0"/>
              </a:spcAft>
              <a:defRPr kumimoji="1" sz="4400">
                <a:solidFill>
                  <a:schemeClr val="tx2"/>
                </a:solidFill>
                <a:latin typeface="Times New Roman" pitchFamily="18" charset="0"/>
                <a:ea typeface="굴림" pitchFamily="50" charset="-127"/>
              </a:defRPr>
            </a:lvl6pPr>
            <a:lvl7pPr marL="914400" algn="ctr" rtl="0" fontAlgn="base" latinLnBrk="1">
              <a:spcBef>
                <a:spcPct val="0"/>
              </a:spcBef>
              <a:spcAft>
                <a:spcPct val="0"/>
              </a:spcAft>
              <a:defRPr kumimoji="1" sz="4400">
                <a:solidFill>
                  <a:schemeClr val="tx2"/>
                </a:solidFill>
                <a:latin typeface="Times New Roman" pitchFamily="18" charset="0"/>
                <a:ea typeface="굴림" pitchFamily="50" charset="-127"/>
              </a:defRPr>
            </a:lvl7pPr>
            <a:lvl8pPr marL="1371600" algn="ctr" rtl="0" fontAlgn="base" latinLnBrk="1">
              <a:spcBef>
                <a:spcPct val="0"/>
              </a:spcBef>
              <a:spcAft>
                <a:spcPct val="0"/>
              </a:spcAft>
              <a:defRPr kumimoji="1" sz="4400">
                <a:solidFill>
                  <a:schemeClr val="tx2"/>
                </a:solidFill>
                <a:latin typeface="Times New Roman" pitchFamily="18" charset="0"/>
                <a:ea typeface="굴림" pitchFamily="50" charset="-127"/>
              </a:defRPr>
            </a:lvl8pPr>
            <a:lvl9pPr marL="1828800" algn="ctr" rtl="0" fontAlgn="base" latinLnBrk="1">
              <a:spcBef>
                <a:spcPct val="0"/>
              </a:spcBef>
              <a:spcAft>
                <a:spcPct val="0"/>
              </a:spcAft>
              <a:defRPr kumimoji="1" sz="4400">
                <a:solidFill>
                  <a:schemeClr val="tx2"/>
                </a:solidFill>
                <a:latin typeface="Times New Roman" pitchFamily="18" charset="0"/>
                <a:ea typeface="굴림" pitchFamily="50" charset="-127"/>
              </a:defRPr>
            </a:lvl9pPr>
          </a:lstStyle>
          <a:p>
            <a:pPr eaLnBrk="1" hangingPunct="1"/>
            <a:r>
              <a:rPr lang="en-US" altLang="en-US" sz="3600" b="1" kern="0"/>
              <a:t>The Gate Level</a:t>
            </a:r>
            <a:endParaRPr lang="en-US" altLang="en-US" sz="3600" b="1" kern="0" dirty="0"/>
          </a:p>
        </p:txBody>
      </p:sp>
    </p:spTree>
    <p:extLst>
      <p:ext uri="{BB962C8B-B14F-4D97-AF65-F5344CB8AC3E}">
        <p14:creationId xmlns:p14="http://schemas.microsoft.com/office/powerpoint/2010/main" val="378173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0A7B61C-D965-4553-980F-25D1530EB1ED}"/>
              </a:ext>
            </a:extLst>
          </p:cNvPr>
          <p:cNvSpPr>
            <a:spLocks noGrp="1" noChangeArrowheads="1"/>
          </p:cNvSpPr>
          <p:nvPr>
            <p:ph type="title"/>
          </p:nvPr>
        </p:nvSpPr>
        <p:spPr>
          <a:xfrm>
            <a:off x="685800" y="228600"/>
            <a:ext cx="7772400" cy="533400"/>
          </a:xfrm>
        </p:spPr>
        <p:txBody>
          <a:bodyPr/>
          <a:lstStyle/>
          <a:p>
            <a:pPr eaLnBrk="1" hangingPunct="1"/>
            <a:r>
              <a:rPr lang="en-US" altLang="en-US" sz="3600" b="1"/>
              <a:t>The Gate Level</a:t>
            </a:r>
          </a:p>
        </p:txBody>
      </p:sp>
      <p:sp>
        <p:nvSpPr>
          <p:cNvPr id="15363" name="Rectangle 3">
            <a:extLst>
              <a:ext uri="{FF2B5EF4-FFF2-40B4-BE49-F238E27FC236}">
                <a16:creationId xmlns:a16="http://schemas.microsoft.com/office/drawing/2014/main" id="{1C42CA62-1238-4BAA-8FAC-3F2750C2D4E2}"/>
              </a:ext>
            </a:extLst>
          </p:cNvPr>
          <p:cNvSpPr>
            <a:spLocks noGrp="1" noChangeArrowheads="1"/>
          </p:cNvSpPr>
          <p:nvPr>
            <p:ph type="body" idx="1"/>
          </p:nvPr>
        </p:nvSpPr>
        <p:spPr>
          <a:xfrm>
            <a:off x="304800" y="914400"/>
            <a:ext cx="8610600" cy="5105400"/>
          </a:xfrm>
        </p:spPr>
        <p:txBody>
          <a:bodyPr/>
          <a:lstStyle/>
          <a:p>
            <a:pPr algn="just" eaLnBrk="1" hangingPunct="1">
              <a:buFontTx/>
              <a:buNone/>
            </a:pPr>
            <a:r>
              <a:rPr lang="en-US" altLang="en-US" sz="3000" dirty="0">
                <a:solidFill>
                  <a:srgbClr val="FF3300"/>
                </a:solidFill>
              </a:rPr>
              <a:t>Sum of Product (SOP) and Product of Sum (POS)</a:t>
            </a:r>
          </a:p>
          <a:p>
            <a:pPr algn="just" eaLnBrk="1" hangingPunct="1">
              <a:buFontTx/>
              <a:buNone/>
            </a:pPr>
            <a:endParaRPr lang="en-US" altLang="en-US" sz="3000" dirty="0">
              <a:solidFill>
                <a:srgbClr val="FF3300"/>
              </a:solidFill>
            </a:endParaRPr>
          </a:p>
          <a:p>
            <a:pPr algn="just" eaLnBrk="1" hangingPunct="1">
              <a:buFontTx/>
              <a:buNone/>
            </a:pPr>
            <a:r>
              <a:rPr lang="en-US" altLang="en-US" sz="3000" dirty="0"/>
              <a:t>s</a:t>
            </a:r>
            <a:r>
              <a:rPr lang="en-US" altLang="en-US" sz="3000" baseline="-25000" dirty="0"/>
              <a:t>0</a:t>
            </a:r>
            <a:r>
              <a:rPr lang="en-US" altLang="en-US" sz="3000" dirty="0"/>
              <a:t> = x</a:t>
            </a:r>
            <a:r>
              <a:rPr lang="en-US" altLang="en-US" sz="3000" baseline="-25000" dirty="0"/>
              <a:t>0</a:t>
            </a:r>
            <a:r>
              <a:rPr lang="en-US" altLang="en-US" sz="3000" dirty="0"/>
              <a:t>y</a:t>
            </a:r>
            <a:r>
              <a:rPr lang="en-US" altLang="en-US" sz="3000" baseline="-25000" dirty="0"/>
              <a:t>0</a:t>
            </a:r>
            <a:r>
              <a:rPr lang="en-US" altLang="en-US" sz="3000" dirty="0"/>
              <a:t>c</a:t>
            </a:r>
            <a:r>
              <a:rPr lang="en-US" altLang="en-US" sz="3000" baseline="-25000" dirty="0"/>
              <a:t>-1</a:t>
            </a:r>
            <a:r>
              <a:rPr lang="en-US" altLang="en-US" sz="3000" dirty="0"/>
              <a:t> + x’</a:t>
            </a:r>
            <a:r>
              <a:rPr lang="en-US" altLang="en-US" sz="3000" baseline="-25000" dirty="0"/>
              <a:t>0</a:t>
            </a:r>
            <a:r>
              <a:rPr lang="en-US" altLang="en-US" sz="3000" dirty="0"/>
              <a:t>y</a:t>
            </a:r>
            <a:r>
              <a:rPr lang="en-US" altLang="en-US" sz="3000" baseline="-25000" dirty="0"/>
              <a:t>0</a:t>
            </a:r>
            <a:r>
              <a:rPr lang="en-US" altLang="en-US" sz="3000" dirty="0"/>
              <a:t>c’</a:t>
            </a:r>
            <a:r>
              <a:rPr lang="en-US" altLang="en-US" sz="3000" baseline="-25000" dirty="0"/>
              <a:t>-1 </a:t>
            </a:r>
            <a:r>
              <a:rPr lang="en-US" altLang="en-US" sz="3000" dirty="0"/>
              <a:t>+ x’</a:t>
            </a:r>
            <a:r>
              <a:rPr lang="en-US" altLang="en-US" sz="3000" baseline="-25000" dirty="0"/>
              <a:t>0</a:t>
            </a:r>
            <a:r>
              <a:rPr lang="en-US" altLang="en-US" sz="3000" dirty="0"/>
              <a:t>y’</a:t>
            </a:r>
            <a:r>
              <a:rPr lang="en-US" altLang="en-US" sz="3000" baseline="-25000" dirty="0"/>
              <a:t>0</a:t>
            </a:r>
            <a:r>
              <a:rPr lang="en-US" altLang="en-US" sz="3000" dirty="0"/>
              <a:t>c</a:t>
            </a:r>
            <a:r>
              <a:rPr lang="en-US" altLang="en-US" sz="3000" baseline="-25000" dirty="0"/>
              <a:t>-1</a:t>
            </a:r>
            <a:r>
              <a:rPr lang="en-US" altLang="en-US" sz="3000" dirty="0"/>
              <a:t> + x</a:t>
            </a:r>
            <a:r>
              <a:rPr lang="en-US" altLang="en-US" sz="3000" baseline="-25000" dirty="0"/>
              <a:t>0</a:t>
            </a:r>
            <a:r>
              <a:rPr lang="en-US" altLang="en-US" sz="3000" dirty="0"/>
              <a:t>y’</a:t>
            </a:r>
            <a:r>
              <a:rPr lang="en-US" altLang="en-US" sz="3000" baseline="-25000" dirty="0"/>
              <a:t>0</a:t>
            </a:r>
            <a:r>
              <a:rPr lang="en-US" altLang="en-US" sz="3000" dirty="0"/>
              <a:t>c’</a:t>
            </a:r>
            <a:r>
              <a:rPr lang="en-US" altLang="en-US" sz="3000" baseline="-25000" dirty="0"/>
              <a:t>-1</a:t>
            </a:r>
            <a:r>
              <a:rPr lang="en-US" altLang="en-US" sz="3000" dirty="0"/>
              <a:t>  ------- (1)</a:t>
            </a:r>
          </a:p>
          <a:p>
            <a:pPr algn="just" eaLnBrk="1" hangingPunct="1">
              <a:buFontTx/>
              <a:buNone/>
            </a:pPr>
            <a:endParaRPr lang="en-US" altLang="en-US" sz="1000" dirty="0"/>
          </a:p>
          <a:p>
            <a:pPr algn="just" eaLnBrk="1" hangingPunct="1">
              <a:buFontTx/>
              <a:buNone/>
            </a:pPr>
            <a:r>
              <a:rPr lang="en-US" altLang="en-US" sz="3000" dirty="0"/>
              <a:t>Equation (1) represents </a:t>
            </a:r>
            <a:r>
              <a:rPr lang="en-US" altLang="en-US" sz="3000" b="1" i="1" dirty="0">
                <a:solidFill>
                  <a:schemeClr val="accent2"/>
                </a:solidFill>
              </a:rPr>
              <a:t>sum-of-products (SOP)</a:t>
            </a:r>
            <a:r>
              <a:rPr lang="en-US" altLang="en-US" sz="3000" dirty="0"/>
              <a:t>.</a:t>
            </a:r>
          </a:p>
          <a:p>
            <a:pPr algn="just" eaLnBrk="1" hangingPunct="1">
              <a:buFontTx/>
              <a:buNone/>
            </a:pPr>
            <a:endParaRPr lang="en-US" altLang="en-US" sz="3000" dirty="0"/>
          </a:p>
          <a:p>
            <a:pPr algn="just" eaLnBrk="1" hangingPunct="1">
              <a:buFontTx/>
              <a:buNone/>
            </a:pPr>
            <a:r>
              <a:rPr lang="en-US" altLang="en-US" sz="3000" dirty="0"/>
              <a:t>c</a:t>
            </a:r>
            <a:r>
              <a:rPr lang="en-US" altLang="en-US" sz="3000" baseline="-25000" dirty="0"/>
              <a:t>0</a:t>
            </a:r>
            <a:r>
              <a:rPr lang="en-US" altLang="en-US" sz="3000" dirty="0"/>
              <a:t> = (x</a:t>
            </a:r>
            <a:r>
              <a:rPr lang="en-US" altLang="en-US" sz="3000" baseline="-25000" dirty="0"/>
              <a:t>0</a:t>
            </a:r>
            <a:r>
              <a:rPr lang="en-US" altLang="en-US" sz="3000" dirty="0"/>
              <a:t> + c</a:t>
            </a:r>
            <a:r>
              <a:rPr lang="en-US" altLang="en-US" sz="3000" baseline="-25000" dirty="0"/>
              <a:t>-1</a:t>
            </a:r>
            <a:r>
              <a:rPr lang="en-US" altLang="en-US" sz="3000" dirty="0"/>
              <a:t>)(x</a:t>
            </a:r>
            <a:r>
              <a:rPr lang="en-US" altLang="en-US" sz="3000" baseline="-25000" dirty="0"/>
              <a:t>0</a:t>
            </a:r>
            <a:r>
              <a:rPr lang="en-US" altLang="en-US" sz="3000" dirty="0"/>
              <a:t> + y</a:t>
            </a:r>
            <a:r>
              <a:rPr lang="en-US" altLang="en-US" sz="3000" baseline="-25000" dirty="0"/>
              <a:t>0</a:t>
            </a:r>
            <a:r>
              <a:rPr lang="en-US" altLang="en-US" sz="3000" dirty="0"/>
              <a:t>)(y</a:t>
            </a:r>
            <a:r>
              <a:rPr lang="en-US" altLang="en-US" sz="3000" baseline="-25000" dirty="0"/>
              <a:t>0</a:t>
            </a:r>
            <a:r>
              <a:rPr lang="en-US" altLang="en-US" sz="3000" dirty="0"/>
              <a:t> + c</a:t>
            </a:r>
            <a:r>
              <a:rPr lang="en-US" altLang="en-US" sz="3000" baseline="-25000" dirty="0"/>
              <a:t>-1</a:t>
            </a:r>
            <a:r>
              <a:rPr lang="en-US" altLang="en-US" sz="3000" dirty="0"/>
              <a:t>)   -------- (2)</a:t>
            </a:r>
          </a:p>
          <a:p>
            <a:pPr algn="just" eaLnBrk="1" hangingPunct="1">
              <a:buFontTx/>
              <a:buNone/>
            </a:pPr>
            <a:endParaRPr lang="en-US" altLang="en-US" sz="1050" dirty="0"/>
          </a:p>
          <a:p>
            <a:pPr algn="just" eaLnBrk="1" hangingPunct="1">
              <a:buFontTx/>
              <a:buNone/>
            </a:pPr>
            <a:r>
              <a:rPr lang="en-US" altLang="en-US" sz="3000" dirty="0"/>
              <a:t>Equation (2) represents </a:t>
            </a:r>
            <a:r>
              <a:rPr lang="en-US" altLang="en-US" sz="3000" b="1" i="1" dirty="0">
                <a:solidFill>
                  <a:schemeClr val="accent2"/>
                </a:solidFill>
              </a:rPr>
              <a:t>product-of-sum (POS)</a:t>
            </a:r>
            <a:r>
              <a:rPr lang="en-US" altLang="en-US" sz="3000"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D2ACA72-4DCF-4D70-80CC-168DE114B96E}"/>
              </a:ext>
            </a:extLst>
          </p:cNvPr>
          <p:cNvSpPr>
            <a:spLocks noGrp="1" noChangeArrowheads="1"/>
          </p:cNvSpPr>
          <p:nvPr>
            <p:ph type="title"/>
          </p:nvPr>
        </p:nvSpPr>
        <p:spPr>
          <a:xfrm>
            <a:off x="685800" y="152400"/>
            <a:ext cx="7772400" cy="533400"/>
          </a:xfrm>
        </p:spPr>
        <p:txBody>
          <a:bodyPr/>
          <a:lstStyle/>
          <a:p>
            <a:pPr eaLnBrk="1" hangingPunct="1"/>
            <a:r>
              <a:rPr lang="en-US" altLang="en-US" sz="3600" b="1" dirty="0"/>
              <a:t>Flip-flops</a:t>
            </a:r>
          </a:p>
        </p:txBody>
      </p:sp>
      <p:sp>
        <p:nvSpPr>
          <p:cNvPr id="16387" name="Rectangle 3">
            <a:extLst>
              <a:ext uri="{FF2B5EF4-FFF2-40B4-BE49-F238E27FC236}">
                <a16:creationId xmlns:a16="http://schemas.microsoft.com/office/drawing/2014/main" id="{3A8D143F-E4BB-4157-9817-72A3D8E601E0}"/>
              </a:ext>
            </a:extLst>
          </p:cNvPr>
          <p:cNvSpPr>
            <a:spLocks noGrp="1" noChangeArrowheads="1"/>
          </p:cNvSpPr>
          <p:nvPr>
            <p:ph type="body" idx="1"/>
          </p:nvPr>
        </p:nvSpPr>
        <p:spPr>
          <a:xfrm>
            <a:off x="228600" y="990600"/>
            <a:ext cx="8610600" cy="5410200"/>
          </a:xfrm>
        </p:spPr>
        <p:txBody>
          <a:bodyPr/>
          <a:lstStyle/>
          <a:p>
            <a:pPr algn="just" eaLnBrk="1" hangingPunct="1">
              <a:lnSpc>
                <a:spcPct val="90000"/>
              </a:lnSpc>
              <a:buFontTx/>
              <a:buNone/>
            </a:pPr>
            <a:r>
              <a:rPr lang="en-US" altLang="en-US" sz="2800" dirty="0"/>
              <a:t>By adding memory to a combinational circuit in the form  of 1-bit storage elements called flip-flops, we obtain a   sequential circuit. Flip-flops rely on an external clock    signal CK to synchronize the time at which they respond to change on their data lines. They are also designed to  be unaffected by transient signal changes (noise)            produced by the combinational logic that feeds them. </a:t>
            </a:r>
          </a:p>
          <a:p>
            <a:pPr algn="just" eaLnBrk="1" hangingPunct="1">
              <a:lnSpc>
                <a:spcPct val="90000"/>
              </a:lnSpc>
              <a:buFontTx/>
              <a:buNone/>
            </a:pPr>
            <a:endParaRPr lang="en-US" altLang="en-US" sz="2800" b="1" dirty="0">
              <a:solidFill>
                <a:srgbClr val="FF3300"/>
              </a:solidFill>
            </a:endParaRPr>
          </a:p>
        </p:txBody>
      </p:sp>
      <p:pic>
        <p:nvPicPr>
          <p:cNvPr id="2050" name="Picture 2" descr="Flip Flop | Truth Table &amp;amp; Various Types | Basics for Beginners">
            <a:extLst>
              <a:ext uri="{FF2B5EF4-FFF2-40B4-BE49-F238E27FC236}">
                <a16:creationId xmlns:a16="http://schemas.microsoft.com/office/drawing/2014/main" id="{2242B8F1-1EC2-4332-9019-7DE860206F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038600"/>
            <a:ext cx="3810000" cy="202711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C112F19-96BC-45F0-B92D-7D23DF2BD96E}"/>
              </a:ext>
            </a:extLst>
          </p:cNvPr>
          <p:cNvSpPr txBox="1"/>
          <p:nvPr/>
        </p:nvSpPr>
        <p:spPr>
          <a:xfrm>
            <a:off x="4038600" y="6065715"/>
            <a:ext cx="1697901" cy="369332"/>
          </a:xfrm>
          <a:prstGeom prst="rect">
            <a:avLst/>
          </a:prstGeom>
          <a:noFill/>
        </p:spPr>
        <p:txBody>
          <a:bodyPr wrap="none" rtlCol="0">
            <a:spAutoFit/>
          </a:bodyPr>
          <a:lstStyle/>
          <a:p>
            <a:r>
              <a:rPr lang="en-US" sz="1800" dirty="0">
                <a:solidFill>
                  <a:srgbClr val="FF0000"/>
                </a:solidFill>
              </a:rPr>
              <a:t>Fig 7</a:t>
            </a:r>
            <a:r>
              <a:rPr lang="en-US" sz="1800" dirty="0"/>
              <a:t>: Flip-flops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B8338B-7244-48F6-8FEE-21BA2250D91A}"/>
              </a:ext>
            </a:extLst>
          </p:cNvPr>
          <p:cNvSpPr>
            <a:spLocks noGrp="1"/>
          </p:cNvSpPr>
          <p:nvPr>
            <p:ph idx="1"/>
          </p:nvPr>
        </p:nvSpPr>
        <p:spPr>
          <a:xfrm>
            <a:off x="457200" y="1295400"/>
            <a:ext cx="8382000" cy="5181600"/>
          </a:xfrm>
        </p:spPr>
        <p:txBody>
          <a:bodyPr/>
          <a:lstStyle/>
          <a:p>
            <a:pPr algn="just" eaLnBrk="1" hangingPunct="1">
              <a:lnSpc>
                <a:spcPct val="90000"/>
              </a:lnSpc>
              <a:buFontTx/>
              <a:buNone/>
            </a:pPr>
            <a:r>
              <a:rPr lang="en-US" altLang="en-US" sz="2800" dirty="0">
                <a:solidFill>
                  <a:schemeClr val="accent2"/>
                </a:solidFill>
              </a:rPr>
              <a:t>Four bit ripple carry: a) logic structure; </a:t>
            </a:r>
          </a:p>
          <a:p>
            <a:pPr algn="just" eaLnBrk="1" hangingPunct="1">
              <a:lnSpc>
                <a:spcPct val="90000"/>
              </a:lnSpc>
              <a:buFontTx/>
              <a:buNone/>
            </a:pPr>
            <a:r>
              <a:rPr lang="en-US" altLang="en-US" sz="2800" dirty="0">
                <a:solidFill>
                  <a:schemeClr val="accent2"/>
                </a:solidFill>
              </a:rPr>
              <a:t>                                   b) high level symbol.</a:t>
            </a:r>
            <a:r>
              <a:rPr lang="en-US" altLang="en-US" sz="2800" dirty="0"/>
              <a:t> </a:t>
            </a:r>
          </a:p>
          <a:p>
            <a:pPr marL="0" indent="0">
              <a:buNone/>
            </a:pPr>
            <a:endParaRPr lang="en-US" dirty="0"/>
          </a:p>
          <a:p>
            <a:pPr marL="0" indent="0">
              <a:buNone/>
            </a:pPr>
            <a:endParaRPr lang="en-US" dirty="0"/>
          </a:p>
        </p:txBody>
      </p:sp>
      <p:sp>
        <p:nvSpPr>
          <p:cNvPr id="7" name="Rectangle 2">
            <a:extLst>
              <a:ext uri="{FF2B5EF4-FFF2-40B4-BE49-F238E27FC236}">
                <a16:creationId xmlns:a16="http://schemas.microsoft.com/office/drawing/2014/main" id="{E4105B43-6326-4A9C-9CF1-95FF43C4EF91}"/>
              </a:ext>
            </a:extLst>
          </p:cNvPr>
          <p:cNvSpPr txBox="1">
            <a:spLocks noChangeArrowheads="1"/>
          </p:cNvSpPr>
          <p:nvPr/>
        </p:nvSpPr>
        <p:spPr bwMode="auto">
          <a:xfrm>
            <a:off x="685800" y="152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2pPr>
            <a:lvl3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3pPr>
            <a:lvl4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4pPr>
            <a:lvl5pPr algn="ctr" rtl="0" eaLnBrk="0" fontAlgn="base" latinLnBrk="1" hangingPunct="0">
              <a:spcBef>
                <a:spcPct val="0"/>
              </a:spcBef>
              <a:spcAft>
                <a:spcPct val="0"/>
              </a:spcAft>
              <a:defRPr kumimoji="1" sz="4400">
                <a:solidFill>
                  <a:schemeClr val="tx2"/>
                </a:solidFill>
                <a:latin typeface="Times New Roman" pitchFamily="18" charset="0"/>
                <a:ea typeface="굴림" pitchFamily="50" charset="-127"/>
              </a:defRPr>
            </a:lvl5pPr>
            <a:lvl6pPr marL="457200" algn="ctr" rtl="0" fontAlgn="base" latinLnBrk="1">
              <a:spcBef>
                <a:spcPct val="0"/>
              </a:spcBef>
              <a:spcAft>
                <a:spcPct val="0"/>
              </a:spcAft>
              <a:defRPr kumimoji="1" sz="4400">
                <a:solidFill>
                  <a:schemeClr val="tx2"/>
                </a:solidFill>
                <a:latin typeface="Times New Roman" pitchFamily="18" charset="0"/>
                <a:ea typeface="굴림" pitchFamily="50" charset="-127"/>
              </a:defRPr>
            </a:lvl6pPr>
            <a:lvl7pPr marL="914400" algn="ctr" rtl="0" fontAlgn="base" latinLnBrk="1">
              <a:spcBef>
                <a:spcPct val="0"/>
              </a:spcBef>
              <a:spcAft>
                <a:spcPct val="0"/>
              </a:spcAft>
              <a:defRPr kumimoji="1" sz="4400">
                <a:solidFill>
                  <a:schemeClr val="tx2"/>
                </a:solidFill>
                <a:latin typeface="Times New Roman" pitchFamily="18" charset="0"/>
                <a:ea typeface="굴림" pitchFamily="50" charset="-127"/>
              </a:defRPr>
            </a:lvl7pPr>
            <a:lvl8pPr marL="1371600" algn="ctr" rtl="0" fontAlgn="base" latinLnBrk="1">
              <a:spcBef>
                <a:spcPct val="0"/>
              </a:spcBef>
              <a:spcAft>
                <a:spcPct val="0"/>
              </a:spcAft>
              <a:defRPr kumimoji="1" sz="4400">
                <a:solidFill>
                  <a:schemeClr val="tx2"/>
                </a:solidFill>
                <a:latin typeface="Times New Roman" pitchFamily="18" charset="0"/>
                <a:ea typeface="굴림" pitchFamily="50" charset="-127"/>
              </a:defRPr>
            </a:lvl8pPr>
            <a:lvl9pPr marL="1828800" algn="ctr" rtl="0" fontAlgn="base" latinLnBrk="1">
              <a:spcBef>
                <a:spcPct val="0"/>
              </a:spcBef>
              <a:spcAft>
                <a:spcPct val="0"/>
              </a:spcAft>
              <a:defRPr kumimoji="1" sz="4400">
                <a:solidFill>
                  <a:schemeClr val="tx2"/>
                </a:solidFill>
                <a:latin typeface="Times New Roman" pitchFamily="18" charset="0"/>
                <a:ea typeface="굴림" pitchFamily="50" charset="-127"/>
              </a:defRPr>
            </a:lvl9pPr>
          </a:lstStyle>
          <a:p>
            <a:pPr eaLnBrk="1" hangingPunct="1"/>
            <a:r>
              <a:rPr lang="en-US" altLang="en-US" sz="3600" b="1" kern="0"/>
              <a:t>Flip-flops</a:t>
            </a:r>
            <a:endParaRPr lang="en-US" altLang="en-US" sz="3600" b="1" kern="0" dirty="0"/>
          </a:p>
        </p:txBody>
      </p:sp>
      <p:pic>
        <p:nvPicPr>
          <p:cNvPr id="1026" name="Picture 2" descr="Ripple Carry Adder in VHDL and Verilog">
            <a:extLst>
              <a:ext uri="{FF2B5EF4-FFF2-40B4-BE49-F238E27FC236}">
                <a16:creationId xmlns:a16="http://schemas.microsoft.com/office/drawing/2014/main" id="{AD10CD30-8BD4-4C89-8ACE-EB5B1C6DA6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4733995"/>
            <a:ext cx="5181600" cy="1781175"/>
          </a:xfrm>
          <a:prstGeom prst="rect">
            <a:avLst/>
          </a:prstGeom>
          <a:noFill/>
          <a:ln>
            <a:solidFill>
              <a:srgbClr val="00B050"/>
            </a:solidFill>
          </a:ln>
          <a:extLst>
            <a:ext uri="{909E8E84-426E-40DD-AFC4-6F175D3DCCD1}">
              <a14:hiddenFill xmlns:a14="http://schemas.microsoft.com/office/drawing/2010/main">
                <a:solidFill>
                  <a:srgbClr val="FFFFFF"/>
                </a:solidFill>
              </a14:hiddenFill>
            </a:ext>
          </a:extLst>
        </p:spPr>
      </p:pic>
      <p:pic>
        <p:nvPicPr>
          <p:cNvPr id="1028" name="Picture 4" descr="Solved I want to make 4 bit ripple carry adder-subtractor | Chegg.com">
            <a:extLst>
              <a:ext uri="{FF2B5EF4-FFF2-40B4-BE49-F238E27FC236}">
                <a16:creationId xmlns:a16="http://schemas.microsoft.com/office/drawing/2014/main" id="{1C6E63C3-2DE8-40AD-A558-2754D2CC5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2590800"/>
            <a:ext cx="3657600" cy="2028685"/>
          </a:xfrm>
          <a:prstGeom prst="rect">
            <a:avLst/>
          </a:prstGeom>
          <a:noFill/>
          <a:ln>
            <a:solidFill>
              <a:srgbClr val="00B05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343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C156FA70-F89E-496B-A21E-5B34E663C81A}"/>
              </a:ext>
            </a:extLst>
          </p:cNvPr>
          <p:cNvSpPr>
            <a:spLocks noGrp="1" noChangeArrowheads="1"/>
          </p:cNvSpPr>
          <p:nvPr>
            <p:ph type="body" idx="1"/>
          </p:nvPr>
        </p:nvSpPr>
        <p:spPr>
          <a:xfrm>
            <a:off x="152400" y="1219200"/>
            <a:ext cx="8839200" cy="5105400"/>
          </a:xfrm>
        </p:spPr>
        <p:txBody>
          <a:bodyPr/>
          <a:lstStyle/>
          <a:p>
            <a:pPr algn="just" eaLnBrk="1" hangingPunct="1">
              <a:buFontTx/>
              <a:buNone/>
            </a:pPr>
            <a:r>
              <a:rPr lang="en-US" altLang="en-US" b="1" i="1" dirty="0">
                <a:solidFill>
                  <a:schemeClr val="accent2"/>
                </a:solidFill>
              </a:rPr>
              <a:t>Sequential circuits:</a:t>
            </a:r>
            <a:r>
              <a:rPr lang="en-US" altLang="en-US" dirty="0"/>
              <a:t> A sequential circuit consists of a  combinational circuit and a set of flip-flops. The      combinational logic forms the computational or    data processing part of the circuit. The flip-flops   store  information of the circuit’s past behavior;     this stored information defines the circuits internal state. (output depends on present input and past input)</a:t>
            </a:r>
            <a:endParaRPr lang="en-US" altLang="en-US" b="1" i="1" dirty="0">
              <a:solidFill>
                <a:schemeClr val="accent2"/>
              </a:solidFill>
            </a:endParaRPr>
          </a:p>
        </p:txBody>
      </p:sp>
      <p:sp>
        <p:nvSpPr>
          <p:cNvPr id="17413" name="Rectangle 2">
            <a:extLst>
              <a:ext uri="{FF2B5EF4-FFF2-40B4-BE49-F238E27FC236}">
                <a16:creationId xmlns:a16="http://schemas.microsoft.com/office/drawing/2014/main" id="{58B9BAC0-6219-41B4-844A-C70F5928D35B}"/>
              </a:ext>
            </a:extLst>
          </p:cNvPr>
          <p:cNvSpPr txBox="1">
            <a:spLocks noChangeArrowheads="1"/>
          </p:cNvSpPr>
          <p:nvPr/>
        </p:nvSpPr>
        <p:spPr bwMode="auto">
          <a:xfrm>
            <a:off x="685800" y="152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3600" b="1">
                <a:solidFill>
                  <a:schemeClr val="tx2"/>
                </a:solidFill>
              </a:rPr>
              <a:t>Flip-flops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a:extLst>
              <a:ext uri="{FF2B5EF4-FFF2-40B4-BE49-F238E27FC236}">
                <a16:creationId xmlns:a16="http://schemas.microsoft.com/office/drawing/2014/main" id="{E72C4D07-6DC3-4F1C-AF3B-E35B8A5BD57F}"/>
              </a:ext>
            </a:extLst>
          </p:cNvPr>
          <p:cNvSpPr>
            <a:spLocks noGrp="1" noChangeArrowheads="1"/>
          </p:cNvSpPr>
          <p:nvPr>
            <p:ph type="ctrTitle"/>
          </p:nvPr>
        </p:nvSpPr>
        <p:spPr>
          <a:xfrm>
            <a:off x="609600" y="152400"/>
            <a:ext cx="7772400" cy="533400"/>
          </a:xfrm>
        </p:spPr>
        <p:txBody>
          <a:bodyPr/>
          <a:lstStyle/>
          <a:p>
            <a:pPr eaLnBrk="1" hangingPunct="1"/>
            <a:r>
              <a:rPr lang="en-US" altLang="ko-KR" sz="3600" b="1"/>
              <a:t>Design Methodology</a:t>
            </a:r>
          </a:p>
        </p:txBody>
      </p:sp>
      <p:sp>
        <p:nvSpPr>
          <p:cNvPr id="3077" name="Rectangle 3">
            <a:extLst>
              <a:ext uri="{FF2B5EF4-FFF2-40B4-BE49-F238E27FC236}">
                <a16:creationId xmlns:a16="http://schemas.microsoft.com/office/drawing/2014/main" id="{60EF4F9D-818E-479A-B33B-CB1A23B566EF}"/>
              </a:ext>
            </a:extLst>
          </p:cNvPr>
          <p:cNvSpPr>
            <a:spLocks noGrp="1" noChangeArrowheads="1"/>
          </p:cNvSpPr>
          <p:nvPr>
            <p:ph type="subTitle" idx="1"/>
          </p:nvPr>
        </p:nvSpPr>
        <p:spPr>
          <a:xfrm>
            <a:off x="304800" y="914400"/>
            <a:ext cx="8534400" cy="5486400"/>
          </a:xfrm>
        </p:spPr>
        <p:txBody>
          <a:bodyPr/>
          <a:lstStyle/>
          <a:p>
            <a:pPr algn="l" eaLnBrk="1" hangingPunct="1"/>
            <a:r>
              <a:rPr lang="en-US" altLang="ko-KR" sz="2800"/>
              <a:t>System Design:</a:t>
            </a:r>
          </a:p>
          <a:p>
            <a:pPr algn="just" eaLnBrk="1" hangingPunct="1"/>
            <a:r>
              <a:rPr lang="en-US" altLang="ko-KR" sz="2800"/>
              <a:t>A computer is an example of a system, which is defined informally as a collection – often a large and complex one – of objects called components, that are connected to form a consistent entity with a specific function or purpose. The function of the system is determined by the functions of its components and how the components are connected.</a:t>
            </a:r>
          </a:p>
          <a:p>
            <a:pPr algn="l" eaLnBrk="1" hangingPunct="1"/>
            <a:endParaRPr lang="en-US" altLang="ko-KR" sz="2800"/>
          </a:p>
          <a:p>
            <a:pPr algn="just" eaLnBrk="1" hangingPunct="1"/>
            <a:r>
              <a:rPr lang="en-US" altLang="ko-KR" sz="2800"/>
              <a:t>If mathematical function </a:t>
            </a:r>
            <a:r>
              <a:rPr lang="en-US" altLang="ko-KR" sz="2800">
                <a:solidFill>
                  <a:schemeClr val="accent2"/>
                </a:solidFill>
              </a:rPr>
              <a:t>f </a:t>
            </a:r>
            <a:r>
              <a:rPr lang="en-US" altLang="ko-KR" sz="2800"/>
              <a:t>maps element </a:t>
            </a:r>
            <a:r>
              <a:rPr lang="en-US" altLang="ko-KR" sz="2800">
                <a:solidFill>
                  <a:schemeClr val="accent2"/>
                </a:solidFill>
              </a:rPr>
              <a:t>a</a:t>
            </a:r>
            <a:r>
              <a:rPr lang="en-US" altLang="ko-KR" sz="2800"/>
              <a:t> of </a:t>
            </a:r>
            <a:r>
              <a:rPr lang="en-US" altLang="ko-KR" sz="2800">
                <a:solidFill>
                  <a:srgbClr val="FF3300"/>
                </a:solidFill>
              </a:rPr>
              <a:t>A</a:t>
            </a:r>
            <a:r>
              <a:rPr lang="en-US" altLang="ko-KR" sz="2800"/>
              <a:t> (input information items) onto element </a:t>
            </a:r>
            <a:r>
              <a:rPr lang="en-US" altLang="ko-KR" sz="2800">
                <a:solidFill>
                  <a:schemeClr val="accent2"/>
                </a:solidFill>
              </a:rPr>
              <a:t>b</a:t>
            </a:r>
            <a:r>
              <a:rPr lang="en-US" altLang="ko-KR" sz="2800"/>
              <a:t> of </a:t>
            </a:r>
            <a:r>
              <a:rPr lang="en-US" altLang="ko-KR" sz="2800">
                <a:solidFill>
                  <a:srgbClr val="FF3300"/>
                </a:solidFill>
              </a:rPr>
              <a:t>B</a:t>
            </a:r>
            <a:r>
              <a:rPr lang="en-US" altLang="ko-KR" sz="2800"/>
              <a:t> (output information items), we write b = f (a)  or b := f (a).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23D75CF-1710-4DE3-B6EA-DA1710BA3695}"/>
              </a:ext>
            </a:extLst>
          </p:cNvPr>
          <p:cNvSpPr>
            <a:spLocks noGrp="1" noChangeArrowheads="1"/>
          </p:cNvSpPr>
          <p:nvPr>
            <p:ph type="title"/>
          </p:nvPr>
        </p:nvSpPr>
        <p:spPr>
          <a:xfrm>
            <a:off x="609600" y="0"/>
            <a:ext cx="7772400" cy="609600"/>
          </a:xfrm>
        </p:spPr>
        <p:txBody>
          <a:bodyPr/>
          <a:lstStyle/>
          <a:p>
            <a:pPr eaLnBrk="1" hangingPunct="1"/>
            <a:r>
              <a:rPr lang="en-US" altLang="en-US" sz="3600" b="1"/>
              <a:t>The register level</a:t>
            </a:r>
          </a:p>
        </p:txBody>
      </p:sp>
      <p:sp>
        <p:nvSpPr>
          <p:cNvPr id="18435" name="Rectangle 3">
            <a:extLst>
              <a:ext uri="{FF2B5EF4-FFF2-40B4-BE49-F238E27FC236}">
                <a16:creationId xmlns:a16="http://schemas.microsoft.com/office/drawing/2014/main" id="{267925C4-9052-4E99-8D41-8FE185B1093A}"/>
              </a:ext>
            </a:extLst>
          </p:cNvPr>
          <p:cNvSpPr>
            <a:spLocks noGrp="1" noChangeArrowheads="1"/>
          </p:cNvSpPr>
          <p:nvPr>
            <p:ph type="body" idx="1"/>
          </p:nvPr>
        </p:nvSpPr>
        <p:spPr>
          <a:xfrm>
            <a:off x="228600" y="1066800"/>
            <a:ext cx="8686800" cy="5181600"/>
          </a:xfrm>
        </p:spPr>
        <p:txBody>
          <a:bodyPr/>
          <a:lstStyle/>
          <a:p>
            <a:pPr algn="just" eaLnBrk="1" hangingPunct="1">
              <a:buFontTx/>
              <a:buNone/>
            </a:pPr>
            <a:r>
              <a:rPr lang="en-US" altLang="en-US" sz="2700" dirty="0"/>
              <a:t>At the register or register transfer level, related information   bits are grouped into ordered sets called words or vectors. The </a:t>
            </a:r>
            <a:r>
              <a:rPr lang="en-US" altLang="en-US" sz="2400" dirty="0"/>
              <a:t>primitive (Modern) </a:t>
            </a:r>
            <a:r>
              <a:rPr lang="en-US" altLang="en-US" sz="2700" dirty="0"/>
              <a:t>components are small combinational or sequential circuits intended   to process or store words. </a:t>
            </a:r>
          </a:p>
          <a:p>
            <a:pPr algn="just" eaLnBrk="1" hangingPunct="1">
              <a:buFontTx/>
              <a:buNone/>
            </a:pPr>
            <a:endParaRPr lang="en-US" altLang="en-US" sz="2700" dirty="0"/>
          </a:p>
          <a:p>
            <a:pPr algn="just" eaLnBrk="1" hangingPunct="1">
              <a:buFontTx/>
              <a:buNone/>
            </a:pPr>
            <a:endParaRPr lang="en-US" altLang="en-US" sz="2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56CABEE8-6324-44E2-8805-2A337BBB4730}"/>
              </a:ext>
            </a:extLst>
          </p:cNvPr>
          <p:cNvSpPr>
            <a:spLocks noGrp="1" noChangeArrowheads="1"/>
          </p:cNvSpPr>
          <p:nvPr>
            <p:ph type="body" idx="1"/>
          </p:nvPr>
        </p:nvSpPr>
        <p:spPr>
          <a:xfrm>
            <a:off x="381000" y="1295400"/>
            <a:ext cx="6781800" cy="5181600"/>
          </a:xfrm>
        </p:spPr>
        <p:txBody>
          <a:bodyPr/>
          <a:lstStyle/>
          <a:p>
            <a:pPr eaLnBrk="1" hangingPunct="1">
              <a:lnSpc>
                <a:spcPct val="80000"/>
              </a:lnSpc>
              <a:buFontTx/>
              <a:buNone/>
            </a:pPr>
            <a:r>
              <a:rPr lang="en-US" altLang="en-US" sz="1800" dirty="0"/>
              <a:t>Register level Components:</a:t>
            </a:r>
          </a:p>
        </p:txBody>
      </p:sp>
      <p:sp>
        <p:nvSpPr>
          <p:cNvPr id="19461" name="Rectangle 2">
            <a:extLst>
              <a:ext uri="{FF2B5EF4-FFF2-40B4-BE49-F238E27FC236}">
                <a16:creationId xmlns:a16="http://schemas.microsoft.com/office/drawing/2014/main" id="{130DC3B9-9598-431C-A562-39B2E089CB23}"/>
              </a:ext>
            </a:extLst>
          </p:cNvPr>
          <p:cNvSpPr>
            <a:spLocks noGrp="1" noChangeArrowheads="1"/>
          </p:cNvSpPr>
          <p:nvPr>
            <p:ph type="title"/>
          </p:nvPr>
        </p:nvSpPr>
        <p:spPr>
          <a:xfrm>
            <a:off x="609600" y="0"/>
            <a:ext cx="7772400" cy="609600"/>
          </a:xfrm>
        </p:spPr>
        <p:txBody>
          <a:bodyPr/>
          <a:lstStyle/>
          <a:p>
            <a:pPr eaLnBrk="1" hangingPunct="1"/>
            <a:r>
              <a:rPr lang="en-US" altLang="en-US" sz="3600" b="1"/>
              <a:t>The register level</a:t>
            </a:r>
          </a:p>
        </p:txBody>
      </p:sp>
      <p:graphicFrame>
        <p:nvGraphicFramePr>
          <p:cNvPr id="2" name="Table 1">
            <a:extLst>
              <a:ext uri="{FF2B5EF4-FFF2-40B4-BE49-F238E27FC236}">
                <a16:creationId xmlns:a16="http://schemas.microsoft.com/office/drawing/2014/main" id="{EAE485B0-2CF8-44E3-85B1-CEA3D96085D6}"/>
              </a:ext>
            </a:extLst>
          </p:cNvPr>
          <p:cNvGraphicFramePr>
            <a:graphicFrameLocks noGrp="1"/>
          </p:cNvGraphicFramePr>
          <p:nvPr>
            <p:extLst>
              <p:ext uri="{D42A27DB-BD31-4B8C-83A1-F6EECF244321}">
                <p14:modId xmlns:p14="http://schemas.microsoft.com/office/powerpoint/2010/main" val="854181152"/>
              </p:ext>
            </p:extLst>
          </p:nvPr>
        </p:nvGraphicFramePr>
        <p:xfrm>
          <a:off x="719829" y="1905000"/>
          <a:ext cx="7572374" cy="3454266"/>
        </p:xfrm>
        <a:graphic>
          <a:graphicData uri="http://schemas.openxmlformats.org/drawingml/2006/table">
            <a:tbl>
              <a:tblPr firstRow="1" firstCol="1" bandRow="1">
                <a:tableStyleId>{5C22544A-7EE6-4342-B048-85BDC9FD1C3A}</a:tableStyleId>
              </a:tblPr>
              <a:tblGrid>
                <a:gridCol w="1819718">
                  <a:extLst>
                    <a:ext uri="{9D8B030D-6E8A-4147-A177-3AD203B41FA5}">
                      <a16:colId xmlns:a16="http://schemas.microsoft.com/office/drawing/2014/main" val="2167843150"/>
                    </a:ext>
                  </a:extLst>
                </a:gridCol>
                <a:gridCol w="2876328">
                  <a:extLst>
                    <a:ext uri="{9D8B030D-6E8A-4147-A177-3AD203B41FA5}">
                      <a16:colId xmlns:a16="http://schemas.microsoft.com/office/drawing/2014/main" val="1938734034"/>
                    </a:ext>
                  </a:extLst>
                </a:gridCol>
                <a:gridCol w="2876328">
                  <a:extLst>
                    <a:ext uri="{9D8B030D-6E8A-4147-A177-3AD203B41FA5}">
                      <a16:colId xmlns:a16="http://schemas.microsoft.com/office/drawing/2014/main" val="3379516108"/>
                    </a:ext>
                  </a:extLst>
                </a:gridCol>
              </a:tblGrid>
              <a:tr h="318392">
                <a:tc>
                  <a:txBody>
                    <a:bodyPr/>
                    <a:lstStyle/>
                    <a:p>
                      <a:pPr marL="0" marR="0" algn="ctr">
                        <a:lnSpc>
                          <a:spcPct val="107000"/>
                        </a:lnSpc>
                        <a:spcBef>
                          <a:spcPts val="0"/>
                        </a:spcBef>
                        <a:spcAft>
                          <a:spcPts val="0"/>
                        </a:spcAft>
                      </a:pPr>
                      <a:r>
                        <a:rPr lang="en-US" sz="1400">
                          <a:effectLst/>
                        </a:rPr>
                        <a:t>Type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Component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Functions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6618468"/>
                  </a:ext>
                </a:extLst>
              </a:tr>
              <a:tr h="318392">
                <a:tc rowSpan="6">
                  <a:txBody>
                    <a:bodyPr/>
                    <a:lstStyle/>
                    <a:p>
                      <a:pPr marL="0" marR="0" algn="l">
                        <a:lnSpc>
                          <a:spcPct val="107000"/>
                        </a:lnSpc>
                        <a:spcBef>
                          <a:spcPts val="0"/>
                        </a:spcBef>
                        <a:spcAft>
                          <a:spcPts val="0"/>
                        </a:spcAft>
                      </a:pPr>
                      <a:r>
                        <a:rPr lang="en-US" sz="1400">
                          <a:effectLst/>
                        </a:rPr>
                        <a:t>Combinational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Word Gates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Logical (Boolean) Operation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2073884"/>
                  </a:ext>
                </a:extLst>
              </a:tr>
              <a:tr h="318392">
                <a:tc vMerge="1">
                  <a:txBody>
                    <a:bodyPr/>
                    <a:lstStyle/>
                    <a:p>
                      <a:endParaRPr lang="en-US"/>
                    </a:p>
                  </a:txBody>
                  <a:tcPr/>
                </a:tc>
                <a:tc>
                  <a:txBody>
                    <a:bodyPr/>
                    <a:lstStyle/>
                    <a:p>
                      <a:pPr marL="0" marR="0" algn="l">
                        <a:lnSpc>
                          <a:spcPct val="107000"/>
                        </a:lnSpc>
                        <a:spcBef>
                          <a:spcPts val="0"/>
                        </a:spcBef>
                        <a:spcAft>
                          <a:spcPts val="0"/>
                        </a:spcAft>
                      </a:pPr>
                      <a:r>
                        <a:rPr lang="en-US" sz="1400">
                          <a:effectLst/>
                        </a:rPr>
                        <a:t>Multiplexers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Data routing; general, combinational function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0309252"/>
                  </a:ext>
                </a:extLst>
              </a:tr>
              <a:tr h="318392">
                <a:tc vMerge="1">
                  <a:txBody>
                    <a:bodyPr/>
                    <a:lstStyle/>
                    <a:p>
                      <a:endParaRPr lang="en-US"/>
                    </a:p>
                  </a:txBody>
                  <a:tcPr/>
                </a:tc>
                <a:tc>
                  <a:txBody>
                    <a:bodyPr/>
                    <a:lstStyle/>
                    <a:p>
                      <a:pPr marL="0" marR="0" algn="l">
                        <a:lnSpc>
                          <a:spcPct val="107000"/>
                        </a:lnSpc>
                        <a:spcBef>
                          <a:spcPts val="0"/>
                        </a:spcBef>
                        <a:spcAft>
                          <a:spcPts val="0"/>
                        </a:spcAft>
                      </a:pPr>
                      <a:r>
                        <a:rPr lang="en-US" sz="1400">
                          <a:effectLst/>
                        </a:rPr>
                        <a:t>Decoder, encoder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Code checking and conversion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0348924"/>
                  </a:ext>
                </a:extLst>
              </a:tr>
              <a:tr h="318392">
                <a:tc vMerge="1">
                  <a:txBody>
                    <a:bodyPr/>
                    <a:lstStyle/>
                    <a:p>
                      <a:endParaRPr lang="en-US"/>
                    </a:p>
                  </a:txBody>
                  <a:tcPr/>
                </a:tc>
                <a:tc>
                  <a:txBody>
                    <a:bodyPr/>
                    <a:lstStyle/>
                    <a:p>
                      <a:pPr marL="0" marR="0" algn="l">
                        <a:lnSpc>
                          <a:spcPct val="107000"/>
                        </a:lnSpc>
                        <a:spcBef>
                          <a:spcPts val="0"/>
                        </a:spcBef>
                        <a:spcAft>
                          <a:spcPts val="0"/>
                        </a:spcAft>
                      </a:pPr>
                      <a:r>
                        <a:rPr lang="en-US" sz="1400">
                          <a:effectLst/>
                        </a:rPr>
                        <a:t>Adders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Addition and subtraction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2570542"/>
                  </a:ext>
                </a:extLst>
              </a:tr>
              <a:tr h="318392">
                <a:tc vMerge="1">
                  <a:txBody>
                    <a:bodyPr/>
                    <a:lstStyle/>
                    <a:p>
                      <a:endParaRPr lang="en-US"/>
                    </a:p>
                  </a:txBody>
                  <a:tcPr/>
                </a:tc>
                <a:tc>
                  <a:txBody>
                    <a:bodyPr/>
                    <a:lstStyle/>
                    <a:p>
                      <a:pPr marL="0" marR="0" algn="l">
                        <a:lnSpc>
                          <a:spcPct val="107000"/>
                        </a:lnSpc>
                        <a:spcBef>
                          <a:spcPts val="0"/>
                        </a:spcBef>
                        <a:spcAft>
                          <a:spcPts val="0"/>
                        </a:spcAft>
                      </a:pPr>
                      <a:r>
                        <a:rPr lang="en-US" sz="1400" dirty="0">
                          <a:effectLst/>
                        </a:rPr>
                        <a:t>Arithmetic Logic Unit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Numerical and logical operations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59434877"/>
                  </a:ext>
                </a:extLst>
              </a:tr>
              <a:tr h="318392">
                <a:tc vMerge="1">
                  <a:txBody>
                    <a:bodyPr/>
                    <a:lstStyle/>
                    <a:p>
                      <a:endParaRPr lang="en-US"/>
                    </a:p>
                  </a:txBody>
                  <a:tcPr/>
                </a:tc>
                <a:tc>
                  <a:txBody>
                    <a:bodyPr/>
                    <a:lstStyle/>
                    <a:p>
                      <a:pPr marL="0" marR="0" algn="l">
                        <a:lnSpc>
                          <a:spcPct val="107000"/>
                        </a:lnSpc>
                        <a:spcBef>
                          <a:spcPts val="0"/>
                        </a:spcBef>
                        <a:spcAft>
                          <a:spcPts val="0"/>
                        </a:spcAft>
                      </a:pPr>
                      <a:r>
                        <a:rPr lang="en-US" sz="1400">
                          <a:effectLst/>
                        </a:rPr>
                        <a:t>Programmable logic devices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General sequential functions.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5295822"/>
                  </a:ext>
                </a:extLst>
              </a:tr>
              <a:tr h="318392">
                <a:tc rowSpan="2">
                  <a:txBody>
                    <a:bodyPr/>
                    <a:lstStyle/>
                    <a:p>
                      <a:pPr marL="0" marR="0" algn="l">
                        <a:lnSpc>
                          <a:spcPct val="107000"/>
                        </a:lnSpc>
                        <a:spcBef>
                          <a:spcPts val="0"/>
                        </a:spcBef>
                        <a:spcAft>
                          <a:spcPts val="0"/>
                        </a:spcAft>
                      </a:pPr>
                      <a:r>
                        <a:rPr lang="en-US" sz="1400">
                          <a:effectLst/>
                        </a:rPr>
                        <a:t>Sequential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a:effectLst/>
                        </a:rPr>
                        <a:t>(Parallel) registers, Shift registers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800"/>
                        </a:spcAft>
                      </a:pPr>
                      <a:r>
                        <a:rPr lang="en-US" sz="1400">
                          <a:effectLst/>
                        </a:rPr>
                        <a:t>Information storage; serial-parallel conversion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98614966"/>
                  </a:ext>
                </a:extLst>
              </a:tr>
              <a:tr h="653262">
                <a:tc vMerge="1">
                  <a:txBody>
                    <a:bodyPr/>
                    <a:lstStyle/>
                    <a:p>
                      <a:endParaRPr lang="en-US"/>
                    </a:p>
                  </a:txBody>
                  <a:tcPr/>
                </a:tc>
                <a:tc>
                  <a:txBody>
                    <a:bodyPr/>
                    <a:lstStyle/>
                    <a:p>
                      <a:pPr marL="0" marR="0" algn="l">
                        <a:lnSpc>
                          <a:spcPct val="107000"/>
                        </a:lnSpc>
                        <a:spcBef>
                          <a:spcPts val="0"/>
                        </a:spcBef>
                        <a:spcAft>
                          <a:spcPts val="0"/>
                        </a:spcAft>
                      </a:pPr>
                      <a:r>
                        <a:rPr lang="en-US" sz="1400">
                          <a:effectLst/>
                        </a:rPr>
                        <a:t>Counter, Programmable logic devices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400" dirty="0">
                          <a:effectLst/>
                        </a:rPr>
                        <a:t>Control/timing signal generation, General sequential functions.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7472624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37416D11-CCA7-42CE-A483-F917EF7B347E}"/>
              </a:ext>
            </a:extLst>
          </p:cNvPr>
          <p:cNvSpPr>
            <a:spLocks noGrp="1" noChangeArrowheads="1"/>
          </p:cNvSpPr>
          <p:nvPr>
            <p:ph type="body" idx="1"/>
          </p:nvPr>
        </p:nvSpPr>
        <p:spPr>
          <a:xfrm>
            <a:off x="228600" y="914400"/>
            <a:ext cx="8686800" cy="4953000"/>
          </a:xfrm>
        </p:spPr>
        <p:txBody>
          <a:bodyPr/>
          <a:lstStyle/>
          <a:p>
            <a:pPr eaLnBrk="1" hangingPunct="1">
              <a:buFontTx/>
              <a:buNone/>
            </a:pPr>
            <a:r>
              <a:rPr lang="en-US" altLang="en-US" sz="2800" dirty="0"/>
              <a:t>There are four main groups of processor level components:</a:t>
            </a:r>
          </a:p>
          <a:p>
            <a:pPr eaLnBrk="1" hangingPunct="1">
              <a:buFontTx/>
              <a:buNone/>
            </a:pPr>
            <a:r>
              <a:rPr lang="en-US" altLang="en-US" sz="2600" dirty="0"/>
              <a:t>		- Processors</a:t>
            </a:r>
          </a:p>
          <a:p>
            <a:pPr eaLnBrk="1" hangingPunct="1">
              <a:buFontTx/>
              <a:buNone/>
            </a:pPr>
            <a:r>
              <a:rPr lang="en-US" altLang="en-US" sz="2600" dirty="0"/>
              <a:t>		- Memories</a:t>
            </a:r>
          </a:p>
          <a:p>
            <a:pPr eaLnBrk="1" hangingPunct="1">
              <a:buFontTx/>
              <a:buNone/>
            </a:pPr>
            <a:r>
              <a:rPr lang="en-US" altLang="en-US" sz="2600" dirty="0"/>
              <a:t>		- IO devices</a:t>
            </a:r>
          </a:p>
          <a:p>
            <a:pPr eaLnBrk="1" hangingPunct="1">
              <a:buFontTx/>
              <a:buNone/>
            </a:pPr>
            <a:r>
              <a:rPr lang="en-US" altLang="en-US" sz="2600" dirty="0"/>
              <a:t>		- Interconnection networks</a:t>
            </a:r>
          </a:p>
        </p:txBody>
      </p:sp>
      <p:sp>
        <p:nvSpPr>
          <p:cNvPr id="20485" name="Rectangle 2">
            <a:extLst>
              <a:ext uri="{FF2B5EF4-FFF2-40B4-BE49-F238E27FC236}">
                <a16:creationId xmlns:a16="http://schemas.microsoft.com/office/drawing/2014/main" id="{E3A57D69-1DF8-402C-A21D-03D6A2B9C079}"/>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pic>
        <p:nvPicPr>
          <p:cNvPr id="3" name="Picture 2">
            <a:extLst>
              <a:ext uri="{FF2B5EF4-FFF2-40B4-BE49-F238E27FC236}">
                <a16:creationId xmlns:a16="http://schemas.microsoft.com/office/drawing/2014/main" id="{1DC773B5-F29C-4002-B362-D67C97B669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3429000"/>
            <a:ext cx="3903359" cy="296956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E10E8D81-7034-433A-A8CB-835636B7F04E}"/>
              </a:ext>
            </a:extLst>
          </p:cNvPr>
          <p:cNvSpPr>
            <a:spLocks noGrp="1" noChangeArrowheads="1"/>
          </p:cNvSpPr>
          <p:nvPr>
            <p:ph type="body" idx="1"/>
          </p:nvPr>
        </p:nvSpPr>
        <p:spPr>
          <a:xfrm>
            <a:off x="228600" y="533400"/>
            <a:ext cx="8534400" cy="5715000"/>
          </a:xfrm>
        </p:spPr>
        <p:txBody>
          <a:bodyPr/>
          <a:lstStyle/>
          <a:p>
            <a:pPr eaLnBrk="1" hangingPunct="1">
              <a:buFontTx/>
              <a:buNone/>
            </a:pPr>
            <a:r>
              <a:rPr lang="en-US" altLang="en-US"/>
              <a:t>      </a:t>
            </a:r>
          </a:p>
        </p:txBody>
      </p:sp>
      <p:sp>
        <p:nvSpPr>
          <p:cNvPr id="23555" name="Rectangle 4">
            <a:extLst>
              <a:ext uri="{FF2B5EF4-FFF2-40B4-BE49-F238E27FC236}">
                <a16:creationId xmlns:a16="http://schemas.microsoft.com/office/drawing/2014/main" id="{52251160-49AE-4A28-A882-64F6C5764F9C}"/>
              </a:ext>
            </a:extLst>
          </p:cNvPr>
          <p:cNvSpPr>
            <a:spLocks noChangeArrowheads="1"/>
          </p:cNvSpPr>
          <p:nvPr/>
        </p:nvSpPr>
        <p:spPr bwMode="auto">
          <a:xfrm>
            <a:off x="457200" y="1371600"/>
            <a:ext cx="8153400" cy="3810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2000" b="1"/>
              <a:t>System bus</a:t>
            </a:r>
          </a:p>
        </p:txBody>
      </p:sp>
      <p:sp>
        <p:nvSpPr>
          <p:cNvPr id="23556" name="Rectangle 5">
            <a:extLst>
              <a:ext uri="{FF2B5EF4-FFF2-40B4-BE49-F238E27FC236}">
                <a16:creationId xmlns:a16="http://schemas.microsoft.com/office/drawing/2014/main" id="{9D9FCE13-4588-448E-8252-1456C8314464}"/>
              </a:ext>
            </a:extLst>
          </p:cNvPr>
          <p:cNvSpPr>
            <a:spLocks noChangeArrowheads="1"/>
          </p:cNvSpPr>
          <p:nvPr/>
        </p:nvSpPr>
        <p:spPr bwMode="auto">
          <a:xfrm>
            <a:off x="1371600" y="2286000"/>
            <a:ext cx="6934200" cy="5334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2000" b="1"/>
              <a:t>Cache</a:t>
            </a:r>
          </a:p>
        </p:txBody>
      </p:sp>
      <p:sp>
        <p:nvSpPr>
          <p:cNvPr id="23557" name="Rectangle 6">
            <a:extLst>
              <a:ext uri="{FF2B5EF4-FFF2-40B4-BE49-F238E27FC236}">
                <a16:creationId xmlns:a16="http://schemas.microsoft.com/office/drawing/2014/main" id="{2B94B16B-DC3A-4BF4-A9E4-EDC5F097C27B}"/>
              </a:ext>
            </a:extLst>
          </p:cNvPr>
          <p:cNvSpPr>
            <a:spLocks noChangeArrowheads="1"/>
          </p:cNvSpPr>
          <p:nvPr/>
        </p:nvSpPr>
        <p:spPr bwMode="auto">
          <a:xfrm>
            <a:off x="609600" y="3409950"/>
            <a:ext cx="3124200" cy="25146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endParaRPr lang="en-US" altLang="en-US"/>
          </a:p>
        </p:txBody>
      </p:sp>
      <p:sp>
        <p:nvSpPr>
          <p:cNvPr id="23558" name="Rectangle 7">
            <a:extLst>
              <a:ext uri="{FF2B5EF4-FFF2-40B4-BE49-F238E27FC236}">
                <a16:creationId xmlns:a16="http://schemas.microsoft.com/office/drawing/2014/main" id="{1DB13C30-8C96-4B5D-A4E4-5112D902A8C9}"/>
              </a:ext>
            </a:extLst>
          </p:cNvPr>
          <p:cNvSpPr>
            <a:spLocks noChangeArrowheads="1"/>
          </p:cNvSpPr>
          <p:nvPr/>
        </p:nvSpPr>
        <p:spPr bwMode="auto">
          <a:xfrm>
            <a:off x="5105400" y="3390900"/>
            <a:ext cx="3124200" cy="25146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endParaRPr lang="en-US" altLang="en-US"/>
          </a:p>
        </p:txBody>
      </p:sp>
      <p:sp>
        <p:nvSpPr>
          <p:cNvPr id="23559" name="Rectangle 8">
            <a:extLst>
              <a:ext uri="{FF2B5EF4-FFF2-40B4-BE49-F238E27FC236}">
                <a16:creationId xmlns:a16="http://schemas.microsoft.com/office/drawing/2014/main" id="{C8C187ED-AB4D-48F2-A50A-A50A633891F0}"/>
              </a:ext>
            </a:extLst>
          </p:cNvPr>
          <p:cNvSpPr>
            <a:spLocks noChangeArrowheads="1"/>
          </p:cNvSpPr>
          <p:nvPr/>
        </p:nvSpPr>
        <p:spPr bwMode="auto">
          <a:xfrm>
            <a:off x="914400" y="3867150"/>
            <a:ext cx="1066800" cy="3810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000" b="1"/>
              <a:t>Program Counter</a:t>
            </a:r>
          </a:p>
          <a:p>
            <a:pPr algn="ctr" eaLnBrk="1" hangingPunct="1"/>
            <a:r>
              <a:rPr lang="en-US" altLang="en-US" sz="1200" b="1"/>
              <a:t>PC</a:t>
            </a:r>
          </a:p>
        </p:txBody>
      </p:sp>
      <p:sp>
        <p:nvSpPr>
          <p:cNvPr id="23560" name="Rectangle 9">
            <a:extLst>
              <a:ext uri="{FF2B5EF4-FFF2-40B4-BE49-F238E27FC236}">
                <a16:creationId xmlns:a16="http://schemas.microsoft.com/office/drawing/2014/main" id="{9B464882-E921-4C76-90A7-CD7A647033D6}"/>
              </a:ext>
            </a:extLst>
          </p:cNvPr>
          <p:cNvSpPr>
            <a:spLocks noChangeArrowheads="1"/>
          </p:cNvSpPr>
          <p:nvPr/>
        </p:nvSpPr>
        <p:spPr bwMode="auto">
          <a:xfrm>
            <a:off x="2286000" y="3867150"/>
            <a:ext cx="1066800" cy="3810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000" b="1"/>
              <a:t>Instruction register </a:t>
            </a:r>
          </a:p>
          <a:p>
            <a:pPr algn="ctr" eaLnBrk="1" hangingPunct="1"/>
            <a:r>
              <a:rPr lang="en-US" altLang="en-US" sz="1200" b="1"/>
              <a:t>IR</a:t>
            </a:r>
          </a:p>
        </p:txBody>
      </p:sp>
      <p:sp>
        <p:nvSpPr>
          <p:cNvPr id="23561" name="Rectangle 10">
            <a:extLst>
              <a:ext uri="{FF2B5EF4-FFF2-40B4-BE49-F238E27FC236}">
                <a16:creationId xmlns:a16="http://schemas.microsoft.com/office/drawing/2014/main" id="{C6C736A0-BDAC-4C4D-A9F2-D25C22C9A431}"/>
              </a:ext>
            </a:extLst>
          </p:cNvPr>
          <p:cNvSpPr>
            <a:spLocks noChangeArrowheads="1"/>
          </p:cNvSpPr>
          <p:nvPr/>
        </p:nvSpPr>
        <p:spPr bwMode="auto">
          <a:xfrm>
            <a:off x="914400" y="4724400"/>
            <a:ext cx="1066800" cy="3810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000" b="1"/>
              <a:t>Address generation</a:t>
            </a:r>
          </a:p>
        </p:txBody>
      </p:sp>
      <p:sp>
        <p:nvSpPr>
          <p:cNvPr id="23562" name="Rectangle 11">
            <a:extLst>
              <a:ext uri="{FF2B5EF4-FFF2-40B4-BE49-F238E27FC236}">
                <a16:creationId xmlns:a16="http://schemas.microsoft.com/office/drawing/2014/main" id="{F514DAA9-17CD-4A9E-9FC2-E70549D1D0B4}"/>
              </a:ext>
            </a:extLst>
          </p:cNvPr>
          <p:cNvSpPr>
            <a:spLocks noChangeArrowheads="1"/>
          </p:cNvSpPr>
          <p:nvPr/>
        </p:nvSpPr>
        <p:spPr bwMode="auto">
          <a:xfrm>
            <a:off x="2286000" y="4724400"/>
            <a:ext cx="1066800" cy="3810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000" b="1"/>
              <a:t>Instruction </a:t>
            </a:r>
          </a:p>
          <a:p>
            <a:pPr algn="ctr" eaLnBrk="1" hangingPunct="1"/>
            <a:r>
              <a:rPr lang="en-US" altLang="en-US" sz="1000" b="1"/>
              <a:t>decoding</a:t>
            </a:r>
          </a:p>
        </p:txBody>
      </p:sp>
      <p:sp>
        <p:nvSpPr>
          <p:cNvPr id="23563" name="Rectangle 12">
            <a:extLst>
              <a:ext uri="{FF2B5EF4-FFF2-40B4-BE49-F238E27FC236}">
                <a16:creationId xmlns:a16="http://schemas.microsoft.com/office/drawing/2014/main" id="{00D34918-650B-4D25-8F27-00EF8A3EBAA9}"/>
              </a:ext>
            </a:extLst>
          </p:cNvPr>
          <p:cNvSpPr>
            <a:spLocks noChangeArrowheads="1"/>
          </p:cNvSpPr>
          <p:nvPr/>
        </p:nvSpPr>
        <p:spPr bwMode="auto">
          <a:xfrm>
            <a:off x="5334000" y="4191000"/>
            <a:ext cx="1143000" cy="7620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200" b="1"/>
              <a:t>Arithmetic</a:t>
            </a:r>
          </a:p>
          <a:p>
            <a:pPr algn="ctr" eaLnBrk="1" hangingPunct="1"/>
            <a:r>
              <a:rPr lang="en-US" altLang="en-US" sz="1200" b="1"/>
              <a:t>logic unit</a:t>
            </a:r>
          </a:p>
        </p:txBody>
      </p:sp>
      <p:sp>
        <p:nvSpPr>
          <p:cNvPr id="23564" name="Rectangle 13">
            <a:extLst>
              <a:ext uri="{FF2B5EF4-FFF2-40B4-BE49-F238E27FC236}">
                <a16:creationId xmlns:a16="http://schemas.microsoft.com/office/drawing/2014/main" id="{FB3A5DC2-59A1-4C0F-A914-AF20CB7AD6D6}"/>
              </a:ext>
            </a:extLst>
          </p:cNvPr>
          <p:cNvSpPr>
            <a:spLocks noChangeArrowheads="1"/>
          </p:cNvSpPr>
          <p:nvPr/>
        </p:nvSpPr>
        <p:spPr bwMode="auto">
          <a:xfrm>
            <a:off x="6858000" y="4076700"/>
            <a:ext cx="1219200" cy="15240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200" b="1"/>
              <a:t>Register </a:t>
            </a:r>
          </a:p>
          <a:p>
            <a:pPr algn="ctr" eaLnBrk="1" hangingPunct="1"/>
            <a:r>
              <a:rPr lang="en-US" altLang="en-US" sz="1200" b="1"/>
              <a:t>file</a:t>
            </a:r>
          </a:p>
        </p:txBody>
      </p:sp>
      <p:sp>
        <p:nvSpPr>
          <p:cNvPr id="23565" name="Line 14">
            <a:extLst>
              <a:ext uri="{FF2B5EF4-FFF2-40B4-BE49-F238E27FC236}">
                <a16:creationId xmlns:a16="http://schemas.microsoft.com/office/drawing/2014/main" id="{7FA07B01-2CAF-4723-9822-964E1103C294}"/>
              </a:ext>
            </a:extLst>
          </p:cNvPr>
          <p:cNvSpPr>
            <a:spLocks noChangeShapeType="1"/>
          </p:cNvSpPr>
          <p:nvPr/>
        </p:nvSpPr>
        <p:spPr bwMode="auto">
          <a:xfrm>
            <a:off x="4114800" y="990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6" name="Line 15">
            <a:extLst>
              <a:ext uri="{FF2B5EF4-FFF2-40B4-BE49-F238E27FC236}">
                <a16:creationId xmlns:a16="http://schemas.microsoft.com/office/drawing/2014/main" id="{B95DAF22-D9F1-4B7F-A770-A14A070134C6}"/>
              </a:ext>
            </a:extLst>
          </p:cNvPr>
          <p:cNvSpPr>
            <a:spLocks noChangeShapeType="1"/>
          </p:cNvSpPr>
          <p:nvPr/>
        </p:nvSpPr>
        <p:spPr bwMode="auto">
          <a:xfrm flipV="1">
            <a:off x="5029200" y="990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7" name="Line 16">
            <a:extLst>
              <a:ext uri="{FF2B5EF4-FFF2-40B4-BE49-F238E27FC236}">
                <a16:creationId xmlns:a16="http://schemas.microsoft.com/office/drawing/2014/main" id="{BE557B62-EBC0-4D54-B685-DAF16520201F}"/>
              </a:ext>
            </a:extLst>
          </p:cNvPr>
          <p:cNvSpPr>
            <a:spLocks noChangeShapeType="1"/>
          </p:cNvSpPr>
          <p:nvPr/>
        </p:nvSpPr>
        <p:spPr bwMode="auto">
          <a:xfrm>
            <a:off x="4114800" y="1752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8" name="Line 17">
            <a:extLst>
              <a:ext uri="{FF2B5EF4-FFF2-40B4-BE49-F238E27FC236}">
                <a16:creationId xmlns:a16="http://schemas.microsoft.com/office/drawing/2014/main" id="{0BACCCF5-8D23-4A82-B373-CFE5DFB70C9F}"/>
              </a:ext>
            </a:extLst>
          </p:cNvPr>
          <p:cNvSpPr>
            <a:spLocks noChangeShapeType="1"/>
          </p:cNvSpPr>
          <p:nvPr/>
        </p:nvSpPr>
        <p:spPr bwMode="auto">
          <a:xfrm flipV="1">
            <a:off x="5105400" y="1752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9" name="Line 19">
            <a:extLst>
              <a:ext uri="{FF2B5EF4-FFF2-40B4-BE49-F238E27FC236}">
                <a16:creationId xmlns:a16="http://schemas.microsoft.com/office/drawing/2014/main" id="{2EAAB7CD-1799-43E0-949E-9139B8257ACD}"/>
              </a:ext>
            </a:extLst>
          </p:cNvPr>
          <p:cNvSpPr>
            <a:spLocks noChangeShapeType="1"/>
          </p:cNvSpPr>
          <p:nvPr/>
        </p:nvSpPr>
        <p:spPr bwMode="auto">
          <a:xfrm>
            <a:off x="7086600" y="2819400"/>
            <a:ext cx="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0" name="Line 20">
            <a:extLst>
              <a:ext uri="{FF2B5EF4-FFF2-40B4-BE49-F238E27FC236}">
                <a16:creationId xmlns:a16="http://schemas.microsoft.com/office/drawing/2014/main" id="{0676D70F-6604-47D3-934B-746060233B94}"/>
              </a:ext>
            </a:extLst>
          </p:cNvPr>
          <p:cNvSpPr>
            <a:spLocks noChangeShapeType="1"/>
          </p:cNvSpPr>
          <p:nvPr/>
        </p:nvSpPr>
        <p:spPr bwMode="auto">
          <a:xfrm flipV="1">
            <a:off x="7772400" y="2819400"/>
            <a:ext cx="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1" name="Line 22">
            <a:extLst>
              <a:ext uri="{FF2B5EF4-FFF2-40B4-BE49-F238E27FC236}">
                <a16:creationId xmlns:a16="http://schemas.microsoft.com/office/drawing/2014/main" id="{EBC441B4-4432-4B17-9D5E-FE675C82278F}"/>
              </a:ext>
            </a:extLst>
          </p:cNvPr>
          <p:cNvSpPr>
            <a:spLocks noChangeShapeType="1"/>
          </p:cNvSpPr>
          <p:nvPr/>
        </p:nvSpPr>
        <p:spPr bwMode="auto">
          <a:xfrm flipH="1">
            <a:off x="6477000" y="4343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2" name="Line 23">
            <a:extLst>
              <a:ext uri="{FF2B5EF4-FFF2-40B4-BE49-F238E27FC236}">
                <a16:creationId xmlns:a16="http://schemas.microsoft.com/office/drawing/2014/main" id="{6791CF01-5330-4E5E-8D45-4061E8118AFC}"/>
              </a:ext>
            </a:extLst>
          </p:cNvPr>
          <p:cNvSpPr>
            <a:spLocks noChangeShapeType="1"/>
          </p:cNvSpPr>
          <p:nvPr/>
        </p:nvSpPr>
        <p:spPr bwMode="auto">
          <a:xfrm>
            <a:off x="6477000" y="4724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3" name="Line 24">
            <a:extLst>
              <a:ext uri="{FF2B5EF4-FFF2-40B4-BE49-F238E27FC236}">
                <a16:creationId xmlns:a16="http://schemas.microsoft.com/office/drawing/2014/main" id="{55CFFDD5-16FE-48A8-A391-290DF2355C4A}"/>
              </a:ext>
            </a:extLst>
          </p:cNvPr>
          <p:cNvSpPr>
            <a:spLocks noChangeShapeType="1"/>
          </p:cNvSpPr>
          <p:nvPr/>
        </p:nvSpPr>
        <p:spPr bwMode="auto">
          <a:xfrm>
            <a:off x="2514600" y="4267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4" name="Line 25">
            <a:extLst>
              <a:ext uri="{FF2B5EF4-FFF2-40B4-BE49-F238E27FC236}">
                <a16:creationId xmlns:a16="http://schemas.microsoft.com/office/drawing/2014/main" id="{C08455F3-9BA5-4600-990A-3355A1685A35}"/>
              </a:ext>
            </a:extLst>
          </p:cNvPr>
          <p:cNvSpPr>
            <a:spLocks noChangeShapeType="1"/>
          </p:cNvSpPr>
          <p:nvPr/>
        </p:nvSpPr>
        <p:spPr bwMode="auto">
          <a:xfrm flipV="1">
            <a:off x="1371600" y="4267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5" name="Line 26">
            <a:extLst>
              <a:ext uri="{FF2B5EF4-FFF2-40B4-BE49-F238E27FC236}">
                <a16:creationId xmlns:a16="http://schemas.microsoft.com/office/drawing/2014/main" id="{E345F9D8-5898-4B2E-882D-F1E362BFED48}"/>
              </a:ext>
            </a:extLst>
          </p:cNvPr>
          <p:cNvSpPr>
            <a:spLocks noChangeShapeType="1"/>
          </p:cNvSpPr>
          <p:nvPr/>
        </p:nvSpPr>
        <p:spPr bwMode="auto">
          <a:xfrm flipV="1">
            <a:off x="1828800" y="28194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6" name="Text Box 27">
            <a:extLst>
              <a:ext uri="{FF2B5EF4-FFF2-40B4-BE49-F238E27FC236}">
                <a16:creationId xmlns:a16="http://schemas.microsoft.com/office/drawing/2014/main" id="{B819B0C7-0BA3-4B4A-B41C-296C2083E2E0}"/>
              </a:ext>
            </a:extLst>
          </p:cNvPr>
          <p:cNvSpPr txBox="1">
            <a:spLocks noChangeArrowheads="1"/>
          </p:cNvSpPr>
          <p:nvPr/>
        </p:nvSpPr>
        <p:spPr bwMode="auto">
          <a:xfrm>
            <a:off x="2667000" y="677863"/>
            <a:ext cx="388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sz="2000" b="1"/>
              <a:t>Main memory and IO system</a:t>
            </a:r>
          </a:p>
        </p:txBody>
      </p:sp>
      <p:sp>
        <p:nvSpPr>
          <p:cNvPr id="23577" name="Text Box 37">
            <a:extLst>
              <a:ext uri="{FF2B5EF4-FFF2-40B4-BE49-F238E27FC236}">
                <a16:creationId xmlns:a16="http://schemas.microsoft.com/office/drawing/2014/main" id="{72D3068A-130A-4F65-B41C-648ADFD3D685}"/>
              </a:ext>
            </a:extLst>
          </p:cNvPr>
          <p:cNvSpPr txBox="1">
            <a:spLocks noChangeArrowheads="1"/>
          </p:cNvSpPr>
          <p:nvPr/>
        </p:nvSpPr>
        <p:spPr bwMode="auto">
          <a:xfrm>
            <a:off x="822325" y="5505450"/>
            <a:ext cx="1311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sz="1200" b="1"/>
              <a:t>Program control</a:t>
            </a:r>
          </a:p>
          <a:p>
            <a:pPr eaLnBrk="1" hangingPunct="1"/>
            <a:r>
              <a:rPr lang="en-US" altLang="en-US" sz="1200" b="1"/>
              <a:t>Unit (I - unit)</a:t>
            </a:r>
          </a:p>
        </p:txBody>
      </p:sp>
      <p:sp>
        <p:nvSpPr>
          <p:cNvPr id="23578" name="Line 38">
            <a:extLst>
              <a:ext uri="{FF2B5EF4-FFF2-40B4-BE49-F238E27FC236}">
                <a16:creationId xmlns:a16="http://schemas.microsoft.com/office/drawing/2014/main" id="{11733072-1641-4230-8B17-F2DF44430852}"/>
              </a:ext>
            </a:extLst>
          </p:cNvPr>
          <p:cNvSpPr>
            <a:spLocks noChangeShapeType="1"/>
          </p:cNvSpPr>
          <p:nvPr/>
        </p:nvSpPr>
        <p:spPr bwMode="auto">
          <a:xfrm flipH="1">
            <a:off x="1981200" y="4953000"/>
            <a:ext cx="304800" cy="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9" name="Line 39">
            <a:extLst>
              <a:ext uri="{FF2B5EF4-FFF2-40B4-BE49-F238E27FC236}">
                <a16:creationId xmlns:a16="http://schemas.microsoft.com/office/drawing/2014/main" id="{184AF533-79BA-4C01-A28C-D98D7D427C9B}"/>
              </a:ext>
            </a:extLst>
          </p:cNvPr>
          <p:cNvSpPr>
            <a:spLocks noChangeShapeType="1"/>
          </p:cNvSpPr>
          <p:nvPr/>
        </p:nvSpPr>
        <p:spPr bwMode="auto">
          <a:xfrm>
            <a:off x="2514600" y="5105400"/>
            <a:ext cx="0" cy="38100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0" name="Line 40">
            <a:extLst>
              <a:ext uri="{FF2B5EF4-FFF2-40B4-BE49-F238E27FC236}">
                <a16:creationId xmlns:a16="http://schemas.microsoft.com/office/drawing/2014/main" id="{C1DDEA6D-2FE6-41A8-985A-E0A1DC1CAE46}"/>
              </a:ext>
            </a:extLst>
          </p:cNvPr>
          <p:cNvSpPr>
            <a:spLocks noChangeShapeType="1"/>
          </p:cNvSpPr>
          <p:nvPr/>
        </p:nvSpPr>
        <p:spPr bwMode="auto">
          <a:xfrm>
            <a:off x="2743200" y="5105400"/>
            <a:ext cx="0" cy="38100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1" name="Line 41">
            <a:extLst>
              <a:ext uri="{FF2B5EF4-FFF2-40B4-BE49-F238E27FC236}">
                <a16:creationId xmlns:a16="http://schemas.microsoft.com/office/drawing/2014/main" id="{D3FB3ABC-646F-4945-88D9-61D3B0DD1DB3}"/>
              </a:ext>
            </a:extLst>
          </p:cNvPr>
          <p:cNvSpPr>
            <a:spLocks noChangeShapeType="1"/>
          </p:cNvSpPr>
          <p:nvPr/>
        </p:nvSpPr>
        <p:spPr bwMode="auto">
          <a:xfrm>
            <a:off x="3200400" y="5105400"/>
            <a:ext cx="0" cy="38100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2" name="Line 42">
            <a:extLst>
              <a:ext uri="{FF2B5EF4-FFF2-40B4-BE49-F238E27FC236}">
                <a16:creationId xmlns:a16="http://schemas.microsoft.com/office/drawing/2014/main" id="{5D90093C-23EA-4012-BAA4-9926840DCE95}"/>
              </a:ext>
            </a:extLst>
          </p:cNvPr>
          <p:cNvSpPr>
            <a:spLocks noChangeShapeType="1"/>
          </p:cNvSpPr>
          <p:nvPr/>
        </p:nvSpPr>
        <p:spPr bwMode="auto">
          <a:xfrm>
            <a:off x="2362200" y="5105400"/>
            <a:ext cx="0" cy="38100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583" name="Line 44">
            <a:extLst>
              <a:ext uri="{FF2B5EF4-FFF2-40B4-BE49-F238E27FC236}">
                <a16:creationId xmlns:a16="http://schemas.microsoft.com/office/drawing/2014/main" id="{3751EF57-4540-442D-A4B7-703B76994336}"/>
              </a:ext>
            </a:extLst>
          </p:cNvPr>
          <p:cNvSpPr>
            <a:spLocks noChangeShapeType="1"/>
          </p:cNvSpPr>
          <p:nvPr/>
        </p:nvSpPr>
        <p:spPr bwMode="auto">
          <a:xfrm flipH="1">
            <a:off x="762000" y="5486400"/>
            <a:ext cx="1600200"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584" name="Line 45">
            <a:extLst>
              <a:ext uri="{FF2B5EF4-FFF2-40B4-BE49-F238E27FC236}">
                <a16:creationId xmlns:a16="http://schemas.microsoft.com/office/drawing/2014/main" id="{FED72A41-7F09-4B7E-A6C2-C957CCDC3228}"/>
              </a:ext>
            </a:extLst>
          </p:cNvPr>
          <p:cNvSpPr>
            <a:spLocks noChangeShapeType="1"/>
          </p:cNvSpPr>
          <p:nvPr/>
        </p:nvSpPr>
        <p:spPr bwMode="auto">
          <a:xfrm flipV="1">
            <a:off x="762000" y="1752600"/>
            <a:ext cx="0" cy="373380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585" name="Line 46">
            <a:extLst>
              <a:ext uri="{FF2B5EF4-FFF2-40B4-BE49-F238E27FC236}">
                <a16:creationId xmlns:a16="http://schemas.microsoft.com/office/drawing/2014/main" id="{4F48252E-5389-4FEA-892A-1136EA33F7CA}"/>
              </a:ext>
            </a:extLst>
          </p:cNvPr>
          <p:cNvSpPr>
            <a:spLocks noChangeShapeType="1"/>
          </p:cNvSpPr>
          <p:nvPr/>
        </p:nvSpPr>
        <p:spPr bwMode="auto">
          <a:xfrm>
            <a:off x="3333750" y="4876800"/>
            <a:ext cx="2019300" cy="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6" name="Line 47">
            <a:extLst>
              <a:ext uri="{FF2B5EF4-FFF2-40B4-BE49-F238E27FC236}">
                <a16:creationId xmlns:a16="http://schemas.microsoft.com/office/drawing/2014/main" id="{DC837C58-34AB-4BC9-9763-9583B6BF7C61}"/>
              </a:ext>
            </a:extLst>
          </p:cNvPr>
          <p:cNvSpPr>
            <a:spLocks noChangeShapeType="1"/>
          </p:cNvSpPr>
          <p:nvPr/>
        </p:nvSpPr>
        <p:spPr bwMode="auto">
          <a:xfrm>
            <a:off x="3352800" y="5029200"/>
            <a:ext cx="3505200" cy="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7" name="Line 48">
            <a:extLst>
              <a:ext uri="{FF2B5EF4-FFF2-40B4-BE49-F238E27FC236}">
                <a16:creationId xmlns:a16="http://schemas.microsoft.com/office/drawing/2014/main" id="{54FB38CC-4471-4015-8722-C1B2C194BBE5}"/>
              </a:ext>
            </a:extLst>
          </p:cNvPr>
          <p:cNvSpPr>
            <a:spLocks noChangeShapeType="1"/>
          </p:cNvSpPr>
          <p:nvPr/>
        </p:nvSpPr>
        <p:spPr bwMode="auto">
          <a:xfrm flipH="1">
            <a:off x="3124200" y="4495800"/>
            <a:ext cx="2209800"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588" name="Line 49">
            <a:extLst>
              <a:ext uri="{FF2B5EF4-FFF2-40B4-BE49-F238E27FC236}">
                <a16:creationId xmlns:a16="http://schemas.microsoft.com/office/drawing/2014/main" id="{A95D2377-CA83-4CBB-874E-B9D766752286}"/>
              </a:ext>
            </a:extLst>
          </p:cNvPr>
          <p:cNvSpPr>
            <a:spLocks noChangeShapeType="1"/>
          </p:cNvSpPr>
          <p:nvPr/>
        </p:nvSpPr>
        <p:spPr bwMode="auto">
          <a:xfrm>
            <a:off x="3124200" y="4495800"/>
            <a:ext cx="0" cy="22860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9" name="Line 50">
            <a:extLst>
              <a:ext uri="{FF2B5EF4-FFF2-40B4-BE49-F238E27FC236}">
                <a16:creationId xmlns:a16="http://schemas.microsoft.com/office/drawing/2014/main" id="{925178EB-E137-4A19-9BC2-4C2FCA6DECEA}"/>
              </a:ext>
            </a:extLst>
          </p:cNvPr>
          <p:cNvSpPr>
            <a:spLocks noChangeShapeType="1"/>
          </p:cNvSpPr>
          <p:nvPr/>
        </p:nvSpPr>
        <p:spPr bwMode="auto">
          <a:xfrm flipV="1">
            <a:off x="762000" y="2514600"/>
            <a:ext cx="609600"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590" name="Text Box 52">
            <a:extLst>
              <a:ext uri="{FF2B5EF4-FFF2-40B4-BE49-F238E27FC236}">
                <a16:creationId xmlns:a16="http://schemas.microsoft.com/office/drawing/2014/main" id="{33ABAEF1-2ED4-4963-BFF6-CE33173CEB90}"/>
              </a:ext>
            </a:extLst>
          </p:cNvPr>
          <p:cNvSpPr txBox="1">
            <a:spLocks noChangeArrowheads="1"/>
          </p:cNvSpPr>
          <p:nvPr/>
        </p:nvSpPr>
        <p:spPr bwMode="auto">
          <a:xfrm>
            <a:off x="2362200" y="5562600"/>
            <a:ext cx="11699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sz="1200" b="1"/>
              <a:t>Control signals</a:t>
            </a:r>
          </a:p>
        </p:txBody>
      </p:sp>
      <p:sp>
        <p:nvSpPr>
          <p:cNvPr id="23591" name="Line 53">
            <a:extLst>
              <a:ext uri="{FF2B5EF4-FFF2-40B4-BE49-F238E27FC236}">
                <a16:creationId xmlns:a16="http://schemas.microsoft.com/office/drawing/2014/main" id="{F184B542-0FEB-4D3F-826B-35092928C2C1}"/>
              </a:ext>
            </a:extLst>
          </p:cNvPr>
          <p:cNvSpPr>
            <a:spLocks noChangeShapeType="1"/>
          </p:cNvSpPr>
          <p:nvPr/>
        </p:nvSpPr>
        <p:spPr bwMode="auto">
          <a:xfrm>
            <a:off x="2781300" y="28194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92" name="Text Box 55">
            <a:extLst>
              <a:ext uri="{FF2B5EF4-FFF2-40B4-BE49-F238E27FC236}">
                <a16:creationId xmlns:a16="http://schemas.microsoft.com/office/drawing/2014/main" id="{A06095A7-CDEB-4279-8CD8-F5DDD441F90A}"/>
              </a:ext>
            </a:extLst>
          </p:cNvPr>
          <p:cNvSpPr txBox="1">
            <a:spLocks noChangeArrowheads="1"/>
          </p:cNvSpPr>
          <p:nvPr/>
        </p:nvSpPr>
        <p:spPr bwMode="auto">
          <a:xfrm>
            <a:off x="5470525" y="5370513"/>
            <a:ext cx="792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sz="1200" b="1"/>
              <a:t>Datapath</a:t>
            </a:r>
          </a:p>
          <a:p>
            <a:pPr eaLnBrk="1" hangingPunct="1"/>
            <a:r>
              <a:rPr lang="en-US" altLang="en-US" sz="1200" b="1"/>
              <a:t>E - unit</a:t>
            </a:r>
          </a:p>
        </p:txBody>
      </p:sp>
      <p:sp>
        <p:nvSpPr>
          <p:cNvPr id="23593" name="Text Box 56">
            <a:extLst>
              <a:ext uri="{FF2B5EF4-FFF2-40B4-BE49-F238E27FC236}">
                <a16:creationId xmlns:a16="http://schemas.microsoft.com/office/drawing/2014/main" id="{7A6A02C6-7C54-4CDA-B1CC-5056879BF186}"/>
              </a:ext>
            </a:extLst>
          </p:cNvPr>
          <p:cNvSpPr txBox="1">
            <a:spLocks noChangeArrowheads="1"/>
          </p:cNvSpPr>
          <p:nvPr/>
        </p:nvSpPr>
        <p:spPr bwMode="auto">
          <a:xfrm>
            <a:off x="960268" y="5951537"/>
            <a:ext cx="7391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spcBef>
                <a:spcPct val="50000"/>
              </a:spcBef>
            </a:pPr>
            <a:r>
              <a:rPr lang="en-US" altLang="en-US" sz="1600" b="1" dirty="0">
                <a:solidFill>
                  <a:srgbClr val="FF3300"/>
                </a:solidFill>
              </a:rPr>
              <a:t>Figure 10:</a:t>
            </a:r>
            <a:r>
              <a:rPr lang="en-US" altLang="en-US" sz="1600" dirty="0"/>
              <a:t> </a:t>
            </a:r>
            <a:r>
              <a:rPr lang="en-US" altLang="en-US" sz="1600" b="1" dirty="0"/>
              <a:t>Internal organization of a CPU and cache memory</a:t>
            </a:r>
            <a:r>
              <a:rPr lang="en-US" altLang="en-US" sz="1800" b="1" dirty="0"/>
              <a:t> </a:t>
            </a:r>
          </a:p>
        </p:txBody>
      </p:sp>
      <p:sp>
        <p:nvSpPr>
          <p:cNvPr id="23596" name="Rectangle 2">
            <a:extLst>
              <a:ext uri="{FF2B5EF4-FFF2-40B4-BE49-F238E27FC236}">
                <a16:creationId xmlns:a16="http://schemas.microsoft.com/office/drawing/2014/main" id="{C323ACC5-4116-4EFE-A0B4-D1D429045D55}"/>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4B2879B2-2DC8-4ABF-8B0E-733ACC1F8043}"/>
              </a:ext>
            </a:extLst>
          </p:cNvPr>
          <p:cNvSpPr>
            <a:spLocks noGrp="1" noChangeArrowheads="1"/>
          </p:cNvSpPr>
          <p:nvPr>
            <p:ph type="body" idx="1"/>
          </p:nvPr>
        </p:nvSpPr>
        <p:spPr>
          <a:xfrm>
            <a:off x="152400" y="1066800"/>
            <a:ext cx="8801100" cy="5181600"/>
          </a:xfrm>
        </p:spPr>
        <p:txBody>
          <a:bodyPr/>
          <a:lstStyle/>
          <a:p>
            <a:pPr algn="just" eaLnBrk="1" hangingPunct="1"/>
            <a:r>
              <a:rPr lang="en-US" altLang="en-US" sz="2600" dirty="0"/>
              <a:t>Figure 10 shows the essential internal organization of a CPU  at the register level. The CPU contains the logic needed to        execute </a:t>
            </a:r>
            <a:r>
              <a:rPr lang="en-US" altLang="en-US" sz="2400" dirty="0"/>
              <a:t>its particular</a:t>
            </a:r>
            <a:r>
              <a:rPr lang="en-US" altLang="en-US" sz="2000" dirty="0"/>
              <a:t> </a:t>
            </a:r>
            <a:r>
              <a:rPr lang="en-US" altLang="en-US" sz="2400" dirty="0"/>
              <a:t>instruction </a:t>
            </a:r>
            <a:r>
              <a:rPr lang="en-US" altLang="en-US" sz="2600" dirty="0"/>
              <a:t>set and is divided into </a:t>
            </a:r>
            <a:r>
              <a:rPr lang="en-US" altLang="en-US" sz="2600" dirty="0" err="1"/>
              <a:t>datapath</a:t>
            </a:r>
            <a:r>
              <a:rPr lang="en-US" altLang="en-US" sz="2600" dirty="0"/>
              <a:t> and control unit.</a:t>
            </a:r>
          </a:p>
          <a:p>
            <a:pPr algn="just" eaLnBrk="1" hangingPunct="1"/>
            <a:r>
              <a:rPr lang="en-US" altLang="en-US" sz="2600" dirty="0"/>
              <a:t>The control part (</a:t>
            </a:r>
            <a:r>
              <a:rPr lang="en-US" altLang="en-US" sz="2600" b="1" i="1" dirty="0">
                <a:solidFill>
                  <a:schemeClr val="accent2"/>
                </a:solidFill>
              </a:rPr>
              <a:t>I - unit</a:t>
            </a:r>
            <a:r>
              <a:rPr lang="en-US" altLang="en-US" sz="2600" dirty="0"/>
              <a:t>) generates the address of instructions and data stored in external memory. In this particular system a cache memory is interposed between the main memory M and the CPU.</a:t>
            </a:r>
          </a:p>
          <a:p>
            <a:pPr algn="just" eaLnBrk="1" hangingPunct="1"/>
            <a:r>
              <a:rPr lang="en-US" altLang="en-US" sz="2600" dirty="0"/>
              <a:t>Each memory request generated by the CPU is first directed    to the cache.</a:t>
            </a:r>
          </a:p>
          <a:p>
            <a:pPr algn="just" eaLnBrk="1" hangingPunct="1">
              <a:buFontTx/>
              <a:buNone/>
            </a:pPr>
            <a:r>
              <a:rPr lang="en-US" altLang="en-US" sz="2600" dirty="0"/>
              <a:t> </a:t>
            </a:r>
          </a:p>
        </p:txBody>
      </p:sp>
      <p:sp>
        <p:nvSpPr>
          <p:cNvPr id="24581" name="Rectangle 2">
            <a:extLst>
              <a:ext uri="{FF2B5EF4-FFF2-40B4-BE49-F238E27FC236}">
                <a16:creationId xmlns:a16="http://schemas.microsoft.com/office/drawing/2014/main" id="{E4AE48BF-113D-4373-9E8D-FA3C7124DD40}"/>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BAE66A14-497C-4DA3-8E88-15ECFA3A0084}"/>
              </a:ext>
            </a:extLst>
          </p:cNvPr>
          <p:cNvSpPr>
            <a:spLocks noGrp="1" noChangeArrowheads="1"/>
          </p:cNvSpPr>
          <p:nvPr>
            <p:ph type="body" idx="1"/>
          </p:nvPr>
        </p:nvSpPr>
        <p:spPr>
          <a:xfrm>
            <a:off x="152400" y="1143000"/>
            <a:ext cx="8763000" cy="5486400"/>
          </a:xfrm>
        </p:spPr>
        <p:txBody>
          <a:bodyPr/>
          <a:lstStyle/>
          <a:p>
            <a:pPr algn="just" eaLnBrk="1" hangingPunct="1"/>
            <a:r>
              <a:rPr lang="en-US" altLang="en-US" sz="2600" dirty="0"/>
              <a:t>If the required information is not currently assigned to the      cache, the request is </a:t>
            </a:r>
            <a:r>
              <a:rPr lang="en-US" altLang="en-US" sz="2400" dirty="0"/>
              <a:t>redirected to </a:t>
            </a:r>
            <a:r>
              <a:rPr lang="en-US" altLang="en-US" sz="2600" dirty="0"/>
              <a:t>M and cache is automatically updated from M. </a:t>
            </a:r>
          </a:p>
          <a:p>
            <a:pPr algn="just" eaLnBrk="1" hangingPunct="1"/>
            <a:r>
              <a:rPr lang="en-US" altLang="en-US" sz="2600" dirty="0"/>
              <a:t>The I – unit fetches instructions from the cache or M and       decodes them to derive the control signals needed for their     execution. </a:t>
            </a:r>
          </a:p>
          <a:p>
            <a:pPr algn="just" eaLnBrk="1" hangingPunct="1"/>
            <a:r>
              <a:rPr lang="en-US" altLang="en-US" sz="2600" dirty="0"/>
              <a:t>The CPU’s </a:t>
            </a:r>
            <a:r>
              <a:rPr lang="en-US" altLang="en-US" sz="2600" dirty="0" err="1"/>
              <a:t>datapath</a:t>
            </a:r>
            <a:r>
              <a:rPr lang="en-US" altLang="en-US" sz="2600" dirty="0"/>
              <a:t> (</a:t>
            </a:r>
            <a:r>
              <a:rPr lang="en-US" altLang="en-US" sz="2600" b="1" i="1" dirty="0">
                <a:solidFill>
                  <a:schemeClr val="accent2"/>
                </a:solidFill>
              </a:rPr>
              <a:t>E - unit</a:t>
            </a:r>
            <a:r>
              <a:rPr lang="en-US" altLang="en-US" sz="2600" dirty="0"/>
              <a:t>) has the arithmetic – logic        circuits that execute most instructions; it has also a set of        registers for temporary data storage.</a:t>
            </a:r>
          </a:p>
          <a:p>
            <a:pPr algn="just" eaLnBrk="1" hangingPunct="1"/>
            <a:r>
              <a:rPr lang="en-US" altLang="en-US" sz="2600" dirty="0"/>
              <a:t>The CPU manages a </a:t>
            </a:r>
            <a:r>
              <a:rPr lang="en-US" altLang="en-US" sz="2600" b="1" i="1" dirty="0">
                <a:solidFill>
                  <a:schemeClr val="accent2"/>
                </a:solidFill>
              </a:rPr>
              <a:t>system bus</a:t>
            </a:r>
            <a:r>
              <a:rPr lang="en-US" altLang="en-US" sz="2600" dirty="0"/>
              <a:t>, which is the main                 communication link among the CPU cache subsystem, main memory and the I/O devices. </a:t>
            </a:r>
          </a:p>
          <a:p>
            <a:pPr algn="just" eaLnBrk="1" hangingPunct="1">
              <a:buFontTx/>
              <a:buNone/>
            </a:pPr>
            <a:endParaRPr lang="en-US" altLang="en-US" sz="2600" dirty="0"/>
          </a:p>
        </p:txBody>
      </p:sp>
      <p:sp>
        <p:nvSpPr>
          <p:cNvPr id="25605" name="Rectangle 2">
            <a:extLst>
              <a:ext uri="{FF2B5EF4-FFF2-40B4-BE49-F238E27FC236}">
                <a16:creationId xmlns:a16="http://schemas.microsoft.com/office/drawing/2014/main" id="{14D0B997-FE7B-4CB2-8AEA-A8C0DA049534}"/>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B92F9D26-379D-4897-98F3-3CA57C1D85D8}"/>
              </a:ext>
            </a:extLst>
          </p:cNvPr>
          <p:cNvSpPr>
            <a:spLocks noGrp="1" noChangeArrowheads="1"/>
          </p:cNvSpPr>
          <p:nvPr>
            <p:ph type="body" idx="1"/>
          </p:nvPr>
        </p:nvSpPr>
        <p:spPr>
          <a:xfrm>
            <a:off x="141288" y="914400"/>
            <a:ext cx="8774112" cy="5486400"/>
          </a:xfrm>
        </p:spPr>
        <p:txBody>
          <a:bodyPr/>
          <a:lstStyle/>
          <a:p>
            <a:pPr algn="just" eaLnBrk="1" hangingPunct="1"/>
            <a:r>
              <a:rPr lang="en-US" altLang="en-US" sz="2600"/>
              <a:t> In one clock cycle the CPU can perform a register-transfer    operation, such as fetching an instruction word from M  via    the system bus and loading it into the instruction register IR. This operation can be expressed formally by </a:t>
            </a:r>
          </a:p>
          <a:p>
            <a:pPr algn="just" eaLnBrk="1" hangingPunct="1">
              <a:buFontTx/>
              <a:buNone/>
            </a:pPr>
            <a:r>
              <a:rPr lang="en-US" altLang="en-US" sz="2600"/>
              <a:t>			           IR:= M(PC);</a:t>
            </a:r>
          </a:p>
          <a:p>
            <a:pPr algn="just" eaLnBrk="1" hangingPunct="1">
              <a:buFontTx/>
              <a:buNone/>
            </a:pPr>
            <a:r>
              <a:rPr lang="en-US" altLang="en-US" sz="2600"/>
              <a:t>	Where PC is the program counter used by the  CPU to    hold the expected address of the next instruction word. Once in the      I-unit, an instruction is decoded  to determine the actions       needed for its execution.</a:t>
            </a:r>
          </a:p>
          <a:p>
            <a:pPr algn="just" eaLnBrk="1" hangingPunct="1"/>
            <a:r>
              <a:rPr lang="en-US" altLang="en-US" sz="2600"/>
              <a:t> The entire process of fetching, decoding and executing an      instruction constitutes the CPU’s </a:t>
            </a:r>
            <a:r>
              <a:rPr lang="en-US" altLang="en-US" sz="2600" b="1" i="1"/>
              <a:t>instruction cycle</a:t>
            </a:r>
            <a:r>
              <a:rPr lang="en-US" altLang="en-US" sz="2600"/>
              <a:t>. </a:t>
            </a:r>
          </a:p>
        </p:txBody>
      </p:sp>
      <p:sp>
        <p:nvSpPr>
          <p:cNvPr id="26629" name="Rectangle 2">
            <a:extLst>
              <a:ext uri="{FF2B5EF4-FFF2-40B4-BE49-F238E27FC236}">
                <a16:creationId xmlns:a16="http://schemas.microsoft.com/office/drawing/2014/main" id="{655F3B6F-BF0B-474C-9C37-6418185B5A3E}"/>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AA8D7EAF-3DC9-4E68-852B-7A1EDBAE16D6}"/>
              </a:ext>
            </a:extLst>
          </p:cNvPr>
          <p:cNvSpPr>
            <a:spLocks noGrp="1" noChangeArrowheads="1"/>
          </p:cNvSpPr>
          <p:nvPr>
            <p:ph type="body" idx="1"/>
          </p:nvPr>
        </p:nvSpPr>
        <p:spPr>
          <a:xfrm>
            <a:off x="228600" y="838200"/>
            <a:ext cx="8763000" cy="5486400"/>
          </a:xfrm>
        </p:spPr>
        <p:txBody>
          <a:bodyPr/>
          <a:lstStyle/>
          <a:p>
            <a:pPr algn="just" eaLnBrk="1" hangingPunct="1">
              <a:lnSpc>
                <a:spcPct val="90000"/>
              </a:lnSpc>
              <a:buFontTx/>
              <a:buNone/>
            </a:pPr>
            <a:r>
              <a:rPr lang="en-US" altLang="en-US" sz="2600" i="1">
                <a:solidFill>
                  <a:srgbClr val="FF3300"/>
                </a:solidFill>
              </a:rPr>
              <a:t>Memories:</a:t>
            </a:r>
            <a:r>
              <a:rPr lang="en-US" altLang="en-US" sz="2600">
                <a:solidFill>
                  <a:srgbClr val="FF3300"/>
                </a:solidFill>
              </a:rPr>
              <a:t> </a:t>
            </a:r>
            <a:r>
              <a:rPr lang="en-US" altLang="en-US" sz="2600"/>
              <a:t>The memory part of a computer</a:t>
            </a:r>
            <a:r>
              <a:rPr lang="en-US" altLang="en-US" sz="2600">
                <a:solidFill>
                  <a:srgbClr val="FF3300"/>
                </a:solidFill>
              </a:rPr>
              <a:t> </a:t>
            </a:r>
            <a:r>
              <a:rPr lang="en-US" altLang="en-US" sz="2600"/>
              <a:t>can be divided into  several major subsystem. </a:t>
            </a:r>
            <a:endParaRPr lang="en-US" altLang="en-US" sz="2600" i="1"/>
          </a:p>
          <a:p>
            <a:pPr algn="just" eaLnBrk="1" hangingPunct="1">
              <a:lnSpc>
                <a:spcPct val="90000"/>
              </a:lnSpc>
              <a:buFontTx/>
              <a:buNone/>
            </a:pPr>
            <a:r>
              <a:rPr lang="en-US" altLang="en-US" sz="2600" i="1">
                <a:solidFill>
                  <a:srgbClr val="FF3300"/>
                </a:solidFill>
              </a:rPr>
              <a:t>	- Main memory M, </a:t>
            </a:r>
            <a:r>
              <a:rPr lang="en-US" altLang="en-US" sz="2600"/>
              <a:t>consisting of relatively fast storage ICs     connected directly to, and controlled by, the CPU.</a:t>
            </a:r>
            <a:endParaRPr lang="en-US" altLang="en-US" sz="2600" i="1">
              <a:solidFill>
                <a:srgbClr val="FF3300"/>
              </a:solidFill>
            </a:endParaRPr>
          </a:p>
          <a:p>
            <a:pPr algn="just" eaLnBrk="1" hangingPunct="1">
              <a:lnSpc>
                <a:spcPct val="90000"/>
              </a:lnSpc>
              <a:buFontTx/>
              <a:buNone/>
            </a:pPr>
            <a:r>
              <a:rPr lang="en-US" altLang="en-US" sz="2600" i="1">
                <a:solidFill>
                  <a:srgbClr val="FF3300"/>
                </a:solidFill>
              </a:rPr>
              <a:t>	- Secondary memory, </a:t>
            </a:r>
            <a:r>
              <a:rPr lang="en-US" altLang="en-US" sz="2600"/>
              <a:t>Consist of less expensive devices that   have very high storage capacity. These devices often involve mechanical motion and so are much slower than M. They are generally connected indirectly (via M) to the CPU and form  part of the computer’s I/O system.</a:t>
            </a:r>
            <a:endParaRPr lang="en-US" altLang="en-US" sz="2600" i="1">
              <a:solidFill>
                <a:srgbClr val="FF3300"/>
              </a:solidFill>
            </a:endParaRPr>
          </a:p>
          <a:p>
            <a:pPr algn="just" eaLnBrk="1" hangingPunct="1">
              <a:lnSpc>
                <a:spcPct val="90000"/>
              </a:lnSpc>
              <a:buFontTx/>
              <a:buNone/>
            </a:pPr>
            <a:r>
              <a:rPr lang="en-US" altLang="en-US" sz="2600" i="1">
                <a:solidFill>
                  <a:srgbClr val="FF3300"/>
                </a:solidFill>
              </a:rPr>
              <a:t>	- Other memory, </a:t>
            </a:r>
            <a:r>
              <a:rPr lang="en-US" altLang="en-US" sz="2600"/>
              <a:t>many computer have a third type of memory called a cache, which is positioned between the CPU and      main memory. Some or all of cache may be integrated on the same IC chip as the CPU itself.  </a:t>
            </a:r>
            <a:r>
              <a:rPr lang="en-US" altLang="en-US" sz="2600">
                <a:solidFill>
                  <a:srgbClr val="FF3300"/>
                </a:solidFill>
              </a:rPr>
              <a:t> </a:t>
            </a:r>
            <a:r>
              <a:rPr lang="en-US" altLang="en-US" sz="2600" i="1">
                <a:solidFill>
                  <a:srgbClr val="FF3300"/>
                </a:solidFill>
              </a:rPr>
              <a:t>  </a:t>
            </a:r>
          </a:p>
        </p:txBody>
      </p:sp>
      <p:sp>
        <p:nvSpPr>
          <p:cNvPr id="27653" name="Rectangle 2">
            <a:extLst>
              <a:ext uri="{FF2B5EF4-FFF2-40B4-BE49-F238E27FC236}">
                <a16:creationId xmlns:a16="http://schemas.microsoft.com/office/drawing/2014/main" id="{22EE67E9-605C-4BE1-B9C8-E592AB997684}"/>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8CE0964-BDC7-45CA-81DF-B2325B99B18D}"/>
              </a:ext>
            </a:extLst>
          </p:cNvPr>
          <p:cNvSpPr>
            <a:spLocks noGrp="1" noChangeArrowheads="1"/>
          </p:cNvSpPr>
          <p:nvPr>
            <p:ph type="title"/>
          </p:nvPr>
        </p:nvSpPr>
        <p:spPr>
          <a:xfrm>
            <a:off x="685800" y="76200"/>
            <a:ext cx="7772400" cy="685800"/>
          </a:xfrm>
        </p:spPr>
        <p:txBody>
          <a:bodyPr/>
          <a:lstStyle/>
          <a:p>
            <a:pPr eaLnBrk="1" hangingPunct="1"/>
            <a:r>
              <a:rPr lang="en-US" altLang="en-US" sz="3600" b="1" dirty="0"/>
              <a:t>The Processor Level </a:t>
            </a:r>
            <a:r>
              <a:rPr lang="en-US" altLang="en-US" sz="3200" b="1" dirty="0"/>
              <a:t>(</a:t>
            </a:r>
            <a:r>
              <a:rPr lang="en-US" altLang="en-US" sz="3200" b="1" dirty="0">
                <a:solidFill>
                  <a:srgbClr val="FF3300"/>
                </a:solidFill>
              </a:rPr>
              <a:t>Cache memory</a:t>
            </a:r>
            <a:r>
              <a:rPr lang="en-US" altLang="en-US" sz="3200" b="1" dirty="0"/>
              <a:t>)</a:t>
            </a:r>
          </a:p>
        </p:txBody>
      </p:sp>
      <p:sp>
        <p:nvSpPr>
          <p:cNvPr id="28676" name="Rectangle 5">
            <a:extLst>
              <a:ext uri="{FF2B5EF4-FFF2-40B4-BE49-F238E27FC236}">
                <a16:creationId xmlns:a16="http://schemas.microsoft.com/office/drawing/2014/main" id="{54576F37-D24C-4440-8BE5-FF3EDF29B7DA}"/>
              </a:ext>
            </a:extLst>
          </p:cNvPr>
          <p:cNvSpPr>
            <a:spLocks noChangeArrowheads="1"/>
          </p:cNvSpPr>
          <p:nvPr/>
        </p:nvSpPr>
        <p:spPr bwMode="auto">
          <a:xfrm>
            <a:off x="457200" y="4648200"/>
            <a:ext cx="2895600" cy="609600"/>
          </a:xfrm>
          <a:prstGeom prst="rect">
            <a:avLst/>
          </a:prstGeom>
          <a:solidFill>
            <a:srgbClr val="FAFAA4"/>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latinLnBrk="0" hangingPunct="1"/>
            <a:r>
              <a:rPr kumimoji="0" lang="en-US" altLang="en-US" sz="1800">
                <a:latin typeface="Arial" panose="020B0604020202020204" pitchFamily="34" charset="0"/>
              </a:rPr>
              <a:t>Main Memory</a:t>
            </a:r>
            <a:r>
              <a:rPr kumimoji="0" lang="en-US" altLang="en-US" sz="1400">
                <a:latin typeface="Arial" panose="020B0604020202020204" pitchFamily="34" charset="0"/>
              </a:rPr>
              <a:t> </a:t>
            </a:r>
          </a:p>
        </p:txBody>
      </p:sp>
      <p:sp>
        <p:nvSpPr>
          <p:cNvPr id="28677" name="Rectangle 6">
            <a:extLst>
              <a:ext uri="{FF2B5EF4-FFF2-40B4-BE49-F238E27FC236}">
                <a16:creationId xmlns:a16="http://schemas.microsoft.com/office/drawing/2014/main" id="{A123A332-91AB-497C-9605-ABF51C76E4B0}"/>
              </a:ext>
            </a:extLst>
          </p:cNvPr>
          <p:cNvSpPr>
            <a:spLocks noChangeArrowheads="1"/>
          </p:cNvSpPr>
          <p:nvPr/>
        </p:nvSpPr>
        <p:spPr bwMode="auto">
          <a:xfrm>
            <a:off x="457200" y="3200400"/>
            <a:ext cx="2821354" cy="468923"/>
          </a:xfrm>
          <a:prstGeom prst="rect">
            <a:avLst/>
          </a:prstGeom>
          <a:solidFill>
            <a:srgbClr val="BEFCA2"/>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latinLnBrk="0" hangingPunct="1"/>
            <a:r>
              <a:rPr kumimoji="0" lang="en-US" altLang="en-US" sz="1800" dirty="0">
                <a:latin typeface="Arial" panose="020B0604020202020204" pitchFamily="34" charset="0"/>
              </a:rPr>
              <a:t>Processor Cache</a:t>
            </a:r>
          </a:p>
        </p:txBody>
      </p:sp>
      <p:sp>
        <p:nvSpPr>
          <p:cNvPr id="28678" name="Rectangle 7">
            <a:extLst>
              <a:ext uri="{FF2B5EF4-FFF2-40B4-BE49-F238E27FC236}">
                <a16:creationId xmlns:a16="http://schemas.microsoft.com/office/drawing/2014/main" id="{9F554B22-7DD8-4DA0-8953-279A2F734F43}"/>
              </a:ext>
            </a:extLst>
          </p:cNvPr>
          <p:cNvSpPr>
            <a:spLocks noChangeArrowheads="1"/>
          </p:cNvSpPr>
          <p:nvPr/>
        </p:nvSpPr>
        <p:spPr bwMode="auto">
          <a:xfrm>
            <a:off x="838200" y="1905000"/>
            <a:ext cx="2078892" cy="422031"/>
          </a:xfrm>
          <a:prstGeom prst="rect">
            <a:avLst/>
          </a:prstGeom>
          <a:solidFill>
            <a:srgbClr val="FFCC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latinLnBrk="0" hangingPunct="1"/>
            <a:r>
              <a:rPr kumimoji="0" lang="en-US" altLang="en-US" sz="1800">
                <a:latin typeface="Arial" panose="020B0604020202020204" pitchFamily="34" charset="0"/>
              </a:rPr>
              <a:t>Processor</a:t>
            </a:r>
          </a:p>
        </p:txBody>
      </p:sp>
      <p:sp>
        <p:nvSpPr>
          <p:cNvPr id="28679" name="Line 8">
            <a:extLst>
              <a:ext uri="{FF2B5EF4-FFF2-40B4-BE49-F238E27FC236}">
                <a16:creationId xmlns:a16="http://schemas.microsoft.com/office/drawing/2014/main" id="{934337C5-7D14-4B29-9E2B-CF6F161EEFC5}"/>
              </a:ext>
            </a:extLst>
          </p:cNvPr>
          <p:cNvSpPr>
            <a:spLocks noChangeShapeType="1"/>
          </p:cNvSpPr>
          <p:nvPr/>
        </p:nvSpPr>
        <p:spPr bwMode="auto">
          <a:xfrm>
            <a:off x="1524000" y="2327030"/>
            <a:ext cx="0" cy="87336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800"/>
          </a:p>
        </p:txBody>
      </p:sp>
      <p:sp>
        <p:nvSpPr>
          <p:cNvPr id="28680" name="Line 9">
            <a:extLst>
              <a:ext uri="{FF2B5EF4-FFF2-40B4-BE49-F238E27FC236}">
                <a16:creationId xmlns:a16="http://schemas.microsoft.com/office/drawing/2014/main" id="{A92C62A3-F9C3-41B1-B1F1-3224E39F4D17}"/>
              </a:ext>
            </a:extLst>
          </p:cNvPr>
          <p:cNvSpPr>
            <a:spLocks noChangeShapeType="1"/>
          </p:cNvSpPr>
          <p:nvPr/>
        </p:nvSpPr>
        <p:spPr bwMode="auto">
          <a:xfrm>
            <a:off x="1524000" y="3669324"/>
            <a:ext cx="0" cy="9788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800"/>
          </a:p>
        </p:txBody>
      </p:sp>
      <p:sp>
        <p:nvSpPr>
          <p:cNvPr id="28681" name="Line 10">
            <a:extLst>
              <a:ext uri="{FF2B5EF4-FFF2-40B4-BE49-F238E27FC236}">
                <a16:creationId xmlns:a16="http://schemas.microsoft.com/office/drawing/2014/main" id="{4EE6D10F-9D1C-45A3-80ED-DC57762E330A}"/>
              </a:ext>
            </a:extLst>
          </p:cNvPr>
          <p:cNvSpPr>
            <a:spLocks noChangeShapeType="1"/>
          </p:cNvSpPr>
          <p:nvPr/>
        </p:nvSpPr>
        <p:spPr bwMode="auto">
          <a:xfrm flipV="1">
            <a:off x="1981200" y="2327029"/>
            <a:ext cx="0" cy="87336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800"/>
          </a:p>
        </p:txBody>
      </p:sp>
      <p:sp>
        <p:nvSpPr>
          <p:cNvPr id="28682" name="Text Box 11">
            <a:extLst>
              <a:ext uri="{FF2B5EF4-FFF2-40B4-BE49-F238E27FC236}">
                <a16:creationId xmlns:a16="http://schemas.microsoft.com/office/drawing/2014/main" id="{532BE27B-83B9-4629-B0F7-4CEFA433A601}"/>
              </a:ext>
            </a:extLst>
          </p:cNvPr>
          <p:cNvSpPr txBox="1">
            <a:spLocks noChangeArrowheads="1"/>
          </p:cNvSpPr>
          <p:nvPr/>
        </p:nvSpPr>
        <p:spPr bwMode="auto">
          <a:xfrm>
            <a:off x="2057400" y="4038600"/>
            <a:ext cx="2301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latinLnBrk="0" hangingPunct="1"/>
            <a:r>
              <a:rPr kumimoji="0" lang="en-US" altLang="en-US" sz="1800" dirty="0">
                <a:latin typeface="Arial" panose="020B0604020202020204" pitchFamily="34" charset="0"/>
              </a:rPr>
              <a:t>Block Transfer</a:t>
            </a:r>
          </a:p>
        </p:txBody>
      </p:sp>
      <p:sp>
        <p:nvSpPr>
          <p:cNvPr id="28683" name="Text Box 12">
            <a:extLst>
              <a:ext uri="{FF2B5EF4-FFF2-40B4-BE49-F238E27FC236}">
                <a16:creationId xmlns:a16="http://schemas.microsoft.com/office/drawing/2014/main" id="{BDE0E6FB-9D96-4582-867E-6D0D0508ADE8}"/>
              </a:ext>
            </a:extLst>
          </p:cNvPr>
          <p:cNvSpPr txBox="1">
            <a:spLocks noChangeArrowheads="1"/>
          </p:cNvSpPr>
          <p:nvPr/>
        </p:nvSpPr>
        <p:spPr bwMode="auto">
          <a:xfrm>
            <a:off x="1981200" y="2667000"/>
            <a:ext cx="20788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latinLnBrk="0" hangingPunct="1"/>
            <a:r>
              <a:rPr kumimoji="0" lang="en-US" altLang="en-US" sz="1800">
                <a:latin typeface="Arial" panose="020B0604020202020204" pitchFamily="34" charset="0"/>
              </a:rPr>
              <a:t>Word Transfer</a:t>
            </a:r>
          </a:p>
        </p:txBody>
      </p:sp>
      <p:sp>
        <p:nvSpPr>
          <p:cNvPr id="28684" name="Line 13">
            <a:extLst>
              <a:ext uri="{FF2B5EF4-FFF2-40B4-BE49-F238E27FC236}">
                <a16:creationId xmlns:a16="http://schemas.microsoft.com/office/drawing/2014/main" id="{320432C7-1FCB-4DA0-9912-A6D82501E93C}"/>
              </a:ext>
            </a:extLst>
          </p:cNvPr>
          <p:cNvSpPr>
            <a:spLocks noChangeShapeType="1"/>
          </p:cNvSpPr>
          <p:nvPr/>
        </p:nvSpPr>
        <p:spPr bwMode="auto">
          <a:xfrm flipV="1">
            <a:off x="2057400" y="3669322"/>
            <a:ext cx="0" cy="97887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800"/>
          </a:p>
        </p:txBody>
      </p:sp>
      <p:sp>
        <p:nvSpPr>
          <p:cNvPr id="28685" name="Text Box 14">
            <a:extLst>
              <a:ext uri="{FF2B5EF4-FFF2-40B4-BE49-F238E27FC236}">
                <a16:creationId xmlns:a16="http://schemas.microsoft.com/office/drawing/2014/main" id="{E170A551-4832-4EED-ABB8-8CE0C9C8FEDF}"/>
              </a:ext>
            </a:extLst>
          </p:cNvPr>
          <p:cNvSpPr txBox="1">
            <a:spLocks noChangeArrowheads="1"/>
          </p:cNvSpPr>
          <p:nvPr/>
        </p:nvSpPr>
        <p:spPr bwMode="auto">
          <a:xfrm>
            <a:off x="3809999" y="1066800"/>
            <a:ext cx="4953001"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굴림" pitchFamily="50" charset="-127"/>
              </a:defRPr>
            </a:lvl1pPr>
            <a:lvl2pPr marL="742950" indent="-285750" eaLnBrk="0" hangingPunct="0">
              <a:defRPr kumimoji="1" sz="2400">
                <a:solidFill>
                  <a:schemeClr val="tx1"/>
                </a:solidFill>
                <a:latin typeface="Times New Roman" pitchFamily="18" charset="0"/>
                <a:ea typeface="굴림" pitchFamily="50" charset="-127"/>
              </a:defRPr>
            </a:lvl2pPr>
            <a:lvl3pPr marL="1143000" indent="-228600" eaLnBrk="0" hangingPunct="0">
              <a:defRPr kumimoji="1" sz="2400">
                <a:solidFill>
                  <a:schemeClr val="tx1"/>
                </a:solidFill>
                <a:latin typeface="Times New Roman" pitchFamily="18" charset="0"/>
                <a:ea typeface="굴림" pitchFamily="50" charset="-127"/>
              </a:defRPr>
            </a:lvl3pPr>
            <a:lvl4pPr marL="1600200" indent="-228600" eaLnBrk="0" hangingPunct="0">
              <a:defRPr kumimoji="1" sz="2400">
                <a:solidFill>
                  <a:schemeClr val="tx1"/>
                </a:solidFill>
                <a:latin typeface="Times New Roman" pitchFamily="18" charset="0"/>
                <a:ea typeface="굴림" pitchFamily="50" charset="-127"/>
              </a:defRPr>
            </a:lvl4pPr>
            <a:lvl5pPr marL="2057400" indent="-228600" eaLnBrk="0" hangingPunct="0">
              <a:defRPr kumimoji="1" sz="2400">
                <a:solidFill>
                  <a:schemeClr val="tx1"/>
                </a:solidFill>
                <a:latin typeface="Times New Roman" pitchFamily="18" charset="0"/>
                <a:ea typeface="굴림" pitchFamily="50" charset="-127"/>
              </a:defRPr>
            </a:lvl5pPr>
            <a:lvl6pPr marL="2514600" indent="-228600" eaLnBrk="0" fontAlgn="base" latinLnBrk="1" hangingPunct="0">
              <a:spcBef>
                <a:spcPct val="0"/>
              </a:spcBef>
              <a:spcAft>
                <a:spcPct val="0"/>
              </a:spcAft>
              <a:defRPr kumimoji="1" sz="2400">
                <a:solidFill>
                  <a:schemeClr val="tx1"/>
                </a:solidFill>
                <a:latin typeface="Times New Roman" pitchFamily="18" charset="0"/>
                <a:ea typeface="굴림" pitchFamily="50" charset="-127"/>
              </a:defRPr>
            </a:lvl6pPr>
            <a:lvl7pPr marL="2971800" indent="-228600" eaLnBrk="0" fontAlgn="base" latinLnBrk="1" hangingPunct="0">
              <a:spcBef>
                <a:spcPct val="0"/>
              </a:spcBef>
              <a:spcAft>
                <a:spcPct val="0"/>
              </a:spcAft>
              <a:defRPr kumimoji="1" sz="2400">
                <a:solidFill>
                  <a:schemeClr val="tx1"/>
                </a:solidFill>
                <a:latin typeface="Times New Roman" pitchFamily="18" charset="0"/>
                <a:ea typeface="굴림" pitchFamily="50" charset="-127"/>
              </a:defRPr>
            </a:lvl7pPr>
            <a:lvl8pPr marL="3429000" indent="-228600" eaLnBrk="0" fontAlgn="base" latinLnBrk="1" hangingPunct="0">
              <a:spcBef>
                <a:spcPct val="0"/>
              </a:spcBef>
              <a:spcAft>
                <a:spcPct val="0"/>
              </a:spcAft>
              <a:defRPr kumimoji="1" sz="2400">
                <a:solidFill>
                  <a:schemeClr val="tx1"/>
                </a:solidFill>
                <a:latin typeface="Times New Roman" pitchFamily="18" charset="0"/>
                <a:ea typeface="굴림" pitchFamily="50" charset="-127"/>
              </a:defRPr>
            </a:lvl8pPr>
            <a:lvl9pPr marL="3886200" indent="-228600" eaLnBrk="0" fontAlgn="base" latinLnBrk="1" hangingPunct="0">
              <a:spcBef>
                <a:spcPct val="0"/>
              </a:spcBef>
              <a:spcAft>
                <a:spcPct val="0"/>
              </a:spcAft>
              <a:defRPr kumimoji="1" sz="2400">
                <a:solidFill>
                  <a:schemeClr val="tx1"/>
                </a:solidFill>
                <a:latin typeface="Times New Roman" pitchFamily="18" charset="0"/>
                <a:ea typeface="굴림" pitchFamily="50" charset="-127"/>
              </a:defRPr>
            </a:lvl9pPr>
          </a:lstStyle>
          <a:p>
            <a:pPr algn="just" eaLnBrk="1" latinLnBrk="0" hangingPunct="1">
              <a:spcBef>
                <a:spcPct val="50000"/>
              </a:spcBef>
              <a:defRPr/>
            </a:pPr>
            <a:r>
              <a:rPr kumimoji="0" lang="en-US" sz="2000" dirty="0">
                <a:latin typeface="+mj-lt"/>
              </a:rPr>
              <a:t>Cache memory is a small amount of fast but expensive memory placed between the processor and main memory (512 </a:t>
            </a:r>
            <a:r>
              <a:rPr kumimoji="0" lang="en-US" sz="2000" dirty="0" err="1">
                <a:latin typeface="+mj-lt"/>
              </a:rPr>
              <a:t>KByte</a:t>
            </a:r>
            <a:r>
              <a:rPr kumimoji="0" lang="en-US" sz="2000" dirty="0">
                <a:latin typeface="+mj-lt"/>
              </a:rPr>
              <a:t> on the P-III processor). In some PCs there may be extra cache attached directly to the motherboard. When the processor attempts to read a word of main memory, a check is made first to determine if the word is in the cache. If it is, a copy of the word is transferred to the processor. If not, a block of main memory, consisting of a fixed number of words, is transferred into the cache and then a copy of the required work is transferred to the processor.  </a:t>
            </a:r>
          </a:p>
          <a:p>
            <a:pPr algn="just" eaLnBrk="1" latinLnBrk="0" hangingPunct="1">
              <a:spcBef>
                <a:spcPct val="50000"/>
              </a:spcBef>
              <a:defRPr/>
            </a:pPr>
            <a:r>
              <a:rPr kumimoji="0" lang="en-US" sz="2000" dirty="0">
                <a:latin typeface="+mj-lt"/>
              </a:rPr>
              <a:t>There are two types of cache memory:</a:t>
            </a:r>
          </a:p>
          <a:p>
            <a:pPr algn="just" eaLnBrk="1" latinLnBrk="0" hangingPunct="1">
              <a:spcBef>
                <a:spcPct val="50000"/>
              </a:spcBef>
              <a:defRPr/>
            </a:pPr>
            <a:r>
              <a:rPr kumimoji="0" lang="en-US" sz="2000" dirty="0">
                <a:latin typeface="+mj-lt"/>
              </a:rPr>
              <a:t>External cache memory, </a:t>
            </a:r>
          </a:p>
          <a:p>
            <a:pPr algn="just" eaLnBrk="1" latinLnBrk="0" hangingPunct="1">
              <a:spcBef>
                <a:spcPct val="50000"/>
              </a:spcBef>
              <a:defRPr/>
            </a:pPr>
            <a:r>
              <a:rPr kumimoji="0" lang="en-US" sz="2000" dirty="0">
                <a:latin typeface="+mj-lt"/>
              </a:rPr>
              <a:t>Internal cache memory </a:t>
            </a:r>
          </a:p>
        </p:txBody>
      </p:sp>
      <p:sp>
        <p:nvSpPr>
          <p:cNvPr id="2" name="TextBox 1">
            <a:extLst>
              <a:ext uri="{FF2B5EF4-FFF2-40B4-BE49-F238E27FC236}">
                <a16:creationId xmlns:a16="http://schemas.microsoft.com/office/drawing/2014/main" id="{229CF9FC-4399-4182-81EA-78378BC4DBFD}"/>
              </a:ext>
            </a:extLst>
          </p:cNvPr>
          <p:cNvSpPr txBox="1"/>
          <p:nvPr/>
        </p:nvSpPr>
        <p:spPr>
          <a:xfrm>
            <a:off x="457200" y="5498068"/>
            <a:ext cx="3279488" cy="369332"/>
          </a:xfrm>
          <a:prstGeom prst="rect">
            <a:avLst/>
          </a:prstGeom>
          <a:noFill/>
        </p:spPr>
        <p:txBody>
          <a:bodyPr wrap="none" rtlCol="0">
            <a:spAutoFit/>
          </a:bodyPr>
          <a:lstStyle/>
          <a:p>
            <a:pPr eaLnBrk="1" hangingPunct="1">
              <a:buFontTx/>
              <a:buNone/>
            </a:pPr>
            <a:r>
              <a:rPr lang="en-US" altLang="en-US" sz="1800" dirty="0">
                <a:solidFill>
                  <a:srgbClr val="FF3300"/>
                </a:solidFill>
              </a:rPr>
              <a:t>Fig 11: </a:t>
            </a:r>
            <a:r>
              <a:rPr lang="en-US" altLang="en-US" sz="1800" dirty="0"/>
              <a:t>Processor Cache Memory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A20A9C15-E586-4EEB-BBAB-2027ED2FABF0}"/>
              </a:ext>
            </a:extLst>
          </p:cNvPr>
          <p:cNvSpPr>
            <a:spLocks noGrp="1" noChangeArrowheads="1"/>
          </p:cNvSpPr>
          <p:nvPr>
            <p:ph type="body" idx="1"/>
          </p:nvPr>
        </p:nvSpPr>
        <p:spPr>
          <a:xfrm>
            <a:off x="152400" y="914400"/>
            <a:ext cx="8915400" cy="5257800"/>
          </a:xfrm>
        </p:spPr>
        <p:txBody>
          <a:bodyPr/>
          <a:lstStyle/>
          <a:p>
            <a:pPr algn="just" eaLnBrk="1" hangingPunct="1">
              <a:buFontTx/>
              <a:buNone/>
            </a:pPr>
            <a:r>
              <a:rPr lang="en-US" altLang="en-US" sz="2800" b="1">
                <a:solidFill>
                  <a:srgbClr val="FF3300"/>
                </a:solidFill>
              </a:rPr>
              <a:t>I/O devices: </a:t>
            </a:r>
            <a:r>
              <a:rPr lang="en-US" altLang="en-US" sz="2600"/>
              <a:t>Input-output devices are the means by which a       computer communicates with the outside world. </a:t>
            </a:r>
          </a:p>
          <a:p>
            <a:pPr algn="just" eaLnBrk="1" hangingPunct="1"/>
            <a:r>
              <a:rPr lang="en-US" altLang="en-US" sz="2600"/>
              <a:t>A primary function of I/O devices is to act as data transducers.</a:t>
            </a:r>
          </a:p>
          <a:p>
            <a:pPr algn="just" eaLnBrk="1" hangingPunct="1"/>
            <a:r>
              <a:rPr lang="en-US" altLang="en-US" sz="2600"/>
              <a:t> I/O devices do not alter the information content or  meaning of the data on which they act.</a:t>
            </a:r>
          </a:p>
          <a:p>
            <a:pPr algn="just" eaLnBrk="1" hangingPunct="1"/>
            <a:r>
              <a:rPr lang="en-US" altLang="en-US" sz="2600"/>
              <a:t>Since data is transferred and processed within a computer        system in the form of digital electrical signals, input (output)   devices transform other forms of information to (from) digital electrical signal.   </a:t>
            </a:r>
          </a:p>
        </p:txBody>
      </p:sp>
      <p:sp>
        <p:nvSpPr>
          <p:cNvPr id="30725" name="Rectangle 2">
            <a:extLst>
              <a:ext uri="{FF2B5EF4-FFF2-40B4-BE49-F238E27FC236}">
                <a16:creationId xmlns:a16="http://schemas.microsoft.com/office/drawing/2014/main" id="{B2C4F599-85BB-4666-B76D-69210D54636B}"/>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9F19A61-2053-477F-875C-60D24D0C8B2F}"/>
              </a:ext>
            </a:extLst>
          </p:cNvPr>
          <p:cNvSpPr>
            <a:spLocks noGrp="1" noChangeArrowheads="1"/>
          </p:cNvSpPr>
          <p:nvPr>
            <p:ph type="ctrTitle"/>
          </p:nvPr>
        </p:nvSpPr>
        <p:spPr>
          <a:xfrm>
            <a:off x="609600" y="76200"/>
            <a:ext cx="7772400" cy="533400"/>
          </a:xfrm>
        </p:spPr>
        <p:txBody>
          <a:bodyPr/>
          <a:lstStyle/>
          <a:p>
            <a:pPr eaLnBrk="1" hangingPunct="1"/>
            <a:r>
              <a:rPr lang="en-US" altLang="ko-KR" sz="3600" b="1"/>
              <a:t>Design Methodology</a:t>
            </a:r>
          </a:p>
        </p:txBody>
      </p:sp>
      <p:sp>
        <p:nvSpPr>
          <p:cNvPr id="4099" name="Rectangle 3">
            <a:extLst>
              <a:ext uri="{FF2B5EF4-FFF2-40B4-BE49-F238E27FC236}">
                <a16:creationId xmlns:a16="http://schemas.microsoft.com/office/drawing/2014/main" id="{DE9C429B-5165-4636-9F58-B58688464F24}"/>
              </a:ext>
            </a:extLst>
          </p:cNvPr>
          <p:cNvSpPr>
            <a:spLocks noGrp="1" noChangeArrowheads="1"/>
          </p:cNvSpPr>
          <p:nvPr>
            <p:ph type="subTitle" idx="1"/>
          </p:nvPr>
        </p:nvSpPr>
        <p:spPr>
          <a:xfrm>
            <a:off x="304800" y="914400"/>
            <a:ext cx="8534400" cy="5486400"/>
          </a:xfrm>
        </p:spPr>
        <p:txBody>
          <a:bodyPr/>
          <a:lstStyle/>
          <a:p>
            <a:pPr algn="just" eaLnBrk="1" hangingPunct="1">
              <a:lnSpc>
                <a:spcPct val="80000"/>
              </a:lnSpc>
            </a:pPr>
            <a:r>
              <a:rPr lang="en-US" altLang="ko-KR" sz="2400" dirty="0"/>
              <a:t>System Representation:</a:t>
            </a:r>
          </a:p>
          <a:p>
            <a:pPr algn="just" eaLnBrk="1" hangingPunct="1">
              <a:lnSpc>
                <a:spcPct val="80000"/>
              </a:lnSpc>
            </a:pPr>
            <a:r>
              <a:rPr lang="en-US" altLang="ko-KR" sz="2400" dirty="0">
                <a:solidFill>
                  <a:srgbClr val="FF3300"/>
                </a:solidFill>
              </a:rPr>
              <a:t>Figure 2</a:t>
            </a:r>
            <a:r>
              <a:rPr lang="en-US" altLang="ko-KR" sz="2400" dirty="0"/>
              <a:t> shows a block diagram representing a small gate-level logic circuit called an EXCLUIVE or </a:t>
            </a:r>
            <a:r>
              <a:rPr lang="en-US" altLang="ko-KR" sz="2400" b="1" dirty="0">
                <a:solidFill>
                  <a:srgbClr val="FF3300"/>
                </a:solidFill>
              </a:rPr>
              <a:t>modulo-2 adder</a:t>
            </a:r>
            <a:r>
              <a:rPr lang="en-US" altLang="ko-KR" sz="2400" dirty="0"/>
              <a:t>. This circuit has the same general form as </a:t>
            </a:r>
            <a:r>
              <a:rPr lang="en-US" altLang="ko-KR" sz="2400" dirty="0">
                <a:solidFill>
                  <a:srgbClr val="FF3300"/>
                </a:solidFill>
              </a:rPr>
              <a:t>Figure 1</a:t>
            </a:r>
            <a:r>
              <a:rPr lang="en-US" altLang="ko-KR" sz="2400" dirty="0"/>
              <a:t> that exhibiting a graph, which is a useful way of representing a system with the help of vertices and edges.</a:t>
            </a:r>
          </a:p>
          <a:p>
            <a:pPr algn="just" eaLnBrk="1" hangingPunct="1">
              <a:lnSpc>
                <a:spcPct val="80000"/>
              </a:lnSpc>
            </a:pPr>
            <a:endParaRPr lang="en-US" altLang="ko-KR" sz="2400" dirty="0"/>
          </a:p>
          <a:p>
            <a:pPr algn="just" eaLnBrk="1" hangingPunct="1">
              <a:lnSpc>
                <a:spcPct val="80000"/>
              </a:lnSpc>
            </a:pPr>
            <a:r>
              <a:rPr lang="en-US" altLang="ko-KR" sz="2400" dirty="0"/>
              <a:t>Structure versus behaviors:</a:t>
            </a:r>
          </a:p>
          <a:p>
            <a:pPr algn="just" eaLnBrk="1" hangingPunct="1">
              <a:lnSpc>
                <a:spcPct val="80000"/>
              </a:lnSpc>
            </a:pPr>
            <a:r>
              <a:rPr lang="en-US" altLang="ko-KR" sz="2400" dirty="0">
                <a:solidFill>
                  <a:srgbClr val="FF3300"/>
                </a:solidFill>
              </a:rPr>
              <a:t>Figure 3</a:t>
            </a:r>
            <a:r>
              <a:rPr lang="en-US" altLang="ko-KR" sz="2400" dirty="0"/>
              <a:t> shows one kind of behavioral description for the logic circuit of </a:t>
            </a:r>
            <a:r>
              <a:rPr lang="en-US" altLang="ko-KR" sz="2400" dirty="0">
                <a:solidFill>
                  <a:srgbClr val="FF3300"/>
                </a:solidFill>
              </a:rPr>
              <a:t>Figure 2</a:t>
            </a:r>
            <a:r>
              <a:rPr lang="en-US" altLang="ko-KR" sz="2400" dirty="0"/>
              <a:t>. This tabulation of all possible combinations of input output values is called a truth table. Another description of the same Exclusive OR behavior can be written in terms of mathematical equations as follows, noting that f (a) = f(x</a:t>
            </a:r>
            <a:r>
              <a:rPr lang="en-US" altLang="ko-KR" sz="2400" baseline="-25000" dirty="0"/>
              <a:t>1</a:t>
            </a:r>
            <a:r>
              <a:rPr lang="en-US" altLang="ko-KR" sz="2400" dirty="0"/>
              <a:t>, x</a:t>
            </a:r>
            <a:r>
              <a:rPr lang="en-US" altLang="ko-KR" sz="2400" baseline="-25000" dirty="0"/>
              <a:t>2</a:t>
            </a:r>
            <a:r>
              <a:rPr lang="en-US" altLang="ko-KR" sz="2400" dirty="0"/>
              <a:t>) </a:t>
            </a:r>
          </a:p>
          <a:p>
            <a:pPr algn="just" eaLnBrk="1" hangingPunct="1">
              <a:lnSpc>
                <a:spcPct val="80000"/>
              </a:lnSpc>
            </a:pPr>
            <a:r>
              <a:rPr lang="en-US" altLang="ko-KR" sz="2400" dirty="0"/>
              <a:t>				f(0,0) = 0</a:t>
            </a:r>
          </a:p>
          <a:p>
            <a:pPr algn="just" eaLnBrk="1" hangingPunct="1">
              <a:lnSpc>
                <a:spcPct val="80000"/>
              </a:lnSpc>
            </a:pPr>
            <a:r>
              <a:rPr lang="en-US" altLang="ko-KR" sz="2400" dirty="0"/>
              <a:t>				f(0,1) = 1</a:t>
            </a:r>
          </a:p>
          <a:p>
            <a:pPr algn="just" eaLnBrk="1" hangingPunct="1">
              <a:lnSpc>
                <a:spcPct val="80000"/>
              </a:lnSpc>
            </a:pPr>
            <a:r>
              <a:rPr lang="en-US" altLang="ko-KR" sz="2400" dirty="0"/>
              <a:t>				f(1,0) = 1</a:t>
            </a:r>
          </a:p>
          <a:p>
            <a:pPr algn="just" eaLnBrk="1" hangingPunct="1">
              <a:lnSpc>
                <a:spcPct val="80000"/>
              </a:lnSpc>
            </a:pPr>
            <a:r>
              <a:rPr lang="en-US" altLang="ko-KR" sz="2400" dirty="0"/>
              <a:t>				f(1,1) = 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5AD707E1-7B16-4140-A8AB-F741D15A4264}"/>
              </a:ext>
            </a:extLst>
          </p:cNvPr>
          <p:cNvSpPr>
            <a:spLocks noGrp="1" noChangeArrowheads="1"/>
          </p:cNvSpPr>
          <p:nvPr>
            <p:ph type="body" idx="1"/>
          </p:nvPr>
        </p:nvSpPr>
        <p:spPr>
          <a:xfrm>
            <a:off x="228600" y="1219200"/>
            <a:ext cx="8734425" cy="4114800"/>
          </a:xfrm>
        </p:spPr>
        <p:txBody>
          <a:bodyPr/>
          <a:lstStyle/>
          <a:p>
            <a:pPr algn="just" eaLnBrk="1" hangingPunct="1">
              <a:buFontTx/>
              <a:buNone/>
            </a:pPr>
            <a:r>
              <a:rPr lang="en-US" altLang="en-US" sz="2800" b="1" i="1" dirty="0">
                <a:solidFill>
                  <a:srgbClr val="FF3300"/>
                </a:solidFill>
              </a:rPr>
              <a:t>Interconnection networks:</a:t>
            </a:r>
            <a:r>
              <a:rPr lang="en-US" altLang="en-US" sz="2800" b="1" dirty="0">
                <a:solidFill>
                  <a:srgbClr val="FF3300"/>
                </a:solidFill>
              </a:rPr>
              <a:t> </a:t>
            </a:r>
            <a:r>
              <a:rPr lang="en-US" altLang="en-US" sz="2600" dirty="0"/>
              <a:t>Processor level components  communicate by word-oriented buses. In systems with      many components, communication may be controlled by a subsystem called an </a:t>
            </a:r>
            <a:r>
              <a:rPr lang="en-US" altLang="en-US" sz="2600" i="1" dirty="0">
                <a:solidFill>
                  <a:schemeClr val="accent2"/>
                </a:solidFill>
              </a:rPr>
              <a:t>interconnection network</a:t>
            </a:r>
            <a:r>
              <a:rPr lang="en-US" altLang="en-US" sz="2600" dirty="0"/>
              <a:t>; terms      such as </a:t>
            </a:r>
            <a:r>
              <a:rPr lang="en-US" altLang="en-US" sz="2600" i="1" dirty="0">
                <a:solidFill>
                  <a:schemeClr val="accent2"/>
                </a:solidFill>
              </a:rPr>
              <a:t>switching network</a:t>
            </a:r>
            <a:r>
              <a:rPr lang="en-US" altLang="en-US" sz="2600" dirty="0"/>
              <a:t>, </a:t>
            </a:r>
            <a:r>
              <a:rPr lang="en-US" altLang="en-US" sz="2600" i="1" dirty="0">
                <a:solidFill>
                  <a:schemeClr val="accent2"/>
                </a:solidFill>
              </a:rPr>
              <a:t>communications controller</a:t>
            </a:r>
            <a:r>
              <a:rPr lang="en-US" altLang="en-US" sz="2600" dirty="0"/>
              <a:t>,   and </a:t>
            </a:r>
            <a:r>
              <a:rPr lang="en-US" altLang="en-US" sz="2600" i="1" dirty="0">
                <a:solidFill>
                  <a:schemeClr val="accent2"/>
                </a:solidFill>
              </a:rPr>
              <a:t>bus controller</a:t>
            </a:r>
            <a:r>
              <a:rPr lang="en-US" altLang="en-US" sz="2600" dirty="0"/>
              <a:t> are also used in this context. </a:t>
            </a:r>
          </a:p>
          <a:p>
            <a:pPr marL="0" indent="0" algn="just" eaLnBrk="1" hangingPunct="1">
              <a:lnSpc>
                <a:spcPct val="80000"/>
              </a:lnSpc>
              <a:spcBef>
                <a:spcPct val="20000"/>
              </a:spcBef>
              <a:buNone/>
            </a:pPr>
            <a:r>
              <a:rPr lang="en-US" altLang="en-US" sz="2800" dirty="0">
                <a:solidFill>
                  <a:srgbClr val="FF3300"/>
                </a:solidFill>
              </a:rPr>
              <a:t>Internal Communication:</a:t>
            </a:r>
            <a:endParaRPr lang="en-US" altLang="en-US" sz="2000" dirty="0"/>
          </a:p>
          <a:p>
            <a:pPr marL="0" indent="0" algn="just" eaLnBrk="1" hangingPunct="1">
              <a:lnSpc>
                <a:spcPct val="80000"/>
              </a:lnSpc>
              <a:spcBef>
                <a:spcPct val="20000"/>
              </a:spcBef>
              <a:buNone/>
            </a:pPr>
            <a:r>
              <a:rPr lang="en-US" altLang="en-US" sz="2600" dirty="0"/>
              <a:t>The System BUS: A bus is a set of parallel wires connecting      two or more components of  the computer. </a:t>
            </a:r>
          </a:p>
          <a:p>
            <a:pPr marL="0" indent="0" algn="just" eaLnBrk="1" hangingPunct="1">
              <a:lnSpc>
                <a:spcPct val="80000"/>
              </a:lnSpc>
              <a:spcBef>
                <a:spcPct val="20000"/>
              </a:spcBef>
              <a:buNone/>
            </a:pPr>
            <a:endParaRPr lang="en-US" altLang="en-US" sz="800" dirty="0"/>
          </a:p>
          <a:p>
            <a:pPr marL="0" indent="0" algn="just" eaLnBrk="1" hangingPunct="1">
              <a:lnSpc>
                <a:spcPct val="80000"/>
              </a:lnSpc>
              <a:spcBef>
                <a:spcPct val="20000"/>
              </a:spcBef>
              <a:buNone/>
            </a:pPr>
            <a:r>
              <a:rPr lang="en-US" altLang="en-US" sz="2600" dirty="0"/>
              <a:t>The number of lines is referred to as the width of the bus. Bus      lines are classified into three functional groups:</a:t>
            </a:r>
          </a:p>
          <a:p>
            <a:pPr algn="just" eaLnBrk="1" hangingPunct="1">
              <a:lnSpc>
                <a:spcPct val="80000"/>
              </a:lnSpc>
              <a:spcBef>
                <a:spcPct val="20000"/>
              </a:spcBef>
              <a:buFont typeface="Wingdings" panose="05000000000000000000" pitchFamily="2" charset="2"/>
              <a:buChar char="§"/>
            </a:pPr>
            <a:r>
              <a:rPr lang="en-US" altLang="en-US" sz="2000" dirty="0"/>
              <a:t>Control Bus</a:t>
            </a:r>
          </a:p>
          <a:p>
            <a:pPr algn="just" eaLnBrk="1" hangingPunct="1">
              <a:lnSpc>
                <a:spcPct val="80000"/>
              </a:lnSpc>
              <a:spcBef>
                <a:spcPct val="20000"/>
              </a:spcBef>
              <a:buFont typeface="Wingdings" panose="05000000000000000000" pitchFamily="2" charset="2"/>
              <a:buChar char="§"/>
            </a:pPr>
            <a:r>
              <a:rPr lang="en-US" altLang="en-US" sz="2000" dirty="0"/>
              <a:t>Data Bus</a:t>
            </a:r>
          </a:p>
          <a:p>
            <a:pPr algn="just" eaLnBrk="1" hangingPunct="1">
              <a:lnSpc>
                <a:spcPct val="80000"/>
              </a:lnSpc>
              <a:spcBef>
                <a:spcPct val="20000"/>
              </a:spcBef>
              <a:buFont typeface="Wingdings" panose="05000000000000000000" pitchFamily="2" charset="2"/>
              <a:buChar char="§"/>
            </a:pPr>
            <a:r>
              <a:rPr lang="en-US" altLang="en-US" sz="2000" dirty="0"/>
              <a:t>Address Bus</a:t>
            </a:r>
          </a:p>
          <a:p>
            <a:pPr algn="just" eaLnBrk="1" hangingPunct="1">
              <a:buFontTx/>
              <a:buNone/>
            </a:pPr>
            <a:endParaRPr lang="en-US" altLang="en-US" sz="2800" i="1" dirty="0"/>
          </a:p>
        </p:txBody>
      </p:sp>
      <p:sp>
        <p:nvSpPr>
          <p:cNvPr id="32773" name="Rectangle 2">
            <a:extLst>
              <a:ext uri="{FF2B5EF4-FFF2-40B4-BE49-F238E27FC236}">
                <a16:creationId xmlns:a16="http://schemas.microsoft.com/office/drawing/2014/main" id="{AE73E01D-3EA3-4CF1-BF9F-E7FB6EC3D463}"/>
              </a:ext>
            </a:extLst>
          </p:cNvPr>
          <p:cNvSpPr>
            <a:spLocks noGrp="1" noChangeArrowheads="1"/>
          </p:cNvSpPr>
          <p:nvPr>
            <p:ph type="title"/>
          </p:nvPr>
        </p:nvSpPr>
        <p:spPr>
          <a:xfrm>
            <a:off x="609600" y="0"/>
            <a:ext cx="7772400" cy="609600"/>
          </a:xfrm>
        </p:spPr>
        <p:txBody>
          <a:bodyPr/>
          <a:lstStyle/>
          <a:p>
            <a:pPr eaLnBrk="1" hangingPunct="1"/>
            <a:r>
              <a:rPr lang="en-US" altLang="en-US" sz="3600" b="1"/>
              <a:t>The Processor level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5F339D9-07BD-4321-8ED3-080680508BD6}"/>
              </a:ext>
            </a:extLst>
          </p:cNvPr>
          <p:cNvSpPr>
            <a:spLocks noGrp="1" noChangeArrowheads="1"/>
          </p:cNvSpPr>
          <p:nvPr>
            <p:ph type="title"/>
          </p:nvPr>
        </p:nvSpPr>
        <p:spPr>
          <a:xfrm>
            <a:off x="685800" y="76200"/>
            <a:ext cx="7772400" cy="609600"/>
          </a:xfrm>
        </p:spPr>
        <p:txBody>
          <a:bodyPr/>
          <a:lstStyle/>
          <a:p>
            <a:pPr eaLnBrk="1" hangingPunct="1"/>
            <a:r>
              <a:rPr lang="en-US" altLang="en-US" sz="3600" b="1" dirty="0"/>
              <a:t>The Processor Level </a:t>
            </a:r>
            <a:r>
              <a:rPr lang="en-US" altLang="en-US" sz="3200" b="1" dirty="0"/>
              <a:t>(</a:t>
            </a:r>
            <a:r>
              <a:rPr lang="en-US" altLang="en-US" sz="3200" b="1" dirty="0">
                <a:solidFill>
                  <a:srgbClr val="FF3300"/>
                </a:solidFill>
              </a:rPr>
              <a:t>System Bus</a:t>
            </a:r>
            <a:r>
              <a:rPr lang="en-US" altLang="en-US" sz="3200" b="1" dirty="0"/>
              <a:t>)</a:t>
            </a:r>
          </a:p>
        </p:txBody>
      </p:sp>
      <p:sp>
        <p:nvSpPr>
          <p:cNvPr id="4" name="TextBox 3">
            <a:extLst>
              <a:ext uri="{FF2B5EF4-FFF2-40B4-BE49-F238E27FC236}">
                <a16:creationId xmlns:a16="http://schemas.microsoft.com/office/drawing/2014/main" id="{2809BECB-A7D5-47E2-A01B-B52F5FD45110}"/>
              </a:ext>
            </a:extLst>
          </p:cNvPr>
          <p:cNvSpPr txBox="1"/>
          <p:nvPr/>
        </p:nvSpPr>
        <p:spPr>
          <a:xfrm>
            <a:off x="2861624" y="5802867"/>
            <a:ext cx="3657600" cy="369332"/>
          </a:xfrm>
          <a:prstGeom prst="rect">
            <a:avLst/>
          </a:prstGeom>
          <a:noFill/>
        </p:spPr>
        <p:txBody>
          <a:bodyPr wrap="square" rtlCol="0">
            <a:spAutoFit/>
          </a:bodyPr>
          <a:lstStyle/>
          <a:p>
            <a:pPr algn="ctr"/>
            <a:r>
              <a:rPr lang="en-US" sz="1800" dirty="0">
                <a:solidFill>
                  <a:srgbClr val="FF0000"/>
                </a:solidFill>
              </a:rPr>
              <a:t>Fig 12: </a:t>
            </a:r>
            <a:r>
              <a:rPr lang="en-US" sz="1800" dirty="0"/>
              <a:t>System Bus</a:t>
            </a:r>
          </a:p>
        </p:txBody>
      </p:sp>
      <p:pic>
        <p:nvPicPr>
          <p:cNvPr id="1026" name="Picture 2">
            <a:extLst>
              <a:ext uri="{FF2B5EF4-FFF2-40B4-BE49-F238E27FC236}">
                <a16:creationId xmlns:a16="http://schemas.microsoft.com/office/drawing/2014/main" id="{725FCA7F-7C4C-DCB4-E066-93FD516E32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171" y="914401"/>
            <a:ext cx="7800578" cy="49424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a:extLst>
              <a:ext uri="{FF2B5EF4-FFF2-40B4-BE49-F238E27FC236}">
                <a16:creationId xmlns:a16="http://schemas.microsoft.com/office/drawing/2014/main" id="{EEAEB91E-9F83-4C4D-9101-FEFA95311A0E}"/>
              </a:ext>
            </a:extLst>
          </p:cNvPr>
          <p:cNvSpPr>
            <a:spLocks noChangeArrowheads="1"/>
          </p:cNvSpPr>
          <p:nvPr/>
        </p:nvSpPr>
        <p:spPr bwMode="auto">
          <a:xfrm>
            <a:off x="457200" y="76200"/>
            <a:ext cx="82296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3200" b="1">
                <a:solidFill>
                  <a:schemeClr val="tx2"/>
                </a:solidFill>
              </a:rPr>
              <a:t>The Processor Level </a:t>
            </a:r>
            <a:r>
              <a:rPr lang="en-US" altLang="en-US" sz="2800" b="1">
                <a:solidFill>
                  <a:schemeClr val="tx2"/>
                </a:solidFill>
              </a:rPr>
              <a:t>(</a:t>
            </a:r>
            <a:r>
              <a:rPr lang="en-US" altLang="en-US" sz="2800" b="1">
                <a:solidFill>
                  <a:srgbClr val="FF3300"/>
                </a:solidFill>
              </a:rPr>
              <a:t>Internal Communication</a:t>
            </a:r>
            <a:r>
              <a:rPr lang="en-US" altLang="en-US" sz="3200" b="1"/>
              <a:t>)</a:t>
            </a:r>
          </a:p>
        </p:txBody>
      </p:sp>
      <p:sp>
        <p:nvSpPr>
          <p:cNvPr id="35843" name="Rectangle 5">
            <a:extLst>
              <a:ext uri="{FF2B5EF4-FFF2-40B4-BE49-F238E27FC236}">
                <a16:creationId xmlns:a16="http://schemas.microsoft.com/office/drawing/2014/main" id="{1E7336B8-54CB-486A-B751-FCB8107E456F}"/>
              </a:ext>
            </a:extLst>
          </p:cNvPr>
          <p:cNvSpPr>
            <a:spLocks noChangeArrowheads="1"/>
          </p:cNvSpPr>
          <p:nvPr/>
        </p:nvSpPr>
        <p:spPr bwMode="auto">
          <a:xfrm>
            <a:off x="228600" y="1219200"/>
            <a:ext cx="8686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just" eaLnBrk="1" hangingPunct="1">
              <a:lnSpc>
                <a:spcPct val="90000"/>
              </a:lnSpc>
              <a:spcBef>
                <a:spcPct val="20000"/>
              </a:spcBef>
            </a:pPr>
            <a:r>
              <a:rPr lang="en-US" altLang="en-US" sz="3200" b="1" dirty="0"/>
              <a:t>Interrupts</a:t>
            </a:r>
            <a:r>
              <a:rPr lang="en-US" altLang="en-US" sz="2800" b="1" dirty="0"/>
              <a:t>:</a:t>
            </a:r>
            <a:r>
              <a:rPr lang="en-US" altLang="en-US" sz="2800" dirty="0"/>
              <a:t> </a:t>
            </a:r>
            <a:r>
              <a:rPr lang="en-US" altLang="en-US" sz="2700" dirty="0"/>
              <a:t>An interrupt is a signal from some device/       source seeking the attention of the processor.</a:t>
            </a:r>
          </a:p>
          <a:p>
            <a:pPr algn="just" eaLnBrk="1" hangingPunct="1">
              <a:lnSpc>
                <a:spcPct val="90000"/>
              </a:lnSpc>
              <a:spcBef>
                <a:spcPct val="20000"/>
              </a:spcBef>
            </a:pPr>
            <a:endParaRPr lang="en-US" altLang="en-US" sz="3200" dirty="0"/>
          </a:p>
          <a:p>
            <a:pPr algn="just" eaLnBrk="1" hangingPunct="1">
              <a:lnSpc>
                <a:spcPct val="90000"/>
              </a:lnSpc>
              <a:spcBef>
                <a:spcPct val="20000"/>
              </a:spcBef>
            </a:pPr>
            <a:r>
              <a:rPr lang="en-US" altLang="en-US" sz="3200" b="1" dirty="0"/>
              <a:t>Types of Interrupts</a:t>
            </a:r>
          </a:p>
          <a:p>
            <a:pPr algn="just" eaLnBrk="1" hangingPunct="1">
              <a:lnSpc>
                <a:spcPct val="90000"/>
              </a:lnSpc>
              <a:spcBef>
                <a:spcPct val="20000"/>
              </a:spcBef>
            </a:pPr>
            <a:r>
              <a:rPr lang="en-US" altLang="en-US" sz="3200" b="1" dirty="0"/>
              <a:t>			</a:t>
            </a:r>
            <a:r>
              <a:rPr lang="en-US" altLang="en-US" sz="2800" dirty="0"/>
              <a:t>Program</a:t>
            </a:r>
          </a:p>
          <a:p>
            <a:pPr algn="just" eaLnBrk="1" hangingPunct="1">
              <a:lnSpc>
                <a:spcPct val="90000"/>
              </a:lnSpc>
              <a:spcBef>
                <a:spcPct val="20000"/>
              </a:spcBef>
            </a:pPr>
            <a:r>
              <a:rPr lang="en-US" altLang="en-US" sz="2800" dirty="0"/>
              <a:t>			Timer</a:t>
            </a:r>
          </a:p>
          <a:p>
            <a:pPr algn="just" eaLnBrk="1" hangingPunct="1">
              <a:lnSpc>
                <a:spcPct val="90000"/>
              </a:lnSpc>
              <a:spcBef>
                <a:spcPct val="20000"/>
              </a:spcBef>
            </a:pPr>
            <a:r>
              <a:rPr lang="en-US" altLang="en-US" sz="2800" dirty="0"/>
              <a:t>			Input / Output</a:t>
            </a:r>
          </a:p>
          <a:p>
            <a:pPr algn="just" eaLnBrk="1" hangingPunct="1">
              <a:lnSpc>
                <a:spcPct val="90000"/>
              </a:lnSpc>
              <a:spcBef>
                <a:spcPct val="20000"/>
              </a:spcBef>
            </a:pPr>
            <a:r>
              <a:rPr lang="en-US" altLang="en-US" sz="2800" dirty="0"/>
              <a:t>			Hardware failure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7B46550-F904-499F-9DDB-CF6991C1D141}"/>
              </a:ext>
            </a:extLst>
          </p:cNvPr>
          <p:cNvSpPr>
            <a:spLocks noGrp="1" noChangeArrowheads="1"/>
          </p:cNvSpPr>
          <p:nvPr>
            <p:ph type="title"/>
          </p:nvPr>
        </p:nvSpPr>
        <p:spPr>
          <a:xfrm>
            <a:off x="685800" y="152400"/>
            <a:ext cx="7772400" cy="609600"/>
          </a:xfrm>
        </p:spPr>
        <p:txBody>
          <a:bodyPr/>
          <a:lstStyle/>
          <a:p>
            <a:pPr eaLnBrk="1" hangingPunct="1"/>
            <a:r>
              <a:rPr lang="en-US" altLang="ko-KR" sz="3200" b="1"/>
              <a:t>Design Methodology</a:t>
            </a:r>
            <a:r>
              <a:rPr lang="en-US" altLang="ko-KR" sz="3600" b="1"/>
              <a:t> </a:t>
            </a:r>
            <a:r>
              <a:rPr lang="en-US" altLang="ko-KR" sz="2400" b="1"/>
              <a:t>(Structure versus behaviors)</a:t>
            </a:r>
            <a:endParaRPr lang="en-US" altLang="en-US" sz="2400" b="1"/>
          </a:p>
        </p:txBody>
      </p:sp>
      <p:sp>
        <p:nvSpPr>
          <p:cNvPr id="5123" name="Oval 4">
            <a:extLst>
              <a:ext uri="{FF2B5EF4-FFF2-40B4-BE49-F238E27FC236}">
                <a16:creationId xmlns:a16="http://schemas.microsoft.com/office/drawing/2014/main" id="{448F5B5B-77CC-4B82-85ED-6627E1F396C6}"/>
              </a:ext>
            </a:extLst>
          </p:cNvPr>
          <p:cNvSpPr>
            <a:spLocks noChangeArrowheads="1"/>
          </p:cNvSpPr>
          <p:nvPr/>
        </p:nvSpPr>
        <p:spPr bwMode="auto">
          <a:xfrm>
            <a:off x="1676400" y="42672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24" name="Oval 7">
            <a:extLst>
              <a:ext uri="{FF2B5EF4-FFF2-40B4-BE49-F238E27FC236}">
                <a16:creationId xmlns:a16="http://schemas.microsoft.com/office/drawing/2014/main" id="{09807B00-81CD-4A8C-B4EB-3F0F6395AF71}"/>
              </a:ext>
            </a:extLst>
          </p:cNvPr>
          <p:cNvSpPr>
            <a:spLocks noChangeArrowheads="1"/>
          </p:cNvSpPr>
          <p:nvPr/>
        </p:nvSpPr>
        <p:spPr bwMode="auto">
          <a:xfrm>
            <a:off x="1676400" y="24384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25" name="Oval 8">
            <a:extLst>
              <a:ext uri="{FF2B5EF4-FFF2-40B4-BE49-F238E27FC236}">
                <a16:creationId xmlns:a16="http://schemas.microsoft.com/office/drawing/2014/main" id="{C213BEF3-681D-49D3-9CD3-9BA06B427079}"/>
              </a:ext>
            </a:extLst>
          </p:cNvPr>
          <p:cNvSpPr>
            <a:spLocks noChangeArrowheads="1"/>
          </p:cNvSpPr>
          <p:nvPr/>
        </p:nvSpPr>
        <p:spPr bwMode="auto">
          <a:xfrm>
            <a:off x="3200400" y="28956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26" name="Oval 9">
            <a:extLst>
              <a:ext uri="{FF2B5EF4-FFF2-40B4-BE49-F238E27FC236}">
                <a16:creationId xmlns:a16="http://schemas.microsoft.com/office/drawing/2014/main" id="{02131B30-7BDF-408D-BD97-F82AEA4D358A}"/>
              </a:ext>
            </a:extLst>
          </p:cNvPr>
          <p:cNvSpPr>
            <a:spLocks noChangeArrowheads="1"/>
          </p:cNvSpPr>
          <p:nvPr/>
        </p:nvSpPr>
        <p:spPr bwMode="auto">
          <a:xfrm>
            <a:off x="3200400" y="38862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27" name="Oval 10">
            <a:extLst>
              <a:ext uri="{FF2B5EF4-FFF2-40B4-BE49-F238E27FC236}">
                <a16:creationId xmlns:a16="http://schemas.microsoft.com/office/drawing/2014/main" id="{7694AEE5-D7C7-45FC-814B-3F1A20AEEE7D}"/>
              </a:ext>
            </a:extLst>
          </p:cNvPr>
          <p:cNvSpPr>
            <a:spLocks noChangeArrowheads="1"/>
          </p:cNvSpPr>
          <p:nvPr/>
        </p:nvSpPr>
        <p:spPr bwMode="auto">
          <a:xfrm>
            <a:off x="4724400" y="24384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28" name="Oval 11">
            <a:extLst>
              <a:ext uri="{FF2B5EF4-FFF2-40B4-BE49-F238E27FC236}">
                <a16:creationId xmlns:a16="http://schemas.microsoft.com/office/drawing/2014/main" id="{4CCE5FE2-4FD6-4C48-9B49-E6C3E0687B9E}"/>
              </a:ext>
            </a:extLst>
          </p:cNvPr>
          <p:cNvSpPr>
            <a:spLocks noChangeArrowheads="1"/>
          </p:cNvSpPr>
          <p:nvPr/>
        </p:nvSpPr>
        <p:spPr bwMode="auto">
          <a:xfrm>
            <a:off x="4724400" y="42672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29" name="Oval 12">
            <a:extLst>
              <a:ext uri="{FF2B5EF4-FFF2-40B4-BE49-F238E27FC236}">
                <a16:creationId xmlns:a16="http://schemas.microsoft.com/office/drawing/2014/main" id="{01437BE9-A6EE-4461-A54E-50545F7C612A}"/>
              </a:ext>
            </a:extLst>
          </p:cNvPr>
          <p:cNvSpPr>
            <a:spLocks noChangeArrowheads="1"/>
          </p:cNvSpPr>
          <p:nvPr/>
        </p:nvSpPr>
        <p:spPr bwMode="auto">
          <a:xfrm>
            <a:off x="6096000" y="32766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30" name="Oval 13">
            <a:extLst>
              <a:ext uri="{FF2B5EF4-FFF2-40B4-BE49-F238E27FC236}">
                <a16:creationId xmlns:a16="http://schemas.microsoft.com/office/drawing/2014/main" id="{7E4D96E4-9073-4699-89AA-1393F2090FA8}"/>
              </a:ext>
            </a:extLst>
          </p:cNvPr>
          <p:cNvSpPr>
            <a:spLocks noChangeArrowheads="1"/>
          </p:cNvSpPr>
          <p:nvPr/>
        </p:nvSpPr>
        <p:spPr bwMode="auto">
          <a:xfrm>
            <a:off x="7391400" y="3200400"/>
            <a:ext cx="381000" cy="3810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5131" name="Line 14">
            <a:extLst>
              <a:ext uri="{FF2B5EF4-FFF2-40B4-BE49-F238E27FC236}">
                <a16:creationId xmlns:a16="http://schemas.microsoft.com/office/drawing/2014/main" id="{FA66F5F1-AA1F-4940-A561-373E20F4ED7A}"/>
              </a:ext>
            </a:extLst>
          </p:cNvPr>
          <p:cNvSpPr>
            <a:spLocks noChangeShapeType="1"/>
          </p:cNvSpPr>
          <p:nvPr/>
        </p:nvSpPr>
        <p:spPr bwMode="auto">
          <a:xfrm>
            <a:off x="2057400" y="2667000"/>
            <a:ext cx="2667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2" name="Line 15">
            <a:extLst>
              <a:ext uri="{FF2B5EF4-FFF2-40B4-BE49-F238E27FC236}">
                <a16:creationId xmlns:a16="http://schemas.microsoft.com/office/drawing/2014/main" id="{AEF1700E-F715-4BF7-813E-2B7F66F91391}"/>
              </a:ext>
            </a:extLst>
          </p:cNvPr>
          <p:cNvSpPr>
            <a:spLocks noChangeShapeType="1"/>
          </p:cNvSpPr>
          <p:nvPr/>
        </p:nvSpPr>
        <p:spPr bwMode="auto">
          <a:xfrm>
            <a:off x="2057400" y="4419600"/>
            <a:ext cx="2667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3" name="Line 16">
            <a:extLst>
              <a:ext uri="{FF2B5EF4-FFF2-40B4-BE49-F238E27FC236}">
                <a16:creationId xmlns:a16="http://schemas.microsoft.com/office/drawing/2014/main" id="{C43B8A4E-B5C5-4CFE-9B83-D04CBADACED6}"/>
              </a:ext>
            </a:extLst>
          </p:cNvPr>
          <p:cNvSpPr>
            <a:spLocks noChangeShapeType="1"/>
          </p:cNvSpPr>
          <p:nvPr/>
        </p:nvSpPr>
        <p:spPr bwMode="auto">
          <a:xfrm>
            <a:off x="1905000" y="2819400"/>
            <a:ext cx="137160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4" name="Line 17">
            <a:extLst>
              <a:ext uri="{FF2B5EF4-FFF2-40B4-BE49-F238E27FC236}">
                <a16:creationId xmlns:a16="http://schemas.microsoft.com/office/drawing/2014/main" id="{CE20B90A-73E3-4C1A-B651-4519E5D5B573}"/>
              </a:ext>
            </a:extLst>
          </p:cNvPr>
          <p:cNvSpPr>
            <a:spLocks noChangeShapeType="1"/>
          </p:cNvSpPr>
          <p:nvPr/>
        </p:nvSpPr>
        <p:spPr bwMode="auto">
          <a:xfrm flipV="1">
            <a:off x="1828800" y="3276600"/>
            <a:ext cx="14478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5" name="Line 18">
            <a:extLst>
              <a:ext uri="{FF2B5EF4-FFF2-40B4-BE49-F238E27FC236}">
                <a16:creationId xmlns:a16="http://schemas.microsoft.com/office/drawing/2014/main" id="{7FF16217-BFDE-443B-8EA5-2A501350C4A5}"/>
              </a:ext>
            </a:extLst>
          </p:cNvPr>
          <p:cNvSpPr>
            <a:spLocks noChangeShapeType="1"/>
          </p:cNvSpPr>
          <p:nvPr/>
        </p:nvSpPr>
        <p:spPr bwMode="auto">
          <a:xfrm flipV="1">
            <a:off x="3581400" y="2743200"/>
            <a:ext cx="1143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6" name="Line 19">
            <a:extLst>
              <a:ext uri="{FF2B5EF4-FFF2-40B4-BE49-F238E27FC236}">
                <a16:creationId xmlns:a16="http://schemas.microsoft.com/office/drawing/2014/main" id="{6147457F-56E7-4D48-8347-3EAC48BDA90D}"/>
              </a:ext>
            </a:extLst>
          </p:cNvPr>
          <p:cNvSpPr>
            <a:spLocks noChangeShapeType="1"/>
          </p:cNvSpPr>
          <p:nvPr/>
        </p:nvSpPr>
        <p:spPr bwMode="auto">
          <a:xfrm>
            <a:off x="3581400" y="4038600"/>
            <a:ext cx="1143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7" name="Line 20">
            <a:extLst>
              <a:ext uri="{FF2B5EF4-FFF2-40B4-BE49-F238E27FC236}">
                <a16:creationId xmlns:a16="http://schemas.microsoft.com/office/drawing/2014/main" id="{B8F5FEFE-D87A-44CE-9AA4-45D839E23E85}"/>
              </a:ext>
            </a:extLst>
          </p:cNvPr>
          <p:cNvSpPr>
            <a:spLocks noChangeShapeType="1"/>
          </p:cNvSpPr>
          <p:nvPr/>
        </p:nvSpPr>
        <p:spPr bwMode="auto">
          <a:xfrm>
            <a:off x="5105400" y="2590800"/>
            <a:ext cx="9906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8" name="Line 21">
            <a:extLst>
              <a:ext uri="{FF2B5EF4-FFF2-40B4-BE49-F238E27FC236}">
                <a16:creationId xmlns:a16="http://schemas.microsoft.com/office/drawing/2014/main" id="{65E32861-723D-409F-AE87-78AA47561908}"/>
              </a:ext>
            </a:extLst>
          </p:cNvPr>
          <p:cNvSpPr>
            <a:spLocks noChangeShapeType="1"/>
          </p:cNvSpPr>
          <p:nvPr/>
        </p:nvSpPr>
        <p:spPr bwMode="auto">
          <a:xfrm flipV="1">
            <a:off x="5105400" y="3581400"/>
            <a:ext cx="10668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9" name="Line 22">
            <a:extLst>
              <a:ext uri="{FF2B5EF4-FFF2-40B4-BE49-F238E27FC236}">
                <a16:creationId xmlns:a16="http://schemas.microsoft.com/office/drawing/2014/main" id="{7823FA2F-162A-4CEF-B599-B6AAA017553D}"/>
              </a:ext>
            </a:extLst>
          </p:cNvPr>
          <p:cNvSpPr>
            <a:spLocks noChangeShapeType="1"/>
          </p:cNvSpPr>
          <p:nvPr/>
        </p:nvSpPr>
        <p:spPr bwMode="auto">
          <a:xfrm>
            <a:off x="6477000" y="3429000"/>
            <a:ext cx="914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40" name="Text Box 23">
            <a:extLst>
              <a:ext uri="{FF2B5EF4-FFF2-40B4-BE49-F238E27FC236}">
                <a16:creationId xmlns:a16="http://schemas.microsoft.com/office/drawing/2014/main" id="{83EC0DE2-FA68-4399-8960-9559B4D0B546}"/>
              </a:ext>
            </a:extLst>
          </p:cNvPr>
          <p:cNvSpPr txBox="1">
            <a:spLocks noChangeArrowheads="1"/>
          </p:cNvSpPr>
          <p:nvPr/>
        </p:nvSpPr>
        <p:spPr bwMode="auto">
          <a:xfrm>
            <a:off x="1600200" y="20574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1</a:t>
            </a:r>
          </a:p>
        </p:txBody>
      </p:sp>
      <p:sp>
        <p:nvSpPr>
          <p:cNvPr id="5141" name="Text Box 24">
            <a:extLst>
              <a:ext uri="{FF2B5EF4-FFF2-40B4-BE49-F238E27FC236}">
                <a16:creationId xmlns:a16="http://schemas.microsoft.com/office/drawing/2014/main" id="{78C56568-E77F-4157-AE27-B5A23120F411}"/>
              </a:ext>
            </a:extLst>
          </p:cNvPr>
          <p:cNvSpPr>
            <a:spLocks noGrp="1" noChangeArrowheads="1"/>
          </p:cNvSpPr>
          <p:nvPr>
            <p:ph type="body" idx="1"/>
          </p:nvPr>
        </p:nvSpPr>
        <p:spPr>
          <a:xfrm>
            <a:off x="685800" y="1143000"/>
            <a:ext cx="7772400" cy="4953000"/>
          </a:xfrm>
          <a:noFill/>
        </p:spPr>
        <p:txBody>
          <a:bodyPr/>
          <a:lstStyle/>
          <a:p>
            <a:pPr eaLnBrk="1" hangingPunct="1">
              <a:spcBef>
                <a:spcPct val="50000"/>
              </a:spcBef>
              <a:buFontTx/>
              <a:buNone/>
            </a:pPr>
            <a:r>
              <a:rPr lang="en-US" altLang="en-US"/>
              <a:t>Figure 2.1:</a:t>
            </a:r>
          </a:p>
        </p:txBody>
      </p:sp>
      <p:sp>
        <p:nvSpPr>
          <p:cNvPr id="5142" name="Text Box 25">
            <a:extLst>
              <a:ext uri="{FF2B5EF4-FFF2-40B4-BE49-F238E27FC236}">
                <a16:creationId xmlns:a16="http://schemas.microsoft.com/office/drawing/2014/main" id="{A1FE5EBF-DB81-4D23-9B06-AAA2FEDA921A}"/>
              </a:ext>
            </a:extLst>
          </p:cNvPr>
          <p:cNvSpPr txBox="1">
            <a:spLocks noChangeArrowheads="1"/>
          </p:cNvSpPr>
          <p:nvPr/>
        </p:nvSpPr>
        <p:spPr bwMode="auto">
          <a:xfrm>
            <a:off x="4724400" y="19812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2</a:t>
            </a:r>
          </a:p>
        </p:txBody>
      </p:sp>
      <p:sp>
        <p:nvSpPr>
          <p:cNvPr id="5143" name="Text Box 26">
            <a:extLst>
              <a:ext uri="{FF2B5EF4-FFF2-40B4-BE49-F238E27FC236}">
                <a16:creationId xmlns:a16="http://schemas.microsoft.com/office/drawing/2014/main" id="{A03C4BB1-8AD3-4FE8-9C09-2E05E7928E03}"/>
              </a:ext>
            </a:extLst>
          </p:cNvPr>
          <p:cNvSpPr txBox="1">
            <a:spLocks noChangeArrowheads="1"/>
          </p:cNvSpPr>
          <p:nvPr/>
        </p:nvSpPr>
        <p:spPr bwMode="auto">
          <a:xfrm>
            <a:off x="2743200" y="28194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3</a:t>
            </a:r>
          </a:p>
        </p:txBody>
      </p:sp>
      <p:sp>
        <p:nvSpPr>
          <p:cNvPr id="5144" name="Text Box 27">
            <a:extLst>
              <a:ext uri="{FF2B5EF4-FFF2-40B4-BE49-F238E27FC236}">
                <a16:creationId xmlns:a16="http://schemas.microsoft.com/office/drawing/2014/main" id="{796507F7-FECB-4DD3-A527-303B55F7C535}"/>
              </a:ext>
            </a:extLst>
          </p:cNvPr>
          <p:cNvSpPr txBox="1">
            <a:spLocks noChangeArrowheads="1"/>
          </p:cNvSpPr>
          <p:nvPr/>
        </p:nvSpPr>
        <p:spPr bwMode="auto">
          <a:xfrm>
            <a:off x="2819400" y="38862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4</a:t>
            </a:r>
          </a:p>
        </p:txBody>
      </p:sp>
      <p:sp>
        <p:nvSpPr>
          <p:cNvPr id="5145" name="Text Box 28">
            <a:extLst>
              <a:ext uri="{FF2B5EF4-FFF2-40B4-BE49-F238E27FC236}">
                <a16:creationId xmlns:a16="http://schemas.microsoft.com/office/drawing/2014/main" id="{677380FB-79DF-477B-9FC8-F274C01C8B89}"/>
              </a:ext>
            </a:extLst>
          </p:cNvPr>
          <p:cNvSpPr txBox="1">
            <a:spLocks noChangeArrowheads="1"/>
          </p:cNvSpPr>
          <p:nvPr/>
        </p:nvSpPr>
        <p:spPr bwMode="auto">
          <a:xfrm>
            <a:off x="1371600" y="4114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5</a:t>
            </a:r>
          </a:p>
        </p:txBody>
      </p:sp>
      <p:sp>
        <p:nvSpPr>
          <p:cNvPr id="5146" name="Text Box 29">
            <a:extLst>
              <a:ext uri="{FF2B5EF4-FFF2-40B4-BE49-F238E27FC236}">
                <a16:creationId xmlns:a16="http://schemas.microsoft.com/office/drawing/2014/main" id="{BE6EEBD6-0C6E-4C57-83ED-25C3BB3474AA}"/>
              </a:ext>
            </a:extLst>
          </p:cNvPr>
          <p:cNvSpPr txBox="1">
            <a:spLocks noChangeArrowheads="1"/>
          </p:cNvSpPr>
          <p:nvPr/>
        </p:nvSpPr>
        <p:spPr bwMode="auto">
          <a:xfrm>
            <a:off x="5181600" y="43434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6</a:t>
            </a:r>
          </a:p>
        </p:txBody>
      </p:sp>
      <p:sp>
        <p:nvSpPr>
          <p:cNvPr id="5147" name="Text Box 30">
            <a:extLst>
              <a:ext uri="{FF2B5EF4-FFF2-40B4-BE49-F238E27FC236}">
                <a16:creationId xmlns:a16="http://schemas.microsoft.com/office/drawing/2014/main" id="{F6C4367C-3F33-453D-B68C-7C586348BD93}"/>
              </a:ext>
            </a:extLst>
          </p:cNvPr>
          <p:cNvSpPr txBox="1">
            <a:spLocks noChangeArrowheads="1"/>
          </p:cNvSpPr>
          <p:nvPr/>
        </p:nvSpPr>
        <p:spPr bwMode="auto">
          <a:xfrm>
            <a:off x="6248400" y="26670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7</a:t>
            </a:r>
          </a:p>
        </p:txBody>
      </p:sp>
      <p:sp>
        <p:nvSpPr>
          <p:cNvPr id="5148" name="Text Box 31">
            <a:extLst>
              <a:ext uri="{FF2B5EF4-FFF2-40B4-BE49-F238E27FC236}">
                <a16:creationId xmlns:a16="http://schemas.microsoft.com/office/drawing/2014/main" id="{4155DFA2-4C9B-44C6-A912-DFD9B1BE47A8}"/>
              </a:ext>
            </a:extLst>
          </p:cNvPr>
          <p:cNvSpPr txBox="1">
            <a:spLocks noChangeArrowheads="1"/>
          </p:cNvSpPr>
          <p:nvPr/>
        </p:nvSpPr>
        <p:spPr bwMode="auto">
          <a:xfrm>
            <a:off x="7467600" y="27432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8</a:t>
            </a:r>
          </a:p>
        </p:txBody>
      </p:sp>
      <p:sp>
        <p:nvSpPr>
          <p:cNvPr id="5149" name="Text Box 32">
            <a:extLst>
              <a:ext uri="{FF2B5EF4-FFF2-40B4-BE49-F238E27FC236}">
                <a16:creationId xmlns:a16="http://schemas.microsoft.com/office/drawing/2014/main" id="{23F8F0E5-3C01-41CA-8683-A8432C908C30}"/>
              </a:ext>
            </a:extLst>
          </p:cNvPr>
          <p:cNvSpPr txBox="1">
            <a:spLocks noChangeArrowheads="1"/>
          </p:cNvSpPr>
          <p:nvPr/>
        </p:nvSpPr>
        <p:spPr bwMode="auto">
          <a:xfrm>
            <a:off x="1143000" y="5029200"/>
            <a:ext cx="693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b="1" dirty="0">
                <a:solidFill>
                  <a:srgbClr val="FF3300"/>
                </a:solidFill>
              </a:rPr>
              <a:t>Figure 1</a:t>
            </a:r>
            <a:r>
              <a:rPr lang="en-US" altLang="en-US" dirty="0"/>
              <a:t>: A graph with eight nodes and nine edges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DF6BBCAF-4C0E-40C5-8878-2EB0E0CA76DD}"/>
              </a:ext>
            </a:extLst>
          </p:cNvPr>
          <p:cNvSpPr>
            <a:spLocks noGrp="1" noChangeArrowheads="1"/>
          </p:cNvSpPr>
          <p:nvPr>
            <p:ph type="body" idx="1"/>
          </p:nvPr>
        </p:nvSpPr>
        <p:spPr>
          <a:xfrm>
            <a:off x="762000" y="1066800"/>
            <a:ext cx="7772400" cy="4114800"/>
          </a:xfrm>
        </p:spPr>
        <p:txBody>
          <a:bodyPr/>
          <a:lstStyle/>
          <a:p>
            <a:pPr eaLnBrk="1" hangingPunct="1"/>
            <a:r>
              <a:rPr lang="en-US" altLang="en-US"/>
              <a:t>Figure 2.2</a:t>
            </a:r>
          </a:p>
          <a:p>
            <a:pPr eaLnBrk="1" hangingPunct="1"/>
            <a:endParaRPr lang="en-US" altLang="en-US"/>
          </a:p>
          <a:p>
            <a:pPr eaLnBrk="1" hangingPunct="1">
              <a:buFontTx/>
              <a:buNone/>
            </a:pPr>
            <a:endParaRPr lang="en-US" altLang="en-US"/>
          </a:p>
        </p:txBody>
      </p:sp>
      <p:sp>
        <p:nvSpPr>
          <p:cNvPr id="6147" name="Rectangle 4">
            <a:extLst>
              <a:ext uri="{FF2B5EF4-FFF2-40B4-BE49-F238E27FC236}">
                <a16:creationId xmlns:a16="http://schemas.microsoft.com/office/drawing/2014/main" id="{BD22F700-7841-496E-9B0E-94092B327CF8}"/>
              </a:ext>
            </a:extLst>
          </p:cNvPr>
          <p:cNvSpPr>
            <a:spLocks noChangeArrowheads="1"/>
          </p:cNvSpPr>
          <p:nvPr/>
        </p:nvSpPr>
        <p:spPr bwMode="auto">
          <a:xfrm>
            <a:off x="2209800" y="3810000"/>
            <a:ext cx="838200" cy="6096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NOT</a:t>
            </a:r>
          </a:p>
        </p:txBody>
      </p:sp>
      <p:sp>
        <p:nvSpPr>
          <p:cNvPr id="6148" name="Rectangle 5">
            <a:extLst>
              <a:ext uri="{FF2B5EF4-FFF2-40B4-BE49-F238E27FC236}">
                <a16:creationId xmlns:a16="http://schemas.microsoft.com/office/drawing/2014/main" id="{6F1E1359-F099-4CE1-9D25-741053CCDBE2}"/>
              </a:ext>
            </a:extLst>
          </p:cNvPr>
          <p:cNvSpPr>
            <a:spLocks noChangeArrowheads="1"/>
          </p:cNvSpPr>
          <p:nvPr/>
        </p:nvSpPr>
        <p:spPr bwMode="auto">
          <a:xfrm>
            <a:off x="2209800" y="2514600"/>
            <a:ext cx="838200" cy="6096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NOT</a:t>
            </a:r>
          </a:p>
        </p:txBody>
      </p:sp>
      <p:sp>
        <p:nvSpPr>
          <p:cNvPr id="6149" name="Rectangle 6">
            <a:extLst>
              <a:ext uri="{FF2B5EF4-FFF2-40B4-BE49-F238E27FC236}">
                <a16:creationId xmlns:a16="http://schemas.microsoft.com/office/drawing/2014/main" id="{BB70FB60-C02C-4A46-BD2C-A420C7953A72}"/>
              </a:ext>
            </a:extLst>
          </p:cNvPr>
          <p:cNvSpPr>
            <a:spLocks noChangeArrowheads="1"/>
          </p:cNvSpPr>
          <p:nvPr/>
        </p:nvSpPr>
        <p:spPr bwMode="auto">
          <a:xfrm>
            <a:off x="4495800" y="1752600"/>
            <a:ext cx="838200" cy="6096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AND</a:t>
            </a:r>
          </a:p>
        </p:txBody>
      </p:sp>
      <p:sp>
        <p:nvSpPr>
          <p:cNvPr id="6150" name="Rectangle 7">
            <a:extLst>
              <a:ext uri="{FF2B5EF4-FFF2-40B4-BE49-F238E27FC236}">
                <a16:creationId xmlns:a16="http://schemas.microsoft.com/office/drawing/2014/main" id="{5DB351A1-9208-42DD-810B-449E667D4A75}"/>
              </a:ext>
            </a:extLst>
          </p:cNvPr>
          <p:cNvSpPr>
            <a:spLocks noChangeArrowheads="1"/>
          </p:cNvSpPr>
          <p:nvPr/>
        </p:nvSpPr>
        <p:spPr bwMode="auto">
          <a:xfrm>
            <a:off x="4572000" y="4495800"/>
            <a:ext cx="838200" cy="6096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AND</a:t>
            </a:r>
          </a:p>
        </p:txBody>
      </p:sp>
      <p:sp>
        <p:nvSpPr>
          <p:cNvPr id="6151" name="Rectangle 8">
            <a:extLst>
              <a:ext uri="{FF2B5EF4-FFF2-40B4-BE49-F238E27FC236}">
                <a16:creationId xmlns:a16="http://schemas.microsoft.com/office/drawing/2014/main" id="{F842D2F9-3919-43FC-96EA-50DF4E595917}"/>
              </a:ext>
            </a:extLst>
          </p:cNvPr>
          <p:cNvSpPr>
            <a:spLocks noChangeArrowheads="1"/>
          </p:cNvSpPr>
          <p:nvPr/>
        </p:nvSpPr>
        <p:spPr bwMode="auto">
          <a:xfrm>
            <a:off x="6781800" y="3200400"/>
            <a:ext cx="838200" cy="609600"/>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OR</a:t>
            </a:r>
          </a:p>
        </p:txBody>
      </p:sp>
      <p:sp>
        <p:nvSpPr>
          <p:cNvPr id="6152" name="Line 9">
            <a:extLst>
              <a:ext uri="{FF2B5EF4-FFF2-40B4-BE49-F238E27FC236}">
                <a16:creationId xmlns:a16="http://schemas.microsoft.com/office/drawing/2014/main" id="{5FD3A328-77D5-4239-9AEC-1C1E1C73E21C}"/>
              </a:ext>
            </a:extLst>
          </p:cNvPr>
          <p:cNvSpPr>
            <a:spLocks noChangeShapeType="1"/>
          </p:cNvSpPr>
          <p:nvPr/>
        </p:nvSpPr>
        <p:spPr bwMode="auto">
          <a:xfrm>
            <a:off x="685800" y="1905000"/>
            <a:ext cx="3810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3" name="Line 10">
            <a:extLst>
              <a:ext uri="{FF2B5EF4-FFF2-40B4-BE49-F238E27FC236}">
                <a16:creationId xmlns:a16="http://schemas.microsoft.com/office/drawing/2014/main" id="{DA3EED9E-E68D-4289-B7B0-06BD7CF5BA36}"/>
              </a:ext>
            </a:extLst>
          </p:cNvPr>
          <p:cNvSpPr>
            <a:spLocks noChangeShapeType="1"/>
          </p:cNvSpPr>
          <p:nvPr/>
        </p:nvSpPr>
        <p:spPr bwMode="auto">
          <a:xfrm>
            <a:off x="762000" y="4953000"/>
            <a:ext cx="3810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4" name="Line 12">
            <a:extLst>
              <a:ext uri="{FF2B5EF4-FFF2-40B4-BE49-F238E27FC236}">
                <a16:creationId xmlns:a16="http://schemas.microsoft.com/office/drawing/2014/main" id="{52F1F642-4073-4749-A90F-957484AC4F6C}"/>
              </a:ext>
            </a:extLst>
          </p:cNvPr>
          <p:cNvSpPr>
            <a:spLocks noChangeShapeType="1"/>
          </p:cNvSpPr>
          <p:nvPr/>
        </p:nvSpPr>
        <p:spPr bwMode="auto">
          <a:xfrm flipV="1">
            <a:off x="1371600" y="2895600"/>
            <a:ext cx="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3">
            <a:extLst>
              <a:ext uri="{FF2B5EF4-FFF2-40B4-BE49-F238E27FC236}">
                <a16:creationId xmlns:a16="http://schemas.microsoft.com/office/drawing/2014/main" id="{D5BEF313-F1FD-46AF-AA34-AE4B87D298EA}"/>
              </a:ext>
            </a:extLst>
          </p:cNvPr>
          <p:cNvSpPr>
            <a:spLocks noChangeShapeType="1"/>
          </p:cNvSpPr>
          <p:nvPr/>
        </p:nvSpPr>
        <p:spPr bwMode="auto">
          <a:xfrm>
            <a:off x="1371600" y="2895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6" name="Line 14">
            <a:extLst>
              <a:ext uri="{FF2B5EF4-FFF2-40B4-BE49-F238E27FC236}">
                <a16:creationId xmlns:a16="http://schemas.microsoft.com/office/drawing/2014/main" id="{0B08D444-4B87-431A-A8E8-A27F5A9D07BB}"/>
              </a:ext>
            </a:extLst>
          </p:cNvPr>
          <p:cNvSpPr>
            <a:spLocks noChangeShapeType="1"/>
          </p:cNvSpPr>
          <p:nvPr/>
        </p:nvSpPr>
        <p:spPr bwMode="auto">
          <a:xfrm>
            <a:off x="1066800" y="1905000"/>
            <a:ext cx="0" cy="213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5">
            <a:extLst>
              <a:ext uri="{FF2B5EF4-FFF2-40B4-BE49-F238E27FC236}">
                <a16:creationId xmlns:a16="http://schemas.microsoft.com/office/drawing/2014/main" id="{1BF69241-433D-476E-AE55-3662E3E1CD78}"/>
              </a:ext>
            </a:extLst>
          </p:cNvPr>
          <p:cNvSpPr>
            <a:spLocks noChangeShapeType="1"/>
          </p:cNvSpPr>
          <p:nvPr/>
        </p:nvSpPr>
        <p:spPr bwMode="auto">
          <a:xfrm>
            <a:off x="1066800" y="40386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8" name="Line 16">
            <a:extLst>
              <a:ext uri="{FF2B5EF4-FFF2-40B4-BE49-F238E27FC236}">
                <a16:creationId xmlns:a16="http://schemas.microsoft.com/office/drawing/2014/main" id="{F14ED804-2A8E-48D1-BD20-1C6ECC0C8138}"/>
              </a:ext>
            </a:extLst>
          </p:cNvPr>
          <p:cNvSpPr>
            <a:spLocks noChangeShapeType="1"/>
          </p:cNvSpPr>
          <p:nvPr/>
        </p:nvSpPr>
        <p:spPr bwMode="auto">
          <a:xfrm>
            <a:off x="3962400" y="4648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9" name="Line 17">
            <a:extLst>
              <a:ext uri="{FF2B5EF4-FFF2-40B4-BE49-F238E27FC236}">
                <a16:creationId xmlns:a16="http://schemas.microsoft.com/office/drawing/2014/main" id="{1548307F-A252-4D95-A95D-FFA2EDAA773D}"/>
              </a:ext>
            </a:extLst>
          </p:cNvPr>
          <p:cNvSpPr>
            <a:spLocks noChangeShapeType="1"/>
          </p:cNvSpPr>
          <p:nvPr/>
        </p:nvSpPr>
        <p:spPr bwMode="auto">
          <a:xfrm>
            <a:off x="3048000" y="40386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0" name="Line 19">
            <a:extLst>
              <a:ext uri="{FF2B5EF4-FFF2-40B4-BE49-F238E27FC236}">
                <a16:creationId xmlns:a16="http://schemas.microsoft.com/office/drawing/2014/main" id="{61C7FEC5-876E-4EC0-94BB-7C3A2E25D903}"/>
              </a:ext>
            </a:extLst>
          </p:cNvPr>
          <p:cNvSpPr>
            <a:spLocks noChangeShapeType="1"/>
          </p:cNvSpPr>
          <p:nvPr/>
        </p:nvSpPr>
        <p:spPr bwMode="auto">
          <a:xfrm>
            <a:off x="3962400" y="4038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1" name="Line 20">
            <a:extLst>
              <a:ext uri="{FF2B5EF4-FFF2-40B4-BE49-F238E27FC236}">
                <a16:creationId xmlns:a16="http://schemas.microsoft.com/office/drawing/2014/main" id="{9DE5095A-0FA8-4D4E-8153-B55876EE7E04}"/>
              </a:ext>
            </a:extLst>
          </p:cNvPr>
          <p:cNvSpPr>
            <a:spLocks noChangeShapeType="1"/>
          </p:cNvSpPr>
          <p:nvPr/>
        </p:nvSpPr>
        <p:spPr bwMode="auto">
          <a:xfrm>
            <a:off x="3886200" y="2209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62" name="Line 21">
            <a:extLst>
              <a:ext uri="{FF2B5EF4-FFF2-40B4-BE49-F238E27FC236}">
                <a16:creationId xmlns:a16="http://schemas.microsoft.com/office/drawing/2014/main" id="{DA912D8A-5DA5-4AA4-B92D-640F5745D02A}"/>
              </a:ext>
            </a:extLst>
          </p:cNvPr>
          <p:cNvSpPr>
            <a:spLocks noChangeShapeType="1"/>
          </p:cNvSpPr>
          <p:nvPr/>
        </p:nvSpPr>
        <p:spPr bwMode="auto">
          <a:xfrm>
            <a:off x="3048000" y="2819400"/>
            <a:ext cx="83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3" name="Line 22">
            <a:extLst>
              <a:ext uri="{FF2B5EF4-FFF2-40B4-BE49-F238E27FC236}">
                <a16:creationId xmlns:a16="http://schemas.microsoft.com/office/drawing/2014/main" id="{E5469467-1769-41E8-83DA-31DBC7062DD4}"/>
              </a:ext>
            </a:extLst>
          </p:cNvPr>
          <p:cNvSpPr>
            <a:spLocks noChangeShapeType="1"/>
          </p:cNvSpPr>
          <p:nvPr/>
        </p:nvSpPr>
        <p:spPr bwMode="auto">
          <a:xfrm flipV="1">
            <a:off x="3886200" y="22098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4" name="Line 23">
            <a:extLst>
              <a:ext uri="{FF2B5EF4-FFF2-40B4-BE49-F238E27FC236}">
                <a16:creationId xmlns:a16="http://schemas.microsoft.com/office/drawing/2014/main" id="{19D7EE61-C43B-4F46-8838-6A218D20BD6D}"/>
              </a:ext>
            </a:extLst>
          </p:cNvPr>
          <p:cNvSpPr>
            <a:spLocks noChangeShapeType="1"/>
          </p:cNvSpPr>
          <p:nvPr/>
        </p:nvSpPr>
        <p:spPr bwMode="auto">
          <a:xfrm>
            <a:off x="6172200" y="3352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65" name="Line 24">
            <a:extLst>
              <a:ext uri="{FF2B5EF4-FFF2-40B4-BE49-F238E27FC236}">
                <a16:creationId xmlns:a16="http://schemas.microsoft.com/office/drawing/2014/main" id="{81A64530-D41D-4055-BCF7-2F0AD69DE728}"/>
              </a:ext>
            </a:extLst>
          </p:cNvPr>
          <p:cNvSpPr>
            <a:spLocks noChangeShapeType="1"/>
          </p:cNvSpPr>
          <p:nvPr/>
        </p:nvSpPr>
        <p:spPr bwMode="auto">
          <a:xfrm>
            <a:off x="6172200" y="36576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66" name="Line 25">
            <a:extLst>
              <a:ext uri="{FF2B5EF4-FFF2-40B4-BE49-F238E27FC236}">
                <a16:creationId xmlns:a16="http://schemas.microsoft.com/office/drawing/2014/main" id="{152F5069-C419-44BB-B6D1-49D4A7EE2581}"/>
              </a:ext>
            </a:extLst>
          </p:cNvPr>
          <p:cNvSpPr>
            <a:spLocks noChangeShapeType="1"/>
          </p:cNvSpPr>
          <p:nvPr/>
        </p:nvSpPr>
        <p:spPr bwMode="auto">
          <a:xfrm>
            <a:off x="5334000" y="2057400"/>
            <a:ext cx="83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Line 26">
            <a:extLst>
              <a:ext uri="{FF2B5EF4-FFF2-40B4-BE49-F238E27FC236}">
                <a16:creationId xmlns:a16="http://schemas.microsoft.com/office/drawing/2014/main" id="{125E1107-15E7-491A-A2F2-DC45F24AFD31}"/>
              </a:ext>
            </a:extLst>
          </p:cNvPr>
          <p:cNvSpPr>
            <a:spLocks noChangeShapeType="1"/>
          </p:cNvSpPr>
          <p:nvPr/>
        </p:nvSpPr>
        <p:spPr bwMode="auto">
          <a:xfrm>
            <a:off x="6172200" y="2057400"/>
            <a:ext cx="0" cy="129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8" name="Line 27">
            <a:extLst>
              <a:ext uri="{FF2B5EF4-FFF2-40B4-BE49-F238E27FC236}">
                <a16:creationId xmlns:a16="http://schemas.microsoft.com/office/drawing/2014/main" id="{283BA2AB-28F7-40A7-B5DA-0E2B406BE69E}"/>
              </a:ext>
            </a:extLst>
          </p:cNvPr>
          <p:cNvSpPr>
            <a:spLocks noChangeShapeType="1"/>
          </p:cNvSpPr>
          <p:nvPr/>
        </p:nvSpPr>
        <p:spPr bwMode="auto">
          <a:xfrm>
            <a:off x="5410200" y="4800600"/>
            <a:ext cx="762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9" name="Line 28">
            <a:extLst>
              <a:ext uri="{FF2B5EF4-FFF2-40B4-BE49-F238E27FC236}">
                <a16:creationId xmlns:a16="http://schemas.microsoft.com/office/drawing/2014/main" id="{B8D4493A-3253-4D62-938E-AC60B67A5980}"/>
              </a:ext>
            </a:extLst>
          </p:cNvPr>
          <p:cNvSpPr>
            <a:spLocks noChangeShapeType="1"/>
          </p:cNvSpPr>
          <p:nvPr/>
        </p:nvSpPr>
        <p:spPr bwMode="auto">
          <a:xfrm flipV="1">
            <a:off x="6172200" y="3657600"/>
            <a:ext cx="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0" name="Oval 29">
            <a:extLst>
              <a:ext uri="{FF2B5EF4-FFF2-40B4-BE49-F238E27FC236}">
                <a16:creationId xmlns:a16="http://schemas.microsoft.com/office/drawing/2014/main" id="{22054F66-6F1F-4C7F-916A-3FC21B13AE41}"/>
              </a:ext>
            </a:extLst>
          </p:cNvPr>
          <p:cNvSpPr>
            <a:spLocks noChangeArrowheads="1"/>
          </p:cNvSpPr>
          <p:nvPr/>
        </p:nvSpPr>
        <p:spPr bwMode="auto">
          <a:xfrm>
            <a:off x="457200" y="1752600"/>
            <a:ext cx="228600" cy="2286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6171" name="Oval 30">
            <a:extLst>
              <a:ext uri="{FF2B5EF4-FFF2-40B4-BE49-F238E27FC236}">
                <a16:creationId xmlns:a16="http://schemas.microsoft.com/office/drawing/2014/main" id="{2EC1E5B9-F26C-4FD9-8D16-41D5E890EEAF}"/>
              </a:ext>
            </a:extLst>
          </p:cNvPr>
          <p:cNvSpPr>
            <a:spLocks noChangeArrowheads="1"/>
          </p:cNvSpPr>
          <p:nvPr/>
        </p:nvSpPr>
        <p:spPr bwMode="auto">
          <a:xfrm>
            <a:off x="533400" y="4800600"/>
            <a:ext cx="228600" cy="2286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6172" name="Line 36">
            <a:extLst>
              <a:ext uri="{FF2B5EF4-FFF2-40B4-BE49-F238E27FC236}">
                <a16:creationId xmlns:a16="http://schemas.microsoft.com/office/drawing/2014/main" id="{269DDAA6-55E1-4A04-928A-AB471C028DD3}"/>
              </a:ext>
            </a:extLst>
          </p:cNvPr>
          <p:cNvSpPr>
            <a:spLocks noChangeShapeType="1"/>
          </p:cNvSpPr>
          <p:nvPr/>
        </p:nvSpPr>
        <p:spPr bwMode="auto">
          <a:xfrm>
            <a:off x="7620000" y="35052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73" name="Oval 37">
            <a:extLst>
              <a:ext uri="{FF2B5EF4-FFF2-40B4-BE49-F238E27FC236}">
                <a16:creationId xmlns:a16="http://schemas.microsoft.com/office/drawing/2014/main" id="{1B1ED150-25B5-49E8-87CA-D7529DC96F25}"/>
              </a:ext>
            </a:extLst>
          </p:cNvPr>
          <p:cNvSpPr>
            <a:spLocks noChangeArrowheads="1"/>
          </p:cNvSpPr>
          <p:nvPr/>
        </p:nvSpPr>
        <p:spPr bwMode="auto">
          <a:xfrm>
            <a:off x="990600" y="1828800"/>
            <a:ext cx="152400" cy="152400"/>
          </a:xfrm>
          <a:prstGeom prst="ellipse">
            <a:avLst/>
          </a:prstGeom>
          <a:solidFill>
            <a:schemeClr val="accent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6174" name="Oval 38">
            <a:extLst>
              <a:ext uri="{FF2B5EF4-FFF2-40B4-BE49-F238E27FC236}">
                <a16:creationId xmlns:a16="http://schemas.microsoft.com/office/drawing/2014/main" id="{069F0D88-9A15-45EA-BE8C-A332C8D3EAB0}"/>
              </a:ext>
            </a:extLst>
          </p:cNvPr>
          <p:cNvSpPr>
            <a:spLocks noChangeArrowheads="1"/>
          </p:cNvSpPr>
          <p:nvPr/>
        </p:nvSpPr>
        <p:spPr bwMode="auto">
          <a:xfrm>
            <a:off x="1295400" y="4876800"/>
            <a:ext cx="152400" cy="152400"/>
          </a:xfrm>
          <a:prstGeom prst="ellipse">
            <a:avLst/>
          </a:prstGeom>
          <a:solidFill>
            <a:schemeClr val="accent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6175" name="Text Box 39">
            <a:extLst>
              <a:ext uri="{FF2B5EF4-FFF2-40B4-BE49-F238E27FC236}">
                <a16:creationId xmlns:a16="http://schemas.microsoft.com/office/drawing/2014/main" id="{C07A693E-4FBA-4F47-A08E-7DE3936E13B5}"/>
              </a:ext>
            </a:extLst>
          </p:cNvPr>
          <p:cNvSpPr txBox="1">
            <a:spLocks noChangeArrowheads="1"/>
          </p:cNvSpPr>
          <p:nvPr/>
        </p:nvSpPr>
        <p:spPr bwMode="auto">
          <a:xfrm>
            <a:off x="228600" y="2057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x</a:t>
            </a:r>
            <a:r>
              <a:rPr lang="en-US" altLang="en-US" baseline="-25000"/>
              <a:t>1</a:t>
            </a:r>
          </a:p>
        </p:txBody>
      </p:sp>
      <p:sp>
        <p:nvSpPr>
          <p:cNvPr id="6176" name="Text Box 40">
            <a:extLst>
              <a:ext uri="{FF2B5EF4-FFF2-40B4-BE49-F238E27FC236}">
                <a16:creationId xmlns:a16="http://schemas.microsoft.com/office/drawing/2014/main" id="{1DCBB21E-4DC8-42A4-A7BA-D63159A7166B}"/>
              </a:ext>
            </a:extLst>
          </p:cNvPr>
          <p:cNvSpPr txBox="1">
            <a:spLocks noChangeArrowheads="1"/>
          </p:cNvSpPr>
          <p:nvPr/>
        </p:nvSpPr>
        <p:spPr bwMode="auto">
          <a:xfrm>
            <a:off x="228600" y="4191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x</a:t>
            </a:r>
            <a:r>
              <a:rPr lang="en-US" altLang="en-US" baseline="-25000"/>
              <a:t>2</a:t>
            </a:r>
          </a:p>
        </p:txBody>
      </p:sp>
      <p:sp>
        <p:nvSpPr>
          <p:cNvPr id="6177" name="Rectangle 41">
            <a:extLst>
              <a:ext uri="{FF2B5EF4-FFF2-40B4-BE49-F238E27FC236}">
                <a16:creationId xmlns:a16="http://schemas.microsoft.com/office/drawing/2014/main" id="{4F3A324C-A581-46B7-9F2B-2562530996ED}"/>
              </a:ext>
            </a:extLst>
          </p:cNvPr>
          <p:cNvSpPr>
            <a:spLocks noChangeArrowheads="1"/>
          </p:cNvSpPr>
          <p:nvPr/>
        </p:nvSpPr>
        <p:spPr bwMode="auto">
          <a:xfrm>
            <a:off x="7620000" y="2895600"/>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x</a:t>
            </a:r>
            <a:r>
              <a:rPr lang="en-US" altLang="en-US" baseline="-25000"/>
              <a:t>1</a:t>
            </a:r>
          </a:p>
        </p:txBody>
      </p:sp>
      <p:sp>
        <p:nvSpPr>
          <p:cNvPr id="6178" name="Text Box 42">
            <a:extLst>
              <a:ext uri="{FF2B5EF4-FFF2-40B4-BE49-F238E27FC236}">
                <a16:creationId xmlns:a16="http://schemas.microsoft.com/office/drawing/2014/main" id="{83AC92B2-CF72-4633-9BBD-C4708B82DAED}"/>
              </a:ext>
            </a:extLst>
          </p:cNvPr>
          <p:cNvSpPr txBox="1">
            <a:spLocks noChangeArrowheads="1"/>
          </p:cNvSpPr>
          <p:nvPr/>
        </p:nvSpPr>
        <p:spPr bwMode="auto">
          <a:xfrm>
            <a:off x="8458200" y="28956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a:t>x</a:t>
            </a:r>
            <a:r>
              <a:rPr lang="en-US" altLang="en-US" baseline="-25000"/>
              <a:t>2</a:t>
            </a:r>
          </a:p>
        </p:txBody>
      </p:sp>
      <p:sp>
        <p:nvSpPr>
          <p:cNvPr id="6179" name="Oval 43">
            <a:extLst>
              <a:ext uri="{FF2B5EF4-FFF2-40B4-BE49-F238E27FC236}">
                <a16:creationId xmlns:a16="http://schemas.microsoft.com/office/drawing/2014/main" id="{9AE86320-78EF-4E8A-860D-8BF556A0122B}"/>
              </a:ext>
            </a:extLst>
          </p:cNvPr>
          <p:cNvSpPr>
            <a:spLocks noChangeArrowheads="1"/>
          </p:cNvSpPr>
          <p:nvPr/>
        </p:nvSpPr>
        <p:spPr bwMode="auto">
          <a:xfrm>
            <a:off x="8077200" y="3048000"/>
            <a:ext cx="304800" cy="304800"/>
          </a:xfrm>
          <a:prstGeom prst="ellipse">
            <a:avLst/>
          </a:prstGeom>
          <a:solidFill>
            <a:schemeClr val="bg1"/>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a:t>
            </a:r>
          </a:p>
        </p:txBody>
      </p:sp>
      <p:sp>
        <p:nvSpPr>
          <p:cNvPr id="6180" name="Text Box 45">
            <a:extLst>
              <a:ext uri="{FF2B5EF4-FFF2-40B4-BE49-F238E27FC236}">
                <a16:creationId xmlns:a16="http://schemas.microsoft.com/office/drawing/2014/main" id="{38116CAD-2DBD-49DB-8EFF-15E31F2919C1}"/>
              </a:ext>
            </a:extLst>
          </p:cNvPr>
          <p:cNvSpPr txBox="1">
            <a:spLocks noChangeArrowheads="1"/>
          </p:cNvSpPr>
          <p:nvPr/>
        </p:nvSpPr>
        <p:spPr bwMode="auto">
          <a:xfrm>
            <a:off x="0" y="5334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b="1" dirty="0">
                <a:solidFill>
                  <a:srgbClr val="FF3300"/>
                </a:solidFill>
              </a:rPr>
              <a:t>Figure 2</a:t>
            </a:r>
            <a:r>
              <a:rPr lang="en-US" altLang="en-US" dirty="0"/>
              <a:t>: A block diagram representing an Exclusive–OR logic circuit</a:t>
            </a:r>
          </a:p>
        </p:txBody>
      </p:sp>
      <p:sp>
        <p:nvSpPr>
          <p:cNvPr id="6183" name="Rectangle 2">
            <a:extLst>
              <a:ext uri="{FF2B5EF4-FFF2-40B4-BE49-F238E27FC236}">
                <a16:creationId xmlns:a16="http://schemas.microsoft.com/office/drawing/2014/main" id="{8FCA458C-6769-49A4-A3B6-78EEF2F2A458}"/>
              </a:ext>
            </a:extLst>
          </p:cNvPr>
          <p:cNvSpPr>
            <a:spLocks noGrp="1" noChangeArrowheads="1"/>
          </p:cNvSpPr>
          <p:nvPr>
            <p:ph type="title"/>
          </p:nvPr>
        </p:nvSpPr>
        <p:spPr>
          <a:xfrm>
            <a:off x="685800" y="152400"/>
            <a:ext cx="7772400" cy="609600"/>
          </a:xfrm>
        </p:spPr>
        <p:txBody>
          <a:bodyPr/>
          <a:lstStyle/>
          <a:p>
            <a:pPr eaLnBrk="1" hangingPunct="1"/>
            <a:r>
              <a:rPr lang="en-US" altLang="ko-KR" sz="3200" b="1"/>
              <a:t>Design Methodology</a:t>
            </a:r>
            <a:r>
              <a:rPr lang="en-US" altLang="ko-KR" sz="3600" b="1"/>
              <a:t> </a:t>
            </a:r>
            <a:r>
              <a:rPr lang="en-US" altLang="ko-KR" sz="2400" b="1"/>
              <a:t>(Structure versus behaviors)</a:t>
            </a:r>
            <a:endParaRPr lang="en-US" altLang="en-US" sz="2400" b="1"/>
          </a:p>
        </p:txBody>
      </p:sp>
      <p:sp>
        <p:nvSpPr>
          <p:cNvPr id="40" name="Rectangle 3">
            <a:extLst>
              <a:ext uri="{FF2B5EF4-FFF2-40B4-BE49-F238E27FC236}">
                <a16:creationId xmlns:a16="http://schemas.microsoft.com/office/drawing/2014/main" id="{6B9DF356-7370-4B84-8418-E0CD3FF9818D}"/>
              </a:ext>
            </a:extLst>
          </p:cNvPr>
          <p:cNvSpPr txBox="1">
            <a:spLocks noChangeArrowheads="1"/>
          </p:cNvSpPr>
          <p:nvPr/>
        </p:nvSpPr>
        <p:spPr bwMode="auto">
          <a:xfrm>
            <a:off x="6610351" y="854296"/>
            <a:ext cx="2400299" cy="1949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a:lstStyle>
          <a:p>
            <a:pPr eaLnBrk="1" hangingPunct="1">
              <a:buFontTx/>
              <a:buNone/>
            </a:pPr>
            <a:r>
              <a:rPr lang="en-US" altLang="en-US" sz="1600" kern="0" dirty="0">
                <a:solidFill>
                  <a:srgbClr val="FF0000"/>
                </a:solidFill>
              </a:rPr>
              <a:t>Input a        Output</a:t>
            </a:r>
          </a:p>
          <a:p>
            <a:pPr eaLnBrk="1" hangingPunct="1">
              <a:buFontTx/>
              <a:buNone/>
            </a:pPr>
            <a:r>
              <a:rPr lang="en-US" altLang="en-US" sz="1600" kern="0" dirty="0">
                <a:solidFill>
                  <a:srgbClr val="FF0000"/>
                </a:solidFill>
              </a:rPr>
              <a:t>        x</a:t>
            </a:r>
            <a:r>
              <a:rPr lang="en-US" altLang="en-US" sz="1600" kern="0" baseline="-25000" dirty="0">
                <a:solidFill>
                  <a:srgbClr val="FF0000"/>
                </a:solidFill>
              </a:rPr>
              <a:t>1    </a:t>
            </a:r>
            <a:r>
              <a:rPr lang="en-US" altLang="en-US" sz="1600" kern="0" dirty="0">
                <a:solidFill>
                  <a:srgbClr val="FF0000"/>
                </a:solidFill>
              </a:rPr>
              <a:t>x</a:t>
            </a:r>
            <a:r>
              <a:rPr lang="en-US" altLang="en-US" sz="1600" kern="0" baseline="-25000" dirty="0">
                <a:solidFill>
                  <a:srgbClr val="FF0000"/>
                </a:solidFill>
              </a:rPr>
              <a:t>2                   </a:t>
            </a:r>
            <a:r>
              <a:rPr lang="en-US" altLang="en-US" sz="1600" kern="0" dirty="0">
                <a:solidFill>
                  <a:srgbClr val="FF0000"/>
                </a:solidFill>
              </a:rPr>
              <a:t>f(a)</a:t>
            </a:r>
          </a:p>
          <a:p>
            <a:pPr eaLnBrk="1" hangingPunct="1">
              <a:buFontTx/>
              <a:buNone/>
            </a:pPr>
            <a:r>
              <a:rPr lang="en-US" altLang="en-US" sz="1600" kern="0" dirty="0">
                <a:solidFill>
                  <a:srgbClr val="FF0000"/>
                </a:solidFill>
              </a:rPr>
              <a:t>        0     0              0</a:t>
            </a:r>
          </a:p>
          <a:p>
            <a:pPr eaLnBrk="1" hangingPunct="1">
              <a:buFontTx/>
              <a:buNone/>
            </a:pPr>
            <a:r>
              <a:rPr lang="en-US" altLang="en-US" sz="1600" kern="0" dirty="0">
                <a:solidFill>
                  <a:srgbClr val="FF0000"/>
                </a:solidFill>
              </a:rPr>
              <a:t>        0     1              1</a:t>
            </a:r>
          </a:p>
          <a:p>
            <a:pPr eaLnBrk="1" hangingPunct="1">
              <a:buFontTx/>
              <a:buNone/>
            </a:pPr>
            <a:r>
              <a:rPr lang="en-US" altLang="en-US" sz="1600" kern="0" dirty="0">
                <a:solidFill>
                  <a:srgbClr val="FF0000"/>
                </a:solidFill>
              </a:rPr>
              <a:t>        1     0              1</a:t>
            </a:r>
          </a:p>
          <a:p>
            <a:pPr eaLnBrk="1" hangingPunct="1">
              <a:buFontTx/>
              <a:buNone/>
            </a:pPr>
            <a:r>
              <a:rPr lang="en-US" altLang="en-US" sz="1600" kern="0" dirty="0">
                <a:solidFill>
                  <a:srgbClr val="FF0000"/>
                </a:solidFill>
              </a:rPr>
              <a:t>        1     1              0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2DFFBB39-0F4A-40EC-9792-B85730CA71B7}"/>
              </a:ext>
            </a:extLst>
          </p:cNvPr>
          <p:cNvSpPr>
            <a:spLocks noGrp="1" noChangeArrowheads="1"/>
          </p:cNvSpPr>
          <p:nvPr>
            <p:ph type="body" idx="1"/>
          </p:nvPr>
        </p:nvSpPr>
        <p:spPr>
          <a:xfrm>
            <a:off x="2057400" y="1600200"/>
            <a:ext cx="6324600" cy="4267200"/>
          </a:xfrm>
        </p:spPr>
        <p:txBody>
          <a:bodyPr/>
          <a:lstStyle/>
          <a:p>
            <a:pPr eaLnBrk="1" hangingPunct="1">
              <a:buFontTx/>
              <a:buNone/>
            </a:pPr>
            <a:r>
              <a:rPr lang="en-US" altLang="en-US" dirty="0"/>
              <a:t>       Input a        Output</a:t>
            </a:r>
          </a:p>
          <a:p>
            <a:pPr eaLnBrk="1" hangingPunct="1">
              <a:buFontTx/>
              <a:buNone/>
            </a:pPr>
            <a:r>
              <a:rPr lang="en-US" altLang="en-US" dirty="0"/>
              <a:t>        x</a:t>
            </a:r>
            <a:r>
              <a:rPr lang="en-US" altLang="en-US" baseline="-25000" dirty="0"/>
              <a:t>1    </a:t>
            </a:r>
            <a:r>
              <a:rPr lang="en-US" altLang="en-US" dirty="0"/>
              <a:t>x</a:t>
            </a:r>
            <a:r>
              <a:rPr lang="en-US" altLang="en-US" baseline="-25000" dirty="0"/>
              <a:t>2                   </a:t>
            </a:r>
            <a:r>
              <a:rPr lang="en-US" altLang="en-US" dirty="0"/>
              <a:t>f(a)</a:t>
            </a:r>
          </a:p>
          <a:p>
            <a:pPr eaLnBrk="1" hangingPunct="1">
              <a:buFontTx/>
              <a:buNone/>
            </a:pPr>
            <a:r>
              <a:rPr lang="en-US" altLang="en-US" dirty="0"/>
              <a:t>        0     0              0</a:t>
            </a:r>
          </a:p>
          <a:p>
            <a:pPr eaLnBrk="1" hangingPunct="1">
              <a:buFontTx/>
              <a:buNone/>
            </a:pPr>
            <a:r>
              <a:rPr lang="en-US" altLang="en-US" dirty="0"/>
              <a:t>        0     1              1</a:t>
            </a:r>
          </a:p>
          <a:p>
            <a:pPr eaLnBrk="1" hangingPunct="1">
              <a:buFontTx/>
              <a:buNone/>
            </a:pPr>
            <a:r>
              <a:rPr lang="en-US" altLang="en-US" dirty="0"/>
              <a:t>        1     0              1</a:t>
            </a:r>
          </a:p>
          <a:p>
            <a:pPr eaLnBrk="1" hangingPunct="1">
              <a:buFontTx/>
              <a:buNone/>
            </a:pPr>
            <a:r>
              <a:rPr lang="en-US" altLang="en-US" dirty="0"/>
              <a:t>        1     1              0       </a:t>
            </a:r>
            <a:endParaRPr lang="en-US" altLang="en-US" baseline="-25000" dirty="0"/>
          </a:p>
          <a:p>
            <a:pPr eaLnBrk="1" hangingPunct="1">
              <a:buFontTx/>
              <a:buNone/>
            </a:pPr>
            <a:endParaRPr lang="en-US" altLang="en-US" dirty="0"/>
          </a:p>
        </p:txBody>
      </p:sp>
      <p:sp>
        <p:nvSpPr>
          <p:cNvPr id="7171" name="Text Box 5">
            <a:extLst>
              <a:ext uri="{FF2B5EF4-FFF2-40B4-BE49-F238E27FC236}">
                <a16:creationId xmlns:a16="http://schemas.microsoft.com/office/drawing/2014/main" id="{9403A09F-0DA5-4267-8B45-E189FA38DF45}"/>
              </a:ext>
            </a:extLst>
          </p:cNvPr>
          <p:cNvSpPr txBox="1">
            <a:spLocks noChangeArrowheads="1"/>
          </p:cNvSpPr>
          <p:nvPr/>
        </p:nvSpPr>
        <p:spPr bwMode="auto">
          <a:xfrm>
            <a:off x="609600" y="5334000"/>
            <a:ext cx="754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spcBef>
                <a:spcPct val="50000"/>
              </a:spcBef>
            </a:pPr>
            <a:r>
              <a:rPr lang="en-US" altLang="en-US" b="1" dirty="0">
                <a:solidFill>
                  <a:srgbClr val="FF3300"/>
                </a:solidFill>
              </a:rPr>
              <a:t>Figure 3:</a:t>
            </a:r>
            <a:r>
              <a:rPr lang="en-US" altLang="en-US" dirty="0"/>
              <a:t> Truth table for the EXCLUSIVE-OR function</a:t>
            </a:r>
          </a:p>
        </p:txBody>
      </p:sp>
      <p:sp>
        <p:nvSpPr>
          <p:cNvPr id="7174" name="Rectangle 2">
            <a:extLst>
              <a:ext uri="{FF2B5EF4-FFF2-40B4-BE49-F238E27FC236}">
                <a16:creationId xmlns:a16="http://schemas.microsoft.com/office/drawing/2014/main" id="{F6D31A1C-031E-4CCE-8451-A7C2DEF832CD}"/>
              </a:ext>
            </a:extLst>
          </p:cNvPr>
          <p:cNvSpPr txBox="1">
            <a:spLocks noChangeArrowheads="1"/>
          </p:cNvSpPr>
          <p:nvPr/>
        </p:nvSpPr>
        <p:spPr bwMode="auto">
          <a:xfrm>
            <a:off x="685800" y="1524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3200" b="1">
                <a:solidFill>
                  <a:schemeClr val="tx2"/>
                </a:solidFill>
              </a:rPr>
              <a:t>Design Methodology</a:t>
            </a:r>
            <a:r>
              <a:rPr lang="en-US" altLang="ko-KR" sz="3600" b="1">
                <a:solidFill>
                  <a:schemeClr val="tx2"/>
                </a:solidFill>
              </a:rPr>
              <a:t> </a:t>
            </a:r>
            <a:r>
              <a:rPr lang="en-US" altLang="ko-KR" b="1">
                <a:solidFill>
                  <a:schemeClr val="tx2"/>
                </a:solidFill>
              </a:rPr>
              <a:t>(Structure versus behaviors)</a:t>
            </a:r>
            <a:endParaRPr lang="en-US" altLang="en-US" b="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3C57C09-DAAA-4523-AADA-082927B04833}"/>
              </a:ext>
            </a:extLst>
          </p:cNvPr>
          <p:cNvSpPr>
            <a:spLocks noGrp="1" noChangeArrowheads="1"/>
          </p:cNvSpPr>
          <p:nvPr>
            <p:ph type="ctrTitle"/>
          </p:nvPr>
        </p:nvSpPr>
        <p:spPr>
          <a:xfrm>
            <a:off x="685800" y="152400"/>
            <a:ext cx="7772400" cy="609600"/>
          </a:xfrm>
        </p:spPr>
        <p:txBody>
          <a:bodyPr/>
          <a:lstStyle/>
          <a:p>
            <a:pPr eaLnBrk="1" hangingPunct="1"/>
            <a:r>
              <a:rPr lang="en-US" altLang="ko-KR" sz="3600" b="1"/>
              <a:t>Design Methodology</a:t>
            </a:r>
          </a:p>
        </p:txBody>
      </p:sp>
      <p:sp>
        <p:nvSpPr>
          <p:cNvPr id="8195" name="Rectangle 3">
            <a:extLst>
              <a:ext uri="{FF2B5EF4-FFF2-40B4-BE49-F238E27FC236}">
                <a16:creationId xmlns:a16="http://schemas.microsoft.com/office/drawing/2014/main" id="{07059151-E219-48A5-973A-E34D0AC5B0B1}"/>
              </a:ext>
            </a:extLst>
          </p:cNvPr>
          <p:cNvSpPr>
            <a:spLocks noGrp="1" noChangeArrowheads="1"/>
          </p:cNvSpPr>
          <p:nvPr>
            <p:ph type="subTitle" idx="1"/>
          </p:nvPr>
        </p:nvSpPr>
        <p:spPr>
          <a:xfrm>
            <a:off x="228600" y="1143000"/>
            <a:ext cx="8610600" cy="4800600"/>
          </a:xfrm>
        </p:spPr>
        <p:txBody>
          <a:bodyPr/>
          <a:lstStyle/>
          <a:p>
            <a:pPr algn="just" eaLnBrk="1" hangingPunct="1"/>
            <a:r>
              <a:rPr lang="en-US" altLang="ko-KR" sz="2800" dirty="0">
                <a:solidFill>
                  <a:srgbClr val="FF3300"/>
                </a:solidFill>
              </a:rPr>
              <a:t>Hardware description language:</a:t>
            </a:r>
            <a:r>
              <a:rPr lang="en-US" altLang="ko-KR" sz="2800" dirty="0"/>
              <a:t> We can fully describe a system’s structure and behavior by means of a block diagram. The term schematic diagram is also used, in which it identify the functions of the components. We can convey the same detailed information by means of a </a:t>
            </a:r>
            <a:r>
              <a:rPr lang="en-US" altLang="ko-KR" sz="2800" i="1" dirty="0">
                <a:solidFill>
                  <a:schemeClr val="accent2"/>
                </a:solidFill>
              </a:rPr>
              <a:t>hardware description language</a:t>
            </a:r>
            <a:r>
              <a:rPr lang="en-US" altLang="ko-KR" sz="2800" dirty="0"/>
              <a:t> (HDL), a format that resembles a high-level programming language such as Ada or C.</a:t>
            </a:r>
          </a:p>
          <a:p>
            <a:pPr algn="just" eaLnBrk="1" hangingPunct="1"/>
            <a:endParaRPr lang="en-US" altLang="ko-KR"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62566552-2453-4C2F-AD8C-76B5EE8B27AB}"/>
              </a:ext>
            </a:extLst>
          </p:cNvPr>
          <p:cNvSpPr>
            <a:spLocks noGrp="1" noChangeArrowheads="1"/>
          </p:cNvSpPr>
          <p:nvPr>
            <p:ph type="subTitle" idx="1"/>
          </p:nvPr>
        </p:nvSpPr>
        <p:spPr>
          <a:xfrm>
            <a:off x="228600" y="1143000"/>
            <a:ext cx="8686800" cy="4800600"/>
          </a:xfrm>
        </p:spPr>
        <p:txBody>
          <a:bodyPr/>
          <a:lstStyle/>
          <a:p>
            <a:pPr algn="just" eaLnBrk="1" hangingPunct="1"/>
            <a:r>
              <a:rPr lang="en-US" altLang="ko-KR" sz="2800" dirty="0">
                <a:solidFill>
                  <a:srgbClr val="FF3300"/>
                </a:solidFill>
              </a:rPr>
              <a:t>Design Process:</a:t>
            </a:r>
            <a:r>
              <a:rPr lang="en-US" altLang="ko-KR" sz="2800" dirty="0"/>
              <a:t> Given a system’s structure, the task of determining its function or behavior is termed analysis. The converse problem of determining a system structure that exhibits a given behavior is design or synthesis.</a:t>
            </a:r>
          </a:p>
          <a:p>
            <a:pPr algn="just" eaLnBrk="1" hangingPunct="1"/>
            <a:endParaRPr lang="en-US" altLang="ko-KR" sz="1600" dirty="0"/>
          </a:p>
          <a:p>
            <a:pPr algn="just" eaLnBrk="1" hangingPunct="1"/>
            <a:r>
              <a:rPr lang="en-US" altLang="ko-KR" sz="2800" dirty="0"/>
              <a:t>The complexity of computer systems is such that the design problem must be broken down into smaller, easier task involving various classes of components. Each smaller part can be solve independently by different designers and each major design step can be implemented by iterative process as shown in </a:t>
            </a:r>
            <a:r>
              <a:rPr lang="en-US" altLang="ko-KR" sz="2800" dirty="0">
                <a:solidFill>
                  <a:srgbClr val="FF0000"/>
                </a:solidFill>
              </a:rPr>
              <a:t>Figure 4</a:t>
            </a:r>
          </a:p>
          <a:p>
            <a:pPr algn="just" eaLnBrk="1" hangingPunct="1"/>
            <a:endParaRPr lang="en-US" altLang="ko-KR" sz="2800" dirty="0"/>
          </a:p>
        </p:txBody>
      </p:sp>
      <p:sp>
        <p:nvSpPr>
          <p:cNvPr id="9221" name="Rectangle 2">
            <a:extLst>
              <a:ext uri="{FF2B5EF4-FFF2-40B4-BE49-F238E27FC236}">
                <a16:creationId xmlns:a16="http://schemas.microsoft.com/office/drawing/2014/main" id="{9C3F3034-EF77-42B6-9D1B-00BEB92F6063}"/>
              </a:ext>
            </a:extLst>
          </p:cNvPr>
          <p:cNvSpPr txBox="1">
            <a:spLocks noChangeArrowheads="1"/>
          </p:cNvSpPr>
          <p:nvPr/>
        </p:nvSpPr>
        <p:spPr bwMode="auto">
          <a:xfrm>
            <a:off x="685800" y="1524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3600" b="1">
                <a:solidFill>
                  <a:schemeClr val="tx2"/>
                </a:solidFill>
              </a:rPr>
              <a:t>Design Methodology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4">
            <a:extLst>
              <a:ext uri="{FF2B5EF4-FFF2-40B4-BE49-F238E27FC236}">
                <a16:creationId xmlns:a16="http://schemas.microsoft.com/office/drawing/2014/main" id="{B9BE5330-7D1E-4CAE-9D92-B41C2D31F84D}"/>
              </a:ext>
            </a:extLst>
          </p:cNvPr>
          <p:cNvSpPr>
            <a:spLocks noChangeArrowheads="1"/>
          </p:cNvSpPr>
          <p:nvPr/>
        </p:nvSpPr>
        <p:spPr bwMode="auto">
          <a:xfrm>
            <a:off x="1868488" y="1066800"/>
            <a:ext cx="1371600" cy="685800"/>
          </a:xfrm>
          <a:prstGeom prst="ellipse">
            <a:avLst/>
          </a:prstGeom>
          <a:solidFill>
            <a:schemeClr val="bg1"/>
          </a:solidFill>
          <a:ln w="19050">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a:t>Begin</a:t>
            </a:r>
          </a:p>
        </p:txBody>
      </p:sp>
      <p:sp>
        <p:nvSpPr>
          <p:cNvPr id="10243" name="Oval 5">
            <a:extLst>
              <a:ext uri="{FF2B5EF4-FFF2-40B4-BE49-F238E27FC236}">
                <a16:creationId xmlns:a16="http://schemas.microsoft.com/office/drawing/2014/main" id="{7FB67023-E83C-4495-83AD-B3A554398F90}"/>
              </a:ext>
            </a:extLst>
          </p:cNvPr>
          <p:cNvSpPr>
            <a:spLocks noChangeArrowheads="1"/>
          </p:cNvSpPr>
          <p:nvPr/>
        </p:nvSpPr>
        <p:spPr bwMode="auto">
          <a:xfrm>
            <a:off x="1868488" y="5334000"/>
            <a:ext cx="1447800" cy="609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10244" name="Rectangle 6">
            <a:extLst>
              <a:ext uri="{FF2B5EF4-FFF2-40B4-BE49-F238E27FC236}">
                <a16:creationId xmlns:a16="http://schemas.microsoft.com/office/drawing/2014/main" id="{19727DD7-4359-420A-9FDA-12358D53520A}"/>
              </a:ext>
            </a:extLst>
          </p:cNvPr>
          <p:cNvSpPr>
            <a:spLocks noChangeArrowheads="1"/>
          </p:cNvSpPr>
          <p:nvPr/>
        </p:nvSpPr>
        <p:spPr bwMode="auto">
          <a:xfrm>
            <a:off x="1487488" y="3124200"/>
            <a:ext cx="22098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10245" name="Rectangle 7">
            <a:extLst>
              <a:ext uri="{FF2B5EF4-FFF2-40B4-BE49-F238E27FC236}">
                <a16:creationId xmlns:a16="http://schemas.microsoft.com/office/drawing/2014/main" id="{128D51F5-27AB-41A2-9105-234AB3D86C61}"/>
              </a:ext>
            </a:extLst>
          </p:cNvPr>
          <p:cNvSpPr>
            <a:spLocks noChangeArrowheads="1"/>
          </p:cNvSpPr>
          <p:nvPr/>
        </p:nvSpPr>
        <p:spPr bwMode="auto">
          <a:xfrm>
            <a:off x="1487488" y="2133600"/>
            <a:ext cx="22098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10246" name="Rectangle 8">
            <a:extLst>
              <a:ext uri="{FF2B5EF4-FFF2-40B4-BE49-F238E27FC236}">
                <a16:creationId xmlns:a16="http://schemas.microsoft.com/office/drawing/2014/main" id="{B07EFD5E-9BBF-4279-869B-1C1D911A75C7}"/>
              </a:ext>
            </a:extLst>
          </p:cNvPr>
          <p:cNvSpPr>
            <a:spLocks noChangeArrowheads="1"/>
          </p:cNvSpPr>
          <p:nvPr/>
        </p:nvSpPr>
        <p:spPr bwMode="auto">
          <a:xfrm>
            <a:off x="5602288" y="4267200"/>
            <a:ext cx="22098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endParaRPr lang="en-US" altLang="en-US"/>
          </a:p>
        </p:txBody>
      </p:sp>
      <p:sp>
        <p:nvSpPr>
          <p:cNvPr id="10247" name="Line 9">
            <a:extLst>
              <a:ext uri="{FF2B5EF4-FFF2-40B4-BE49-F238E27FC236}">
                <a16:creationId xmlns:a16="http://schemas.microsoft.com/office/drawing/2014/main" id="{05AD1602-4A85-46CF-A038-97AB504ED10C}"/>
              </a:ext>
            </a:extLst>
          </p:cNvPr>
          <p:cNvSpPr>
            <a:spLocks noChangeShapeType="1"/>
          </p:cNvSpPr>
          <p:nvPr/>
        </p:nvSpPr>
        <p:spPr bwMode="auto">
          <a:xfrm flipV="1">
            <a:off x="1792288" y="4267200"/>
            <a:ext cx="762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8" name="Line 10">
            <a:extLst>
              <a:ext uri="{FF2B5EF4-FFF2-40B4-BE49-F238E27FC236}">
                <a16:creationId xmlns:a16="http://schemas.microsoft.com/office/drawing/2014/main" id="{2C7CCF73-C151-490C-AAFA-8B3EC4C088F3}"/>
              </a:ext>
            </a:extLst>
          </p:cNvPr>
          <p:cNvSpPr>
            <a:spLocks noChangeShapeType="1"/>
          </p:cNvSpPr>
          <p:nvPr/>
        </p:nvSpPr>
        <p:spPr bwMode="auto">
          <a:xfrm>
            <a:off x="2554288" y="4267200"/>
            <a:ext cx="8382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9" name="Line 11">
            <a:extLst>
              <a:ext uri="{FF2B5EF4-FFF2-40B4-BE49-F238E27FC236}">
                <a16:creationId xmlns:a16="http://schemas.microsoft.com/office/drawing/2014/main" id="{5EB3DEE8-E15C-4A17-8282-3C94E0E39111}"/>
              </a:ext>
            </a:extLst>
          </p:cNvPr>
          <p:cNvSpPr>
            <a:spLocks noChangeShapeType="1"/>
          </p:cNvSpPr>
          <p:nvPr/>
        </p:nvSpPr>
        <p:spPr bwMode="auto">
          <a:xfrm>
            <a:off x="1792288" y="4648200"/>
            <a:ext cx="838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0" name="Line 12">
            <a:extLst>
              <a:ext uri="{FF2B5EF4-FFF2-40B4-BE49-F238E27FC236}">
                <a16:creationId xmlns:a16="http://schemas.microsoft.com/office/drawing/2014/main" id="{48FF01E4-8536-42E4-88A6-1F6C5C26F4FE}"/>
              </a:ext>
            </a:extLst>
          </p:cNvPr>
          <p:cNvSpPr>
            <a:spLocks noChangeShapeType="1"/>
          </p:cNvSpPr>
          <p:nvPr/>
        </p:nvSpPr>
        <p:spPr bwMode="auto">
          <a:xfrm flipV="1">
            <a:off x="2630488" y="4572000"/>
            <a:ext cx="762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1" name="Text Box 14">
            <a:extLst>
              <a:ext uri="{FF2B5EF4-FFF2-40B4-BE49-F238E27FC236}">
                <a16:creationId xmlns:a16="http://schemas.microsoft.com/office/drawing/2014/main" id="{1A0930FC-E4B6-4B25-ACED-3A04AA8A69ED}"/>
              </a:ext>
            </a:extLst>
          </p:cNvPr>
          <p:cNvSpPr txBox="1">
            <a:spLocks noChangeArrowheads="1"/>
          </p:cNvSpPr>
          <p:nvPr/>
        </p:nvSpPr>
        <p:spPr bwMode="auto">
          <a:xfrm>
            <a:off x="2249488" y="5410200"/>
            <a:ext cx="674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End</a:t>
            </a:r>
          </a:p>
        </p:txBody>
      </p:sp>
      <p:sp>
        <p:nvSpPr>
          <p:cNvPr id="10252" name="Text Box 15">
            <a:extLst>
              <a:ext uri="{FF2B5EF4-FFF2-40B4-BE49-F238E27FC236}">
                <a16:creationId xmlns:a16="http://schemas.microsoft.com/office/drawing/2014/main" id="{1E44E22E-89EA-49C8-9B68-20791A2A8224}"/>
              </a:ext>
            </a:extLst>
          </p:cNvPr>
          <p:cNvSpPr txBox="1">
            <a:spLocks noChangeArrowheads="1"/>
          </p:cNvSpPr>
          <p:nvPr/>
        </p:nvSpPr>
        <p:spPr bwMode="auto">
          <a:xfrm>
            <a:off x="1639888" y="2057400"/>
            <a:ext cx="180816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a:t>Construct an </a:t>
            </a:r>
          </a:p>
          <a:p>
            <a:pPr eaLnBrk="1" hangingPunct="1"/>
            <a:r>
              <a:rPr lang="en-US" altLang="en-US"/>
              <a:t>initial design</a:t>
            </a:r>
          </a:p>
        </p:txBody>
      </p:sp>
      <p:sp>
        <p:nvSpPr>
          <p:cNvPr id="10253" name="Text Box 16">
            <a:extLst>
              <a:ext uri="{FF2B5EF4-FFF2-40B4-BE49-F238E27FC236}">
                <a16:creationId xmlns:a16="http://schemas.microsoft.com/office/drawing/2014/main" id="{9E059F3E-420A-486C-A720-E3F2C8D0ECAA}"/>
              </a:ext>
            </a:extLst>
          </p:cNvPr>
          <p:cNvSpPr txBox="1">
            <a:spLocks noChangeArrowheads="1"/>
          </p:cNvSpPr>
          <p:nvPr/>
        </p:nvSpPr>
        <p:spPr bwMode="auto">
          <a:xfrm>
            <a:off x="1563688" y="3048000"/>
            <a:ext cx="22542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sz="2300"/>
              <a:t>Evaluate its cost </a:t>
            </a:r>
          </a:p>
          <a:p>
            <a:pPr eaLnBrk="1" hangingPunct="1"/>
            <a:r>
              <a:rPr lang="en-US" altLang="en-US" sz="2300"/>
              <a:t>and performance</a:t>
            </a:r>
          </a:p>
        </p:txBody>
      </p:sp>
      <p:sp>
        <p:nvSpPr>
          <p:cNvPr id="10254" name="Text Box 17">
            <a:extLst>
              <a:ext uri="{FF2B5EF4-FFF2-40B4-BE49-F238E27FC236}">
                <a16:creationId xmlns:a16="http://schemas.microsoft.com/office/drawing/2014/main" id="{D49FC11B-F3CB-4DA4-B95A-E8272047DE81}"/>
              </a:ext>
            </a:extLst>
          </p:cNvPr>
          <p:cNvSpPr txBox="1">
            <a:spLocks noChangeArrowheads="1"/>
          </p:cNvSpPr>
          <p:nvPr/>
        </p:nvSpPr>
        <p:spPr bwMode="auto">
          <a:xfrm>
            <a:off x="2157413" y="4267200"/>
            <a:ext cx="8858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1200" b="1"/>
              <a:t>Are </a:t>
            </a:r>
          </a:p>
          <a:p>
            <a:pPr algn="ctr" eaLnBrk="1" hangingPunct="1"/>
            <a:r>
              <a:rPr lang="en-US" altLang="en-US" sz="1200" b="1"/>
              <a:t>the design </a:t>
            </a:r>
          </a:p>
          <a:p>
            <a:pPr algn="ctr" eaLnBrk="1" hangingPunct="1"/>
            <a:r>
              <a:rPr lang="en-US" altLang="en-US" sz="1200" b="1"/>
              <a:t>goals met?</a:t>
            </a:r>
          </a:p>
        </p:txBody>
      </p:sp>
      <p:sp>
        <p:nvSpPr>
          <p:cNvPr id="10255" name="Text Box 18">
            <a:extLst>
              <a:ext uri="{FF2B5EF4-FFF2-40B4-BE49-F238E27FC236}">
                <a16:creationId xmlns:a16="http://schemas.microsoft.com/office/drawing/2014/main" id="{FEA07DAB-6043-48AA-99EB-A52B859295D3}"/>
              </a:ext>
            </a:extLst>
          </p:cNvPr>
          <p:cNvSpPr txBox="1">
            <a:spLocks noChangeArrowheads="1"/>
          </p:cNvSpPr>
          <p:nvPr/>
        </p:nvSpPr>
        <p:spPr bwMode="auto">
          <a:xfrm>
            <a:off x="5526088" y="4191000"/>
            <a:ext cx="232251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2200"/>
              <a:t>Modify the design </a:t>
            </a:r>
          </a:p>
          <a:p>
            <a:pPr algn="ctr" eaLnBrk="1" hangingPunct="1"/>
            <a:r>
              <a:rPr lang="en-US" altLang="en-US" sz="2200"/>
              <a:t>to meet the goals</a:t>
            </a:r>
          </a:p>
        </p:txBody>
      </p:sp>
      <p:sp>
        <p:nvSpPr>
          <p:cNvPr id="10256" name="Line 19">
            <a:extLst>
              <a:ext uri="{FF2B5EF4-FFF2-40B4-BE49-F238E27FC236}">
                <a16:creationId xmlns:a16="http://schemas.microsoft.com/office/drawing/2014/main" id="{02F14A54-74EA-48EC-BDA3-916EB9F10B2D}"/>
              </a:ext>
            </a:extLst>
          </p:cNvPr>
          <p:cNvSpPr>
            <a:spLocks noChangeShapeType="1"/>
          </p:cNvSpPr>
          <p:nvPr/>
        </p:nvSpPr>
        <p:spPr bwMode="auto">
          <a:xfrm>
            <a:off x="2554288" y="17526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7" name="Line 20">
            <a:extLst>
              <a:ext uri="{FF2B5EF4-FFF2-40B4-BE49-F238E27FC236}">
                <a16:creationId xmlns:a16="http://schemas.microsoft.com/office/drawing/2014/main" id="{636C304A-D39E-49DD-8A4C-C0F5FFBC8D53}"/>
              </a:ext>
            </a:extLst>
          </p:cNvPr>
          <p:cNvSpPr>
            <a:spLocks noChangeShapeType="1"/>
          </p:cNvSpPr>
          <p:nvPr/>
        </p:nvSpPr>
        <p:spPr bwMode="auto">
          <a:xfrm>
            <a:off x="2554288" y="2819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8" name="Line 21">
            <a:extLst>
              <a:ext uri="{FF2B5EF4-FFF2-40B4-BE49-F238E27FC236}">
                <a16:creationId xmlns:a16="http://schemas.microsoft.com/office/drawing/2014/main" id="{BD47A275-F643-4678-A8C3-2C5678B5766D}"/>
              </a:ext>
            </a:extLst>
          </p:cNvPr>
          <p:cNvSpPr>
            <a:spLocks noChangeShapeType="1"/>
          </p:cNvSpPr>
          <p:nvPr/>
        </p:nvSpPr>
        <p:spPr bwMode="auto">
          <a:xfrm>
            <a:off x="2554288" y="38100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9" name="Line 22">
            <a:extLst>
              <a:ext uri="{FF2B5EF4-FFF2-40B4-BE49-F238E27FC236}">
                <a16:creationId xmlns:a16="http://schemas.microsoft.com/office/drawing/2014/main" id="{4958F395-9EC5-44BE-B1A3-0E5FD1FB9287}"/>
              </a:ext>
            </a:extLst>
          </p:cNvPr>
          <p:cNvSpPr>
            <a:spLocks noChangeShapeType="1"/>
          </p:cNvSpPr>
          <p:nvPr/>
        </p:nvSpPr>
        <p:spPr bwMode="auto">
          <a:xfrm>
            <a:off x="2630488" y="50292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0" name="Line 24">
            <a:extLst>
              <a:ext uri="{FF2B5EF4-FFF2-40B4-BE49-F238E27FC236}">
                <a16:creationId xmlns:a16="http://schemas.microsoft.com/office/drawing/2014/main" id="{BF907116-2672-47BF-A4EF-31B400ABB811}"/>
              </a:ext>
            </a:extLst>
          </p:cNvPr>
          <p:cNvSpPr>
            <a:spLocks noChangeShapeType="1"/>
          </p:cNvSpPr>
          <p:nvPr/>
        </p:nvSpPr>
        <p:spPr bwMode="auto">
          <a:xfrm>
            <a:off x="3392488" y="4572000"/>
            <a:ext cx="2209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1" name="Line 25">
            <a:extLst>
              <a:ext uri="{FF2B5EF4-FFF2-40B4-BE49-F238E27FC236}">
                <a16:creationId xmlns:a16="http://schemas.microsoft.com/office/drawing/2014/main" id="{10BB12DC-0EEC-4185-95BB-7800341D2F54}"/>
              </a:ext>
            </a:extLst>
          </p:cNvPr>
          <p:cNvSpPr>
            <a:spLocks noChangeShapeType="1"/>
          </p:cNvSpPr>
          <p:nvPr/>
        </p:nvSpPr>
        <p:spPr bwMode="auto">
          <a:xfrm flipV="1">
            <a:off x="6745288" y="35052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2" name="Line 26">
            <a:extLst>
              <a:ext uri="{FF2B5EF4-FFF2-40B4-BE49-F238E27FC236}">
                <a16:creationId xmlns:a16="http://schemas.microsoft.com/office/drawing/2014/main" id="{6091E773-45E1-41D5-8AEB-74C9EED7FE8F}"/>
              </a:ext>
            </a:extLst>
          </p:cNvPr>
          <p:cNvSpPr>
            <a:spLocks noChangeShapeType="1"/>
          </p:cNvSpPr>
          <p:nvPr/>
        </p:nvSpPr>
        <p:spPr bwMode="auto">
          <a:xfrm flipH="1">
            <a:off x="3697288" y="3505200"/>
            <a:ext cx="3048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3" name="Text Box 27">
            <a:extLst>
              <a:ext uri="{FF2B5EF4-FFF2-40B4-BE49-F238E27FC236}">
                <a16:creationId xmlns:a16="http://schemas.microsoft.com/office/drawing/2014/main" id="{785D0958-4DBB-4BF0-ACE5-A896FDB6D2B6}"/>
              </a:ext>
            </a:extLst>
          </p:cNvPr>
          <p:cNvSpPr txBox="1">
            <a:spLocks noChangeArrowheads="1"/>
          </p:cNvSpPr>
          <p:nvPr/>
        </p:nvSpPr>
        <p:spPr bwMode="auto">
          <a:xfrm>
            <a:off x="1219200" y="6015038"/>
            <a:ext cx="67818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en-US" sz="2200" b="1" dirty="0">
                <a:solidFill>
                  <a:srgbClr val="FF3300"/>
                </a:solidFill>
              </a:rPr>
              <a:t>Figure 4</a:t>
            </a:r>
            <a:r>
              <a:rPr lang="en-US" altLang="en-US" sz="2200" dirty="0"/>
              <a:t> Flowchart of an iterative design process</a:t>
            </a:r>
          </a:p>
        </p:txBody>
      </p:sp>
      <p:sp>
        <p:nvSpPr>
          <p:cNvPr id="10266" name="Rectangle 2">
            <a:extLst>
              <a:ext uri="{FF2B5EF4-FFF2-40B4-BE49-F238E27FC236}">
                <a16:creationId xmlns:a16="http://schemas.microsoft.com/office/drawing/2014/main" id="{66683FB0-4F97-4F53-BB21-5DEC9961ADAC}"/>
              </a:ext>
            </a:extLst>
          </p:cNvPr>
          <p:cNvSpPr txBox="1">
            <a:spLocks noChangeArrowheads="1"/>
          </p:cNvSpPr>
          <p:nvPr/>
        </p:nvSpPr>
        <p:spPr bwMode="auto">
          <a:xfrm>
            <a:off x="685800" y="1524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algn="ctr" eaLnBrk="1" hangingPunct="1"/>
            <a:r>
              <a:rPr lang="en-US" altLang="ko-KR" sz="3600" b="1">
                <a:solidFill>
                  <a:schemeClr val="tx2"/>
                </a:solidFill>
              </a:rPr>
              <a:t>Design Methodology</a:t>
            </a:r>
          </a:p>
        </p:txBody>
      </p:sp>
      <p:sp>
        <p:nvSpPr>
          <p:cNvPr id="10267" name="TextBox 3">
            <a:extLst>
              <a:ext uri="{FF2B5EF4-FFF2-40B4-BE49-F238E27FC236}">
                <a16:creationId xmlns:a16="http://schemas.microsoft.com/office/drawing/2014/main" id="{5DF695C6-B403-4ABE-94CE-E0FFD9EEFD3A}"/>
              </a:ext>
            </a:extLst>
          </p:cNvPr>
          <p:cNvSpPr txBox="1">
            <a:spLocks noChangeArrowheads="1"/>
          </p:cNvSpPr>
          <p:nvPr/>
        </p:nvSpPr>
        <p:spPr bwMode="auto">
          <a:xfrm>
            <a:off x="2630488" y="4992688"/>
            <a:ext cx="5572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sz="1400" b="1"/>
              <a:t>Yes</a:t>
            </a:r>
          </a:p>
        </p:txBody>
      </p:sp>
      <p:sp>
        <p:nvSpPr>
          <p:cNvPr id="10268" name="TextBox 33">
            <a:extLst>
              <a:ext uri="{FF2B5EF4-FFF2-40B4-BE49-F238E27FC236}">
                <a16:creationId xmlns:a16="http://schemas.microsoft.com/office/drawing/2014/main" id="{C614C08E-F878-491D-BF36-171BC37BFA32}"/>
              </a:ext>
            </a:extLst>
          </p:cNvPr>
          <p:cNvSpPr txBox="1">
            <a:spLocks noChangeArrowheads="1"/>
          </p:cNvSpPr>
          <p:nvPr/>
        </p:nvSpPr>
        <p:spPr bwMode="auto">
          <a:xfrm>
            <a:off x="3292475" y="4264025"/>
            <a:ext cx="557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kumimoji="1"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kumimoji="1"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kumimoji="1"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kumimoji="1" sz="2400">
                <a:solidFill>
                  <a:schemeClr val="tx1"/>
                </a:solidFill>
                <a:latin typeface="Times New Roman" panose="02020603050405020304" pitchFamily="18" charset="0"/>
                <a:ea typeface="굴림" panose="020B0600000101010101" pitchFamily="34" charset="-127"/>
              </a:defRPr>
            </a:lvl5pPr>
            <a:lvl6pPr marL="25146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6pPr>
            <a:lvl7pPr marL="29718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7pPr>
            <a:lvl8pPr marL="34290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8pPr>
            <a:lvl9pPr marL="3886200" indent="-228600" eaLnBrk="0" fontAlgn="base" latinLnBrk="1" hangingPunct="0">
              <a:spcBef>
                <a:spcPct val="0"/>
              </a:spcBef>
              <a:spcAft>
                <a:spcPct val="0"/>
              </a:spcAft>
              <a:defRPr kumimoji="1" sz="2400">
                <a:solidFill>
                  <a:schemeClr val="tx1"/>
                </a:solidFill>
                <a:latin typeface="Times New Roman" panose="02020603050405020304" pitchFamily="18" charset="0"/>
                <a:ea typeface="굴림" panose="020B0600000101010101" pitchFamily="34" charset="-127"/>
              </a:defRPr>
            </a:lvl9pPr>
          </a:lstStyle>
          <a:p>
            <a:pPr eaLnBrk="1" hangingPunct="1"/>
            <a:r>
              <a:rPr lang="en-US" altLang="en-US" sz="1400" b="1"/>
              <a:t>No</a:t>
            </a:r>
          </a:p>
        </p:txBody>
      </p:sp>
    </p:spTree>
  </p:cSld>
  <p:clrMapOvr>
    <a:masterClrMapping/>
  </p:clrMapOvr>
</p:sld>
</file>

<file path=ppt/theme/theme1.xml><?xml version="1.0" encoding="utf-8"?>
<a:theme xmlns:a="http://schemas.openxmlformats.org/drawingml/2006/main" name="기본 디자인">
  <a:themeElements>
    <a:clrScheme name="기본 디자인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기본 디자인">
      <a:majorFont>
        <a:latin typeface="Times New Roman"/>
        <a:ea typeface="굴림"/>
        <a:cs typeface=""/>
      </a:majorFont>
      <a:minorFont>
        <a:latin typeface="Times New Roman"/>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ko-KR" altLang="en-US" sz="2400" b="0"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ko-KR" altLang="en-US" sz="2400" b="0"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기본 디자인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기본 디자인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기본 디자인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기본 디자인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5531</TotalTime>
  <Words>2209</Words>
  <Application>Microsoft Office PowerPoint</Application>
  <PresentationFormat>On-screen Show (4:3)</PresentationFormat>
  <Paragraphs>230</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Roboto</vt:lpstr>
      <vt:lpstr>Times New Roman</vt:lpstr>
      <vt:lpstr>Wingdings</vt:lpstr>
      <vt:lpstr>기본 디자인</vt:lpstr>
      <vt:lpstr>Design Methodology</vt:lpstr>
      <vt:lpstr>Design Methodology</vt:lpstr>
      <vt:lpstr>Design Methodology</vt:lpstr>
      <vt:lpstr>Design Methodology (Structure versus behaviors)</vt:lpstr>
      <vt:lpstr>Design Methodology (Structure versus behaviors)</vt:lpstr>
      <vt:lpstr>PowerPoint Presentation</vt:lpstr>
      <vt:lpstr>Design Methodology</vt:lpstr>
      <vt:lpstr>PowerPoint Presentation</vt:lpstr>
      <vt:lpstr>PowerPoint Presentation</vt:lpstr>
      <vt:lpstr>PowerPoint Presentation</vt:lpstr>
      <vt:lpstr>PowerPoint Presentation</vt:lpstr>
      <vt:lpstr>The Gate Level</vt:lpstr>
      <vt:lpstr>PowerPoint Presentation</vt:lpstr>
      <vt:lpstr>The Gate Level</vt:lpstr>
      <vt:lpstr>PowerPoint Presentation</vt:lpstr>
      <vt:lpstr>The Gate Level</vt:lpstr>
      <vt:lpstr>Flip-flops</vt:lpstr>
      <vt:lpstr>PowerPoint Presentation</vt:lpstr>
      <vt:lpstr>PowerPoint Presentation</vt:lpstr>
      <vt:lpstr>The register level</vt:lpstr>
      <vt:lpstr>The register level</vt:lpstr>
      <vt:lpstr>The Processor level</vt:lpstr>
      <vt:lpstr>The Processor level</vt:lpstr>
      <vt:lpstr>The Processor level</vt:lpstr>
      <vt:lpstr>The Processor level</vt:lpstr>
      <vt:lpstr>The Processor level</vt:lpstr>
      <vt:lpstr>The Processor level</vt:lpstr>
      <vt:lpstr>The Processor Level (Cache memory)</vt:lpstr>
      <vt:lpstr>The Processor level</vt:lpstr>
      <vt:lpstr>The Processor level</vt:lpstr>
      <vt:lpstr>The Processor Level (System Bus)</vt:lpstr>
      <vt:lpstr>PowerPoint Presentation</vt:lpstr>
    </vt:vector>
  </TitlesOfParts>
  <Company>POSTECH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 471 (Spring 2000): Computer Design</dc:title>
  <dc:creator>Sunggu Lee</dc:creator>
  <cp:lastModifiedBy>Md. Aynul Hasan Nahid</cp:lastModifiedBy>
  <cp:revision>875</cp:revision>
  <dcterms:created xsi:type="dcterms:W3CDTF">2000-02-21T05:24:32Z</dcterms:created>
  <dcterms:modified xsi:type="dcterms:W3CDTF">2023-03-12T13:49:23Z</dcterms:modified>
</cp:coreProperties>
</file>