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61" r:id="rId2"/>
    <p:sldId id="263" r:id="rId3"/>
    <p:sldId id="262" r:id="rId4"/>
    <p:sldId id="275" r:id="rId5"/>
    <p:sldId id="276" r:id="rId6"/>
    <p:sldId id="277" r:id="rId7"/>
    <p:sldId id="278" r:id="rId8"/>
    <p:sldId id="279" r:id="rId9"/>
    <p:sldId id="280" r:id="rId10"/>
    <p:sldId id="281" r:id="rId11"/>
    <p:sldId id="292" r:id="rId12"/>
    <p:sldId id="300" r:id="rId13"/>
    <p:sldId id="301" r:id="rId14"/>
    <p:sldId id="302" r:id="rId15"/>
    <p:sldId id="297" r:id="rId16"/>
    <p:sldId id="298" r:id="rId17"/>
  </p:sldIdLst>
  <p:sldSz cx="9144000" cy="6858000" type="screen4x3"/>
  <p:notesSz cx="6858000" cy="9144000"/>
  <p:defaultTextStyle>
    <a:defPPr>
      <a:defRPr lang="ko-KR"/>
    </a:defPPr>
    <a:lvl1pPr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1pPr>
    <a:lvl2pPr marL="4572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2pPr>
    <a:lvl3pPr marL="9144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3pPr>
    <a:lvl4pPr marL="13716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4pPr>
    <a:lvl5pPr marL="18288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336">
          <p15:clr>
            <a:srgbClr val="A4A3A4"/>
          </p15:clr>
        </p15:guide>
        <p15:guide id="2" pos="54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102"/>
      </p:cViewPr>
      <p:guideLst>
        <p:guide orient="horz" pos="336"/>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AF360EA-CCAD-4FBE-93A3-80F3AB31638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굴림" charset="-127"/>
              </a:defRPr>
            </a:lvl1pPr>
          </a:lstStyle>
          <a:p>
            <a:pPr>
              <a:defRPr/>
            </a:pPr>
            <a:endParaRPr lang="en-US" altLang="ko-KR"/>
          </a:p>
        </p:txBody>
      </p:sp>
      <p:sp>
        <p:nvSpPr>
          <p:cNvPr id="27651" name="Rectangle 3">
            <a:extLst>
              <a:ext uri="{FF2B5EF4-FFF2-40B4-BE49-F238E27FC236}">
                <a16:creationId xmlns:a16="http://schemas.microsoft.com/office/drawing/2014/main" id="{C1E71791-F716-4C64-9CF8-02FD9D92072A}"/>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굴림" charset="-127"/>
              </a:defRPr>
            </a:lvl1pPr>
          </a:lstStyle>
          <a:p>
            <a:pPr>
              <a:defRPr/>
            </a:pPr>
            <a:endParaRPr lang="en-US" altLang="ko-KR"/>
          </a:p>
        </p:txBody>
      </p:sp>
      <p:sp>
        <p:nvSpPr>
          <p:cNvPr id="21508" name="Rectangle 4">
            <a:extLst>
              <a:ext uri="{FF2B5EF4-FFF2-40B4-BE49-F238E27FC236}">
                <a16:creationId xmlns:a16="http://schemas.microsoft.com/office/drawing/2014/main" id="{7CF884CE-B5A1-4232-B6AF-6F288971B12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a:extLst>
              <a:ext uri="{FF2B5EF4-FFF2-40B4-BE49-F238E27FC236}">
                <a16:creationId xmlns:a16="http://schemas.microsoft.com/office/drawing/2014/main" id="{F7630F2C-AE71-4708-852C-F9B2A39068C1}"/>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noProof="0"/>
              <a:t>마스터 문자열 유형을 편집하려면 누르십시오</a:t>
            </a:r>
            <a:r>
              <a:rPr lang="en-US" altLang="ko-KR" noProof="0"/>
              <a:t>.</a:t>
            </a:r>
          </a:p>
          <a:p>
            <a:pPr lvl="1"/>
            <a:r>
              <a:rPr lang="ko-KR" altLang="en-US" noProof="0"/>
              <a:t>둘째 수준</a:t>
            </a:r>
          </a:p>
          <a:p>
            <a:pPr lvl="2"/>
            <a:r>
              <a:rPr lang="ko-KR" altLang="en-US" noProof="0"/>
              <a:t>세째 수준</a:t>
            </a:r>
          </a:p>
          <a:p>
            <a:pPr lvl="3"/>
            <a:r>
              <a:rPr lang="ko-KR" altLang="en-US" noProof="0"/>
              <a:t>네째 수준</a:t>
            </a:r>
          </a:p>
          <a:p>
            <a:pPr lvl="4"/>
            <a:r>
              <a:rPr lang="ko-KR" altLang="en-US" noProof="0"/>
              <a:t>다섯째 수준</a:t>
            </a:r>
          </a:p>
        </p:txBody>
      </p:sp>
      <p:sp>
        <p:nvSpPr>
          <p:cNvPr id="27654" name="Rectangle 6">
            <a:extLst>
              <a:ext uri="{FF2B5EF4-FFF2-40B4-BE49-F238E27FC236}">
                <a16:creationId xmlns:a16="http://schemas.microsoft.com/office/drawing/2014/main" id="{A820AD36-BB4E-47FF-BD0D-1F5A14777B82}"/>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굴림" charset="-127"/>
              </a:defRPr>
            </a:lvl1pPr>
          </a:lstStyle>
          <a:p>
            <a:pPr>
              <a:defRPr/>
            </a:pPr>
            <a:endParaRPr lang="en-US" altLang="ko-KR"/>
          </a:p>
        </p:txBody>
      </p:sp>
      <p:sp>
        <p:nvSpPr>
          <p:cNvPr id="27655" name="Rectangle 7">
            <a:extLst>
              <a:ext uri="{FF2B5EF4-FFF2-40B4-BE49-F238E27FC236}">
                <a16:creationId xmlns:a16="http://schemas.microsoft.com/office/drawing/2014/main" id="{FDFE0687-A542-43BB-8EA5-42EEF340995B}"/>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E1A2DE8-BF33-4761-95F9-08DF624AEAEA}" type="slidenum">
              <a:rPr lang="en-US" altLang="ko-KR"/>
              <a:pP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Times New Roman" pitchFamily="18" charset="0"/>
        <a:ea typeface="굴림" charset="-127"/>
        <a:cs typeface="+mn-cs"/>
      </a:defRPr>
    </a:lvl1pPr>
    <a:lvl2pPr marL="457200" algn="l" rtl="0" eaLnBrk="0" fontAlgn="base" latinLnBrk="1" hangingPunct="0">
      <a:spcBef>
        <a:spcPct val="30000"/>
      </a:spcBef>
      <a:spcAft>
        <a:spcPct val="0"/>
      </a:spcAft>
      <a:defRPr kumimoji="1" sz="1200" kern="1200">
        <a:solidFill>
          <a:schemeClr val="tx1"/>
        </a:solidFill>
        <a:latin typeface="Times New Roman" pitchFamily="18" charset="0"/>
        <a:ea typeface="굴림" charset="-127"/>
        <a:cs typeface="+mn-cs"/>
      </a:defRPr>
    </a:lvl2pPr>
    <a:lvl3pPr marL="914400" algn="l" rtl="0" eaLnBrk="0" fontAlgn="base" latinLnBrk="1" hangingPunct="0">
      <a:spcBef>
        <a:spcPct val="30000"/>
      </a:spcBef>
      <a:spcAft>
        <a:spcPct val="0"/>
      </a:spcAft>
      <a:defRPr kumimoji="1" sz="1200" kern="1200">
        <a:solidFill>
          <a:schemeClr val="tx1"/>
        </a:solidFill>
        <a:latin typeface="Times New Roman" pitchFamily="18" charset="0"/>
        <a:ea typeface="굴림" charset="-127"/>
        <a:cs typeface="+mn-cs"/>
      </a:defRPr>
    </a:lvl3pPr>
    <a:lvl4pPr marL="1371600" algn="l" rtl="0" eaLnBrk="0" fontAlgn="base" latinLnBrk="1" hangingPunct="0">
      <a:spcBef>
        <a:spcPct val="30000"/>
      </a:spcBef>
      <a:spcAft>
        <a:spcPct val="0"/>
      </a:spcAft>
      <a:defRPr kumimoji="1" sz="1200" kern="1200">
        <a:solidFill>
          <a:schemeClr val="tx1"/>
        </a:solidFill>
        <a:latin typeface="Times New Roman" pitchFamily="18" charset="0"/>
        <a:ea typeface="굴림" charset="-127"/>
        <a:cs typeface="+mn-cs"/>
      </a:defRPr>
    </a:lvl4pPr>
    <a:lvl5pPr marL="1828800" algn="l" rtl="0" eaLnBrk="0" fontAlgn="base" latinLnBrk="1" hangingPunct="0">
      <a:spcBef>
        <a:spcPct val="3000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606B362-6D4C-4466-B8FB-6C32AE0EDFDE}"/>
              </a:ext>
            </a:extLst>
          </p:cNvPr>
          <p:cNvSpPr>
            <a:spLocks noGrp="1" noChangeArrowheads="1"/>
          </p:cNvSpPr>
          <p:nvPr>
            <p:ph type="dt" sz="half" idx="10"/>
          </p:nvPr>
        </p:nvSpPr>
        <p:spPr>
          <a:ln/>
        </p:spPr>
        <p:txBody>
          <a:bodyPr/>
          <a:lstStyle>
            <a:lvl1pPr>
              <a:defRPr/>
            </a:lvl1pPr>
          </a:lstStyle>
          <a:p>
            <a:pPr>
              <a:defRPr/>
            </a:pPr>
            <a:fld id="{D1F7B7D3-0622-402A-BDAC-DB1D4773A582}" type="datetime1">
              <a:rPr lang="en-US" altLang="ko-KR" smtClean="0"/>
              <a:t>3/12/2023</a:t>
            </a:fld>
            <a:endParaRPr lang="en-US" altLang="ko-KR"/>
          </a:p>
        </p:txBody>
      </p:sp>
      <p:sp>
        <p:nvSpPr>
          <p:cNvPr id="5" name="Rectangle 5">
            <a:extLst>
              <a:ext uri="{FF2B5EF4-FFF2-40B4-BE49-F238E27FC236}">
                <a16:creationId xmlns:a16="http://schemas.microsoft.com/office/drawing/2014/main" id="{F427B9D6-2EDC-43EA-8B22-C3A60D78E236}"/>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6" name="Rectangle 6">
            <a:extLst>
              <a:ext uri="{FF2B5EF4-FFF2-40B4-BE49-F238E27FC236}">
                <a16:creationId xmlns:a16="http://schemas.microsoft.com/office/drawing/2014/main" id="{A2BE74EC-8D86-48CB-B163-361E91C2DEB7}"/>
              </a:ext>
            </a:extLst>
          </p:cNvPr>
          <p:cNvSpPr>
            <a:spLocks noGrp="1" noChangeArrowheads="1"/>
          </p:cNvSpPr>
          <p:nvPr>
            <p:ph type="sldNum" sz="quarter" idx="12"/>
          </p:nvPr>
        </p:nvSpPr>
        <p:spPr>
          <a:ln/>
        </p:spPr>
        <p:txBody>
          <a:bodyPr/>
          <a:lstStyle>
            <a:lvl1pPr>
              <a:defRPr/>
            </a:lvl1pPr>
          </a:lstStyle>
          <a:p>
            <a:fld id="{4E389EF7-2FC3-4798-90BE-3F721A0F8DF4}" type="slidenum">
              <a:rPr lang="en-US" altLang="ko-KR"/>
              <a:pPr/>
              <a:t>‹#›</a:t>
            </a:fld>
            <a:endParaRPr lang="en-US" altLang="ko-KR"/>
          </a:p>
        </p:txBody>
      </p:sp>
    </p:spTree>
    <p:extLst>
      <p:ext uri="{BB962C8B-B14F-4D97-AF65-F5344CB8AC3E}">
        <p14:creationId xmlns:p14="http://schemas.microsoft.com/office/powerpoint/2010/main" val="240965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00EDBD6-3973-46A9-8E9D-66D710682597}"/>
              </a:ext>
            </a:extLst>
          </p:cNvPr>
          <p:cNvSpPr>
            <a:spLocks noGrp="1" noChangeArrowheads="1"/>
          </p:cNvSpPr>
          <p:nvPr>
            <p:ph type="dt" sz="half" idx="10"/>
          </p:nvPr>
        </p:nvSpPr>
        <p:spPr>
          <a:ln/>
        </p:spPr>
        <p:txBody>
          <a:bodyPr/>
          <a:lstStyle>
            <a:lvl1pPr>
              <a:defRPr/>
            </a:lvl1pPr>
          </a:lstStyle>
          <a:p>
            <a:pPr>
              <a:defRPr/>
            </a:pPr>
            <a:fld id="{354927D8-13E2-4738-AF91-F02CA8177D4C}" type="datetime1">
              <a:rPr lang="en-US" altLang="ko-KR" smtClean="0"/>
              <a:t>3/12/2023</a:t>
            </a:fld>
            <a:endParaRPr lang="en-US" altLang="ko-KR"/>
          </a:p>
        </p:txBody>
      </p:sp>
      <p:sp>
        <p:nvSpPr>
          <p:cNvPr id="5" name="Rectangle 5">
            <a:extLst>
              <a:ext uri="{FF2B5EF4-FFF2-40B4-BE49-F238E27FC236}">
                <a16:creationId xmlns:a16="http://schemas.microsoft.com/office/drawing/2014/main" id="{ED928FD2-23CE-4F2B-9A1E-01FEB7AF4DBD}"/>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6" name="Rectangle 6">
            <a:extLst>
              <a:ext uri="{FF2B5EF4-FFF2-40B4-BE49-F238E27FC236}">
                <a16:creationId xmlns:a16="http://schemas.microsoft.com/office/drawing/2014/main" id="{61A56681-741D-46B3-BDA7-B537AE5FC5F9}"/>
              </a:ext>
            </a:extLst>
          </p:cNvPr>
          <p:cNvSpPr>
            <a:spLocks noGrp="1" noChangeArrowheads="1"/>
          </p:cNvSpPr>
          <p:nvPr>
            <p:ph type="sldNum" sz="quarter" idx="12"/>
          </p:nvPr>
        </p:nvSpPr>
        <p:spPr>
          <a:ln/>
        </p:spPr>
        <p:txBody>
          <a:bodyPr/>
          <a:lstStyle>
            <a:lvl1pPr>
              <a:defRPr/>
            </a:lvl1pPr>
          </a:lstStyle>
          <a:p>
            <a:fld id="{260742DD-F89B-48EC-ADDC-BCF8D25A18CE}" type="slidenum">
              <a:rPr lang="en-US" altLang="ko-KR"/>
              <a:pPr/>
              <a:t>‹#›</a:t>
            </a:fld>
            <a:endParaRPr lang="en-US" altLang="ko-KR"/>
          </a:p>
        </p:txBody>
      </p:sp>
    </p:spTree>
    <p:extLst>
      <p:ext uri="{BB962C8B-B14F-4D97-AF65-F5344CB8AC3E}">
        <p14:creationId xmlns:p14="http://schemas.microsoft.com/office/powerpoint/2010/main" val="4227552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092F2E7-9255-471B-A648-AAC14085F7EB}"/>
              </a:ext>
            </a:extLst>
          </p:cNvPr>
          <p:cNvSpPr>
            <a:spLocks noGrp="1" noChangeArrowheads="1"/>
          </p:cNvSpPr>
          <p:nvPr>
            <p:ph type="dt" sz="half" idx="10"/>
          </p:nvPr>
        </p:nvSpPr>
        <p:spPr>
          <a:ln/>
        </p:spPr>
        <p:txBody>
          <a:bodyPr/>
          <a:lstStyle>
            <a:lvl1pPr>
              <a:defRPr/>
            </a:lvl1pPr>
          </a:lstStyle>
          <a:p>
            <a:pPr>
              <a:defRPr/>
            </a:pPr>
            <a:fld id="{715DB85C-C744-4F9A-99DC-216FBFC169CB}" type="datetime1">
              <a:rPr lang="en-US" altLang="ko-KR" smtClean="0"/>
              <a:t>3/12/2023</a:t>
            </a:fld>
            <a:endParaRPr lang="en-US" altLang="ko-KR"/>
          </a:p>
        </p:txBody>
      </p:sp>
      <p:sp>
        <p:nvSpPr>
          <p:cNvPr id="5" name="Rectangle 5">
            <a:extLst>
              <a:ext uri="{FF2B5EF4-FFF2-40B4-BE49-F238E27FC236}">
                <a16:creationId xmlns:a16="http://schemas.microsoft.com/office/drawing/2014/main" id="{A3F4B040-52F7-4775-8FC3-F91F79F8964F}"/>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6" name="Rectangle 6">
            <a:extLst>
              <a:ext uri="{FF2B5EF4-FFF2-40B4-BE49-F238E27FC236}">
                <a16:creationId xmlns:a16="http://schemas.microsoft.com/office/drawing/2014/main" id="{B5F0F752-FEC1-4001-8CCD-058408059CE2}"/>
              </a:ext>
            </a:extLst>
          </p:cNvPr>
          <p:cNvSpPr>
            <a:spLocks noGrp="1" noChangeArrowheads="1"/>
          </p:cNvSpPr>
          <p:nvPr>
            <p:ph type="sldNum" sz="quarter" idx="12"/>
          </p:nvPr>
        </p:nvSpPr>
        <p:spPr>
          <a:ln/>
        </p:spPr>
        <p:txBody>
          <a:bodyPr/>
          <a:lstStyle>
            <a:lvl1pPr>
              <a:defRPr/>
            </a:lvl1pPr>
          </a:lstStyle>
          <a:p>
            <a:fld id="{669EACC4-1224-4409-88E7-2D8212FB04DB}" type="slidenum">
              <a:rPr lang="en-US" altLang="ko-KR"/>
              <a:pPr/>
              <a:t>‹#›</a:t>
            </a:fld>
            <a:endParaRPr lang="en-US" altLang="ko-KR"/>
          </a:p>
        </p:txBody>
      </p:sp>
    </p:spTree>
    <p:extLst>
      <p:ext uri="{BB962C8B-B14F-4D97-AF65-F5344CB8AC3E}">
        <p14:creationId xmlns:p14="http://schemas.microsoft.com/office/powerpoint/2010/main" val="1757290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AB36B282-5213-4A3D-BE56-CF8EF03E3CDF}"/>
              </a:ext>
            </a:extLst>
          </p:cNvPr>
          <p:cNvSpPr>
            <a:spLocks noGrp="1" noChangeArrowheads="1"/>
          </p:cNvSpPr>
          <p:nvPr>
            <p:ph type="dt" sz="half" idx="10"/>
          </p:nvPr>
        </p:nvSpPr>
        <p:spPr>
          <a:ln/>
        </p:spPr>
        <p:txBody>
          <a:bodyPr/>
          <a:lstStyle>
            <a:lvl1pPr>
              <a:defRPr/>
            </a:lvl1pPr>
          </a:lstStyle>
          <a:p>
            <a:pPr>
              <a:defRPr/>
            </a:pPr>
            <a:fld id="{8EB0B56C-DE0E-476D-A221-BB717FF9C4F8}" type="datetime1">
              <a:rPr lang="en-US" altLang="ko-KR" smtClean="0"/>
              <a:t>3/12/2023</a:t>
            </a:fld>
            <a:endParaRPr lang="en-US" altLang="ko-KR"/>
          </a:p>
        </p:txBody>
      </p:sp>
      <p:sp>
        <p:nvSpPr>
          <p:cNvPr id="4" name="Rectangle 5">
            <a:extLst>
              <a:ext uri="{FF2B5EF4-FFF2-40B4-BE49-F238E27FC236}">
                <a16:creationId xmlns:a16="http://schemas.microsoft.com/office/drawing/2014/main" id="{262349CC-4CF2-4186-A276-2D981D2A38CB}"/>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5" name="Rectangle 6">
            <a:extLst>
              <a:ext uri="{FF2B5EF4-FFF2-40B4-BE49-F238E27FC236}">
                <a16:creationId xmlns:a16="http://schemas.microsoft.com/office/drawing/2014/main" id="{AC7EA651-7F70-477B-96DE-E3D423BDD81A}"/>
              </a:ext>
            </a:extLst>
          </p:cNvPr>
          <p:cNvSpPr>
            <a:spLocks noGrp="1" noChangeArrowheads="1"/>
          </p:cNvSpPr>
          <p:nvPr>
            <p:ph type="sldNum" sz="quarter" idx="12"/>
          </p:nvPr>
        </p:nvSpPr>
        <p:spPr>
          <a:ln/>
        </p:spPr>
        <p:txBody>
          <a:bodyPr/>
          <a:lstStyle>
            <a:lvl1pPr>
              <a:defRPr/>
            </a:lvl1pPr>
          </a:lstStyle>
          <a:p>
            <a:fld id="{D93560E7-708D-4A63-9809-3E875FCDC6AA}" type="slidenum">
              <a:rPr lang="en-US" altLang="ko-KR"/>
              <a:pPr/>
              <a:t>‹#›</a:t>
            </a:fld>
            <a:endParaRPr lang="en-US" altLang="ko-KR"/>
          </a:p>
        </p:txBody>
      </p:sp>
    </p:spTree>
    <p:extLst>
      <p:ext uri="{BB962C8B-B14F-4D97-AF65-F5344CB8AC3E}">
        <p14:creationId xmlns:p14="http://schemas.microsoft.com/office/powerpoint/2010/main" val="1605931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140AAEB-3EED-40E9-995C-4B072A36F065}"/>
              </a:ext>
            </a:extLst>
          </p:cNvPr>
          <p:cNvSpPr>
            <a:spLocks noGrp="1" noChangeArrowheads="1"/>
          </p:cNvSpPr>
          <p:nvPr>
            <p:ph type="dt" sz="half" idx="10"/>
          </p:nvPr>
        </p:nvSpPr>
        <p:spPr>
          <a:ln/>
        </p:spPr>
        <p:txBody>
          <a:bodyPr/>
          <a:lstStyle>
            <a:lvl1pPr>
              <a:defRPr/>
            </a:lvl1pPr>
          </a:lstStyle>
          <a:p>
            <a:pPr>
              <a:defRPr/>
            </a:pPr>
            <a:fld id="{0654CD2A-5A34-4A2E-9718-4FA78B48EDD0}" type="datetime1">
              <a:rPr lang="en-US" altLang="ko-KR" smtClean="0"/>
              <a:t>3/12/2023</a:t>
            </a:fld>
            <a:endParaRPr lang="en-US" altLang="ko-KR"/>
          </a:p>
        </p:txBody>
      </p:sp>
      <p:sp>
        <p:nvSpPr>
          <p:cNvPr id="5" name="Rectangle 5">
            <a:extLst>
              <a:ext uri="{FF2B5EF4-FFF2-40B4-BE49-F238E27FC236}">
                <a16:creationId xmlns:a16="http://schemas.microsoft.com/office/drawing/2014/main" id="{B00095B0-323C-4FC0-AE69-BC6FF05EC8C7}"/>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6" name="Rectangle 6">
            <a:extLst>
              <a:ext uri="{FF2B5EF4-FFF2-40B4-BE49-F238E27FC236}">
                <a16:creationId xmlns:a16="http://schemas.microsoft.com/office/drawing/2014/main" id="{6F547301-EAE0-48E5-9A2C-225BBA9EC9F6}"/>
              </a:ext>
            </a:extLst>
          </p:cNvPr>
          <p:cNvSpPr>
            <a:spLocks noGrp="1" noChangeArrowheads="1"/>
          </p:cNvSpPr>
          <p:nvPr>
            <p:ph type="sldNum" sz="quarter" idx="12"/>
          </p:nvPr>
        </p:nvSpPr>
        <p:spPr>
          <a:ln/>
        </p:spPr>
        <p:txBody>
          <a:bodyPr/>
          <a:lstStyle>
            <a:lvl1pPr>
              <a:defRPr/>
            </a:lvl1pPr>
          </a:lstStyle>
          <a:p>
            <a:fld id="{A129E580-AC38-4796-A441-FD33DE45F8B4}" type="slidenum">
              <a:rPr lang="en-US" altLang="ko-KR"/>
              <a:pPr/>
              <a:t>‹#›</a:t>
            </a:fld>
            <a:endParaRPr lang="en-US" altLang="ko-KR"/>
          </a:p>
        </p:txBody>
      </p:sp>
    </p:spTree>
    <p:extLst>
      <p:ext uri="{BB962C8B-B14F-4D97-AF65-F5344CB8AC3E}">
        <p14:creationId xmlns:p14="http://schemas.microsoft.com/office/powerpoint/2010/main" val="134217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C73A167-2A0E-4555-A388-F853BC50639E}"/>
              </a:ext>
            </a:extLst>
          </p:cNvPr>
          <p:cNvSpPr>
            <a:spLocks noGrp="1" noChangeArrowheads="1"/>
          </p:cNvSpPr>
          <p:nvPr>
            <p:ph type="dt" sz="half" idx="10"/>
          </p:nvPr>
        </p:nvSpPr>
        <p:spPr>
          <a:ln/>
        </p:spPr>
        <p:txBody>
          <a:bodyPr/>
          <a:lstStyle>
            <a:lvl1pPr>
              <a:defRPr/>
            </a:lvl1pPr>
          </a:lstStyle>
          <a:p>
            <a:pPr>
              <a:defRPr/>
            </a:pPr>
            <a:fld id="{B0391F71-1159-4709-B8C7-E6128E4E2C26}" type="datetime1">
              <a:rPr lang="en-US" altLang="ko-KR" smtClean="0"/>
              <a:t>3/12/2023</a:t>
            </a:fld>
            <a:endParaRPr lang="en-US" altLang="ko-KR"/>
          </a:p>
        </p:txBody>
      </p:sp>
      <p:sp>
        <p:nvSpPr>
          <p:cNvPr id="5" name="Rectangle 5">
            <a:extLst>
              <a:ext uri="{FF2B5EF4-FFF2-40B4-BE49-F238E27FC236}">
                <a16:creationId xmlns:a16="http://schemas.microsoft.com/office/drawing/2014/main" id="{8364B290-D747-4064-AE25-D6B7827B6BE6}"/>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6" name="Rectangle 6">
            <a:extLst>
              <a:ext uri="{FF2B5EF4-FFF2-40B4-BE49-F238E27FC236}">
                <a16:creationId xmlns:a16="http://schemas.microsoft.com/office/drawing/2014/main" id="{69AAD234-9740-4C5D-A7A8-23C96F9EB730}"/>
              </a:ext>
            </a:extLst>
          </p:cNvPr>
          <p:cNvSpPr>
            <a:spLocks noGrp="1" noChangeArrowheads="1"/>
          </p:cNvSpPr>
          <p:nvPr>
            <p:ph type="sldNum" sz="quarter" idx="12"/>
          </p:nvPr>
        </p:nvSpPr>
        <p:spPr>
          <a:ln/>
        </p:spPr>
        <p:txBody>
          <a:bodyPr/>
          <a:lstStyle>
            <a:lvl1pPr>
              <a:defRPr/>
            </a:lvl1pPr>
          </a:lstStyle>
          <a:p>
            <a:fld id="{6AAC4BD7-7571-4A12-80E7-0ED2FD6CC27F}" type="slidenum">
              <a:rPr lang="en-US" altLang="ko-KR"/>
              <a:pPr/>
              <a:t>‹#›</a:t>
            </a:fld>
            <a:endParaRPr lang="en-US" altLang="ko-KR"/>
          </a:p>
        </p:txBody>
      </p:sp>
    </p:spTree>
    <p:extLst>
      <p:ext uri="{BB962C8B-B14F-4D97-AF65-F5344CB8AC3E}">
        <p14:creationId xmlns:p14="http://schemas.microsoft.com/office/powerpoint/2010/main" val="423201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B6CC167-4D26-414F-A9E0-440C55BC606C}"/>
              </a:ext>
            </a:extLst>
          </p:cNvPr>
          <p:cNvSpPr>
            <a:spLocks noGrp="1" noChangeArrowheads="1"/>
          </p:cNvSpPr>
          <p:nvPr>
            <p:ph type="dt" sz="half" idx="10"/>
          </p:nvPr>
        </p:nvSpPr>
        <p:spPr>
          <a:ln/>
        </p:spPr>
        <p:txBody>
          <a:bodyPr/>
          <a:lstStyle>
            <a:lvl1pPr>
              <a:defRPr/>
            </a:lvl1pPr>
          </a:lstStyle>
          <a:p>
            <a:pPr>
              <a:defRPr/>
            </a:pPr>
            <a:fld id="{B3AE8897-EB33-42D8-B7FD-5BDF72959196}" type="datetime1">
              <a:rPr lang="en-US" altLang="ko-KR" smtClean="0"/>
              <a:t>3/12/2023</a:t>
            </a:fld>
            <a:endParaRPr lang="en-US" altLang="ko-KR"/>
          </a:p>
        </p:txBody>
      </p:sp>
      <p:sp>
        <p:nvSpPr>
          <p:cNvPr id="6" name="Rectangle 5">
            <a:extLst>
              <a:ext uri="{FF2B5EF4-FFF2-40B4-BE49-F238E27FC236}">
                <a16:creationId xmlns:a16="http://schemas.microsoft.com/office/drawing/2014/main" id="{5A006879-B8B9-45C2-8A7F-047947C2EF5E}"/>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7" name="Rectangle 6">
            <a:extLst>
              <a:ext uri="{FF2B5EF4-FFF2-40B4-BE49-F238E27FC236}">
                <a16:creationId xmlns:a16="http://schemas.microsoft.com/office/drawing/2014/main" id="{A1FB6DF8-9306-45B6-A4F1-20455BE0A29B}"/>
              </a:ext>
            </a:extLst>
          </p:cNvPr>
          <p:cNvSpPr>
            <a:spLocks noGrp="1" noChangeArrowheads="1"/>
          </p:cNvSpPr>
          <p:nvPr>
            <p:ph type="sldNum" sz="quarter" idx="12"/>
          </p:nvPr>
        </p:nvSpPr>
        <p:spPr>
          <a:ln/>
        </p:spPr>
        <p:txBody>
          <a:bodyPr/>
          <a:lstStyle>
            <a:lvl1pPr>
              <a:defRPr/>
            </a:lvl1pPr>
          </a:lstStyle>
          <a:p>
            <a:fld id="{4723050E-F67A-42FE-9950-554C1E081BDB}" type="slidenum">
              <a:rPr lang="en-US" altLang="ko-KR"/>
              <a:pPr/>
              <a:t>‹#›</a:t>
            </a:fld>
            <a:endParaRPr lang="en-US" altLang="ko-KR"/>
          </a:p>
        </p:txBody>
      </p:sp>
    </p:spTree>
    <p:extLst>
      <p:ext uri="{BB962C8B-B14F-4D97-AF65-F5344CB8AC3E}">
        <p14:creationId xmlns:p14="http://schemas.microsoft.com/office/powerpoint/2010/main" val="46138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0B1A953-ED25-4DBE-BBB3-83291AA0B6CB}"/>
              </a:ext>
            </a:extLst>
          </p:cNvPr>
          <p:cNvSpPr>
            <a:spLocks noGrp="1" noChangeArrowheads="1"/>
          </p:cNvSpPr>
          <p:nvPr>
            <p:ph type="dt" sz="half" idx="10"/>
          </p:nvPr>
        </p:nvSpPr>
        <p:spPr>
          <a:ln/>
        </p:spPr>
        <p:txBody>
          <a:bodyPr/>
          <a:lstStyle>
            <a:lvl1pPr>
              <a:defRPr/>
            </a:lvl1pPr>
          </a:lstStyle>
          <a:p>
            <a:pPr>
              <a:defRPr/>
            </a:pPr>
            <a:fld id="{AF330FA8-FA3D-4284-A889-06CB901154D0}" type="datetime1">
              <a:rPr lang="en-US" altLang="ko-KR" smtClean="0"/>
              <a:t>3/12/2023</a:t>
            </a:fld>
            <a:endParaRPr lang="en-US" altLang="ko-KR"/>
          </a:p>
        </p:txBody>
      </p:sp>
      <p:sp>
        <p:nvSpPr>
          <p:cNvPr id="8" name="Rectangle 5">
            <a:extLst>
              <a:ext uri="{FF2B5EF4-FFF2-40B4-BE49-F238E27FC236}">
                <a16:creationId xmlns:a16="http://schemas.microsoft.com/office/drawing/2014/main" id="{42C7FD6A-B65C-41B8-8BAA-5DF103E9FB3A}"/>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9" name="Rectangle 6">
            <a:extLst>
              <a:ext uri="{FF2B5EF4-FFF2-40B4-BE49-F238E27FC236}">
                <a16:creationId xmlns:a16="http://schemas.microsoft.com/office/drawing/2014/main" id="{E59F65E7-FEDC-4170-A25D-71255EA0A5EF}"/>
              </a:ext>
            </a:extLst>
          </p:cNvPr>
          <p:cNvSpPr>
            <a:spLocks noGrp="1" noChangeArrowheads="1"/>
          </p:cNvSpPr>
          <p:nvPr>
            <p:ph type="sldNum" sz="quarter" idx="12"/>
          </p:nvPr>
        </p:nvSpPr>
        <p:spPr>
          <a:ln/>
        </p:spPr>
        <p:txBody>
          <a:bodyPr/>
          <a:lstStyle>
            <a:lvl1pPr>
              <a:defRPr/>
            </a:lvl1pPr>
          </a:lstStyle>
          <a:p>
            <a:fld id="{8A7729F8-461A-4F93-8014-23EFCF0967C9}" type="slidenum">
              <a:rPr lang="en-US" altLang="ko-KR"/>
              <a:pPr/>
              <a:t>‹#›</a:t>
            </a:fld>
            <a:endParaRPr lang="en-US" altLang="ko-KR"/>
          </a:p>
        </p:txBody>
      </p:sp>
    </p:spTree>
    <p:extLst>
      <p:ext uri="{BB962C8B-B14F-4D97-AF65-F5344CB8AC3E}">
        <p14:creationId xmlns:p14="http://schemas.microsoft.com/office/powerpoint/2010/main" val="383570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9D0F4F6-5361-4AE1-ABE7-4C2DC2D05222}"/>
              </a:ext>
            </a:extLst>
          </p:cNvPr>
          <p:cNvSpPr>
            <a:spLocks noGrp="1" noChangeArrowheads="1"/>
          </p:cNvSpPr>
          <p:nvPr>
            <p:ph type="dt" sz="half" idx="10"/>
          </p:nvPr>
        </p:nvSpPr>
        <p:spPr>
          <a:ln/>
        </p:spPr>
        <p:txBody>
          <a:bodyPr/>
          <a:lstStyle>
            <a:lvl1pPr>
              <a:defRPr/>
            </a:lvl1pPr>
          </a:lstStyle>
          <a:p>
            <a:pPr>
              <a:defRPr/>
            </a:pPr>
            <a:fld id="{44F16BC1-AAF6-4AE5-9ED1-6F9F08B06F64}" type="datetime1">
              <a:rPr lang="en-US" altLang="ko-KR" smtClean="0"/>
              <a:t>3/12/2023</a:t>
            </a:fld>
            <a:endParaRPr lang="en-US" altLang="ko-KR"/>
          </a:p>
        </p:txBody>
      </p:sp>
      <p:sp>
        <p:nvSpPr>
          <p:cNvPr id="4" name="Rectangle 5">
            <a:extLst>
              <a:ext uri="{FF2B5EF4-FFF2-40B4-BE49-F238E27FC236}">
                <a16:creationId xmlns:a16="http://schemas.microsoft.com/office/drawing/2014/main" id="{A7ACC5FC-867C-4E7A-85CB-8A797039ED98}"/>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5" name="Rectangle 6">
            <a:extLst>
              <a:ext uri="{FF2B5EF4-FFF2-40B4-BE49-F238E27FC236}">
                <a16:creationId xmlns:a16="http://schemas.microsoft.com/office/drawing/2014/main" id="{CCC18F41-3036-41BB-BFE7-A59E90C1D771}"/>
              </a:ext>
            </a:extLst>
          </p:cNvPr>
          <p:cNvSpPr>
            <a:spLocks noGrp="1" noChangeArrowheads="1"/>
          </p:cNvSpPr>
          <p:nvPr>
            <p:ph type="sldNum" sz="quarter" idx="12"/>
          </p:nvPr>
        </p:nvSpPr>
        <p:spPr>
          <a:ln/>
        </p:spPr>
        <p:txBody>
          <a:bodyPr/>
          <a:lstStyle>
            <a:lvl1pPr>
              <a:defRPr/>
            </a:lvl1pPr>
          </a:lstStyle>
          <a:p>
            <a:fld id="{C97F86B2-E5F1-4713-B429-AC7C9D18A279}" type="slidenum">
              <a:rPr lang="en-US" altLang="ko-KR"/>
              <a:pPr/>
              <a:t>‹#›</a:t>
            </a:fld>
            <a:endParaRPr lang="en-US" altLang="ko-KR"/>
          </a:p>
        </p:txBody>
      </p:sp>
    </p:spTree>
    <p:extLst>
      <p:ext uri="{BB962C8B-B14F-4D97-AF65-F5344CB8AC3E}">
        <p14:creationId xmlns:p14="http://schemas.microsoft.com/office/powerpoint/2010/main" val="27780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31369D6-C74C-4BDB-970F-0684B9A816B4}"/>
              </a:ext>
            </a:extLst>
          </p:cNvPr>
          <p:cNvSpPr>
            <a:spLocks noGrp="1" noChangeArrowheads="1"/>
          </p:cNvSpPr>
          <p:nvPr>
            <p:ph type="dt" sz="half" idx="10"/>
          </p:nvPr>
        </p:nvSpPr>
        <p:spPr>
          <a:ln/>
        </p:spPr>
        <p:txBody>
          <a:bodyPr/>
          <a:lstStyle>
            <a:lvl1pPr>
              <a:defRPr/>
            </a:lvl1pPr>
          </a:lstStyle>
          <a:p>
            <a:pPr>
              <a:defRPr/>
            </a:pPr>
            <a:fld id="{624B1AA0-54B2-4BEA-B7F0-AC566C5643BA}" type="datetime1">
              <a:rPr lang="en-US" altLang="ko-KR" smtClean="0"/>
              <a:t>3/12/2023</a:t>
            </a:fld>
            <a:endParaRPr lang="en-US" altLang="ko-KR"/>
          </a:p>
        </p:txBody>
      </p:sp>
      <p:sp>
        <p:nvSpPr>
          <p:cNvPr id="3" name="Rectangle 5">
            <a:extLst>
              <a:ext uri="{FF2B5EF4-FFF2-40B4-BE49-F238E27FC236}">
                <a16:creationId xmlns:a16="http://schemas.microsoft.com/office/drawing/2014/main" id="{71AAAB1F-9391-47C3-AF62-E28205D652C8}"/>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4" name="Rectangle 6">
            <a:extLst>
              <a:ext uri="{FF2B5EF4-FFF2-40B4-BE49-F238E27FC236}">
                <a16:creationId xmlns:a16="http://schemas.microsoft.com/office/drawing/2014/main" id="{8036A529-723F-402C-9362-4AA260F1BAE8}"/>
              </a:ext>
            </a:extLst>
          </p:cNvPr>
          <p:cNvSpPr>
            <a:spLocks noGrp="1" noChangeArrowheads="1"/>
          </p:cNvSpPr>
          <p:nvPr>
            <p:ph type="sldNum" sz="quarter" idx="12"/>
          </p:nvPr>
        </p:nvSpPr>
        <p:spPr>
          <a:ln/>
        </p:spPr>
        <p:txBody>
          <a:bodyPr/>
          <a:lstStyle>
            <a:lvl1pPr>
              <a:defRPr/>
            </a:lvl1pPr>
          </a:lstStyle>
          <a:p>
            <a:fld id="{E7C7338A-6C77-43E9-A1DB-EE7854B6DFD6}" type="slidenum">
              <a:rPr lang="en-US" altLang="ko-KR"/>
              <a:pPr/>
              <a:t>‹#›</a:t>
            </a:fld>
            <a:endParaRPr lang="en-US" altLang="ko-KR"/>
          </a:p>
        </p:txBody>
      </p:sp>
    </p:spTree>
    <p:extLst>
      <p:ext uri="{BB962C8B-B14F-4D97-AF65-F5344CB8AC3E}">
        <p14:creationId xmlns:p14="http://schemas.microsoft.com/office/powerpoint/2010/main" val="380415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3D10E0E-53E6-4E0D-BC67-25DF263A6E15}"/>
              </a:ext>
            </a:extLst>
          </p:cNvPr>
          <p:cNvSpPr>
            <a:spLocks noGrp="1" noChangeArrowheads="1"/>
          </p:cNvSpPr>
          <p:nvPr>
            <p:ph type="dt" sz="half" idx="10"/>
          </p:nvPr>
        </p:nvSpPr>
        <p:spPr>
          <a:ln/>
        </p:spPr>
        <p:txBody>
          <a:bodyPr/>
          <a:lstStyle>
            <a:lvl1pPr>
              <a:defRPr/>
            </a:lvl1pPr>
          </a:lstStyle>
          <a:p>
            <a:pPr>
              <a:defRPr/>
            </a:pPr>
            <a:fld id="{9CE7CB9A-73A8-4038-8ADC-4153A2D47D98}" type="datetime1">
              <a:rPr lang="en-US" altLang="ko-KR" smtClean="0"/>
              <a:t>3/12/2023</a:t>
            </a:fld>
            <a:endParaRPr lang="en-US" altLang="ko-KR"/>
          </a:p>
        </p:txBody>
      </p:sp>
      <p:sp>
        <p:nvSpPr>
          <p:cNvPr id="6" name="Rectangle 5">
            <a:extLst>
              <a:ext uri="{FF2B5EF4-FFF2-40B4-BE49-F238E27FC236}">
                <a16:creationId xmlns:a16="http://schemas.microsoft.com/office/drawing/2014/main" id="{190C1BF3-BE67-45F0-9870-8D2DABD57AC3}"/>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7" name="Rectangle 6">
            <a:extLst>
              <a:ext uri="{FF2B5EF4-FFF2-40B4-BE49-F238E27FC236}">
                <a16:creationId xmlns:a16="http://schemas.microsoft.com/office/drawing/2014/main" id="{B4D52C7F-8D64-40E1-A172-1622BB8AE315}"/>
              </a:ext>
            </a:extLst>
          </p:cNvPr>
          <p:cNvSpPr>
            <a:spLocks noGrp="1" noChangeArrowheads="1"/>
          </p:cNvSpPr>
          <p:nvPr>
            <p:ph type="sldNum" sz="quarter" idx="12"/>
          </p:nvPr>
        </p:nvSpPr>
        <p:spPr>
          <a:ln/>
        </p:spPr>
        <p:txBody>
          <a:bodyPr/>
          <a:lstStyle>
            <a:lvl1pPr>
              <a:defRPr/>
            </a:lvl1pPr>
          </a:lstStyle>
          <a:p>
            <a:fld id="{680FDF41-842A-4EF2-9F5F-708951E22F52}" type="slidenum">
              <a:rPr lang="en-US" altLang="ko-KR"/>
              <a:pPr/>
              <a:t>‹#›</a:t>
            </a:fld>
            <a:endParaRPr lang="en-US" altLang="ko-KR"/>
          </a:p>
        </p:txBody>
      </p:sp>
    </p:spTree>
    <p:extLst>
      <p:ext uri="{BB962C8B-B14F-4D97-AF65-F5344CB8AC3E}">
        <p14:creationId xmlns:p14="http://schemas.microsoft.com/office/powerpoint/2010/main" val="423435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27BFF8-B30F-423E-8E38-32822C836DEB}"/>
              </a:ext>
            </a:extLst>
          </p:cNvPr>
          <p:cNvSpPr>
            <a:spLocks noGrp="1" noChangeArrowheads="1"/>
          </p:cNvSpPr>
          <p:nvPr>
            <p:ph type="dt" sz="half" idx="10"/>
          </p:nvPr>
        </p:nvSpPr>
        <p:spPr>
          <a:ln/>
        </p:spPr>
        <p:txBody>
          <a:bodyPr/>
          <a:lstStyle>
            <a:lvl1pPr>
              <a:defRPr/>
            </a:lvl1pPr>
          </a:lstStyle>
          <a:p>
            <a:pPr>
              <a:defRPr/>
            </a:pPr>
            <a:fld id="{B8427845-F221-4EF0-9B9D-848E56B7F9BD}" type="datetime1">
              <a:rPr lang="en-US" altLang="ko-KR" smtClean="0"/>
              <a:t>3/12/2023</a:t>
            </a:fld>
            <a:endParaRPr lang="en-US" altLang="ko-KR"/>
          </a:p>
        </p:txBody>
      </p:sp>
      <p:sp>
        <p:nvSpPr>
          <p:cNvPr id="6" name="Rectangle 5">
            <a:extLst>
              <a:ext uri="{FF2B5EF4-FFF2-40B4-BE49-F238E27FC236}">
                <a16:creationId xmlns:a16="http://schemas.microsoft.com/office/drawing/2014/main" id="{3F200345-946C-4C91-931D-418FDB7857C3}"/>
              </a:ext>
            </a:extLst>
          </p:cNvPr>
          <p:cNvSpPr>
            <a:spLocks noGrp="1" noChangeArrowheads="1"/>
          </p:cNvSpPr>
          <p:nvPr>
            <p:ph type="ftr" sz="quarter" idx="11"/>
          </p:nvPr>
        </p:nvSpPr>
        <p:spPr>
          <a:ln/>
        </p:spPr>
        <p:txBody>
          <a:bodyPr/>
          <a:lstStyle>
            <a:lvl1pPr>
              <a:defRPr/>
            </a:lvl1pPr>
          </a:lstStyle>
          <a:p>
            <a:pPr>
              <a:defRPr/>
            </a:pPr>
            <a:r>
              <a:rPr lang="en-US" altLang="ko-KR"/>
              <a:t>"Computer Architecture and Organization" by Dr. Md. Fokhray Hossain</a:t>
            </a:r>
          </a:p>
        </p:txBody>
      </p:sp>
      <p:sp>
        <p:nvSpPr>
          <p:cNvPr id="7" name="Rectangle 6">
            <a:extLst>
              <a:ext uri="{FF2B5EF4-FFF2-40B4-BE49-F238E27FC236}">
                <a16:creationId xmlns:a16="http://schemas.microsoft.com/office/drawing/2014/main" id="{7D25960D-BE84-475B-A36E-109B5F7D0A7C}"/>
              </a:ext>
            </a:extLst>
          </p:cNvPr>
          <p:cNvSpPr>
            <a:spLocks noGrp="1" noChangeArrowheads="1"/>
          </p:cNvSpPr>
          <p:nvPr>
            <p:ph type="sldNum" sz="quarter" idx="12"/>
          </p:nvPr>
        </p:nvSpPr>
        <p:spPr>
          <a:ln/>
        </p:spPr>
        <p:txBody>
          <a:bodyPr/>
          <a:lstStyle>
            <a:lvl1pPr>
              <a:defRPr/>
            </a:lvl1pPr>
          </a:lstStyle>
          <a:p>
            <a:fld id="{D5572AE2-92DE-44EB-BFCF-BCFEC030A7DE}" type="slidenum">
              <a:rPr lang="en-US" altLang="ko-KR"/>
              <a:pPr/>
              <a:t>‹#›</a:t>
            </a:fld>
            <a:endParaRPr lang="en-US" altLang="ko-KR"/>
          </a:p>
        </p:txBody>
      </p:sp>
    </p:spTree>
    <p:extLst>
      <p:ext uri="{BB962C8B-B14F-4D97-AF65-F5344CB8AC3E}">
        <p14:creationId xmlns:p14="http://schemas.microsoft.com/office/powerpoint/2010/main" val="144040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4A65FE2-D14A-4842-9F91-1ECA139834AA}"/>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유형을 편집하려면 누르십시오</a:t>
            </a:r>
            <a:r>
              <a:rPr lang="en-US" altLang="ko-KR"/>
              <a:t>.</a:t>
            </a:r>
          </a:p>
        </p:txBody>
      </p:sp>
      <p:sp>
        <p:nvSpPr>
          <p:cNvPr id="1027" name="Rectangle 3">
            <a:extLst>
              <a:ext uri="{FF2B5EF4-FFF2-40B4-BE49-F238E27FC236}">
                <a16:creationId xmlns:a16="http://schemas.microsoft.com/office/drawing/2014/main" id="{3291C60D-75BB-495E-AEA5-D6439910035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문자열 유형을 편집하려면 누르십시오</a:t>
            </a:r>
            <a:r>
              <a:rPr lang="en-US" altLang="ko-KR"/>
              <a:t>.</a:t>
            </a:r>
          </a:p>
          <a:p>
            <a:pPr lvl="1"/>
            <a:r>
              <a:rPr lang="ko-KR" altLang="en-US"/>
              <a:t>둘째 수준</a:t>
            </a:r>
          </a:p>
          <a:p>
            <a:pPr lvl="2"/>
            <a:r>
              <a:rPr lang="ko-KR" altLang="en-US"/>
              <a:t>세째 수준</a:t>
            </a:r>
          </a:p>
          <a:p>
            <a:pPr lvl="3"/>
            <a:r>
              <a:rPr lang="ko-KR" altLang="en-US"/>
              <a:t>네째 수준</a:t>
            </a:r>
          </a:p>
          <a:p>
            <a:pPr lvl="4"/>
            <a:r>
              <a:rPr lang="ko-KR" altLang="en-US"/>
              <a:t>다섯째 수준</a:t>
            </a:r>
          </a:p>
        </p:txBody>
      </p:sp>
      <p:sp>
        <p:nvSpPr>
          <p:cNvPr id="1028" name="Rectangle 4">
            <a:extLst>
              <a:ext uri="{FF2B5EF4-FFF2-40B4-BE49-F238E27FC236}">
                <a16:creationId xmlns:a16="http://schemas.microsoft.com/office/drawing/2014/main" id="{0AADCCEC-97A6-402E-8E19-D5BFD1C07DC4}"/>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굴림" charset="-127"/>
              </a:defRPr>
            </a:lvl1pPr>
          </a:lstStyle>
          <a:p>
            <a:pPr>
              <a:defRPr/>
            </a:pPr>
            <a:fld id="{D85DD0A7-000A-453F-962E-5C0452EF9E61}" type="datetime1">
              <a:rPr lang="en-US" altLang="ko-KR" smtClean="0"/>
              <a:t>3/12/2023</a:t>
            </a:fld>
            <a:endParaRPr lang="en-US" altLang="ko-KR"/>
          </a:p>
        </p:txBody>
      </p:sp>
      <p:sp>
        <p:nvSpPr>
          <p:cNvPr id="1029" name="Rectangle 5">
            <a:extLst>
              <a:ext uri="{FF2B5EF4-FFF2-40B4-BE49-F238E27FC236}">
                <a16:creationId xmlns:a16="http://schemas.microsoft.com/office/drawing/2014/main" id="{DF715061-91DE-4D36-8B7D-F5736234C50C}"/>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굴림" charset="-127"/>
              </a:defRPr>
            </a:lvl1pPr>
          </a:lstStyle>
          <a:p>
            <a:pPr>
              <a:defRPr/>
            </a:pPr>
            <a:r>
              <a:rPr lang="en-US" altLang="ko-KR"/>
              <a:t>"Computer Architecture and Organization" by Dr. Md. Fokhray Hossain</a:t>
            </a:r>
          </a:p>
        </p:txBody>
      </p:sp>
      <p:sp>
        <p:nvSpPr>
          <p:cNvPr id="1030" name="Rectangle 6">
            <a:extLst>
              <a:ext uri="{FF2B5EF4-FFF2-40B4-BE49-F238E27FC236}">
                <a16:creationId xmlns:a16="http://schemas.microsoft.com/office/drawing/2014/main" id="{F6ECD120-6A09-4E33-93B8-C580C5286C2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A63AFE1-BF86-4445-BFC1-09B73A9D9279}" type="slidenum">
              <a:rPr lang="en-US" altLang="ko-KR"/>
              <a:pPr/>
              <a:t>‹#›</a:t>
            </a:fld>
            <a:endParaRPr lang="en-US" altLang="ko-K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Times New Roman" pitchFamily="18" charset="0"/>
          <a:ea typeface="굴림" charset="-127"/>
        </a:defRPr>
      </a:lvl2pPr>
      <a:lvl3pPr algn="ctr" rtl="0" eaLnBrk="0" fontAlgn="base" latinLnBrk="1" hangingPunct="0">
        <a:spcBef>
          <a:spcPct val="0"/>
        </a:spcBef>
        <a:spcAft>
          <a:spcPct val="0"/>
        </a:spcAft>
        <a:defRPr kumimoji="1" sz="4400">
          <a:solidFill>
            <a:schemeClr val="tx2"/>
          </a:solidFill>
          <a:latin typeface="Times New Roman" pitchFamily="18" charset="0"/>
          <a:ea typeface="굴림" charset="-127"/>
        </a:defRPr>
      </a:lvl3pPr>
      <a:lvl4pPr algn="ctr" rtl="0" eaLnBrk="0" fontAlgn="base" latinLnBrk="1" hangingPunct="0">
        <a:spcBef>
          <a:spcPct val="0"/>
        </a:spcBef>
        <a:spcAft>
          <a:spcPct val="0"/>
        </a:spcAft>
        <a:defRPr kumimoji="1" sz="4400">
          <a:solidFill>
            <a:schemeClr val="tx2"/>
          </a:solidFill>
          <a:latin typeface="Times New Roman" pitchFamily="18" charset="0"/>
          <a:ea typeface="굴림" charset="-127"/>
        </a:defRPr>
      </a:lvl4pPr>
      <a:lvl5pPr algn="ctr" rtl="0" eaLnBrk="0" fontAlgn="base" latinLnBrk="1" hangingPunct="0">
        <a:spcBef>
          <a:spcPct val="0"/>
        </a:spcBef>
        <a:spcAft>
          <a:spcPct val="0"/>
        </a:spcAft>
        <a:defRPr kumimoji="1" sz="4400">
          <a:solidFill>
            <a:schemeClr val="tx2"/>
          </a:solidFill>
          <a:latin typeface="Times New Roman" pitchFamily="18" charset="0"/>
          <a:ea typeface="굴림" charset="-127"/>
        </a:defRPr>
      </a:lvl5pPr>
      <a:lvl6pPr marL="457200" algn="ctr" rtl="0" fontAlgn="base" latinLnBrk="1">
        <a:spcBef>
          <a:spcPct val="0"/>
        </a:spcBef>
        <a:spcAft>
          <a:spcPct val="0"/>
        </a:spcAft>
        <a:defRPr kumimoji="1" sz="4400">
          <a:solidFill>
            <a:schemeClr val="tx2"/>
          </a:solidFill>
          <a:latin typeface="Times New Roman" pitchFamily="18" charset="0"/>
          <a:ea typeface="굴림" charset="-127"/>
        </a:defRPr>
      </a:lvl6pPr>
      <a:lvl7pPr marL="914400" algn="ctr" rtl="0" fontAlgn="base" latinLnBrk="1">
        <a:spcBef>
          <a:spcPct val="0"/>
        </a:spcBef>
        <a:spcAft>
          <a:spcPct val="0"/>
        </a:spcAft>
        <a:defRPr kumimoji="1" sz="4400">
          <a:solidFill>
            <a:schemeClr val="tx2"/>
          </a:solidFill>
          <a:latin typeface="Times New Roman" pitchFamily="18" charset="0"/>
          <a:ea typeface="굴림" charset="-127"/>
        </a:defRPr>
      </a:lvl7pPr>
      <a:lvl8pPr marL="1371600" algn="ctr" rtl="0" fontAlgn="base" latinLnBrk="1">
        <a:spcBef>
          <a:spcPct val="0"/>
        </a:spcBef>
        <a:spcAft>
          <a:spcPct val="0"/>
        </a:spcAft>
        <a:defRPr kumimoji="1" sz="4400">
          <a:solidFill>
            <a:schemeClr val="tx2"/>
          </a:solidFill>
          <a:latin typeface="Times New Roman" pitchFamily="18" charset="0"/>
          <a:ea typeface="굴림" charset="-127"/>
        </a:defRPr>
      </a:lvl8pPr>
      <a:lvl9pPr marL="1828800" algn="ctr" rtl="0" fontAlgn="base" latinLnBrk="1">
        <a:spcBef>
          <a:spcPct val="0"/>
        </a:spcBef>
        <a:spcAft>
          <a:spcPct val="0"/>
        </a:spcAft>
        <a:defRPr kumimoji="1" sz="4400">
          <a:solidFill>
            <a:schemeClr val="tx2"/>
          </a:solidFill>
          <a:latin typeface="Times New Roman" pitchFamily="18" charset="0"/>
          <a:ea typeface="굴림"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drive.google.com/file/d/18KPQAy1RrgemHWoiWLtGd6cjySooH7YW/view?usp=share_li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s.stanford.edu/people/eroberts/courses/soco/projects/risc/risccisc/"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oleObject" Target="../embeddings/oleObject2.bin"/><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oleObject" Target="../embeddings/oleObject4.bin"/><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5.bin"/><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oleObject" Target="../embeddings/oleObject6.bin"/><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oleObject" Target="../embeddings/oleObject7.bin"/><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3">
            <a:extLst>
              <a:ext uri="{FF2B5EF4-FFF2-40B4-BE49-F238E27FC236}">
                <a16:creationId xmlns:a16="http://schemas.microsoft.com/office/drawing/2014/main" id="{BA1D3F6A-B1CA-4AFA-A0B3-A793F19C9AFF}"/>
              </a:ext>
            </a:extLst>
          </p:cNvPr>
          <p:cNvSpPr>
            <a:spLocks noGrp="1" noChangeArrowheads="1"/>
          </p:cNvSpPr>
          <p:nvPr>
            <p:ph type="body" idx="1"/>
          </p:nvPr>
        </p:nvSpPr>
        <p:spPr>
          <a:xfrm>
            <a:off x="685800" y="1143000"/>
            <a:ext cx="7772400" cy="4572000"/>
          </a:xfrm>
        </p:spPr>
        <p:txBody>
          <a:bodyPr/>
          <a:lstStyle/>
          <a:p>
            <a:pPr algn="ctr" eaLnBrk="1" hangingPunct="1">
              <a:buFontTx/>
              <a:buNone/>
            </a:pPr>
            <a:r>
              <a:rPr lang="en-US" altLang="en-US" sz="6000">
                <a:solidFill>
                  <a:srgbClr val="002060"/>
                </a:solidFill>
              </a:rPr>
              <a:t>Lecture-5</a:t>
            </a:r>
            <a:endParaRPr lang="en-US" altLang="en-US" sz="6000" dirty="0">
              <a:solidFill>
                <a:srgbClr val="002060"/>
              </a:solidFill>
            </a:endParaRPr>
          </a:p>
          <a:p>
            <a:pPr algn="ctr" eaLnBrk="1" hangingPunct="1">
              <a:buFontTx/>
              <a:buNone/>
            </a:pPr>
            <a:r>
              <a:rPr lang="en-US" altLang="ko-KR" sz="4400" dirty="0">
                <a:solidFill>
                  <a:srgbClr val="002060"/>
                </a:solidFill>
                <a:cs typeface="Times New Roman" panose="02020603050405020304" pitchFamily="18" charset="0"/>
              </a:rPr>
              <a:t>Chapter-3.3</a:t>
            </a:r>
            <a:br>
              <a:rPr lang="en-US" altLang="ko-KR" dirty="0">
                <a:solidFill>
                  <a:srgbClr val="002060"/>
                </a:solidFill>
                <a:cs typeface="Times New Roman" panose="02020603050405020304" pitchFamily="18" charset="0"/>
              </a:rPr>
            </a:br>
            <a:r>
              <a:rPr lang="en-US" altLang="ko-KR" dirty="0">
                <a:solidFill>
                  <a:srgbClr val="002060"/>
                </a:solidFill>
                <a:cs typeface="Times New Roman" panose="02020603050405020304" pitchFamily="18" charset="0"/>
              </a:rPr>
              <a:t>Computer Architecture and Organization- Jhon P. Hayes</a:t>
            </a:r>
          </a:p>
          <a:p>
            <a:pPr algn="ctr" eaLnBrk="1" hangingPunct="1">
              <a:buFontTx/>
              <a:buNone/>
            </a:pPr>
            <a:endParaRPr lang="en-US" altLang="en-US" dirty="0">
              <a:solidFill>
                <a:srgbClr val="002060"/>
              </a:solidFill>
            </a:endParaRPr>
          </a:p>
          <a:p>
            <a:pPr algn="ctr" eaLnBrk="1" hangingPunct="1">
              <a:buFontTx/>
              <a:buNone/>
            </a:pPr>
            <a:r>
              <a:rPr lang="en-US" altLang="ko-KR" sz="4400" b="1" dirty="0">
                <a:solidFill>
                  <a:srgbClr val="0070C0"/>
                </a:solidFill>
              </a:rPr>
              <a:t>Processor Basics</a:t>
            </a:r>
          </a:p>
          <a:p>
            <a:pPr algn="ctr" eaLnBrk="1" hangingPunct="1">
              <a:buFontTx/>
              <a:buNone/>
            </a:pPr>
            <a:r>
              <a:rPr lang="en-US" altLang="en-US" sz="2800" b="1" dirty="0">
                <a:solidFill>
                  <a:srgbClr val="0070C0"/>
                </a:solidFill>
              </a:rPr>
              <a:t>(Pipelining, Instruction Set Design)</a:t>
            </a:r>
          </a:p>
          <a:p>
            <a:pPr algn="ctr" eaLnBrk="1" hangingPunct="1">
              <a:buFontTx/>
              <a:buNone/>
            </a:pP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995C2C5D-D42E-4D12-BBF2-807D47F76020}"/>
              </a:ext>
            </a:extLst>
          </p:cNvPr>
          <p:cNvSpPr>
            <a:spLocks noGrp="1" noChangeArrowheads="1"/>
          </p:cNvSpPr>
          <p:nvPr>
            <p:ph type="title"/>
          </p:nvPr>
        </p:nvSpPr>
        <p:spPr>
          <a:xfrm>
            <a:off x="646113" y="14288"/>
            <a:ext cx="7772400" cy="1143000"/>
          </a:xfrm>
        </p:spPr>
        <p:txBody>
          <a:bodyPr/>
          <a:lstStyle/>
          <a:p>
            <a:pPr eaLnBrk="1" hangingPunct="1"/>
            <a:r>
              <a:rPr lang="en-US" altLang="ko-KR" sz="4000">
                <a:solidFill>
                  <a:srgbClr val="002060"/>
                </a:solidFill>
              </a:rPr>
              <a:t>Addressing Modes</a:t>
            </a:r>
          </a:p>
        </p:txBody>
      </p:sp>
      <p:sp>
        <p:nvSpPr>
          <p:cNvPr id="11269" name="Rectangle 3">
            <a:extLst>
              <a:ext uri="{FF2B5EF4-FFF2-40B4-BE49-F238E27FC236}">
                <a16:creationId xmlns:a16="http://schemas.microsoft.com/office/drawing/2014/main" id="{D921B62C-11BE-4CB7-BC92-52EDF9DD4E2D}"/>
              </a:ext>
            </a:extLst>
          </p:cNvPr>
          <p:cNvSpPr>
            <a:spLocks noGrp="1" noChangeArrowheads="1"/>
          </p:cNvSpPr>
          <p:nvPr>
            <p:ph type="body" idx="1"/>
          </p:nvPr>
        </p:nvSpPr>
        <p:spPr>
          <a:xfrm>
            <a:off x="685800" y="1641382"/>
            <a:ext cx="7772400" cy="4114800"/>
          </a:xfrm>
        </p:spPr>
        <p:txBody>
          <a:bodyPr/>
          <a:lstStyle/>
          <a:p>
            <a:pPr eaLnBrk="1" hangingPunct="1"/>
            <a:r>
              <a:rPr lang="en-US" altLang="ko-KR" sz="2800" dirty="0"/>
              <a:t>register (or register-direct) addressing:     </a:t>
            </a:r>
            <a:r>
              <a:rPr lang="en-US" altLang="ko-KR" sz="2800" dirty="0">
                <a:solidFill>
                  <a:srgbClr val="FF3300"/>
                </a:solidFill>
              </a:rPr>
              <a:t>R1</a:t>
            </a:r>
            <a:endParaRPr lang="en-US" altLang="ko-KR" sz="2800" dirty="0"/>
          </a:p>
          <a:p>
            <a:pPr eaLnBrk="1" hangingPunct="1"/>
            <a:r>
              <a:rPr lang="en-US" altLang="ko-KR" sz="2800" dirty="0"/>
              <a:t>register indirect addressing:                      </a:t>
            </a:r>
            <a:r>
              <a:rPr lang="en-US" altLang="ko-KR" sz="2800" dirty="0">
                <a:solidFill>
                  <a:srgbClr val="FF3300"/>
                </a:solidFill>
              </a:rPr>
              <a:t>M[R1]</a:t>
            </a:r>
            <a:endParaRPr lang="en-US" altLang="ko-KR" sz="2800" dirty="0"/>
          </a:p>
          <a:p>
            <a:pPr eaLnBrk="1" hangingPunct="1"/>
            <a:r>
              <a:rPr lang="en-US" altLang="ko-KR" sz="2800" dirty="0"/>
              <a:t>immediate addressing:                              </a:t>
            </a:r>
            <a:r>
              <a:rPr lang="en-US" altLang="ko-KR" sz="2800" dirty="0">
                <a:solidFill>
                  <a:srgbClr val="FF3300"/>
                </a:solidFill>
              </a:rPr>
              <a:t>data</a:t>
            </a:r>
            <a:endParaRPr lang="en-US" altLang="ko-KR" sz="2800" dirty="0"/>
          </a:p>
          <a:p>
            <a:pPr eaLnBrk="1" hangingPunct="1"/>
            <a:r>
              <a:rPr lang="en-US" altLang="ko-KR" sz="2800" dirty="0"/>
              <a:t>direct (or absolute) addressing:             </a:t>
            </a:r>
            <a:r>
              <a:rPr lang="en-US" altLang="ko-KR" sz="2800" dirty="0">
                <a:solidFill>
                  <a:srgbClr val="FF3300"/>
                </a:solidFill>
              </a:rPr>
              <a:t>M[address]</a:t>
            </a:r>
            <a:endParaRPr lang="en-US" altLang="ko-KR" sz="2800" dirty="0"/>
          </a:p>
          <a:p>
            <a:pPr eaLnBrk="1" hangingPunct="1"/>
            <a:r>
              <a:rPr lang="en-US" altLang="ko-KR" sz="2800" dirty="0"/>
              <a:t>indirect addressing:                         </a:t>
            </a:r>
            <a:r>
              <a:rPr lang="en-US" altLang="ko-KR" sz="2800" dirty="0">
                <a:solidFill>
                  <a:srgbClr val="FF3300"/>
                </a:solidFill>
              </a:rPr>
              <a:t>M[M[address]]</a:t>
            </a:r>
            <a:endParaRPr lang="en-US" altLang="ko-KR" sz="2800" dirty="0"/>
          </a:p>
          <a:p>
            <a:pPr eaLnBrk="1" hangingPunct="1"/>
            <a:r>
              <a:rPr lang="en-US" altLang="ko-KR" sz="2800" dirty="0"/>
              <a:t>implicit addressing:                        </a:t>
            </a:r>
            <a:r>
              <a:rPr lang="en-US" altLang="ko-KR" sz="2800" dirty="0">
                <a:solidFill>
                  <a:srgbClr val="FF3300"/>
                </a:solidFill>
              </a:rPr>
              <a:t>default location</a:t>
            </a:r>
            <a:endParaRPr lang="en-US" altLang="ko-KR" sz="2800" dirty="0"/>
          </a:p>
          <a:p>
            <a:pPr eaLnBrk="1" hangingPunct="1"/>
            <a:r>
              <a:rPr lang="en-US" altLang="ko-KR" sz="2800" dirty="0"/>
              <a:t>relative &amp; indexed addressing:       </a:t>
            </a:r>
            <a:r>
              <a:rPr lang="en-US" altLang="ko-KR" sz="2800" dirty="0">
                <a:solidFill>
                  <a:srgbClr val="FF3300"/>
                </a:solidFill>
              </a:rPr>
              <a:t>M[R1+address]</a:t>
            </a:r>
            <a:endParaRPr lang="en-US" altLang="ko-KR" sz="2800" dirty="0"/>
          </a:p>
          <a:p>
            <a:pPr eaLnBrk="1" hangingPunct="1"/>
            <a:r>
              <a:rPr lang="en-US" altLang="ko-KR" sz="2800" dirty="0"/>
              <a:t>pre-decrement, post-decrement, pre-increment, ...</a:t>
            </a:r>
          </a:p>
          <a:p>
            <a:pPr marL="0" indent="0" algn="ctr" eaLnBrk="1" hangingPunct="1">
              <a:buNone/>
            </a:pPr>
            <a:r>
              <a:rPr lang="en-US" altLang="ko-KR" sz="2800" i="1" dirty="0"/>
              <a:t>   </a:t>
            </a:r>
          </a:p>
          <a:p>
            <a:pPr marL="0" indent="0" algn="ctr" eaLnBrk="1" hangingPunct="1">
              <a:buNone/>
            </a:pPr>
            <a:r>
              <a:rPr lang="en-US" altLang="ko-KR" sz="2000" i="1" dirty="0"/>
              <a:t>For more details, </a:t>
            </a:r>
            <a:r>
              <a:rPr lang="en-US" altLang="ko-KR" sz="2000" b="1" i="1" dirty="0">
                <a:solidFill>
                  <a:srgbClr val="0070C0"/>
                </a:solidFill>
                <a:hlinkClick r:id="rId2">
                  <a:extLst>
                    <a:ext uri="{A12FA001-AC4F-418D-AE19-62706E023703}">
                      <ahyp:hlinkClr xmlns:ahyp="http://schemas.microsoft.com/office/drawing/2018/hyperlinkcolor" val="tx"/>
                    </a:ext>
                  </a:extLst>
                </a:hlinkClick>
              </a:rPr>
              <a:t>read here</a:t>
            </a:r>
            <a:endParaRPr lang="en-US" altLang="ko-KR" sz="2000" b="1" i="1" dirty="0">
              <a:solidFill>
                <a:srgbClr val="0070C0"/>
              </a:solidFill>
            </a:endParaRPr>
          </a:p>
        </p:txBody>
      </p:sp>
      <p:sp>
        <p:nvSpPr>
          <p:cNvPr id="11270" name="Text Box 4">
            <a:extLst>
              <a:ext uri="{FF2B5EF4-FFF2-40B4-BE49-F238E27FC236}">
                <a16:creationId xmlns:a16="http://schemas.microsoft.com/office/drawing/2014/main" id="{6B3B9406-732D-4A0A-A465-65411BD5E7B1}"/>
              </a:ext>
            </a:extLst>
          </p:cNvPr>
          <p:cNvSpPr txBox="1">
            <a:spLocks noChangeArrowheads="1"/>
          </p:cNvSpPr>
          <p:nvPr/>
        </p:nvSpPr>
        <p:spPr bwMode="auto">
          <a:xfrm>
            <a:off x="6234299" y="1157288"/>
            <a:ext cx="2246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dirty="0">
                <a:solidFill>
                  <a:srgbClr val="FF3300"/>
                </a:solidFill>
              </a:rPr>
              <a:t>Location of Data</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a:extLst>
              <a:ext uri="{FF2B5EF4-FFF2-40B4-BE49-F238E27FC236}">
                <a16:creationId xmlns:a16="http://schemas.microsoft.com/office/drawing/2014/main" id="{686C5204-DBE1-4191-BCC2-999D1FB49ECE}"/>
              </a:ext>
            </a:extLst>
          </p:cNvPr>
          <p:cNvSpPr>
            <a:spLocks noGrp="1" noChangeArrowheads="1"/>
          </p:cNvSpPr>
          <p:nvPr>
            <p:ph type="title"/>
          </p:nvPr>
        </p:nvSpPr>
        <p:spPr>
          <a:xfrm>
            <a:off x="685800" y="0"/>
            <a:ext cx="7772400" cy="1143000"/>
          </a:xfrm>
        </p:spPr>
        <p:txBody>
          <a:bodyPr/>
          <a:lstStyle/>
          <a:p>
            <a:pPr eaLnBrk="1" hangingPunct="1"/>
            <a:r>
              <a:rPr lang="en-US" altLang="ko-KR" sz="4000" dirty="0">
                <a:solidFill>
                  <a:srgbClr val="002060"/>
                </a:solidFill>
              </a:rPr>
              <a:t>Modern CPUs</a:t>
            </a:r>
          </a:p>
        </p:txBody>
      </p:sp>
      <p:sp>
        <p:nvSpPr>
          <p:cNvPr id="13317" name="Rectangle 3">
            <a:extLst>
              <a:ext uri="{FF2B5EF4-FFF2-40B4-BE49-F238E27FC236}">
                <a16:creationId xmlns:a16="http://schemas.microsoft.com/office/drawing/2014/main" id="{A2D57C77-0EEA-4F23-B848-AD4DBBF12291}"/>
              </a:ext>
            </a:extLst>
          </p:cNvPr>
          <p:cNvSpPr>
            <a:spLocks noGrp="1" noChangeArrowheads="1"/>
          </p:cNvSpPr>
          <p:nvPr>
            <p:ph type="body" idx="1"/>
          </p:nvPr>
        </p:nvSpPr>
        <p:spPr>
          <a:xfrm>
            <a:off x="685800" y="1600200"/>
            <a:ext cx="7772400" cy="4114800"/>
          </a:xfrm>
        </p:spPr>
        <p:txBody>
          <a:bodyPr/>
          <a:lstStyle/>
          <a:p>
            <a:pPr eaLnBrk="1" hangingPunct="1"/>
            <a:r>
              <a:rPr lang="en-US" altLang="ko-KR" sz="2800" dirty="0"/>
              <a:t>Employ a variety of speedup techniques</a:t>
            </a:r>
          </a:p>
          <a:p>
            <a:pPr lvl="1" eaLnBrk="1" hangingPunct="1"/>
            <a:r>
              <a:rPr lang="en-US" altLang="ko-KR" sz="2400" dirty="0"/>
              <a:t>cache memories</a:t>
            </a:r>
          </a:p>
          <a:p>
            <a:pPr lvl="1" eaLnBrk="1" hangingPunct="1"/>
            <a:r>
              <a:rPr lang="en-US" altLang="ko-KR" sz="2400" dirty="0"/>
              <a:t>special purpose instructions (e.g., test-and-set, MMX)</a:t>
            </a:r>
          </a:p>
          <a:p>
            <a:pPr lvl="1" eaLnBrk="1" hangingPunct="1"/>
            <a:r>
              <a:rPr lang="en-US" altLang="ko-KR" sz="2400" dirty="0"/>
              <a:t>redundant hardware modules -&gt; superscalar, VLIW, ...</a:t>
            </a:r>
          </a:p>
          <a:p>
            <a:pPr lvl="1" eaLnBrk="1" hangingPunct="1"/>
            <a:r>
              <a:rPr lang="en-US" altLang="ko-KR" sz="2400" dirty="0"/>
              <a:t>support for parallel processing</a:t>
            </a:r>
          </a:p>
          <a:p>
            <a:pPr lvl="1" eaLnBrk="1" hangingPunct="1"/>
            <a:r>
              <a:rPr lang="en-US" altLang="ko-KR" sz="2400" dirty="0">
                <a:solidFill>
                  <a:schemeClr val="accent2"/>
                </a:solidFill>
              </a:rPr>
              <a:t>pipelining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4D337C-C677-43CC-BDA0-826EFBE247FF}"/>
              </a:ext>
            </a:extLst>
          </p:cNvPr>
          <p:cNvSpPr>
            <a:spLocks noGrp="1"/>
          </p:cNvSpPr>
          <p:nvPr>
            <p:ph/>
          </p:nvPr>
        </p:nvSpPr>
        <p:spPr>
          <a:xfrm>
            <a:off x="571500" y="990600"/>
            <a:ext cx="8001000" cy="3886200"/>
          </a:xfrm>
        </p:spPr>
        <p:txBody>
          <a:bodyPr/>
          <a:lstStyle/>
          <a:p>
            <a:pPr marL="0" indent="0" algn="just">
              <a:buFontTx/>
              <a:buNone/>
              <a:defRPr/>
            </a:pPr>
            <a:r>
              <a:rPr lang="en-US" sz="2200" dirty="0"/>
              <a:t>There are two advanced features of the commercial    microprocessor:</a:t>
            </a:r>
          </a:p>
          <a:p>
            <a:pPr algn="just">
              <a:defRPr/>
            </a:pPr>
            <a:r>
              <a:rPr lang="en-US" sz="2200" dirty="0"/>
              <a:t>Reduced Instruction Set Computer (RISC) and </a:t>
            </a:r>
          </a:p>
          <a:p>
            <a:pPr algn="just">
              <a:defRPr/>
            </a:pPr>
            <a:r>
              <a:rPr lang="en-US" sz="2200" dirty="0"/>
              <a:t>Complex Instruction Set Computer (CISC)</a:t>
            </a:r>
          </a:p>
          <a:p>
            <a:pPr marL="0" indent="0" algn="just">
              <a:buFontTx/>
              <a:buNone/>
              <a:defRPr/>
            </a:pPr>
            <a:r>
              <a:rPr lang="en-US" sz="2200" dirty="0"/>
              <a:t>There are many way in which basic design of CPU   can be improved. Most recent CPUs contain the        following extensions which improve their                 performance and case of Programming.</a:t>
            </a:r>
          </a:p>
          <a:p>
            <a:pPr lvl="4" algn="just">
              <a:defRPr/>
            </a:pPr>
            <a:r>
              <a:rPr lang="en-US" dirty="0"/>
              <a:t>Multipurpose register set for storing data and address</a:t>
            </a:r>
          </a:p>
          <a:p>
            <a:pPr lvl="4" algn="just">
              <a:defRPr/>
            </a:pPr>
            <a:r>
              <a:rPr lang="en-US" dirty="0"/>
              <a:t>Additional data, instruction and address type</a:t>
            </a:r>
          </a:p>
          <a:p>
            <a:pPr lvl="4" algn="just">
              <a:defRPr/>
            </a:pPr>
            <a:r>
              <a:rPr lang="en-US" dirty="0"/>
              <a:t>Register to indicate computation status</a:t>
            </a:r>
          </a:p>
          <a:p>
            <a:pPr lvl="4" algn="just">
              <a:defRPr/>
            </a:pPr>
            <a:r>
              <a:rPr lang="en-US" dirty="0"/>
              <a:t>Program control stack        </a:t>
            </a:r>
          </a:p>
        </p:txBody>
      </p:sp>
      <p:sp>
        <p:nvSpPr>
          <p:cNvPr id="5" name="Rectangle 2">
            <a:extLst>
              <a:ext uri="{FF2B5EF4-FFF2-40B4-BE49-F238E27FC236}">
                <a16:creationId xmlns:a16="http://schemas.microsoft.com/office/drawing/2014/main" id="{E42E8039-A318-4842-9AB1-E35B9CD82F09}"/>
              </a:ext>
            </a:extLst>
          </p:cNvPr>
          <p:cNvSpPr txBox="1">
            <a:spLocks noChangeArrowheads="1"/>
          </p:cNvSpPr>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a:lstStyle>
          <a:p>
            <a:pPr marL="0" indent="0" algn="ctr" eaLnBrk="1" hangingPunct="1">
              <a:buNone/>
            </a:pPr>
            <a:r>
              <a:rPr lang="en-US" altLang="ko-KR" sz="4000" kern="0" dirty="0">
                <a:solidFill>
                  <a:srgbClr val="002060"/>
                </a:solidFill>
              </a:rPr>
              <a:t>Modern CPUs</a:t>
            </a:r>
          </a:p>
        </p:txBody>
      </p:sp>
      <p:sp>
        <p:nvSpPr>
          <p:cNvPr id="3" name="TextBox 2">
            <a:extLst>
              <a:ext uri="{FF2B5EF4-FFF2-40B4-BE49-F238E27FC236}">
                <a16:creationId xmlns:a16="http://schemas.microsoft.com/office/drawing/2014/main" id="{F7C33BC4-9D34-6DC4-B5A5-A873664B3AB1}"/>
              </a:ext>
            </a:extLst>
          </p:cNvPr>
          <p:cNvSpPr txBox="1"/>
          <p:nvPr/>
        </p:nvSpPr>
        <p:spPr>
          <a:xfrm>
            <a:off x="2145630" y="5715000"/>
            <a:ext cx="4852739" cy="400110"/>
          </a:xfrm>
          <a:prstGeom prst="rect">
            <a:avLst/>
          </a:prstGeom>
          <a:noFill/>
        </p:spPr>
        <p:txBody>
          <a:bodyPr wrap="none" rtlCol="0">
            <a:spAutoFit/>
          </a:bodyPr>
          <a:lstStyle/>
          <a:p>
            <a:pPr algn="ctr"/>
            <a:r>
              <a:rPr lang="en-US" sz="2000" i="1" dirty="0"/>
              <a:t>For more details on RISC vs CISC, </a:t>
            </a:r>
            <a:r>
              <a:rPr lang="en-US" sz="2000" b="1" i="1" dirty="0">
                <a:solidFill>
                  <a:srgbClr val="0070C0"/>
                </a:solidFill>
                <a:hlinkClick r:id="rId2">
                  <a:extLst>
                    <a:ext uri="{A12FA001-AC4F-418D-AE19-62706E023703}">
                      <ahyp:hlinkClr xmlns:ahyp="http://schemas.microsoft.com/office/drawing/2018/hyperlinkcolor" val="tx"/>
                    </a:ext>
                  </a:extLst>
                </a:hlinkClick>
              </a:rPr>
              <a:t>read here</a:t>
            </a:r>
            <a:endParaRPr lang="en-US" sz="2000" b="1" i="1"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1D08A8F9-4C3F-4810-B7B7-70288A557AF0}"/>
              </a:ext>
            </a:extLst>
          </p:cNvPr>
          <p:cNvSpPr>
            <a:spLocks noGrp="1"/>
          </p:cNvSpPr>
          <p:nvPr>
            <p:ph idx="1"/>
          </p:nvPr>
        </p:nvSpPr>
        <p:spPr>
          <a:xfrm>
            <a:off x="711200" y="1447800"/>
            <a:ext cx="7772400" cy="4114800"/>
          </a:xfrm>
        </p:spPr>
        <p:txBody>
          <a:bodyPr/>
          <a:lstStyle/>
          <a:p>
            <a:pPr marL="0" indent="0" algn="just">
              <a:buFontTx/>
              <a:buNone/>
            </a:pPr>
            <a:r>
              <a:rPr lang="en-US" altLang="en-US" sz="2800" dirty="0"/>
              <a:t>Modern CPUs have a variety of speedup  techniques, including cache memories, and several forms of         instruction level parallelism. Such parallelism </a:t>
            </a:r>
            <a:r>
              <a:rPr lang="en-US" altLang="en-US" sz="2400" dirty="0"/>
              <a:t>may be present </a:t>
            </a:r>
            <a:r>
              <a:rPr lang="en-US" altLang="en-US" sz="2800" dirty="0"/>
              <a:t>in the internal organization of DPU or in the  overlapping of  the operations carried out by the      DPU and PCU. Overlapping of instruction fetching  and execution is an example of instruction pipelining which is an important speedup feature of RISC         processor. 			</a:t>
            </a:r>
          </a:p>
          <a:p>
            <a:pPr marL="0" indent="0">
              <a:buFontTx/>
              <a:buNone/>
            </a:pPr>
            <a:endParaRPr lang="en-US" altLang="en-US" sz="2800" dirty="0"/>
          </a:p>
        </p:txBody>
      </p:sp>
      <p:sp>
        <p:nvSpPr>
          <p:cNvPr id="16389" name="Rectangle 2">
            <a:extLst>
              <a:ext uri="{FF2B5EF4-FFF2-40B4-BE49-F238E27FC236}">
                <a16:creationId xmlns:a16="http://schemas.microsoft.com/office/drawing/2014/main" id="{A73B7929-0646-4869-A930-91BABCF2D28E}"/>
              </a:ext>
            </a:extLst>
          </p:cNvPr>
          <p:cNvSpPr txBox="1">
            <a:spLocks noChangeArrowheads="1"/>
          </p:cNvSpPr>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4800">
                <a:solidFill>
                  <a:srgbClr val="002060"/>
                </a:solidFill>
              </a:rPr>
              <a:t>Pipeline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9A7AD672-1FE1-48F8-82FD-02F48139D20C}"/>
              </a:ext>
            </a:extLst>
          </p:cNvPr>
          <p:cNvSpPr>
            <a:spLocks noGrp="1"/>
          </p:cNvSpPr>
          <p:nvPr>
            <p:ph idx="1"/>
          </p:nvPr>
        </p:nvSpPr>
        <p:spPr>
          <a:xfrm>
            <a:off x="685800" y="1447800"/>
            <a:ext cx="7772400" cy="4114800"/>
          </a:xfrm>
        </p:spPr>
        <p:txBody>
          <a:bodyPr/>
          <a:lstStyle/>
          <a:p>
            <a:pPr marL="0" indent="0" algn="just">
              <a:buFontTx/>
              <a:buNone/>
            </a:pPr>
            <a:r>
              <a:rPr lang="en-US" altLang="en-US" sz="2800" dirty="0"/>
              <a:t>Each instruction </a:t>
            </a:r>
            <a:r>
              <a:rPr lang="en-US" altLang="en-US" sz="2400" dirty="0"/>
              <a:t>can be </a:t>
            </a:r>
            <a:r>
              <a:rPr lang="en-US" altLang="en-US" sz="2800" dirty="0"/>
              <a:t>thought of as passing through two consecutive stages of processing: a fetch stage    implemented mainly by PCU and an execution stage implemented mainly by </a:t>
            </a:r>
            <a:r>
              <a:rPr lang="en-US" altLang="en-US" sz="2400" dirty="0"/>
              <a:t>DPU. Hence </a:t>
            </a:r>
            <a:r>
              <a:rPr lang="en-US" altLang="en-US" sz="2800" dirty="0"/>
              <a:t>two instructions can be processed simultaneously in every CPU clock cycle, with one completing its fetch phase and other completing it’s execute phase. This Simultaneous</a:t>
            </a:r>
            <a:r>
              <a:rPr lang="en-US" altLang="en-US" sz="2400" dirty="0"/>
              <a:t> </a:t>
            </a:r>
            <a:r>
              <a:rPr lang="en-US" altLang="en-US" sz="2800" dirty="0"/>
              <a:t>       process is called two stage instruction pipelines.        </a:t>
            </a:r>
            <a:r>
              <a:rPr lang="en-US" altLang="en-US" sz="2000" dirty="0">
                <a:solidFill>
                  <a:srgbClr val="FF0000"/>
                </a:solidFill>
              </a:rPr>
              <a:t>[Fig 3.8]</a:t>
            </a:r>
            <a:endParaRPr lang="en-US" altLang="en-US" sz="2800" dirty="0">
              <a:solidFill>
                <a:srgbClr val="FF0000"/>
              </a:solidFill>
            </a:endParaRPr>
          </a:p>
          <a:p>
            <a:pPr marL="0" indent="0" algn="just">
              <a:buFontTx/>
              <a:buNone/>
            </a:pPr>
            <a:endParaRPr lang="en-US" altLang="en-US" sz="2800" dirty="0"/>
          </a:p>
        </p:txBody>
      </p:sp>
      <p:sp>
        <p:nvSpPr>
          <p:cNvPr id="17413" name="Rectangle 2">
            <a:extLst>
              <a:ext uri="{FF2B5EF4-FFF2-40B4-BE49-F238E27FC236}">
                <a16:creationId xmlns:a16="http://schemas.microsoft.com/office/drawing/2014/main" id="{BA19C5D8-2D02-4BBE-816F-96E37D488EF7}"/>
              </a:ext>
            </a:extLst>
          </p:cNvPr>
          <p:cNvSpPr txBox="1">
            <a:spLocks noChangeArrowheads="1"/>
          </p:cNvSpPr>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4800" dirty="0">
                <a:solidFill>
                  <a:srgbClr val="002060"/>
                </a:solidFill>
              </a:rPr>
              <a:t>Pipeline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860096F6-8276-42E4-9928-C02482AA7D34}"/>
              </a:ext>
            </a:extLst>
          </p:cNvPr>
          <p:cNvSpPr>
            <a:spLocks noGrp="1" noChangeArrowheads="1"/>
          </p:cNvSpPr>
          <p:nvPr>
            <p:ph type="body" idx="1"/>
          </p:nvPr>
        </p:nvSpPr>
        <p:spPr>
          <a:xfrm>
            <a:off x="304800" y="1447800"/>
            <a:ext cx="8839200" cy="5486400"/>
          </a:xfrm>
        </p:spPr>
        <p:txBody>
          <a:bodyPr/>
          <a:lstStyle/>
          <a:p>
            <a:pPr eaLnBrk="1" hangingPunct="1">
              <a:buFontTx/>
              <a:buNone/>
            </a:pPr>
            <a:endParaRPr lang="en-US" altLang="en-US" sz="2800" dirty="0"/>
          </a:p>
          <a:p>
            <a:pPr eaLnBrk="1" hangingPunct="1">
              <a:buFontTx/>
              <a:buNone/>
            </a:pPr>
            <a:endParaRPr lang="en-US" altLang="en-US" dirty="0"/>
          </a:p>
          <a:p>
            <a:pPr eaLnBrk="1" hangingPunct="1">
              <a:buFontTx/>
              <a:buNone/>
            </a:pPr>
            <a:endParaRPr lang="en-US" altLang="en-US" b="1" dirty="0"/>
          </a:p>
        </p:txBody>
      </p:sp>
      <p:sp>
        <p:nvSpPr>
          <p:cNvPr id="18437" name="Rectangle 3">
            <a:extLst>
              <a:ext uri="{FF2B5EF4-FFF2-40B4-BE49-F238E27FC236}">
                <a16:creationId xmlns:a16="http://schemas.microsoft.com/office/drawing/2014/main" id="{9D89C470-30EE-4E5D-85DD-18334E2440F2}"/>
              </a:ext>
            </a:extLst>
          </p:cNvPr>
          <p:cNvSpPr>
            <a:spLocks noChangeArrowheads="1"/>
          </p:cNvSpPr>
          <p:nvPr/>
        </p:nvSpPr>
        <p:spPr bwMode="auto">
          <a:xfrm>
            <a:off x="2286000" y="1752600"/>
            <a:ext cx="1371600" cy="4572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Fetch</a:t>
            </a:r>
          </a:p>
        </p:txBody>
      </p:sp>
      <p:sp>
        <p:nvSpPr>
          <p:cNvPr id="18438" name="Rectangle 4">
            <a:extLst>
              <a:ext uri="{FF2B5EF4-FFF2-40B4-BE49-F238E27FC236}">
                <a16:creationId xmlns:a16="http://schemas.microsoft.com/office/drawing/2014/main" id="{0AC00B00-0CEA-4C5F-A7E4-EC216D9B3965}"/>
              </a:ext>
            </a:extLst>
          </p:cNvPr>
          <p:cNvSpPr>
            <a:spLocks noChangeArrowheads="1"/>
          </p:cNvSpPr>
          <p:nvPr/>
        </p:nvSpPr>
        <p:spPr bwMode="auto">
          <a:xfrm>
            <a:off x="3886200" y="1752600"/>
            <a:ext cx="1371600" cy="4572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Execute</a:t>
            </a:r>
          </a:p>
        </p:txBody>
      </p:sp>
      <p:sp>
        <p:nvSpPr>
          <p:cNvPr id="18439" name="Rectangle 5">
            <a:extLst>
              <a:ext uri="{FF2B5EF4-FFF2-40B4-BE49-F238E27FC236}">
                <a16:creationId xmlns:a16="http://schemas.microsoft.com/office/drawing/2014/main" id="{9F833888-5746-4B11-B1FE-3EB0CA4041E4}"/>
              </a:ext>
            </a:extLst>
          </p:cNvPr>
          <p:cNvSpPr>
            <a:spLocks noChangeArrowheads="1"/>
          </p:cNvSpPr>
          <p:nvPr/>
        </p:nvSpPr>
        <p:spPr bwMode="auto">
          <a:xfrm>
            <a:off x="3886200" y="2438400"/>
            <a:ext cx="1371600" cy="4572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Fetch</a:t>
            </a:r>
          </a:p>
        </p:txBody>
      </p:sp>
      <p:sp>
        <p:nvSpPr>
          <p:cNvPr id="18440" name="Rectangle 6">
            <a:extLst>
              <a:ext uri="{FF2B5EF4-FFF2-40B4-BE49-F238E27FC236}">
                <a16:creationId xmlns:a16="http://schemas.microsoft.com/office/drawing/2014/main" id="{CF7B1D54-5E18-4BC4-9FBA-3713EA61D04B}"/>
              </a:ext>
            </a:extLst>
          </p:cNvPr>
          <p:cNvSpPr>
            <a:spLocks noChangeArrowheads="1"/>
          </p:cNvSpPr>
          <p:nvPr/>
        </p:nvSpPr>
        <p:spPr bwMode="auto">
          <a:xfrm>
            <a:off x="5486400" y="2438400"/>
            <a:ext cx="1371600" cy="4572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Execute</a:t>
            </a:r>
          </a:p>
        </p:txBody>
      </p:sp>
      <p:sp>
        <p:nvSpPr>
          <p:cNvPr id="18441" name="Rectangle 7">
            <a:extLst>
              <a:ext uri="{FF2B5EF4-FFF2-40B4-BE49-F238E27FC236}">
                <a16:creationId xmlns:a16="http://schemas.microsoft.com/office/drawing/2014/main" id="{E376C852-7D95-4E57-801B-9B995EEFC854}"/>
              </a:ext>
            </a:extLst>
          </p:cNvPr>
          <p:cNvSpPr>
            <a:spLocks noChangeArrowheads="1"/>
          </p:cNvSpPr>
          <p:nvPr/>
        </p:nvSpPr>
        <p:spPr bwMode="auto">
          <a:xfrm>
            <a:off x="5524500" y="3124200"/>
            <a:ext cx="1371600" cy="4572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Fetch</a:t>
            </a:r>
          </a:p>
        </p:txBody>
      </p:sp>
      <p:sp>
        <p:nvSpPr>
          <p:cNvPr id="18442" name="Rectangle 8">
            <a:extLst>
              <a:ext uri="{FF2B5EF4-FFF2-40B4-BE49-F238E27FC236}">
                <a16:creationId xmlns:a16="http://schemas.microsoft.com/office/drawing/2014/main" id="{B79926E4-51C1-4A87-8820-2CCD0242978A}"/>
              </a:ext>
            </a:extLst>
          </p:cNvPr>
          <p:cNvSpPr>
            <a:spLocks noChangeArrowheads="1"/>
          </p:cNvSpPr>
          <p:nvPr/>
        </p:nvSpPr>
        <p:spPr bwMode="auto">
          <a:xfrm>
            <a:off x="7086600" y="3124200"/>
            <a:ext cx="1371600" cy="4572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Execute</a:t>
            </a:r>
          </a:p>
        </p:txBody>
      </p:sp>
      <p:sp>
        <p:nvSpPr>
          <p:cNvPr id="18443" name="Text Box 9">
            <a:extLst>
              <a:ext uri="{FF2B5EF4-FFF2-40B4-BE49-F238E27FC236}">
                <a16:creationId xmlns:a16="http://schemas.microsoft.com/office/drawing/2014/main" id="{8F2256DB-A429-4E91-A070-0E0660303701}"/>
              </a:ext>
            </a:extLst>
          </p:cNvPr>
          <p:cNvSpPr txBox="1">
            <a:spLocks noChangeArrowheads="1"/>
          </p:cNvSpPr>
          <p:nvPr/>
        </p:nvSpPr>
        <p:spPr bwMode="auto">
          <a:xfrm>
            <a:off x="441325" y="1793875"/>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I</a:t>
            </a:r>
            <a:r>
              <a:rPr lang="en-US" altLang="en-US" baseline="-25000"/>
              <a:t>1</a:t>
            </a:r>
          </a:p>
        </p:txBody>
      </p:sp>
      <p:sp>
        <p:nvSpPr>
          <p:cNvPr id="18444" name="Text Box 10">
            <a:extLst>
              <a:ext uri="{FF2B5EF4-FFF2-40B4-BE49-F238E27FC236}">
                <a16:creationId xmlns:a16="http://schemas.microsoft.com/office/drawing/2014/main" id="{E44F9C63-9966-4287-8666-7E48F65DA1F7}"/>
              </a:ext>
            </a:extLst>
          </p:cNvPr>
          <p:cNvSpPr txBox="1">
            <a:spLocks noChangeArrowheads="1"/>
          </p:cNvSpPr>
          <p:nvPr/>
        </p:nvSpPr>
        <p:spPr bwMode="auto">
          <a:xfrm>
            <a:off x="457200" y="253365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I</a:t>
            </a:r>
            <a:r>
              <a:rPr lang="en-US" altLang="en-US" baseline="-25000"/>
              <a:t>2</a:t>
            </a:r>
          </a:p>
        </p:txBody>
      </p:sp>
      <p:sp>
        <p:nvSpPr>
          <p:cNvPr id="18445" name="Text Box 11">
            <a:extLst>
              <a:ext uri="{FF2B5EF4-FFF2-40B4-BE49-F238E27FC236}">
                <a16:creationId xmlns:a16="http://schemas.microsoft.com/office/drawing/2014/main" id="{80A5EC3B-F208-4042-8A26-F236863AC0FA}"/>
              </a:ext>
            </a:extLst>
          </p:cNvPr>
          <p:cNvSpPr txBox="1">
            <a:spLocks noChangeArrowheads="1"/>
          </p:cNvSpPr>
          <p:nvPr/>
        </p:nvSpPr>
        <p:spPr bwMode="auto">
          <a:xfrm>
            <a:off x="476250" y="31242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I</a:t>
            </a:r>
            <a:r>
              <a:rPr lang="en-US" altLang="en-US" baseline="-25000"/>
              <a:t>3</a:t>
            </a:r>
          </a:p>
        </p:txBody>
      </p:sp>
      <p:sp>
        <p:nvSpPr>
          <p:cNvPr id="18446" name="Text Box 12">
            <a:extLst>
              <a:ext uri="{FF2B5EF4-FFF2-40B4-BE49-F238E27FC236}">
                <a16:creationId xmlns:a16="http://schemas.microsoft.com/office/drawing/2014/main" id="{10B7D783-9A59-49B9-B6D2-206CB3D34F3B}"/>
              </a:ext>
            </a:extLst>
          </p:cNvPr>
          <p:cNvSpPr txBox="1">
            <a:spLocks noChangeArrowheads="1"/>
          </p:cNvSpPr>
          <p:nvPr/>
        </p:nvSpPr>
        <p:spPr bwMode="auto">
          <a:xfrm>
            <a:off x="2571750" y="4343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1</a:t>
            </a:r>
          </a:p>
        </p:txBody>
      </p:sp>
      <p:sp>
        <p:nvSpPr>
          <p:cNvPr id="18447" name="Text Box 13">
            <a:extLst>
              <a:ext uri="{FF2B5EF4-FFF2-40B4-BE49-F238E27FC236}">
                <a16:creationId xmlns:a16="http://schemas.microsoft.com/office/drawing/2014/main" id="{0D1B4B1D-7053-4F51-A389-E3ECB5E7CEA9}"/>
              </a:ext>
            </a:extLst>
          </p:cNvPr>
          <p:cNvSpPr txBox="1">
            <a:spLocks noChangeArrowheads="1"/>
          </p:cNvSpPr>
          <p:nvPr/>
        </p:nvSpPr>
        <p:spPr bwMode="auto">
          <a:xfrm>
            <a:off x="4343400" y="4343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2</a:t>
            </a:r>
          </a:p>
        </p:txBody>
      </p:sp>
      <p:sp>
        <p:nvSpPr>
          <p:cNvPr id="18448" name="Text Box 14">
            <a:extLst>
              <a:ext uri="{FF2B5EF4-FFF2-40B4-BE49-F238E27FC236}">
                <a16:creationId xmlns:a16="http://schemas.microsoft.com/office/drawing/2014/main" id="{740CCB27-D952-4D24-A9C1-E3000AADA927}"/>
              </a:ext>
            </a:extLst>
          </p:cNvPr>
          <p:cNvSpPr txBox="1">
            <a:spLocks noChangeArrowheads="1"/>
          </p:cNvSpPr>
          <p:nvPr/>
        </p:nvSpPr>
        <p:spPr bwMode="auto">
          <a:xfrm>
            <a:off x="6096000" y="432435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3</a:t>
            </a:r>
          </a:p>
        </p:txBody>
      </p:sp>
      <p:sp>
        <p:nvSpPr>
          <p:cNvPr id="18449" name="Text Box 15">
            <a:extLst>
              <a:ext uri="{FF2B5EF4-FFF2-40B4-BE49-F238E27FC236}">
                <a16:creationId xmlns:a16="http://schemas.microsoft.com/office/drawing/2014/main" id="{6C0F52C5-58BC-4922-97ED-EFE26CB80A06}"/>
              </a:ext>
            </a:extLst>
          </p:cNvPr>
          <p:cNvSpPr txBox="1">
            <a:spLocks noChangeArrowheads="1"/>
          </p:cNvSpPr>
          <p:nvPr/>
        </p:nvSpPr>
        <p:spPr bwMode="auto">
          <a:xfrm>
            <a:off x="7658100" y="43053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4</a:t>
            </a:r>
          </a:p>
        </p:txBody>
      </p:sp>
      <p:sp>
        <p:nvSpPr>
          <p:cNvPr id="18450" name="Text Box 22">
            <a:extLst>
              <a:ext uri="{FF2B5EF4-FFF2-40B4-BE49-F238E27FC236}">
                <a16:creationId xmlns:a16="http://schemas.microsoft.com/office/drawing/2014/main" id="{B3CD1536-3E1A-4E4B-969F-FB7BA5175871}"/>
              </a:ext>
            </a:extLst>
          </p:cNvPr>
          <p:cNvSpPr txBox="1">
            <a:spLocks noChangeArrowheads="1"/>
          </p:cNvSpPr>
          <p:nvPr/>
        </p:nvSpPr>
        <p:spPr bwMode="auto">
          <a:xfrm>
            <a:off x="457200" y="5181600"/>
            <a:ext cx="845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b="1"/>
              <a:t>Fig 3.8</a:t>
            </a:r>
            <a:r>
              <a:rPr lang="en-US" altLang="en-US"/>
              <a:t>: Overlapping instruction in a two stage instruction pipeline</a:t>
            </a:r>
          </a:p>
        </p:txBody>
      </p:sp>
      <p:sp>
        <p:nvSpPr>
          <p:cNvPr id="19" name="Rectangle 2">
            <a:extLst>
              <a:ext uri="{FF2B5EF4-FFF2-40B4-BE49-F238E27FC236}">
                <a16:creationId xmlns:a16="http://schemas.microsoft.com/office/drawing/2014/main" id="{43CF1CB2-DA74-4CB3-B788-153B7971EED5}"/>
              </a:ext>
            </a:extLst>
          </p:cNvPr>
          <p:cNvSpPr txBox="1">
            <a:spLocks noChangeArrowheads="1"/>
          </p:cNvSpPr>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4800" dirty="0">
                <a:solidFill>
                  <a:srgbClr val="002060"/>
                </a:solidFill>
              </a:rPr>
              <a:t>Instruction Pipelining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3">
            <a:extLst>
              <a:ext uri="{FF2B5EF4-FFF2-40B4-BE49-F238E27FC236}">
                <a16:creationId xmlns:a16="http://schemas.microsoft.com/office/drawing/2014/main" id="{A2F1E028-7179-4A4E-B20E-F2586B067BF4}"/>
              </a:ext>
            </a:extLst>
          </p:cNvPr>
          <p:cNvSpPr>
            <a:spLocks noGrp="1" noChangeArrowheads="1"/>
          </p:cNvSpPr>
          <p:nvPr>
            <p:ph type="body" idx="1"/>
          </p:nvPr>
        </p:nvSpPr>
        <p:spPr>
          <a:xfrm>
            <a:off x="152400" y="762000"/>
            <a:ext cx="8763000" cy="5638800"/>
          </a:xfrm>
        </p:spPr>
        <p:txBody>
          <a:bodyPr/>
          <a:lstStyle/>
          <a:p>
            <a:pPr algn="just" eaLnBrk="1" hangingPunct="1">
              <a:lnSpc>
                <a:spcPct val="90000"/>
              </a:lnSpc>
              <a:buFontTx/>
              <a:buNone/>
            </a:pPr>
            <a:endParaRPr lang="en-US" altLang="en-US" dirty="0"/>
          </a:p>
          <a:p>
            <a:pPr algn="just" eaLnBrk="1" hangingPunct="1">
              <a:lnSpc>
                <a:spcPct val="90000"/>
              </a:lnSpc>
              <a:buFontTx/>
              <a:buNone/>
            </a:pPr>
            <a:r>
              <a:rPr lang="en-US" altLang="en-US" dirty="0"/>
              <a:t>The two principal number formats are </a:t>
            </a:r>
            <a:r>
              <a:rPr lang="en-US" altLang="en-US" b="1" dirty="0">
                <a:solidFill>
                  <a:schemeClr val="accent2"/>
                </a:solidFill>
              </a:rPr>
              <a:t>fixed-point</a:t>
            </a:r>
            <a:r>
              <a:rPr lang="en-US" altLang="en-US" dirty="0"/>
              <a:t> </a:t>
            </a:r>
          </a:p>
          <a:p>
            <a:pPr algn="just" eaLnBrk="1" hangingPunct="1">
              <a:lnSpc>
                <a:spcPct val="90000"/>
              </a:lnSpc>
              <a:buFontTx/>
              <a:buNone/>
            </a:pPr>
            <a:r>
              <a:rPr lang="en-US" altLang="en-US" dirty="0"/>
              <a:t>and </a:t>
            </a:r>
            <a:r>
              <a:rPr lang="en-US" altLang="en-US" dirty="0">
                <a:solidFill>
                  <a:schemeClr val="accent2"/>
                </a:solidFill>
              </a:rPr>
              <a:t>floating-point</a:t>
            </a:r>
            <a:r>
              <a:rPr lang="en-US" altLang="en-US" dirty="0"/>
              <a:t>. Fixed-point formats allow a </a:t>
            </a:r>
          </a:p>
          <a:p>
            <a:pPr algn="just" eaLnBrk="1" hangingPunct="1">
              <a:lnSpc>
                <a:spcPct val="90000"/>
              </a:lnSpc>
              <a:buFontTx/>
              <a:buNone/>
            </a:pPr>
            <a:r>
              <a:rPr lang="en-US" altLang="en-US" dirty="0"/>
              <a:t>limited range of values and have relatively simple </a:t>
            </a:r>
          </a:p>
          <a:p>
            <a:pPr algn="just" eaLnBrk="1" hangingPunct="1">
              <a:lnSpc>
                <a:spcPct val="90000"/>
              </a:lnSpc>
              <a:buFontTx/>
              <a:buNone/>
            </a:pPr>
            <a:r>
              <a:rPr lang="en-US" altLang="en-US" dirty="0"/>
              <a:t>hardware requirements.</a:t>
            </a:r>
          </a:p>
          <a:p>
            <a:pPr algn="just" eaLnBrk="1" hangingPunct="1">
              <a:lnSpc>
                <a:spcPct val="90000"/>
              </a:lnSpc>
              <a:buFontTx/>
              <a:buNone/>
            </a:pPr>
            <a:endParaRPr lang="en-US" altLang="en-US" dirty="0"/>
          </a:p>
          <a:p>
            <a:pPr algn="just" eaLnBrk="1" hangingPunct="1">
              <a:lnSpc>
                <a:spcPct val="90000"/>
              </a:lnSpc>
              <a:buFontTx/>
              <a:buNone/>
            </a:pPr>
            <a:r>
              <a:rPr lang="en-US" altLang="en-US" dirty="0"/>
              <a:t>Floating-point numbers, on the other hand, allow a </a:t>
            </a:r>
          </a:p>
          <a:p>
            <a:pPr algn="just" eaLnBrk="1" hangingPunct="1">
              <a:lnSpc>
                <a:spcPct val="90000"/>
              </a:lnSpc>
              <a:buFontTx/>
              <a:buNone/>
            </a:pPr>
            <a:r>
              <a:rPr lang="en-US" altLang="en-US" dirty="0"/>
              <a:t>much larger range of values but require either costly </a:t>
            </a:r>
          </a:p>
          <a:p>
            <a:pPr algn="just" eaLnBrk="1" hangingPunct="1">
              <a:lnSpc>
                <a:spcPct val="90000"/>
              </a:lnSpc>
              <a:buFontTx/>
              <a:buNone/>
            </a:pPr>
            <a:r>
              <a:rPr lang="en-US" altLang="en-US" dirty="0"/>
              <a:t>processing hardware or lengthy software </a:t>
            </a:r>
          </a:p>
          <a:p>
            <a:pPr algn="just" eaLnBrk="1" hangingPunct="1">
              <a:lnSpc>
                <a:spcPct val="90000"/>
              </a:lnSpc>
              <a:buFontTx/>
              <a:buNone/>
            </a:pPr>
            <a:r>
              <a:rPr lang="en-US" altLang="en-US" dirty="0"/>
              <a:t>implementations.  </a:t>
            </a:r>
          </a:p>
        </p:txBody>
      </p:sp>
      <p:sp>
        <p:nvSpPr>
          <p:cNvPr id="5" name="Rectangle 2">
            <a:extLst>
              <a:ext uri="{FF2B5EF4-FFF2-40B4-BE49-F238E27FC236}">
                <a16:creationId xmlns:a16="http://schemas.microsoft.com/office/drawing/2014/main" id="{27D594F0-9956-4229-9059-50B82B9CB771}"/>
              </a:ext>
            </a:extLst>
          </p:cNvPr>
          <p:cNvSpPr txBox="1">
            <a:spLocks noChangeArrowheads="1"/>
          </p:cNvSpPr>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4800" dirty="0">
                <a:solidFill>
                  <a:srgbClr val="002060"/>
                </a:solidFill>
              </a:rPr>
              <a:t>Instruction Pipelining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a:extLst>
              <a:ext uri="{FF2B5EF4-FFF2-40B4-BE49-F238E27FC236}">
                <a16:creationId xmlns:a16="http://schemas.microsoft.com/office/drawing/2014/main" id="{EA4701A7-2274-4493-95DE-055E49FEE954}"/>
              </a:ext>
            </a:extLst>
          </p:cNvPr>
          <p:cNvSpPr>
            <a:spLocks noGrp="1" noChangeArrowheads="1"/>
          </p:cNvSpPr>
          <p:nvPr>
            <p:ph type="title"/>
          </p:nvPr>
        </p:nvSpPr>
        <p:spPr>
          <a:xfrm>
            <a:off x="685800" y="14288"/>
            <a:ext cx="7772400" cy="1143000"/>
          </a:xfrm>
        </p:spPr>
        <p:txBody>
          <a:bodyPr/>
          <a:lstStyle/>
          <a:p>
            <a:pPr eaLnBrk="1" hangingPunct="1"/>
            <a:r>
              <a:rPr lang="en-US" altLang="ko-KR" sz="4000" dirty="0">
                <a:solidFill>
                  <a:srgbClr val="002060"/>
                </a:solidFill>
              </a:rPr>
              <a:t>Computer Program Execution</a:t>
            </a:r>
          </a:p>
        </p:txBody>
      </p:sp>
      <p:graphicFrame>
        <p:nvGraphicFramePr>
          <p:cNvPr id="3077" name="Object 4">
            <a:extLst>
              <a:ext uri="{FF2B5EF4-FFF2-40B4-BE49-F238E27FC236}">
                <a16:creationId xmlns:a16="http://schemas.microsoft.com/office/drawing/2014/main" id="{1336E15F-4758-4F58-8F9B-2BB402F50D9E}"/>
              </a:ext>
            </a:extLst>
          </p:cNvPr>
          <p:cNvGraphicFramePr>
            <a:graphicFrameLocks noChangeAspect="1"/>
          </p:cNvGraphicFramePr>
          <p:nvPr/>
        </p:nvGraphicFramePr>
        <p:xfrm>
          <a:off x="457200" y="1649413"/>
          <a:ext cx="8229600" cy="4294187"/>
        </p:xfrm>
        <a:graphic>
          <a:graphicData uri="http://schemas.openxmlformats.org/presentationml/2006/ole">
            <mc:AlternateContent xmlns:mc="http://schemas.openxmlformats.org/markup-compatibility/2006">
              <mc:Choice xmlns:v="urn:schemas-microsoft-com:vml" Requires="v">
                <p:oleObj name="비트맵 이미지" r:id="rId2" imgW="6934544" imgH="3619407" progId="Paint.Picture">
                  <p:embed/>
                </p:oleObj>
              </mc:Choice>
              <mc:Fallback>
                <p:oleObj name="비트맵 이미지" r:id="rId2" imgW="6934544" imgH="3619407"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49413"/>
                        <a:ext cx="8229600" cy="429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a:extLst>
              <a:ext uri="{FF2B5EF4-FFF2-40B4-BE49-F238E27FC236}">
                <a16:creationId xmlns:a16="http://schemas.microsoft.com/office/drawing/2014/main" id="{2052A517-353D-437F-8958-F688EBE64BB1}"/>
              </a:ext>
            </a:extLst>
          </p:cNvPr>
          <p:cNvSpPr>
            <a:spLocks noGrp="1" noChangeArrowheads="1"/>
          </p:cNvSpPr>
          <p:nvPr>
            <p:ph type="title"/>
          </p:nvPr>
        </p:nvSpPr>
        <p:spPr>
          <a:xfrm>
            <a:off x="644525" y="0"/>
            <a:ext cx="7772400" cy="1143000"/>
          </a:xfrm>
        </p:spPr>
        <p:txBody>
          <a:bodyPr/>
          <a:lstStyle/>
          <a:p>
            <a:pPr eaLnBrk="1" hangingPunct="1"/>
            <a:r>
              <a:rPr lang="en-US" altLang="ko-KR" sz="4000">
                <a:solidFill>
                  <a:srgbClr val="002060"/>
                </a:solidFill>
              </a:rPr>
              <a:t>Block Diagram and Basic Operation</a:t>
            </a:r>
            <a:endParaRPr lang="en-US" altLang="ko-KR">
              <a:solidFill>
                <a:srgbClr val="002060"/>
              </a:solidFill>
            </a:endParaRPr>
          </a:p>
        </p:txBody>
      </p:sp>
      <p:sp>
        <p:nvSpPr>
          <p:cNvPr id="4101" name="Rectangle 3">
            <a:extLst>
              <a:ext uri="{FF2B5EF4-FFF2-40B4-BE49-F238E27FC236}">
                <a16:creationId xmlns:a16="http://schemas.microsoft.com/office/drawing/2014/main" id="{8AA49256-5D2E-468D-905C-36914AEA3F08}"/>
              </a:ext>
            </a:extLst>
          </p:cNvPr>
          <p:cNvSpPr>
            <a:spLocks noGrp="1" noChangeArrowheads="1"/>
          </p:cNvSpPr>
          <p:nvPr>
            <p:ph type="body" sz="half" idx="1"/>
          </p:nvPr>
        </p:nvSpPr>
        <p:spPr>
          <a:xfrm>
            <a:off x="685800" y="1447800"/>
            <a:ext cx="3810000" cy="4114800"/>
          </a:xfrm>
        </p:spPr>
        <p:txBody>
          <a:bodyPr/>
          <a:lstStyle/>
          <a:p>
            <a:pPr eaLnBrk="1" hangingPunct="1"/>
            <a:r>
              <a:rPr lang="en-US" altLang="ko-KR"/>
              <a:t>Block Diagram</a:t>
            </a:r>
          </a:p>
        </p:txBody>
      </p:sp>
      <p:sp>
        <p:nvSpPr>
          <p:cNvPr id="4102" name="Rectangle 4">
            <a:extLst>
              <a:ext uri="{FF2B5EF4-FFF2-40B4-BE49-F238E27FC236}">
                <a16:creationId xmlns:a16="http://schemas.microsoft.com/office/drawing/2014/main" id="{433FB377-4EA8-4BF4-A173-E0ACB3E8D135}"/>
              </a:ext>
            </a:extLst>
          </p:cNvPr>
          <p:cNvSpPr>
            <a:spLocks noGrp="1" noChangeArrowheads="1"/>
          </p:cNvSpPr>
          <p:nvPr>
            <p:ph type="body" sz="half" idx="2"/>
          </p:nvPr>
        </p:nvSpPr>
        <p:spPr>
          <a:xfrm>
            <a:off x="4648200" y="1447800"/>
            <a:ext cx="3810000" cy="4114800"/>
          </a:xfrm>
        </p:spPr>
        <p:txBody>
          <a:bodyPr/>
          <a:lstStyle/>
          <a:p>
            <a:pPr eaLnBrk="1" hangingPunct="1"/>
            <a:r>
              <a:rPr lang="en-US" altLang="ko-KR"/>
              <a:t>Basic Operation</a:t>
            </a:r>
          </a:p>
        </p:txBody>
      </p:sp>
      <p:graphicFrame>
        <p:nvGraphicFramePr>
          <p:cNvPr id="4103" name="Object 5">
            <a:extLst>
              <a:ext uri="{FF2B5EF4-FFF2-40B4-BE49-F238E27FC236}">
                <a16:creationId xmlns:a16="http://schemas.microsoft.com/office/drawing/2014/main" id="{7B13A1C5-A6FD-4284-98D2-99700202EB04}"/>
              </a:ext>
            </a:extLst>
          </p:cNvPr>
          <p:cNvGraphicFramePr>
            <a:graphicFrameLocks noChangeAspect="1"/>
          </p:cNvGraphicFramePr>
          <p:nvPr/>
        </p:nvGraphicFramePr>
        <p:xfrm>
          <a:off x="609600" y="2133600"/>
          <a:ext cx="3962400" cy="3248025"/>
        </p:xfrm>
        <a:graphic>
          <a:graphicData uri="http://schemas.openxmlformats.org/presentationml/2006/ole">
            <mc:AlternateContent xmlns:mc="http://schemas.openxmlformats.org/markup-compatibility/2006">
              <mc:Choice xmlns:v="urn:schemas-microsoft-com:vml" Requires="v">
                <p:oleObj name="비트맵 이미지" r:id="rId2" imgW="4543502" imgH="3724138" progId="Paint.Picture">
                  <p:embed/>
                </p:oleObj>
              </mc:Choice>
              <mc:Fallback>
                <p:oleObj name="비트맵 이미지" r:id="rId2" imgW="4543502" imgH="3724138" progId="Paint.Picture">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33600"/>
                        <a:ext cx="3962400" cy="324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04" name="Object 6">
            <a:extLst>
              <a:ext uri="{FF2B5EF4-FFF2-40B4-BE49-F238E27FC236}">
                <a16:creationId xmlns:a16="http://schemas.microsoft.com/office/drawing/2014/main" id="{3EDFA1DC-45C8-4E15-AED8-B8D6E62C94F5}"/>
              </a:ext>
            </a:extLst>
          </p:cNvPr>
          <p:cNvGraphicFramePr>
            <a:graphicFrameLocks noChangeAspect="1"/>
          </p:cNvGraphicFramePr>
          <p:nvPr/>
        </p:nvGraphicFramePr>
        <p:xfrm>
          <a:off x="4953000" y="1981200"/>
          <a:ext cx="3284538" cy="3581400"/>
        </p:xfrm>
        <a:graphic>
          <a:graphicData uri="http://schemas.openxmlformats.org/presentationml/2006/ole">
            <mc:AlternateContent xmlns:mc="http://schemas.openxmlformats.org/markup-compatibility/2006">
              <mc:Choice xmlns:v="urn:schemas-microsoft-com:vml" Requires="v">
                <p:oleObj name="비트맵 이미지" r:id="rId4" imgW="4105433" imgH="4477035" progId="Paint.Picture">
                  <p:embed/>
                </p:oleObj>
              </mc:Choice>
              <mc:Fallback>
                <p:oleObj name="비트맵 이미지" r:id="rId4" imgW="4105433" imgH="4477035" progId="Paint.Picture">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981200"/>
                        <a:ext cx="3284538"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5" name="Text Box 7">
            <a:extLst>
              <a:ext uri="{FF2B5EF4-FFF2-40B4-BE49-F238E27FC236}">
                <a16:creationId xmlns:a16="http://schemas.microsoft.com/office/drawing/2014/main" id="{865A74C8-480B-4B2C-AC31-4FD598869877}"/>
              </a:ext>
            </a:extLst>
          </p:cNvPr>
          <p:cNvSpPr txBox="1">
            <a:spLocks noChangeArrowheads="1"/>
          </p:cNvSpPr>
          <p:nvPr/>
        </p:nvSpPr>
        <p:spPr bwMode="auto">
          <a:xfrm>
            <a:off x="5105400" y="4953000"/>
            <a:ext cx="265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a:solidFill>
                  <a:srgbClr val="FF3300"/>
                </a:solidFill>
              </a:rPr>
              <a:t>Check for Interrupts</a:t>
            </a:r>
            <a:endParaRPr lang="en-US" altLang="ko-KR"/>
          </a:p>
        </p:txBody>
      </p:sp>
      <p:sp>
        <p:nvSpPr>
          <p:cNvPr id="4106" name="Text Box 8">
            <a:extLst>
              <a:ext uri="{FF2B5EF4-FFF2-40B4-BE49-F238E27FC236}">
                <a16:creationId xmlns:a16="http://schemas.microsoft.com/office/drawing/2014/main" id="{8DD94734-D36E-4BC2-A7E0-7A19F05E0942}"/>
              </a:ext>
            </a:extLst>
          </p:cNvPr>
          <p:cNvSpPr txBox="1">
            <a:spLocks noChangeArrowheads="1"/>
          </p:cNvSpPr>
          <p:nvPr/>
        </p:nvSpPr>
        <p:spPr bwMode="auto">
          <a:xfrm>
            <a:off x="8289925" y="3546475"/>
            <a:ext cx="65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a:solidFill>
                  <a:srgbClr val="FF3300"/>
                </a:solidFill>
              </a:rPr>
              <a:t>ISR</a:t>
            </a:r>
            <a:endParaRPr lang="en-US" altLang="ko-KR"/>
          </a:p>
        </p:txBody>
      </p:sp>
      <p:sp>
        <p:nvSpPr>
          <p:cNvPr id="4107" name="Line 9">
            <a:extLst>
              <a:ext uri="{FF2B5EF4-FFF2-40B4-BE49-F238E27FC236}">
                <a16:creationId xmlns:a16="http://schemas.microsoft.com/office/drawing/2014/main" id="{AEAE3451-11A8-443B-A2CC-4331B0FE7D7C}"/>
              </a:ext>
            </a:extLst>
          </p:cNvPr>
          <p:cNvSpPr>
            <a:spLocks noChangeShapeType="1"/>
          </p:cNvSpPr>
          <p:nvPr/>
        </p:nvSpPr>
        <p:spPr bwMode="auto">
          <a:xfrm>
            <a:off x="6629400" y="5410200"/>
            <a:ext cx="0" cy="3048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8" name="Line 10">
            <a:extLst>
              <a:ext uri="{FF2B5EF4-FFF2-40B4-BE49-F238E27FC236}">
                <a16:creationId xmlns:a16="http://schemas.microsoft.com/office/drawing/2014/main" id="{128A9AE2-3DA5-42CD-8891-F634739DC97E}"/>
              </a:ext>
            </a:extLst>
          </p:cNvPr>
          <p:cNvSpPr>
            <a:spLocks noChangeShapeType="1"/>
          </p:cNvSpPr>
          <p:nvPr/>
        </p:nvSpPr>
        <p:spPr bwMode="auto">
          <a:xfrm>
            <a:off x="6629400" y="5715000"/>
            <a:ext cx="198120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9" name="Line 11">
            <a:extLst>
              <a:ext uri="{FF2B5EF4-FFF2-40B4-BE49-F238E27FC236}">
                <a16:creationId xmlns:a16="http://schemas.microsoft.com/office/drawing/2014/main" id="{736D4398-FA89-4D16-8DD2-505955B1AB41}"/>
              </a:ext>
            </a:extLst>
          </p:cNvPr>
          <p:cNvSpPr>
            <a:spLocks noChangeShapeType="1"/>
          </p:cNvSpPr>
          <p:nvPr/>
        </p:nvSpPr>
        <p:spPr bwMode="auto">
          <a:xfrm flipV="1">
            <a:off x="8610600" y="3962400"/>
            <a:ext cx="0" cy="17526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0" name="Line 12">
            <a:extLst>
              <a:ext uri="{FF2B5EF4-FFF2-40B4-BE49-F238E27FC236}">
                <a16:creationId xmlns:a16="http://schemas.microsoft.com/office/drawing/2014/main" id="{8CAABC30-1949-4CF2-92A3-B9BEF8FE35DB}"/>
              </a:ext>
            </a:extLst>
          </p:cNvPr>
          <p:cNvSpPr>
            <a:spLocks noChangeShapeType="1"/>
          </p:cNvSpPr>
          <p:nvPr/>
        </p:nvSpPr>
        <p:spPr bwMode="auto">
          <a:xfrm flipV="1">
            <a:off x="8610600" y="1981200"/>
            <a:ext cx="0" cy="152400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1" name="Line 13">
            <a:extLst>
              <a:ext uri="{FF2B5EF4-FFF2-40B4-BE49-F238E27FC236}">
                <a16:creationId xmlns:a16="http://schemas.microsoft.com/office/drawing/2014/main" id="{178E31AA-9B06-4FB8-8788-4B22D7F72E0E}"/>
              </a:ext>
            </a:extLst>
          </p:cNvPr>
          <p:cNvSpPr>
            <a:spLocks noChangeShapeType="1"/>
          </p:cNvSpPr>
          <p:nvPr/>
        </p:nvSpPr>
        <p:spPr bwMode="auto">
          <a:xfrm flipH="1">
            <a:off x="6400800" y="1981200"/>
            <a:ext cx="220980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2" name="Line 14">
            <a:extLst>
              <a:ext uri="{FF2B5EF4-FFF2-40B4-BE49-F238E27FC236}">
                <a16:creationId xmlns:a16="http://schemas.microsoft.com/office/drawing/2014/main" id="{03D9424D-3646-4E63-B165-FA03922491AD}"/>
              </a:ext>
            </a:extLst>
          </p:cNvPr>
          <p:cNvSpPr>
            <a:spLocks noChangeShapeType="1"/>
          </p:cNvSpPr>
          <p:nvPr/>
        </p:nvSpPr>
        <p:spPr bwMode="auto">
          <a:xfrm>
            <a:off x="6400800" y="1981200"/>
            <a:ext cx="0" cy="68580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13" name="Text Box 16">
            <a:extLst>
              <a:ext uri="{FF2B5EF4-FFF2-40B4-BE49-F238E27FC236}">
                <a16:creationId xmlns:a16="http://schemas.microsoft.com/office/drawing/2014/main" id="{DC70C43B-D488-47B0-B7E1-542E663D7EE3}"/>
              </a:ext>
            </a:extLst>
          </p:cNvPr>
          <p:cNvSpPr txBox="1">
            <a:spLocks noChangeArrowheads="1"/>
          </p:cNvSpPr>
          <p:nvPr/>
        </p:nvSpPr>
        <p:spPr bwMode="auto">
          <a:xfrm>
            <a:off x="609600" y="3630613"/>
            <a:ext cx="2508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sz="2000">
                <a:solidFill>
                  <a:srgbClr val="660033"/>
                </a:solidFill>
              </a:rPr>
              <a:t>(Data Processing Unit)</a:t>
            </a:r>
            <a:endParaRPr lang="en-US" altLang="ko-KR">
              <a:solidFill>
                <a:srgbClr val="660033"/>
              </a:solidFill>
            </a:endParaRPr>
          </a:p>
        </p:txBody>
      </p:sp>
      <p:sp>
        <p:nvSpPr>
          <p:cNvPr id="4114" name="Text Box 17">
            <a:extLst>
              <a:ext uri="{FF2B5EF4-FFF2-40B4-BE49-F238E27FC236}">
                <a16:creationId xmlns:a16="http://schemas.microsoft.com/office/drawing/2014/main" id="{A84447ED-8C24-4273-A629-DF041D1E0565}"/>
              </a:ext>
            </a:extLst>
          </p:cNvPr>
          <p:cNvSpPr txBox="1">
            <a:spLocks noChangeArrowheads="1"/>
          </p:cNvSpPr>
          <p:nvPr/>
        </p:nvSpPr>
        <p:spPr bwMode="auto">
          <a:xfrm>
            <a:off x="2133600" y="2286000"/>
            <a:ext cx="2578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sz="2000">
                <a:solidFill>
                  <a:srgbClr val="660033"/>
                </a:solidFill>
              </a:rPr>
              <a:t>(Program Control Unit)</a:t>
            </a:r>
            <a:endParaRPr lang="en-US" altLang="ko-KR">
              <a:solidFill>
                <a:srgbClr val="66003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a:extLst>
              <a:ext uri="{FF2B5EF4-FFF2-40B4-BE49-F238E27FC236}">
                <a16:creationId xmlns:a16="http://schemas.microsoft.com/office/drawing/2014/main" id="{FA267108-3789-428D-AF4E-AB73DD7B6F17}"/>
              </a:ext>
            </a:extLst>
          </p:cNvPr>
          <p:cNvSpPr>
            <a:spLocks noGrp="1" noChangeArrowheads="1"/>
          </p:cNvSpPr>
          <p:nvPr>
            <p:ph type="title"/>
          </p:nvPr>
        </p:nvSpPr>
        <p:spPr>
          <a:xfrm>
            <a:off x="685800" y="26988"/>
            <a:ext cx="7772400" cy="1143000"/>
          </a:xfrm>
        </p:spPr>
        <p:txBody>
          <a:bodyPr/>
          <a:lstStyle/>
          <a:p>
            <a:pPr eaLnBrk="1" hangingPunct="1"/>
            <a:r>
              <a:rPr lang="en-US" altLang="ko-KR" sz="4000">
                <a:solidFill>
                  <a:srgbClr val="002060"/>
                </a:solidFill>
              </a:rPr>
              <a:t>Instruction Set Design</a:t>
            </a:r>
          </a:p>
        </p:txBody>
      </p:sp>
      <p:sp>
        <p:nvSpPr>
          <p:cNvPr id="5125" name="Rectangle 3">
            <a:extLst>
              <a:ext uri="{FF2B5EF4-FFF2-40B4-BE49-F238E27FC236}">
                <a16:creationId xmlns:a16="http://schemas.microsoft.com/office/drawing/2014/main" id="{2A4D1246-1927-488D-B158-BF56187B96E0}"/>
              </a:ext>
            </a:extLst>
          </p:cNvPr>
          <p:cNvSpPr>
            <a:spLocks noGrp="1" noChangeArrowheads="1"/>
          </p:cNvSpPr>
          <p:nvPr>
            <p:ph type="body" idx="1"/>
          </p:nvPr>
        </p:nvSpPr>
        <p:spPr>
          <a:xfrm>
            <a:off x="685800" y="1600200"/>
            <a:ext cx="7772400" cy="4114800"/>
          </a:xfrm>
        </p:spPr>
        <p:txBody>
          <a:bodyPr/>
          <a:lstStyle/>
          <a:p>
            <a:pPr eaLnBrk="1" hangingPunct="1"/>
            <a:r>
              <a:rPr lang="en-US" altLang="ko-KR" sz="2800"/>
              <a:t>Fixed versus Variable-Length Instruction Formats</a:t>
            </a:r>
          </a:p>
          <a:p>
            <a:pPr lvl="1" eaLnBrk="1" hangingPunct="1"/>
            <a:r>
              <a:rPr lang="en-US" altLang="ko-KR" sz="2400"/>
              <a:t>Fixed-length instruction format</a:t>
            </a:r>
          </a:p>
          <a:p>
            <a:pPr lvl="2" eaLnBrk="1" hangingPunct="1"/>
            <a:r>
              <a:rPr lang="en-US" altLang="ko-KR" sz="2000"/>
              <a:t>use same number of bits to represent all instructions</a:t>
            </a:r>
          </a:p>
          <a:p>
            <a:pPr lvl="2" eaLnBrk="1" hangingPunct="1"/>
            <a:r>
              <a:rPr lang="en-US" altLang="ko-KR" sz="2000"/>
              <a:t>leads to simpler (and faster) instruction decoding</a:t>
            </a:r>
          </a:p>
          <a:p>
            <a:pPr lvl="2" eaLnBrk="1" hangingPunct="1"/>
            <a:r>
              <a:rPr lang="en-US" altLang="ko-KR" sz="2000"/>
              <a:t>facilitates fast and effective </a:t>
            </a:r>
            <a:r>
              <a:rPr lang="en-US" altLang="ko-KR" sz="2000">
                <a:solidFill>
                  <a:srgbClr val="FF3300"/>
                </a:solidFill>
              </a:rPr>
              <a:t>prefetching</a:t>
            </a:r>
            <a:r>
              <a:rPr lang="en-US" altLang="ko-KR" sz="2000"/>
              <a:t> of instructions</a:t>
            </a:r>
          </a:p>
          <a:p>
            <a:pPr lvl="1" eaLnBrk="1" hangingPunct="1"/>
            <a:r>
              <a:rPr lang="en-US" altLang="ko-KR" sz="2400"/>
              <a:t>Variable-length instruction format</a:t>
            </a:r>
          </a:p>
          <a:p>
            <a:pPr lvl="2" eaLnBrk="1" hangingPunct="1"/>
            <a:r>
              <a:rPr lang="en-US" altLang="ko-KR" sz="2000"/>
              <a:t>use different numbers of bits for different instructions</a:t>
            </a:r>
          </a:p>
          <a:p>
            <a:pPr lvl="2" eaLnBrk="1" hangingPunct="1"/>
            <a:r>
              <a:rPr lang="en-US" altLang="ko-KR" sz="2000"/>
              <a:t>can accommodate short and long instructions (requiring extra bits to represent data operands) without a waste of memory</a:t>
            </a:r>
          </a:p>
          <a:p>
            <a:pPr lvl="2" eaLnBrk="1" hangingPunct="1"/>
            <a:r>
              <a:rPr lang="en-US" altLang="ko-KR" sz="2000">
                <a:solidFill>
                  <a:srgbClr val="FF3300"/>
                </a:solidFill>
              </a:rPr>
              <a:t>prefetching</a:t>
            </a:r>
            <a:r>
              <a:rPr lang="en-US" altLang="ko-KR" sz="2000"/>
              <a:t> and decoding of instructions is more difficult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8">
            <a:extLst>
              <a:ext uri="{FF2B5EF4-FFF2-40B4-BE49-F238E27FC236}">
                <a16:creationId xmlns:a16="http://schemas.microsoft.com/office/drawing/2014/main" id="{468474CB-E5C0-4DFF-854D-3061499E4187}"/>
              </a:ext>
            </a:extLst>
          </p:cNvPr>
          <p:cNvSpPr>
            <a:spLocks noGrp="1" noChangeArrowheads="1"/>
          </p:cNvSpPr>
          <p:nvPr>
            <p:ph/>
          </p:nvPr>
        </p:nvSpPr>
        <p:spPr/>
        <p:txBody>
          <a:bodyPr/>
          <a:lstStyle/>
          <a:p>
            <a:pPr eaLnBrk="1" hangingPunct="1"/>
            <a:r>
              <a:rPr lang="en-US" altLang="ko-KR" sz="2800"/>
              <a:t>Example of fixed-length instruction formats used in the MIPS (Millions of Instruction Per Second) microprocessor</a:t>
            </a:r>
          </a:p>
        </p:txBody>
      </p:sp>
      <p:graphicFrame>
        <p:nvGraphicFramePr>
          <p:cNvPr id="6149" name="Object 9">
            <a:extLst>
              <a:ext uri="{FF2B5EF4-FFF2-40B4-BE49-F238E27FC236}">
                <a16:creationId xmlns:a16="http://schemas.microsoft.com/office/drawing/2014/main" id="{52F1A585-442F-409A-A233-5B80DAB75ED2}"/>
              </a:ext>
            </a:extLst>
          </p:cNvPr>
          <p:cNvGraphicFramePr>
            <a:graphicFrameLocks noChangeAspect="1"/>
          </p:cNvGraphicFramePr>
          <p:nvPr/>
        </p:nvGraphicFramePr>
        <p:xfrm>
          <a:off x="762000" y="1905000"/>
          <a:ext cx="7772400" cy="3352800"/>
        </p:xfrm>
        <a:graphic>
          <a:graphicData uri="http://schemas.openxmlformats.org/presentationml/2006/ole">
            <mc:AlternateContent xmlns:mc="http://schemas.openxmlformats.org/markup-compatibility/2006">
              <mc:Choice xmlns:v="urn:schemas-microsoft-com:vml" Requires="v">
                <p:oleObj name="비트맵 이미지" r:id="rId2" imgW="6333690" imgH="2733930" progId="Paint.Picture">
                  <p:embed/>
                </p:oleObj>
              </mc:Choice>
              <mc:Fallback>
                <p:oleObj name="비트맵 이미지" r:id="rId2" imgW="6333690" imgH="2733930" progId="Paint.Picture">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77724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0" name="Text Box 11">
            <a:extLst>
              <a:ext uri="{FF2B5EF4-FFF2-40B4-BE49-F238E27FC236}">
                <a16:creationId xmlns:a16="http://schemas.microsoft.com/office/drawing/2014/main" id="{C3818CE1-6EB7-469A-8248-AF32CEBD1A1E}"/>
              </a:ext>
            </a:extLst>
          </p:cNvPr>
          <p:cNvSpPr txBox="1">
            <a:spLocks noChangeArrowheads="1"/>
          </p:cNvSpPr>
          <p:nvPr/>
        </p:nvSpPr>
        <p:spPr bwMode="auto">
          <a:xfrm>
            <a:off x="898525" y="5146675"/>
            <a:ext cx="1528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a:t>[Lee 2000]</a:t>
            </a:r>
          </a:p>
        </p:txBody>
      </p:sp>
      <p:sp>
        <p:nvSpPr>
          <p:cNvPr id="6151" name="TextBox 1">
            <a:extLst>
              <a:ext uri="{FF2B5EF4-FFF2-40B4-BE49-F238E27FC236}">
                <a16:creationId xmlns:a16="http://schemas.microsoft.com/office/drawing/2014/main" id="{FC6C4652-D55C-45D5-A1BA-DF22A3B62B68}"/>
              </a:ext>
            </a:extLst>
          </p:cNvPr>
          <p:cNvSpPr txBox="1">
            <a:spLocks noChangeArrowheads="1"/>
          </p:cNvSpPr>
          <p:nvPr/>
        </p:nvSpPr>
        <p:spPr bwMode="auto">
          <a:xfrm>
            <a:off x="1754188" y="5695950"/>
            <a:ext cx="57642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800"/>
              <a:t>MIPS = Microprocessor without Interlocked Pipeline Stages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08E015DC-1F5C-4713-8E94-15524EE1690F}"/>
              </a:ext>
            </a:extLst>
          </p:cNvPr>
          <p:cNvSpPr>
            <a:spLocks noGrp="1" noChangeArrowheads="1"/>
          </p:cNvSpPr>
          <p:nvPr>
            <p:ph/>
          </p:nvPr>
        </p:nvSpPr>
        <p:spPr/>
        <p:txBody>
          <a:bodyPr/>
          <a:lstStyle/>
          <a:p>
            <a:pPr eaLnBrk="1" hangingPunct="1"/>
            <a:r>
              <a:rPr lang="en-US" altLang="ko-KR" sz="2800"/>
              <a:t>Variable-length instruction formats used in the Intel 8080 architecture</a:t>
            </a:r>
          </a:p>
        </p:txBody>
      </p:sp>
      <p:graphicFrame>
        <p:nvGraphicFramePr>
          <p:cNvPr id="7173" name="Object 5">
            <a:extLst>
              <a:ext uri="{FF2B5EF4-FFF2-40B4-BE49-F238E27FC236}">
                <a16:creationId xmlns:a16="http://schemas.microsoft.com/office/drawing/2014/main" id="{BC7D2972-B144-4237-AFCF-EAD8D1778A43}"/>
              </a:ext>
            </a:extLst>
          </p:cNvPr>
          <p:cNvGraphicFramePr>
            <a:graphicFrameLocks noChangeAspect="1"/>
          </p:cNvGraphicFramePr>
          <p:nvPr/>
        </p:nvGraphicFramePr>
        <p:xfrm>
          <a:off x="304800" y="1755775"/>
          <a:ext cx="8305800" cy="4111625"/>
        </p:xfrm>
        <a:graphic>
          <a:graphicData uri="http://schemas.openxmlformats.org/presentationml/2006/ole">
            <mc:AlternateContent xmlns:mc="http://schemas.openxmlformats.org/markup-compatibility/2006">
              <mc:Choice xmlns:v="urn:schemas-microsoft-com:vml" Requires="v">
                <p:oleObj name="비트맵 이미지" r:id="rId2" imgW="5866738" imgH="2904955" progId="Paint.Picture">
                  <p:embed/>
                </p:oleObj>
              </mc:Choice>
              <mc:Fallback>
                <p:oleObj name="비트맵 이미지" r:id="rId2" imgW="5866738" imgH="2904955" progId="Paint.Picture">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755775"/>
                        <a:ext cx="83058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4" name="Text Box 6">
            <a:extLst>
              <a:ext uri="{FF2B5EF4-FFF2-40B4-BE49-F238E27FC236}">
                <a16:creationId xmlns:a16="http://schemas.microsoft.com/office/drawing/2014/main" id="{C88388F8-08C9-45F9-B134-0CD7F0C2BE6A}"/>
              </a:ext>
            </a:extLst>
          </p:cNvPr>
          <p:cNvSpPr txBox="1">
            <a:spLocks noChangeArrowheads="1"/>
          </p:cNvSpPr>
          <p:nvPr/>
        </p:nvSpPr>
        <p:spPr bwMode="auto">
          <a:xfrm>
            <a:off x="609600" y="5715000"/>
            <a:ext cx="1528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a:t>[Lee 2000]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9A8B8950-1126-47AE-9DF9-45066D9572F5}"/>
              </a:ext>
            </a:extLst>
          </p:cNvPr>
          <p:cNvSpPr>
            <a:spLocks noGrp="1" noChangeArrowheads="1"/>
          </p:cNvSpPr>
          <p:nvPr>
            <p:ph type="title"/>
          </p:nvPr>
        </p:nvSpPr>
        <p:spPr>
          <a:xfrm>
            <a:off x="609600" y="0"/>
            <a:ext cx="7772400" cy="1143000"/>
          </a:xfrm>
        </p:spPr>
        <p:txBody>
          <a:bodyPr/>
          <a:lstStyle/>
          <a:p>
            <a:pPr eaLnBrk="1" hangingPunct="1"/>
            <a:r>
              <a:rPr lang="en-US" altLang="ko-KR" sz="4000">
                <a:solidFill>
                  <a:srgbClr val="002060"/>
                </a:solidFill>
              </a:rPr>
              <a:t>Number of Data Operands</a:t>
            </a:r>
          </a:p>
        </p:txBody>
      </p:sp>
      <p:sp>
        <p:nvSpPr>
          <p:cNvPr id="8197" name="Rectangle 3">
            <a:extLst>
              <a:ext uri="{FF2B5EF4-FFF2-40B4-BE49-F238E27FC236}">
                <a16:creationId xmlns:a16="http://schemas.microsoft.com/office/drawing/2014/main" id="{D9CEFCCA-2897-4E2E-9E08-4826A03A5312}"/>
              </a:ext>
            </a:extLst>
          </p:cNvPr>
          <p:cNvSpPr>
            <a:spLocks noGrp="1" noChangeArrowheads="1"/>
          </p:cNvSpPr>
          <p:nvPr>
            <p:ph type="body" idx="1"/>
          </p:nvPr>
        </p:nvSpPr>
        <p:spPr>
          <a:xfrm>
            <a:off x="609600" y="1524000"/>
            <a:ext cx="7772400" cy="4114800"/>
          </a:xfrm>
        </p:spPr>
        <p:txBody>
          <a:bodyPr/>
          <a:lstStyle/>
          <a:p>
            <a:pPr eaLnBrk="1" hangingPunct="1"/>
            <a:r>
              <a:rPr lang="en-US" altLang="ko-KR" sz="2800"/>
              <a:t>Zero-operand instructions</a:t>
            </a:r>
          </a:p>
          <a:p>
            <a:pPr lvl="1" eaLnBrk="1" hangingPunct="1"/>
            <a:r>
              <a:rPr lang="en-US" altLang="ko-KR" sz="2400"/>
              <a:t>data is accessed from the “stack” (a LIFO (last-in-first-out) queue)</a:t>
            </a:r>
          </a:p>
          <a:p>
            <a:pPr eaLnBrk="1" hangingPunct="1"/>
            <a:r>
              <a:rPr lang="en-US" altLang="ko-KR" sz="2800"/>
              <a:t>One-operand instructions</a:t>
            </a:r>
          </a:p>
          <a:p>
            <a:pPr lvl="1" eaLnBrk="1" hangingPunct="1"/>
            <a:r>
              <a:rPr lang="en-US" altLang="ko-KR" sz="2400"/>
              <a:t>the accumulator (ACC) register is used as the default second data input and destination</a:t>
            </a:r>
          </a:p>
          <a:p>
            <a:pPr eaLnBrk="1" hangingPunct="1"/>
            <a:r>
              <a:rPr lang="en-US" altLang="ko-KR" sz="2800"/>
              <a:t>Two-operand instructions</a:t>
            </a:r>
          </a:p>
          <a:p>
            <a:pPr lvl="1" eaLnBrk="1" hangingPunct="1"/>
            <a:r>
              <a:rPr lang="en-US" altLang="ko-KR" sz="2400"/>
              <a:t>one of the data inputs is the default destination</a:t>
            </a:r>
          </a:p>
          <a:p>
            <a:pPr eaLnBrk="1" hangingPunct="1"/>
            <a:r>
              <a:rPr lang="en-US" altLang="ko-KR" sz="2800"/>
              <a:t>Three-operand instructions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20" name="Object 2">
            <a:extLst>
              <a:ext uri="{FF2B5EF4-FFF2-40B4-BE49-F238E27FC236}">
                <a16:creationId xmlns:a16="http://schemas.microsoft.com/office/drawing/2014/main" id="{9511278B-885B-4DED-81A7-515B155188F8}"/>
              </a:ext>
            </a:extLst>
          </p:cNvPr>
          <p:cNvGraphicFramePr>
            <a:graphicFrameLocks noChangeAspect="1"/>
          </p:cNvGraphicFramePr>
          <p:nvPr/>
        </p:nvGraphicFramePr>
        <p:xfrm>
          <a:off x="228600" y="1292225"/>
          <a:ext cx="8610600" cy="2898775"/>
        </p:xfrm>
        <a:graphic>
          <a:graphicData uri="http://schemas.openxmlformats.org/presentationml/2006/ole">
            <mc:AlternateContent xmlns:mc="http://schemas.openxmlformats.org/markup-compatibility/2006">
              <mc:Choice xmlns:v="urn:schemas-microsoft-com:vml" Requires="v">
                <p:oleObj name="비트맵 이미지" r:id="rId2" imgW="6476343" imgH="2181223" progId="Paint.Picture">
                  <p:embed/>
                </p:oleObj>
              </mc:Choice>
              <mc:Fallback>
                <p:oleObj name="비트맵 이미지" r:id="rId2" imgW="6476343" imgH="2181223" progId="Paint.Picture">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92225"/>
                        <a:ext cx="8610600" cy="28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1" name="Rectangle 4">
            <a:extLst>
              <a:ext uri="{FF2B5EF4-FFF2-40B4-BE49-F238E27FC236}">
                <a16:creationId xmlns:a16="http://schemas.microsoft.com/office/drawing/2014/main" id="{D97455A9-7302-4F93-B1D2-C70C283F539F}"/>
              </a:ext>
            </a:extLst>
          </p:cNvPr>
          <p:cNvSpPr>
            <a:spLocks noChangeArrowheads="1"/>
          </p:cNvSpPr>
          <p:nvPr/>
        </p:nvSpPr>
        <p:spPr bwMode="auto">
          <a:xfrm>
            <a:off x="1371600" y="3733800"/>
            <a:ext cx="1295400" cy="381000"/>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F8F2A645-8612-4632-822B-D2EB7CD3D225}"/>
              </a:ext>
            </a:extLst>
          </p:cNvPr>
          <p:cNvSpPr>
            <a:spLocks noGrp="1" noChangeArrowheads="1"/>
          </p:cNvSpPr>
          <p:nvPr>
            <p:ph type="title"/>
          </p:nvPr>
        </p:nvSpPr>
        <p:spPr>
          <a:xfrm>
            <a:off x="601663" y="14288"/>
            <a:ext cx="7772400" cy="1143000"/>
          </a:xfrm>
        </p:spPr>
        <p:txBody>
          <a:bodyPr/>
          <a:lstStyle/>
          <a:p>
            <a:pPr eaLnBrk="1" hangingPunct="1"/>
            <a:r>
              <a:rPr lang="en-US" altLang="ko-KR" sz="4000">
                <a:solidFill>
                  <a:srgbClr val="002060"/>
                </a:solidFill>
              </a:rPr>
              <a:t>Endian Mode</a:t>
            </a:r>
          </a:p>
        </p:txBody>
      </p:sp>
      <p:graphicFrame>
        <p:nvGraphicFramePr>
          <p:cNvPr id="10244" name="Object 3">
            <a:extLst>
              <a:ext uri="{FF2B5EF4-FFF2-40B4-BE49-F238E27FC236}">
                <a16:creationId xmlns:a16="http://schemas.microsoft.com/office/drawing/2014/main" id="{0F492F30-AA59-4B79-9FD2-A89742EEE5FE}"/>
              </a:ext>
            </a:extLst>
          </p:cNvPr>
          <p:cNvGraphicFramePr>
            <a:graphicFrameLocks noChangeAspect="1"/>
          </p:cNvGraphicFramePr>
          <p:nvPr/>
        </p:nvGraphicFramePr>
        <p:xfrm>
          <a:off x="762000" y="2693988"/>
          <a:ext cx="7543800" cy="3859212"/>
        </p:xfrm>
        <a:graphic>
          <a:graphicData uri="http://schemas.openxmlformats.org/presentationml/2006/ole">
            <mc:AlternateContent xmlns:mc="http://schemas.openxmlformats.org/markup-compatibility/2006">
              <mc:Choice xmlns:v="urn:schemas-microsoft-com:vml" Requires="v">
                <p:oleObj name="비트맵 이미지" r:id="rId2" imgW="5638554" imgH="2886241" progId="Paint.Picture">
                  <p:embed/>
                </p:oleObj>
              </mc:Choice>
              <mc:Fallback>
                <p:oleObj name="비트맵 이미지" r:id="rId2" imgW="5638554" imgH="2886241" progId="Paint.Picture">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693988"/>
                        <a:ext cx="7543800" cy="385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5" name="Text Box 4">
            <a:extLst>
              <a:ext uri="{FF2B5EF4-FFF2-40B4-BE49-F238E27FC236}">
                <a16:creationId xmlns:a16="http://schemas.microsoft.com/office/drawing/2014/main" id="{5D698936-6C9F-4EE5-894E-76F9CD47E6F6}"/>
              </a:ext>
            </a:extLst>
          </p:cNvPr>
          <p:cNvSpPr txBox="1">
            <a:spLocks noChangeArrowheads="1"/>
          </p:cNvSpPr>
          <p:nvPr/>
        </p:nvSpPr>
        <p:spPr bwMode="auto">
          <a:xfrm>
            <a:off x="1144588" y="1981200"/>
            <a:ext cx="6692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a:t>Example Instruction:   </a:t>
            </a:r>
            <a:r>
              <a:rPr lang="en-US" altLang="ko-KR">
                <a:solidFill>
                  <a:schemeClr val="accent2"/>
                </a:solidFill>
              </a:rPr>
              <a:t>Store</a:t>
            </a:r>
            <a:r>
              <a:rPr lang="en-US" altLang="ko-KR"/>
              <a:t> </a:t>
            </a:r>
            <a:r>
              <a:rPr lang="en-US" altLang="ko-KR">
                <a:solidFill>
                  <a:srgbClr val="FF3300"/>
                </a:solidFill>
              </a:rPr>
              <a:t>12345678H, ABCDE0H</a:t>
            </a:r>
            <a:endParaRPr lang="en-US" altLang="ko-KR"/>
          </a:p>
        </p:txBody>
      </p:sp>
      <p:sp>
        <p:nvSpPr>
          <p:cNvPr id="10246" name="Text Box 5">
            <a:extLst>
              <a:ext uri="{FF2B5EF4-FFF2-40B4-BE49-F238E27FC236}">
                <a16:creationId xmlns:a16="http://schemas.microsoft.com/office/drawing/2014/main" id="{C106944A-00CE-4C93-B81F-138D138E47E5}"/>
              </a:ext>
            </a:extLst>
          </p:cNvPr>
          <p:cNvSpPr txBox="1">
            <a:spLocks noChangeArrowheads="1"/>
          </p:cNvSpPr>
          <p:nvPr/>
        </p:nvSpPr>
        <p:spPr bwMode="auto">
          <a:xfrm>
            <a:off x="381000" y="5410200"/>
            <a:ext cx="1528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ko-KR"/>
              <a:t>[Lee 2000]</a:t>
            </a:r>
          </a:p>
        </p:txBody>
      </p:sp>
      <p:sp>
        <p:nvSpPr>
          <p:cNvPr id="10247" name="TextBox 1">
            <a:extLst>
              <a:ext uri="{FF2B5EF4-FFF2-40B4-BE49-F238E27FC236}">
                <a16:creationId xmlns:a16="http://schemas.microsoft.com/office/drawing/2014/main" id="{35C8FDE1-75DC-4395-8086-E887A9F8309F}"/>
              </a:ext>
            </a:extLst>
          </p:cNvPr>
          <p:cNvSpPr txBox="1">
            <a:spLocks noChangeArrowheads="1"/>
          </p:cNvSpPr>
          <p:nvPr/>
        </p:nvSpPr>
        <p:spPr bwMode="auto">
          <a:xfrm>
            <a:off x="381000" y="1066800"/>
            <a:ext cx="845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just" eaLnBrk="1" hangingPunct="1"/>
            <a:r>
              <a:rPr lang="en-US" altLang="en-US">
                <a:solidFill>
                  <a:srgbClr val="002060"/>
                </a:solidFill>
              </a:rPr>
              <a:t>Big-</a:t>
            </a:r>
            <a:r>
              <a:rPr lang="en-US" altLang="en-US" b="1">
                <a:solidFill>
                  <a:srgbClr val="002060"/>
                </a:solidFill>
              </a:rPr>
              <a:t>endian</a:t>
            </a:r>
            <a:r>
              <a:rPr lang="en-US" altLang="en-US">
                <a:solidFill>
                  <a:srgbClr val="002060"/>
                </a:solidFill>
              </a:rPr>
              <a:t> and little-</a:t>
            </a:r>
            <a:r>
              <a:rPr lang="en-US" altLang="en-US" b="1">
                <a:solidFill>
                  <a:srgbClr val="002060"/>
                </a:solidFill>
              </a:rPr>
              <a:t>endian</a:t>
            </a:r>
            <a:r>
              <a:rPr lang="en-US" altLang="en-US">
                <a:solidFill>
                  <a:srgbClr val="002060"/>
                </a:solidFill>
              </a:rPr>
              <a:t> are terms that describe the order in   which a sequence of bytes are stored in computer memory.</a:t>
            </a:r>
          </a:p>
        </p:txBody>
      </p:sp>
    </p:spTree>
  </p:cSld>
  <p:clrMapOvr>
    <a:masterClrMapping/>
  </p:clrMapOvr>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기본 디자인">
      <a:majorFont>
        <a:latin typeface="Times New Roman"/>
        <a:ea typeface="굴림"/>
        <a:cs typeface=""/>
      </a:majorFont>
      <a:minorFont>
        <a:latin typeface="Times New Roman"/>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ko-KR" altLang="en-US" sz="2400" b="0" i="0" u="none" strike="noStrike" cap="none" normalizeH="0" baseline="0" smtClean="0">
            <a:ln>
              <a:noFill/>
            </a:ln>
            <a:solidFill>
              <a:schemeClr val="tx1"/>
            </a:solidFill>
            <a:effectLst/>
            <a:latin typeface="Times New Roman" pitchFamily="18" charset="0"/>
            <a:ea typeface="굴림"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ko-KR" altLang="en-US" sz="2400" b="0" i="0" u="none" strike="noStrike" cap="none" normalizeH="0" baseline="0" smtClean="0">
            <a:ln>
              <a:noFill/>
            </a:ln>
            <a:solidFill>
              <a:schemeClr val="tx1"/>
            </a:solidFill>
            <a:effectLst/>
            <a:latin typeface="Times New Roman" pitchFamily="18" charset="0"/>
            <a:ea typeface="굴림" charset="-127"/>
          </a:defRPr>
        </a:defPPr>
      </a:lstStyle>
    </a:lnDef>
  </a:objectDefaults>
  <a:extraClrSchemeLst>
    <a:extraClrScheme>
      <a:clrScheme name="기본 디자인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기본 디자인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기본 디자인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기본 디자인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5630</TotalTime>
  <Words>674</Words>
  <Application>Microsoft Office PowerPoint</Application>
  <PresentationFormat>On-screen Show (4:3)</PresentationFormat>
  <Paragraphs>100</Paragraphs>
  <Slides>16</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9" baseType="lpstr">
      <vt:lpstr>Times New Roman</vt:lpstr>
      <vt:lpstr>기본 디자인</vt:lpstr>
      <vt:lpstr>비트맵 이미지</vt:lpstr>
      <vt:lpstr>PowerPoint Presentation</vt:lpstr>
      <vt:lpstr>Computer Program Execution</vt:lpstr>
      <vt:lpstr>Block Diagram and Basic Operation</vt:lpstr>
      <vt:lpstr>Instruction Set Design</vt:lpstr>
      <vt:lpstr>PowerPoint Presentation</vt:lpstr>
      <vt:lpstr>PowerPoint Presentation</vt:lpstr>
      <vt:lpstr>Number of Data Operands</vt:lpstr>
      <vt:lpstr>PowerPoint Presentation</vt:lpstr>
      <vt:lpstr>Endian Mode</vt:lpstr>
      <vt:lpstr>Addressing Modes</vt:lpstr>
      <vt:lpstr>Modern CPUs</vt:lpstr>
      <vt:lpstr>PowerPoint Presentation</vt:lpstr>
      <vt:lpstr>PowerPoint Presentation</vt:lpstr>
      <vt:lpstr>PowerPoint Presentation</vt:lpstr>
      <vt:lpstr>PowerPoint Presentation</vt:lpstr>
      <vt:lpstr>PowerPoint Presentation</vt:lpstr>
    </vt:vector>
  </TitlesOfParts>
  <Company>POSTECH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 471 (Spring 2000): Computer Design</dc:title>
  <dc:creator>Sunggu Lee</dc:creator>
  <cp:lastModifiedBy>Md. Aynul Hasan Nahid</cp:lastModifiedBy>
  <cp:revision>131</cp:revision>
  <dcterms:created xsi:type="dcterms:W3CDTF">2000-02-21T05:24:32Z</dcterms:created>
  <dcterms:modified xsi:type="dcterms:W3CDTF">2023-03-12T13:45:33Z</dcterms:modified>
</cp:coreProperties>
</file>