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257"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C306F-AD8A-4CBA-BA34-3B4C3C68232F}" type="datetimeFigureOut">
              <a:rPr lang="en-US" smtClean="0"/>
              <a:t>28-Jan-20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317760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C306F-AD8A-4CBA-BA34-3B4C3C68232F}" type="datetimeFigureOut">
              <a:rPr lang="en-US" smtClean="0"/>
              <a:t>28-Jan-20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150702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C306F-AD8A-4CBA-BA34-3B4C3C68232F}" type="datetimeFigureOut">
              <a:rPr lang="en-US" smtClean="0"/>
              <a:t>28-Jan-20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324590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C306F-AD8A-4CBA-BA34-3B4C3C68232F}" type="datetimeFigureOut">
              <a:rPr lang="en-US" smtClean="0"/>
              <a:t>28-Jan-20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2644837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C306F-AD8A-4CBA-BA34-3B4C3C68232F}" type="datetimeFigureOut">
              <a:rPr lang="en-US" smtClean="0"/>
              <a:t>28-Jan-20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231559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C306F-AD8A-4CBA-BA34-3B4C3C68232F}" type="datetimeFigureOut">
              <a:rPr lang="en-US" smtClean="0"/>
              <a:t>28-Jan-20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2503633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C306F-AD8A-4CBA-BA34-3B4C3C68232F}" type="datetimeFigureOut">
              <a:rPr lang="en-US" smtClean="0"/>
              <a:t>28-Jan-20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3052215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C306F-AD8A-4CBA-BA34-3B4C3C68232F}" type="datetimeFigureOut">
              <a:rPr lang="en-US" smtClean="0"/>
              <a:t>28-Jan-20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236937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C306F-AD8A-4CBA-BA34-3B4C3C68232F}" type="datetimeFigureOut">
              <a:rPr lang="en-US" smtClean="0"/>
              <a:t>28-Jan-20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155075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C306F-AD8A-4CBA-BA34-3B4C3C68232F}" type="datetimeFigureOut">
              <a:rPr lang="en-US" smtClean="0"/>
              <a:t>28-Jan-20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2862981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C306F-AD8A-4CBA-BA34-3B4C3C68232F}" type="datetimeFigureOut">
              <a:rPr lang="en-US" smtClean="0"/>
              <a:t>28-Jan-20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D1DCB-AA51-42AE-9A6F-7B0A48A04E54}" type="slidenum">
              <a:rPr lang="en-US" smtClean="0"/>
              <a:t>‹#›</a:t>
            </a:fld>
            <a:endParaRPr lang="en-US"/>
          </a:p>
        </p:txBody>
      </p:sp>
    </p:spTree>
    <p:extLst>
      <p:ext uri="{BB962C8B-B14F-4D97-AF65-F5344CB8AC3E}">
        <p14:creationId xmlns:p14="http://schemas.microsoft.com/office/powerpoint/2010/main" val="60517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C306F-AD8A-4CBA-BA34-3B4C3C68232F}" type="datetimeFigureOut">
              <a:rPr lang="en-US" smtClean="0"/>
              <a:t>28-Jan-20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D1DCB-AA51-42AE-9A6F-7B0A48A04E54}" type="slidenum">
              <a:rPr lang="en-US" smtClean="0"/>
              <a:t>‹#›</a:t>
            </a:fld>
            <a:endParaRPr lang="en-US"/>
          </a:p>
        </p:txBody>
      </p:sp>
    </p:spTree>
    <p:extLst>
      <p:ext uri="{BB962C8B-B14F-4D97-AF65-F5344CB8AC3E}">
        <p14:creationId xmlns:p14="http://schemas.microsoft.com/office/powerpoint/2010/main" val="1157377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erriam-webster.com/dictionary/accumulat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147919"/>
            <a:ext cx="11927541" cy="5632311"/>
          </a:xfrm>
          <a:prstGeom prst="rect">
            <a:avLst/>
          </a:prstGeom>
        </p:spPr>
        <p:txBody>
          <a:bodyPr/>
          <a:lstStyle/>
          <a:p>
            <a:pPr lvl="0" rtl="0">
              <a:buChar char="•"/>
            </a:pPr>
            <a:r>
              <a:rPr lang="en-US" dirty="0" smtClean="0"/>
              <a:t>Money laundering refers to a financial transaction scheme that aims to conceal the</a:t>
            </a:r>
            <a:endParaRPr lang="en-US" dirty="0"/>
          </a:p>
          <a:p>
            <a:pPr lvl="1" rtl="0">
              <a:buChar char="•"/>
            </a:pPr>
            <a:r>
              <a:rPr lang="en-US" smtClean="0"/>
              <a:t>identity,</a:t>
            </a:r>
            <a:endParaRPr lang="en-US"/>
          </a:p>
          <a:p>
            <a:pPr lvl="1" rtl="0">
              <a:buChar char="•"/>
            </a:pPr>
            <a:r>
              <a:rPr lang="en-US" smtClean="0"/>
              <a:t>source </a:t>
            </a:r>
            <a:endParaRPr lang="en-US"/>
          </a:p>
          <a:p>
            <a:pPr lvl="1" rtl="0">
              <a:buChar char="•"/>
            </a:pPr>
            <a:r>
              <a:rPr lang="en-US" smtClean="0"/>
              <a:t>destination </a:t>
            </a:r>
            <a:endParaRPr lang="en-US"/>
          </a:p>
          <a:p>
            <a:pPr lvl="0" rtl="0">
              <a:buChar char="•"/>
            </a:pPr>
            <a:r>
              <a:rPr lang="en-US" smtClean="0"/>
              <a:t>of illegally obtained money. </a:t>
            </a:r>
            <a:endParaRPr lang="en-US"/>
          </a:p>
          <a:p>
            <a:pPr lvl="0" rtl="0">
              <a:buChar char="•"/>
            </a:pPr>
            <a:r>
              <a:rPr lang="en-US" dirty="0" smtClean="0"/>
              <a:t>The money laundering process can be broken down into three stages. </a:t>
            </a:r>
            <a:endParaRPr lang="en-US" dirty="0"/>
          </a:p>
          <a:p>
            <a:pPr lvl="0" rtl="0">
              <a:buChar char="•"/>
            </a:pPr>
            <a:r>
              <a:rPr lang="en-US" dirty="0" smtClean="0"/>
              <a:t>First, the illegal activity that </a:t>
            </a:r>
            <a:r>
              <a:rPr lang="en-US" dirty="0" smtClean="0">
                <a:hlinkClick r:id="rId2"/>
              </a:rPr>
              <a:t>accumulates</a:t>
            </a:r>
            <a:r>
              <a:rPr lang="en-US" dirty="0" smtClean="0"/>
              <a:t> the money places it in the launderer’s hands. </a:t>
            </a:r>
            <a:endParaRPr lang="en-US" dirty="0"/>
          </a:p>
          <a:p>
            <a:pPr lvl="0" rtl="0">
              <a:buChar char="•"/>
            </a:pPr>
            <a:r>
              <a:rPr lang="en-US" dirty="0" smtClean="0"/>
              <a:t>Second, the launderer passes the money through a complex scheme of transactions to obscure who initially received the money from the criminal enterprise. </a:t>
            </a:r>
            <a:endParaRPr lang="en-US" dirty="0"/>
          </a:p>
          <a:p>
            <a:pPr lvl="0" rtl="0">
              <a:buChar char="•"/>
            </a:pPr>
            <a:r>
              <a:rPr lang="en-US" smtClean="0"/>
              <a:t>Third, the scheme returns the money to the launderer in an obscure and indirect way.</a:t>
            </a:r>
            <a:endParaRPr lang="en-US"/>
          </a:p>
        </p:txBody>
      </p:sp>
    </p:spTree>
    <p:extLst>
      <p:ext uri="{BB962C8B-B14F-4D97-AF65-F5344CB8AC3E}">
        <p14:creationId xmlns:p14="http://schemas.microsoft.com/office/powerpoint/2010/main" val="376675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3" y="188259"/>
            <a:ext cx="11793071" cy="4524315"/>
          </a:xfrm>
          <a:prstGeom prst="rect">
            <a:avLst/>
          </a:prstGeom>
        </p:spPr>
        <p:txBody>
          <a:bodyPr wrap="square">
            <a:spAutoFit/>
          </a:bodyPr>
          <a:lstStyle/>
          <a:p>
            <a:pPr algn="just"/>
            <a:r>
              <a:rPr lang="en-US" sz="3600" b="1" dirty="0" smtClean="0">
                <a:effectLst/>
                <a:latin typeface="Book Antiqua" panose="02040602050305030304" pitchFamily="18" charset="0"/>
                <a:ea typeface="Calibri" panose="020F0502020204030204" pitchFamily="34" charset="0"/>
                <a:cs typeface="Times New Roman" panose="02020603050405020304" pitchFamily="18" charset="0"/>
              </a:rPr>
              <a:t> “The U.S. Customs Service------------------------</a:t>
            </a:r>
          </a:p>
          <a:p>
            <a:pPr algn="just"/>
            <a:endParaRPr lang="en-US" sz="3600" dirty="0">
              <a:latin typeface="Book Antiqua" panose="02040602050305030304" pitchFamily="18" charset="0"/>
              <a:ea typeface="Calibri" panose="020F0502020204030204" pitchFamily="34" charset="0"/>
              <a:cs typeface="Times New Roman" panose="02020603050405020304" pitchFamily="18" charset="0"/>
            </a:endParaRPr>
          </a:p>
          <a:p>
            <a:pPr algn="just"/>
            <a:r>
              <a:rPr lang="en-US" sz="3600" dirty="0" smtClean="0">
                <a:effectLst/>
                <a:latin typeface="Book Antiqua" panose="02040602050305030304" pitchFamily="18" charset="0"/>
                <a:ea typeface="Calibri" panose="020F0502020204030204" pitchFamily="34" charset="0"/>
                <a:cs typeface="Times New Roman" panose="02020603050405020304" pitchFamily="18" charset="0"/>
              </a:rPr>
              <a:t>the process whereby proceeds, reasonably believed to</a:t>
            </a:r>
          </a:p>
          <a:p>
            <a:pPr algn="just"/>
            <a:r>
              <a:rPr lang="en-US" sz="3600" dirty="0" smtClean="0">
                <a:effectLst/>
                <a:latin typeface="Book Antiqua" panose="02040602050305030304" pitchFamily="18" charset="0"/>
                <a:ea typeface="Calibri" panose="020F0502020204030204" pitchFamily="34" charset="0"/>
                <a:cs typeface="Times New Roman" panose="02020603050405020304" pitchFamily="18" charset="0"/>
              </a:rPr>
              <a:t>have been derived from criminal activity, are transported, transferred, transformed, converted or intermingled with legitimate funds for the purpose of concealing or disguising the true nature, source, disposition, movement or ownership of those proceeds. </a:t>
            </a:r>
            <a:endParaRPr lang="en-US" sz="3600" dirty="0">
              <a:latin typeface="Book Antiqua" panose="02040602050305030304" pitchFamily="18" charset="0"/>
            </a:endParaRPr>
          </a:p>
        </p:txBody>
      </p:sp>
    </p:spTree>
    <p:extLst>
      <p:ext uri="{BB962C8B-B14F-4D97-AF65-F5344CB8AC3E}">
        <p14:creationId xmlns:p14="http://schemas.microsoft.com/office/powerpoint/2010/main" val="1420766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134471"/>
            <a:ext cx="11819965" cy="5324535"/>
          </a:xfrm>
          <a:prstGeom prst="rect">
            <a:avLst/>
          </a:prstGeom>
        </p:spPr>
        <p:txBody>
          <a:bodyPr wrap="square">
            <a:spAutoFit/>
          </a:bodyPr>
          <a:lstStyle/>
          <a:p>
            <a:pPr algn="just"/>
            <a:r>
              <a:rPr lang="en-US" sz="2000" b="1" dirty="0" smtClean="0">
                <a:effectLst/>
                <a:latin typeface="Book Antiqua" panose="02040602050305030304" pitchFamily="18" charset="0"/>
                <a:ea typeface="Calibri" panose="020F0502020204030204" pitchFamily="34" charset="0"/>
                <a:cs typeface="Times New Roman" panose="02020603050405020304" pitchFamily="18" charset="0"/>
              </a:rPr>
              <a:t>The U.S. Customs Service </a:t>
            </a: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a:t>
            </a:r>
          </a:p>
          <a:p>
            <a:pPr algn="just"/>
            <a:endParaRPr lang="en-US" sz="2000" dirty="0" smtClean="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the process whereby proceeds,  reasonably believed to have been derived from criminal activity,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are transported,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transferred,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transformed,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converted or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intermingled </a:t>
            </a:r>
          </a:p>
          <a:p>
            <a:pPr algn="just"/>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with legitimate funds for the purpose of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concealing or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disguising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the true nature,</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 source,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disposition, </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movement or</a:t>
            </a:r>
          </a:p>
          <a:p>
            <a:pPr algn="ctr"/>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 ownership </a:t>
            </a:r>
          </a:p>
          <a:p>
            <a:pPr algn="just"/>
            <a:r>
              <a:rPr lang="en-US" sz="2000" dirty="0" smtClean="0">
                <a:effectLst/>
                <a:latin typeface="Book Antiqua" panose="02040602050305030304" pitchFamily="18" charset="0"/>
                <a:ea typeface="Calibri" panose="020F0502020204030204" pitchFamily="34" charset="0"/>
                <a:cs typeface="Times New Roman" panose="02020603050405020304" pitchFamily="18" charset="0"/>
              </a:rPr>
              <a:t>of those proceeds.</a:t>
            </a:r>
            <a:endParaRPr lang="en-US" sz="2000" dirty="0">
              <a:latin typeface="Book Antiqua" panose="02040602050305030304" pitchFamily="18" charset="0"/>
            </a:endParaRPr>
          </a:p>
        </p:txBody>
      </p:sp>
    </p:spTree>
    <p:extLst>
      <p:ext uri="{BB962C8B-B14F-4D97-AF65-F5344CB8AC3E}">
        <p14:creationId xmlns:p14="http://schemas.microsoft.com/office/powerpoint/2010/main" val="277213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259"/>
            <a:ext cx="11994776" cy="2554545"/>
          </a:xfrm>
          <a:prstGeom prst="rect">
            <a:avLst/>
          </a:prstGeom>
        </p:spPr>
        <p:txBody>
          <a:bodyPr wrap="square">
            <a:spAutoFit/>
          </a:bodyPr>
          <a:lstStyle/>
          <a:p>
            <a:pPr algn="just"/>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Another definition of Money Laundering under </a:t>
            </a:r>
            <a:r>
              <a:rPr lang="en-US" sz="3200" b="1" dirty="0" smtClean="0">
                <a:effectLst/>
                <a:latin typeface="Book Antiqua" panose="02040602050305030304" pitchFamily="18" charset="0"/>
                <a:ea typeface="Calibri" panose="020F0502020204030204" pitchFamily="34" charset="0"/>
                <a:cs typeface="Times New Roman" panose="02020603050405020304" pitchFamily="18" charset="0"/>
              </a:rPr>
              <a:t>U.S Law</a:t>
            </a:r>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 is, “… </a:t>
            </a:r>
          </a:p>
          <a:p>
            <a:pPr algn="just"/>
            <a:endParaRPr lang="en-US" sz="3200" dirty="0">
              <a:latin typeface="Book Antiqua" panose="02040602050305030304" pitchFamily="18" charset="0"/>
              <a:ea typeface="Calibri" panose="020F0502020204030204" pitchFamily="34" charset="0"/>
              <a:cs typeface="Times New Roman" panose="02020603050405020304" pitchFamily="18" charset="0"/>
            </a:endParaRPr>
          </a:p>
          <a:p>
            <a:pPr algn="just"/>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the involvement in any one transaction or series of transactions that assists a criminal in keeping, concealing or disposing of proceeds derived from illegal activities.”</a:t>
            </a:r>
            <a:endParaRPr lang="en-US" sz="3200" dirty="0">
              <a:latin typeface="Book Antiqua" panose="02040602050305030304" pitchFamily="18" charset="0"/>
            </a:endParaRPr>
          </a:p>
        </p:txBody>
      </p:sp>
    </p:spTree>
    <p:extLst>
      <p:ext uri="{BB962C8B-B14F-4D97-AF65-F5344CB8AC3E}">
        <p14:creationId xmlns:p14="http://schemas.microsoft.com/office/powerpoint/2010/main" val="12453441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365" y="107576"/>
            <a:ext cx="11873753" cy="3046988"/>
          </a:xfrm>
          <a:prstGeom prst="rect">
            <a:avLst/>
          </a:prstGeom>
        </p:spPr>
        <p:txBody>
          <a:bodyPr wrap="square">
            <a:spAutoFit/>
          </a:bodyPr>
          <a:lstStyle/>
          <a:p>
            <a:pPr algn="just"/>
            <a:r>
              <a:rPr lang="en-US" sz="3200" b="1" dirty="0" smtClean="0">
                <a:effectLst/>
                <a:latin typeface="Book Antiqua" panose="02040602050305030304" pitchFamily="18" charset="0"/>
                <a:ea typeface="Calibri" panose="020F0502020204030204" pitchFamily="34" charset="0"/>
                <a:cs typeface="Times New Roman" panose="02020603050405020304" pitchFamily="18" charset="0"/>
              </a:rPr>
              <a:t>The Joint Money Laundering Sterling Group (JMLSG) of the U.K.</a:t>
            </a:r>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 defines it as </a:t>
            </a:r>
          </a:p>
          <a:p>
            <a:pPr algn="just"/>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"the process</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whereby criminals attempt to hide and disguise the true origin and ownership of the proceeds</a:t>
            </a:r>
            <a:endParaRPr lang="en-U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of their criminal activities, thereby avoiding prosecutions, conviction and confiscation of their</a:t>
            </a:r>
            <a:r>
              <a:rPr lang="en-US" sz="3200" dirty="0">
                <a:latin typeface="Calibri" panose="020F0502020204030204" pitchFamily="34" charset="0"/>
                <a:ea typeface="Calibri" panose="020F0502020204030204" pitchFamily="34" charset="0"/>
                <a:cs typeface="Times New Roman" panose="02020603050405020304" pitchFamily="18" charset="0"/>
              </a:rPr>
              <a:t> </a:t>
            </a:r>
            <a:r>
              <a:rPr lang="en-US" sz="3200" dirty="0" smtClean="0">
                <a:effectLst/>
                <a:latin typeface="Book Antiqua" panose="02040602050305030304" pitchFamily="18" charset="0"/>
                <a:ea typeface="Calibri" panose="020F0502020204030204" pitchFamily="34" charset="0"/>
                <a:cs typeface="Times New Roman" panose="02020603050405020304" pitchFamily="18" charset="0"/>
              </a:rPr>
              <a:t>criminal funds".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311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997839"/>
            <a:ext cx="6096000" cy="2862322"/>
          </a:xfrm>
          <a:prstGeom prst="rect">
            <a:avLst/>
          </a:prstGeom>
        </p:spPr>
        <p:txBody>
          <a:bodyPr>
            <a:spAutoFit/>
          </a:bodyPr>
          <a:lstStyle/>
          <a:p>
            <a:pPr algn="just"/>
            <a:r>
              <a:rPr lang="en-US" dirty="0" smtClean="0">
                <a:effectLst/>
                <a:latin typeface="Book Antiqua" panose="02040602050305030304" pitchFamily="18" charset="0"/>
                <a:ea typeface="Calibri" panose="020F0502020204030204" pitchFamily="34" charset="0"/>
                <a:cs typeface="Times New Roman" panose="02020603050405020304" pitchFamily="18" charset="0"/>
              </a:rPr>
              <a:t>In lay terms Money Laundering is most often described as the “turning of dirty or black</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smtClean="0">
                <a:effectLst/>
                <a:latin typeface="Book Antiqua" panose="02040602050305030304" pitchFamily="18" charset="0"/>
                <a:ea typeface="Calibri" panose="020F0502020204030204" pitchFamily="34" charset="0"/>
                <a:cs typeface="Times New Roman" panose="02020603050405020304" pitchFamily="18" charset="0"/>
              </a:rPr>
              <a:t>money into clean or white money”. If undertaken successfully, money laundering allows</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smtClean="0">
                <a:effectLst/>
                <a:latin typeface="Book Antiqua" panose="02040602050305030304" pitchFamily="18" charset="0"/>
                <a:ea typeface="Calibri" panose="020F0502020204030204" pitchFamily="34" charset="0"/>
                <a:cs typeface="Times New Roman" panose="02020603050405020304" pitchFamily="18" charset="0"/>
              </a:rPr>
              <a:t>criminals to legitimize "dirty" money by mingling it with "clean" money, ultimately providing</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smtClean="0">
                <a:effectLst/>
                <a:latin typeface="Book Antiqua" panose="02040602050305030304" pitchFamily="18" charset="0"/>
                <a:ea typeface="Calibri" panose="020F0502020204030204" pitchFamily="34" charset="0"/>
                <a:cs typeface="Times New Roman" panose="02020603050405020304" pitchFamily="18" charset="0"/>
              </a:rPr>
              <a:t>a legitimate cover for the source of their income. Generally, the act of conversion and</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dirty="0" smtClean="0">
                <a:effectLst/>
                <a:latin typeface="Book Antiqua" panose="02040602050305030304" pitchFamily="18" charset="0"/>
                <a:ea typeface="Calibri" panose="020F0502020204030204" pitchFamily="34" charset="0"/>
                <a:cs typeface="Times New Roman" panose="02020603050405020304" pitchFamily="18" charset="0"/>
              </a:rPr>
              <a:t>concealment is considered crucial to the laundering process.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221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215152"/>
            <a:ext cx="11591365" cy="3785652"/>
          </a:xfrm>
          <a:prstGeom prst="rect">
            <a:avLst/>
          </a:prstGeom>
        </p:spPr>
        <p:txBody>
          <a:bodyPr wrap="square">
            <a:spAutoFit/>
          </a:bodyPr>
          <a:lstStyle/>
          <a:p>
            <a:pPr algn="just"/>
            <a:r>
              <a:rPr lang="en-US" sz="2400" b="1" dirty="0" smtClean="0">
                <a:effectLst/>
                <a:latin typeface="Book Antiqua" panose="02040602050305030304" pitchFamily="18" charset="0"/>
                <a:ea typeface="Calibri" panose="020F0502020204030204" pitchFamily="34" charset="0"/>
                <a:cs typeface="Times New Roman" panose="02020603050405020304" pitchFamily="18" charset="0"/>
              </a:rPr>
              <a:t>Why Money Laundering is done?</a:t>
            </a:r>
          </a:p>
          <a:p>
            <a:pPr algn="just"/>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Criminals engage in money laundering for three main reasons:</a:t>
            </a:r>
          </a:p>
          <a:p>
            <a:pPr algn="just"/>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b="1" dirty="0" smtClean="0">
                <a:effectLst/>
                <a:latin typeface="Book Antiqua" panose="02040602050305030304" pitchFamily="18" charset="0"/>
                <a:ea typeface="Calibri" panose="020F0502020204030204" pitchFamily="34" charset="0"/>
                <a:cs typeface="Times New Roman" panose="02020603050405020304" pitchFamily="18" charset="0"/>
              </a:rPr>
              <a:t>First,</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 money represents the lifeblood of the organization that engages in criminal conduct for</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financial gain because it covers operating expenses, replenishes inventories, purchases the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services of corrupt officials to escape detection and further the interests of the illegal enterprise,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and pays for an extravagant lifestyle. To spend money in these ways, criminals must make the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money they derived illegally appear legitimate.</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9038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1" y="134472"/>
            <a:ext cx="11672047" cy="3416320"/>
          </a:xfrm>
          <a:prstGeom prst="rect">
            <a:avLst/>
          </a:prstGeom>
        </p:spPr>
        <p:txBody>
          <a:bodyPr wrap="square">
            <a:spAutoFit/>
          </a:bodyPr>
          <a:lstStyle/>
          <a:p>
            <a:pPr algn="just"/>
            <a:r>
              <a:rPr lang="en-US" sz="2400" b="1" dirty="0" smtClean="0">
                <a:effectLst/>
                <a:latin typeface="Book Antiqua" panose="02040602050305030304" pitchFamily="18" charset="0"/>
                <a:ea typeface="Calibri" panose="020F0502020204030204" pitchFamily="34" charset="0"/>
                <a:cs typeface="Times New Roman" panose="02020603050405020304" pitchFamily="18" charset="0"/>
              </a:rPr>
              <a:t>Second,</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 a trail of money from an offense to criminals can become incriminating evidence.</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Criminals must obscure or hide the source of their wealth or alternatively disguise ownership or</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control to ensure that illicit proceeds are not used to prosecute them.</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400" b="1" dirty="0" smtClean="0">
              <a:effectLst/>
              <a:latin typeface="Book Antiqua" panose="02040602050305030304" pitchFamily="18" charset="0"/>
              <a:ea typeface="Calibri" panose="020F0502020204030204" pitchFamily="34" charset="0"/>
              <a:cs typeface="Times New Roman" panose="02020603050405020304" pitchFamily="18" charset="0"/>
            </a:endParaRPr>
          </a:p>
          <a:p>
            <a:pPr algn="just"/>
            <a:endParaRPr lang="en-US" sz="2400" b="1" dirty="0">
              <a:latin typeface="Book Antiqua" panose="02040602050305030304" pitchFamily="18" charset="0"/>
              <a:ea typeface="Calibri" panose="020F0502020204030204" pitchFamily="34" charset="0"/>
              <a:cs typeface="Times New Roman" panose="02020603050405020304" pitchFamily="18" charset="0"/>
            </a:endParaRPr>
          </a:p>
          <a:p>
            <a:pPr algn="just"/>
            <a:r>
              <a:rPr lang="en-US" sz="2400" b="1" dirty="0" smtClean="0">
                <a:effectLst/>
                <a:latin typeface="Book Antiqua" panose="02040602050305030304" pitchFamily="18" charset="0"/>
                <a:ea typeface="Calibri" panose="020F0502020204030204" pitchFamily="34" charset="0"/>
                <a:cs typeface="Times New Roman" panose="02020603050405020304" pitchFamily="18" charset="0"/>
              </a:rPr>
              <a:t>Third,</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 the proceeds from crime often become the target of investigation and seizure. To shield</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ill- gotten gains from suspicion and protect them from seizure, criminals must conceal their</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smtClean="0">
                <a:effectLst/>
                <a:latin typeface="Book Antiqua" panose="02040602050305030304" pitchFamily="18" charset="0"/>
                <a:ea typeface="Calibri" panose="020F0502020204030204" pitchFamily="34" charset="0"/>
                <a:cs typeface="Times New Roman" panose="02020603050405020304" pitchFamily="18" charset="0"/>
              </a:rPr>
              <a:t>existence or, alternatively, make them look legitimate.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6334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4672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543</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 Antiqua</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cp:revision>
  <dcterms:created xsi:type="dcterms:W3CDTF">2020-01-13T06:07:17Z</dcterms:created>
  <dcterms:modified xsi:type="dcterms:W3CDTF">2020-01-28T05:11:33Z</dcterms:modified>
</cp:coreProperties>
</file>