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8" r:id="rId4"/>
    <p:sldId id="265" r:id="rId5"/>
    <p:sldId id="266" r:id="rId6"/>
    <p:sldId id="259"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95188-BD79-4BBF-A5EB-F05B415A902A}" type="doc">
      <dgm:prSet loTypeId="urn:microsoft.com/office/officeart/2005/8/layout/hProcess9" loCatId="process" qsTypeId="urn:microsoft.com/office/officeart/2005/8/quickstyle/simple1" qsCatId="simple" csTypeId="urn:microsoft.com/office/officeart/2005/8/colors/accent2_2" csCatId="accent2" phldr="1"/>
      <dgm:spPr/>
    </dgm:pt>
    <dgm:pt modelId="{F9A59F25-AD88-4294-9348-C04455FCBA6E}">
      <dgm:prSet phldrT="[Text]" custT="1"/>
      <dgm:spPr/>
      <dgm:t>
        <a:bodyPr/>
        <a:lstStyle/>
        <a:p>
          <a:r>
            <a:rPr lang="en-US" sz="2000" dirty="0" smtClean="0">
              <a:latin typeface="Book Antiqua" panose="02040602050305030304" pitchFamily="18" charset="0"/>
            </a:rPr>
            <a:t>The winding up or liquidation of a bank company means the termination of the legal existence of the bank by stopping its business, collecting its assets and distributing its assets among the creditors and shareholders.</a:t>
          </a:r>
          <a:endParaRPr lang="en-US" sz="2000" dirty="0">
            <a:latin typeface="Book Antiqua" panose="02040602050305030304" pitchFamily="18" charset="0"/>
          </a:endParaRPr>
        </a:p>
      </dgm:t>
    </dgm:pt>
    <dgm:pt modelId="{E243D087-0C0C-4627-BC86-7A0EB7DCC585}" type="parTrans" cxnId="{507C536B-2C42-4AA9-AD55-B2F64AADD77F}">
      <dgm:prSet/>
      <dgm:spPr/>
      <dgm:t>
        <a:bodyPr/>
        <a:lstStyle/>
        <a:p>
          <a:endParaRPr lang="en-US"/>
        </a:p>
      </dgm:t>
    </dgm:pt>
    <dgm:pt modelId="{9953251E-9B82-4D2B-BCBC-E8ECDE230834}" type="sibTrans" cxnId="{507C536B-2C42-4AA9-AD55-B2F64AADD77F}">
      <dgm:prSet/>
      <dgm:spPr/>
      <dgm:t>
        <a:bodyPr/>
        <a:lstStyle/>
        <a:p>
          <a:endParaRPr lang="en-US"/>
        </a:p>
      </dgm:t>
    </dgm:pt>
    <dgm:pt modelId="{D9C5CB42-FB63-4A0E-8CFD-0866D74F7B53}">
      <dgm:prSet phldrT="[Text]" custT="1"/>
      <dgm:spPr/>
      <dgm:t>
        <a:bodyPr/>
        <a:lstStyle/>
        <a:p>
          <a:r>
            <a:rPr lang="en-US" sz="2000" dirty="0" smtClean="0">
              <a:latin typeface="Book Antiqua" panose="02040602050305030304" pitchFamily="18" charset="0"/>
            </a:rPr>
            <a:t>the bank company is unable to pay its debts or</a:t>
          </a:r>
        </a:p>
        <a:p>
          <a:r>
            <a:rPr lang="en-US" sz="2000" dirty="0" smtClean="0">
              <a:latin typeface="Book Antiqua" panose="02040602050305030304" pitchFamily="18" charset="0"/>
            </a:rPr>
            <a:t>an application for its winding up has been made by the Bangladesh bank.</a:t>
          </a:r>
          <a:endParaRPr lang="en-US" sz="2000" dirty="0">
            <a:latin typeface="Book Antiqua" panose="02040602050305030304" pitchFamily="18" charset="0"/>
          </a:endParaRPr>
        </a:p>
      </dgm:t>
    </dgm:pt>
    <dgm:pt modelId="{88D51B33-3A97-4864-81C2-8952E82B8051}" type="parTrans" cxnId="{756955A9-AFD7-49B5-8893-06A2476FF322}">
      <dgm:prSet/>
      <dgm:spPr/>
      <dgm:t>
        <a:bodyPr/>
        <a:lstStyle/>
        <a:p>
          <a:endParaRPr lang="en-US"/>
        </a:p>
      </dgm:t>
    </dgm:pt>
    <dgm:pt modelId="{DDB39D4A-0777-4CAE-95CF-547AA278868A}" type="sibTrans" cxnId="{756955A9-AFD7-49B5-8893-06A2476FF322}">
      <dgm:prSet/>
      <dgm:spPr/>
      <dgm:t>
        <a:bodyPr/>
        <a:lstStyle/>
        <a:p>
          <a:endParaRPr lang="en-US"/>
        </a:p>
      </dgm:t>
    </dgm:pt>
    <dgm:pt modelId="{B6D7B4E2-C3E0-4115-ACBA-B27ADD6C1411}">
      <dgm:prSet custT="1"/>
      <dgm:spPr/>
      <dgm:t>
        <a:bodyPr/>
        <a:lstStyle/>
        <a:p>
          <a:r>
            <a:rPr lang="en-US" sz="2000" dirty="0" smtClean="0">
              <a:latin typeface="Book Antiqua" panose="02040602050305030304" pitchFamily="18" charset="0"/>
            </a:rPr>
            <a:t>There are different modes of winding up and one of them is winding up by Court. Section 65 ( I) states that the High Court Division shall order the winding up of a bank company if</a:t>
          </a:r>
          <a:endParaRPr lang="en-US" sz="2000" dirty="0">
            <a:latin typeface="Book Antiqua" panose="02040602050305030304" pitchFamily="18" charset="0"/>
          </a:endParaRPr>
        </a:p>
      </dgm:t>
    </dgm:pt>
    <dgm:pt modelId="{AD5E9F26-0F4C-4DA4-9D4E-AE14A8F59C35}" type="parTrans" cxnId="{89E0C0F2-84EC-4739-8AEF-E6CDB16C2520}">
      <dgm:prSet/>
      <dgm:spPr/>
      <dgm:t>
        <a:bodyPr/>
        <a:lstStyle/>
        <a:p>
          <a:endParaRPr lang="en-US"/>
        </a:p>
      </dgm:t>
    </dgm:pt>
    <dgm:pt modelId="{2E24FFB5-F9F7-4C41-A74B-B056CAEC206F}" type="sibTrans" cxnId="{89E0C0F2-84EC-4739-8AEF-E6CDB16C2520}">
      <dgm:prSet/>
      <dgm:spPr/>
      <dgm:t>
        <a:bodyPr/>
        <a:lstStyle/>
        <a:p>
          <a:endParaRPr lang="en-US"/>
        </a:p>
      </dgm:t>
    </dgm:pt>
    <dgm:pt modelId="{BFB56287-68F5-4AF4-A483-63D5091081B0}" type="pres">
      <dgm:prSet presAssocID="{59F95188-BD79-4BBF-A5EB-F05B415A902A}" presName="CompostProcess" presStyleCnt="0">
        <dgm:presLayoutVars>
          <dgm:dir/>
          <dgm:resizeHandles val="exact"/>
        </dgm:presLayoutVars>
      </dgm:prSet>
      <dgm:spPr/>
    </dgm:pt>
    <dgm:pt modelId="{0035539C-B94A-4710-8B65-122105522421}" type="pres">
      <dgm:prSet presAssocID="{59F95188-BD79-4BBF-A5EB-F05B415A902A}" presName="arrow" presStyleLbl="bgShp" presStyleIdx="0" presStyleCnt="1"/>
      <dgm:spPr/>
    </dgm:pt>
    <dgm:pt modelId="{6484C7F0-A1E0-45E8-A190-6218BCA40835}" type="pres">
      <dgm:prSet presAssocID="{59F95188-BD79-4BBF-A5EB-F05B415A902A}" presName="linearProcess" presStyleCnt="0"/>
      <dgm:spPr/>
    </dgm:pt>
    <dgm:pt modelId="{13B66CAC-D880-4A44-A8E7-2BF8281B0072}" type="pres">
      <dgm:prSet presAssocID="{F9A59F25-AD88-4294-9348-C04455FCBA6E}" presName="textNode" presStyleLbl="node1" presStyleIdx="0" presStyleCnt="3" custScaleX="112036" custScaleY="94265" custLinFactX="-15136" custLinFactNeighborX="-100000" custLinFactNeighborY="-2372">
        <dgm:presLayoutVars>
          <dgm:bulletEnabled val="1"/>
        </dgm:presLayoutVars>
      </dgm:prSet>
      <dgm:spPr/>
      <dgm:t>
        <a:bodyPr/>
        <a:lstStyle/>
        <a:p>
          <a:endParaRPr lang="en-US"/>
        </a:p>
      </dgm:t>
    </dgm:pt>
    <dgm:pt modelId="{DD2FFF77-D3BD-44E4-9D86-0B5EC846A358}" type="pres">
      <dgm:prSet presAssocID="{9953251E-9B82-4D2B-BCBC-E8ECDE230834}" presName="sibTrans" presStyleCnt="0"/>
      <dgm:spPr/>
    </dgm:pt>
    <dgm:pt modelId="{C590963B-EA71-43AE-B8F3-6DE8D25D22FF}" type="pres">
      <dgm:prSet presAssocID="{B6D7B4E2-C3E0-4115-ACBA-B27ADD6C1411}" presName="textNode" presStyleLbl="node1" presStyleIdx="1" presStyleCnt="3" custScaleX="62340" custScaleY="145611" custLinFactNeighborX="-41536" custLinFactNeighborY="3388">
        <dgm:presLayoutVars>
          <dgm:bulletEnabled val="1"/>
        </dgm:presLayoutVars>
      </dgm:prSet>
      <dgm:spPr/>
      <dgm:t>
        <a:bodyPr/>
        <a:lstStyle/>
        <a:p>
          <a:endParaRPr lang="en-US"/>
        </a:p>
      </dgm:t>
    </dgm:pt>
    <dgm:pt modelId="{133873B3-409F-4D27-90B6-D74F8C966668}" type="pres">
      <dgm:prSet presAssocID="{2E24FFB5-F9F7-4C41-A74B-B056CAEC206F}" presName="sibTrans" presStyleCnt="0"/>
      <dgm:spPr/>
    </dgm:pt>
    <dgm:pt modelId="{61BD5494-5D3C-472C-96DB-AE396FDEB58C}" type="pres">
      <dgm:prSet presAssocID="{D9C5CB42-FB63-4A0E-8CFD-0866D74F7B53}" presName="textNode" presStyleLbl="node1" presStyleIdx="2" presStyleCnt="3" custScaleX="69260" custLinFactX="2178" custLinFactNeighborX="100000" custLinFactNeighborY="-7116">
        <dgm:presLayoutVars>
          <dgm:bulletEnabled val="1"/>
        </dgm:presLayoutVars>
      </dgm:prSet>
      <dgm:spPr/>
      <dgm:t>
        <a:bodyPr/>
        <a:lstStyle/>
        <a:p>
          <a:endParaRPr lang="en-US"/>
        </a:p>
      </dgm:t>
    </dgm:pt>
  </dgm:ptLst>
  <dgm:cxnLst>
    <dgm:cxn modelId="{B50BD81C-D53C-4081-8885-4039940946A6}" type="presOf" srcId="{B6D7B4E2-C3E0-4115-ACBA-B27ADD6C1411}" destId="{C590963B-EA71-43AE-B8F3-6DE8D25D22FF}" srcOrd="0" destOrd="0" presId="urn:microsoft.com/office/officeart/2005/8/layout/hProcess9"/>
    <dgm:cxn modelId="{756955A9-AFD7-49B5-8893-06A2476FF322}" srcId="{59F95188-BD79-4BBF-A5EB-F05B415A902A}" destId="{D9C5CB42-FB63-4A0E-8CFD-0866D74F7B53}" srcOrd="2" destOrd="0" parTransId="{88D51B33-3A97-4864-81C2-8952E82B8051}" sibTransId="{DDB39D4A-0777-4CAE-95CF-547AA278868A}"/>
    <dgm:cxn modelId="{04DAB742-9CD1-43E5-AB5D-3920DFA29A08}" type="presOf" srcId="{D9C5CB42-FB63-4A0E-8CFD-0866D74F7B53}" destId="{61BD5494-5D3C-472C-96DB-AE396FDEB58C}" srcOrd="0" destOrd="0" presId="urn:microsoft.com/office/officeart/2005/8/layout/hProcess9"/>
    <dgm:cxn modelId="{507C536B-2C42-4AA9-AD55-B2F64AADD77F}" srcId="{59F95188-BD79-4BBF-A5EB-F05B415A902A}" destId="{F9A59F25-AD88-4294-9348-C04455FCBA6E}" srcOrd="0" destOrd="0" parTransId="{E243D087-0C0C-4627-BC86-7A0EB7DCC585}" sibTransId="{9953251E-9B82-4D2B-BCBC-E8ECDE230834}"/>
    <dgm:cxn modelId="{99D627DA-54C4-490C-9587-5F8994859BA3}" type="presOf" srcId="{F9A59F25-AD88-4294-9348-C04455FCBA6E}" destId="{13B66CAC-D880-4A44-A8E7-2BF8281B0072}" srcOrd="0" destOrd="0" presId="urn:microsoft.com/office/officeart/2005/8/layout/hProcess9"/>
    <dgm:cxn modelId="{89E0C0F2-84EC-4739-8AEF-E6CDB16C2520}" srcId="{59F95188-BD79-4BBF-A5EB-F05B415A902A}" destId="{B6D7B4E2-C3E0-4115-ACBA-B27ADD6C1411}" srcOrd="1" destOrd="0" parTransId="{AD5E9F26-0F4C-4DA4-9D4E-AE14A8F59C35}" sibTransId="{2E24FFB5-F9F7-4C41-A74B-B056CAEC206F}"/>
    <dgm:cxn modelId="{B8ABE5EA-4962-4A29-8768-3149792FD6F7}" type="presOf" srcId="{59F95188-BD79-4BBF-A5EB-F05B415A902A}" destId="{BFB56287-68F5-4AF4-A483-63D5091081B0}" srcOrd="0" destOrd="0" presId="urn:microsoft.com/office/officeart/2005/8/layout/hProcess9"/>
    <dgm:cxn modelId="{5EEBEB1C-A4F4-4EAB-9FD5-EAADB6819308}" type="presParOf" srcId="{BFB56287-68F5-4AF4-A483-63D5091081B0}" destId="{0035539C-B94A-4710-8B65-122105522421}" srcOrd="0" destOrd="0" presId="urn:microsoft.com/office/officeart/2005/8/layout/hProcess9"/>
    <dgm:cxn modelId="{D9635B8A-F5E5-4B20-AC28-AB0683BDD76C}" type="presParOf" srcId="{BFB56287-68F5-4AF4-A483-63D5091081B0}" destId="{6484C7F0-A1E0-45E8-A190-6218BCA40835}" srcOrd="1" destOrd="0" presId="urn:microsoft.com/office/officeart/2005/8/layout/hProcess9"/>
    <dgm:cxn modelId="{8A65BCA6-03BC-46FA-99CB-E297123B5FC7}" type="presParOf" srcId="{6484C7F0-A1E0-45E8-A190-6218BCA40835}" destId="{13B66CAC-D880-4A44-A8E7-2BF8281B0072}" srcOrd="0" destOrd="0" presId="urn:microsoft.com/office/officeart/2005/8/layout/hProcess9"/>
    <dgm:cxn modelId="{7B56B5C1-F7E5-4AB1-B066-64E9CCE4F38A}" type="presParOf" srcId="{6484C7F0-A1E0-45E8-A190-6218BCA40835}" destId="{DD2FFF77-D3BD-44E4-9D86-0B5EC846A358}" srcOrd="1" destOrd="0" presId="urn:microsoft.com/office/officeart/2005/8/layout/hProcess9"/>
    <dgm:cxn modelId="{5C4831D4-3AAF-46CC-AA20-6B3B2374A9FE}" type="presParOf" srcId="{6484C7F0-A1E0-45E8-A190-6218BCA40835}" destId="{C590963B-EA71-43AE-B8F3-6DE8D25D22FF}" srcOrd="2" destOrd="0" presId="urn:microsoft.com/office/officeart/2005/8/layout/hProcess9"/>
    <dgm:cxn modelId="{388D2914-E8C5-4FB2-8081-C720EF3C8086}" type="presParOf" srcId="{6484C7F0-A1E0-45E8-A190-6218BCA40835}" destId="{133873B3-409F-4D27-90B6-D74F8C966668}" srcOrd="3" destOrd="0" presId="urn:microsoft.com/office/officeart/2005/8/layout/hProcess9"/>
    <dgm:cxn modelId="{0295EC7F-8604-4E0B-9590-ABF612481806}" type="presParOf" srcId="{6484C7F0-A1E0-45E8-A190-6218BCA40835}" destId="{61BD5494-5D3C-472C-96DB-AE396FDEB58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1792E-C7CE-4347-8737-D135C249824A}" type="doc">
      <dgm:prSet loTypeId="urn:microsoft.com/office/officeart/2005/8/layout/hList2" loCatId="list" qsTypeId="urn:microsoft.com/office/officeart/2005/8/quickstyle/simple1" qsCatId="simple" csTypeId="urn:microsoft.com/office/officeart/2005/8/colors/colorful2" csCatId="colorful" phldr="1"/>
      <dgm:spPr/>
      <dgm:t>
        <a:bodyPr/>
        <a:lstStyle/>
        <a:p>
          <a:endParaRPr lang="en-US"/>
        </a:p>
      </dgm:t>
    </dgm:pt>
    <dgm:pt modelId="{5088FD7B-AE7A-4C51-B937-2E05BFF497AA}">
      <dgm:prSet phldrT="[Text]" phldr="1"/>
      <dgm:spPr/>
      <dgm:t>
        <a:bodyPr/>
        <a:lstStyle/>
        <a:p>
          <a:endParaRPr lang="en-US"/>
        </a:p>
      </dgm:t>
    </dgm:pt>
    <dgm:pt modelId="{031EBE13-1BFD-4748-8779-06CB5D02EA39}" type="parTrans" cxnId="{BD92B0B2-4252-498D-8ED7-AE18BF0BCD80}">
      <dgm:prSet/>
      <dgm:spPr/>
      <dgm:t>
        <a:bodyPr/>
        <a:lstStyle/>
        <a:p>
          <a:endParaRPr lang="en-US"/>
        </a:p>
      </dgm:t>
    </dgm:pt>
    <dgm:pt modelId="{5CA9B703-07C9-405F-84A6-86AE4FE91712}" type="sibTrans" cxnId="{BD92B0B2-4252-498D-8ED7-AE18BF0BCD80}">
      <dgm:prSet/>
      <dgm:spPr/>
      <dgm:t>
        <a:bodyPr/>
        <a:lstStyle/>
        <a:p>
          <a:endParaRPr lang="en-US"/>
        </a:p>
      </dgm:t>
    </dgm:pt>
    <dgm:pt modelId="{4729E849-0E1F-4A05-A3ED-FFC64C9A4D1A}">
      <dgm:prSet phldrT="[Text]"/>
      <dgm:spPr/>
      <dgm:t>
        <a:bodyPr/>
        <a:lstStyle/>
        <a:p>
          <a:r>
            <a:rPr lang="en-US" dirty="0" smtClean="0">
              <a:latin typeface="Book Antiqua" panose="02040602050305030304" pitchFamily="18" charset="0"/>
            </a:rPr>
            <a:t>There are different modes of winding up and one of them is winding up by Court. Section 65 ( I) states that the High Court Division shall order the winding up of a bank company if</a:t>
          </a:r>
          <a:endParaRPr lang="en-US" dirty="0">
            <a:latin typeface="Book Antiqua" panose="02040602050305030304" pitchFamily="18" charset="0"/>
          </a:endParaRPr>
        </a:p>
      </dgm:t>
    </dgm:pt>
    <dgm:pt modelId="{E428F5FD-0CA1-4970-A094-00C7524D11AF}" type="parTrans" cxnId="{94FD3392-22EE-42D5-8C55-7C38DB45DC14}">
      <dgm:prSet/>
      <dgm:spPr/>
      <dgm:t>
        <a:bodyPr/>
        <a:lstStyle/>
        <a:p>
          <a:endParaRPr lang="en-US"/>
        </a:p>
      </dgm:t>
    </dgm:pt>
    <dgm:pt modelId="{F9E7D04F-65DD-4743-B169-E44F3D5F3053}" type="sibTrans" cxnId="{94FD3392-22EE-42D5-8C55-7C38DB45DC14}">
      <dgm:prSet/>
      <dgm:spPr/>
      <dgm:t>
        <a:bodyPr/>
        <a:lstStyle/>
        <a:p>
          <a:endParaRPr lang="en-US"/>
        </a:p>
      </dgm:t>
    </dgm:pt>
    <dgm:pt modelId="{D6582EA3-A616-46C7-9738-FCBDA0C1DA1B}">
      <dgm:prSet phldrT="[Text]" phldr="1"/>
      <dgm:spPr/>
      <dgm:t>
        <a:bodyPr/>
        <a:lstStyle/>
        <a:p>
          <a:endParaRPr lang="en-US" dirty="0">
            <a:latin typeface="Book Antiqua" panose="02040602050305030304" pitchFamily="18" charset="0"/>
          </a:endParaRPr>
        </a:p>
      </dgm:t>
    </dgm:pt>
    <dgm:pt modelId="{BC6AB199-F913-4B81-B027-BAA0A6F3FA4C}" type="parTrans" cxnId="{1704459A-DBC3-4CDD-8ECF-7D89B7BD54D5}">
      <dgm:prSet/>
      <dgm:spPr/>
      <dgm:t>
        <a:bodyPr/>
        <a:lstStyle/>
        <a:p>
          <a:endParaRPr lang="en-US"/>
        </a:p>
      </dgm:t>
    </dgm:pt>
    <dgm:pt modelId="{2D78B1EA-838C-44D9-A6A6-01248321390A}" type="sibTrans" cxnId="{1704459A-DBC3-4CDD-8ECF-7D89B7BD54D5}">
      <dgm:prSet/>
      <dgm:spPr/>
      <dgm:t>
        <a:bodyPr/>
        <a:lstStyle/>
        <a:p>
          <a:endParaRPr lang="en-US"/>
        </a:p>
      </dgm:t>
    </dgm:pt>
    <dgm:pt modelId="{64D2D33F-402B-4392-B441-6AA60F1E7A3C}">
      <dgm:prSet phldrT="[Text]" phldr="1"/>
      <dgm:spPr/>
      <dgm:t>
        <a:bodyPr/>
        <a:lstStyle/>
        <a:p>
          <a:endParaRPr lang="en-US"/>
        </a:p>
      </dgm:t>
    </dgm:pt>
    <dgm:pt modelId="{82C2E633-0B6F-42FF-9E7C-353BE5C9951E}" type="parTrans" cxnId="{2FCC4DA7-585B-42E6-93B9-4F9E45B5CE01}">
      <dgm:prSet/>
      <dgm:spPr/>
      <dgm:t>
        <a:bodyPr/>
        <a:lstStyle/>
        <a:p>
          <a:endParaRPr lang="en-US"/>
        </a:p>
      </dgm:t>
    </dgm:pt>
    <dgm:pt modelId="{9C608EE4-7BD2-411F-ABC3-0035582863ED}" type="sibTrans" cxnId="{2FCC4DA7-585B-42E6-93B9-4F9E45B5CE01}">
      <dgm:prSet/>
      <dgm:spPr/>
      <dgm:t>
        <a:bodyPr/>
        <a:lstStyle/>
        <a:p>
          <a:endParaRPr lang="en-US"/>
        </a:p>
      </dgm:t>
    </dgm:pt>
    <dgm:pt modelId="{970404D3-6B28-446B-99EC-01F153AFE2D3}">
      <dgm:prSet phldrT="[Text]" custT="1"/>
      <dgm:spPr/>
      <dgm:t>
        <a:bodyPr/>
        <a:lstStyle/>
        <a:p>
          <a:r>
            <a:rPr lang="en-US" sz="2000" dirty="0" smtClean="0">
              <a:latin typeface="Book Antiqua" panose="02040602050305030304" pitchFamily="18" charset="0"/>
            </a:rPr>
            <a:t>the bank company is unable to pay its debts or</a:t>
          </a:r>
          <a:endParaRPr lang="en-US" sz="2000" dirty="0">
            <a:latin typeface="Book Antiqua" panose="02040602050305030304" pitchFamily="18" charset="0"/>
          </a:endParaRPr>
        </a:p>
      </dgm:t>
    </dgm:pt>
    <dgm:pt modelId="{9B6B3663-9B76-417A-A39C-8951F107F91D}" type="parTrans" cxnId="{AFDDD8A6-5F57-42C1-9D49-DF4B34C8AE80}">
      <dgm:prSet/>
      <dgm:spPr/>
      <dgm:t>
        <a:bodyPr/>
        <a:lstStyle/>
        <a:p>
          <a:endParaRPr lang="en-US"/>
        </a:p>
      </dgm:t>
    </dgm:pt>
    <dgm:pt modelId="{760B3B42-94C9-4000-9138-029F50F2838E}" type="sibTrans" cxnId="{AFDDD8A6-5F57-42C1-9D49-DF4B34C8AE80}">
      <dgm:prSet/>
      <dgm:spPr/>
      <dgm:t>
        <a:bodyPr/>
        <a:lstStyle/>
        <a:p>
          <a:endParaRPr lang="en-US"/>
        </a:p>
      </dgm:t>
    </dgm:pt>
    <dgm:pt modelId="{E5371A7E-F458-4E03-8DCB-886EB784B917}">
      <dgm:prSet phldrT="[Text]" phldr="1"/>
      <dgm:spPr/>
      <dgm:t>
        <a:bodyPr/>
        <a:lstStyle/>
        <a:p>
          <a:endParaRPr lang="en-US"/>
        </a:p>
      </dgm:t>
    </dgm:pt>
    <dgm:pt modelId="{8BF072A3-5219-4D13-A803-9DC08B815513}" type="parTrans" cxnId="{44D90CB6-C4AA-4766-AC8F-94E265D6CB1C}">
      <dgm:prSet/>
      <dgm:spPr/>
      <dgm:t>
        <a:bodyPr/>
        <a:lstStyle/>
        <a:p>
          <a:endParaRPr lang="en-US"/>
        </a:p>
      </dgm:t>
    </dgm:pt>
    <dgm:pt modelId="{1A037F41-A211-48A4-98A6-1F1956B24793}" type="sibTrans" cxnId="{44D90CB6-C4AA-4766-AC8F-94E265D6CB1C}">
      <dgm:prSet/>
      <dgm:spPr/>
      <dgm:t>
        <a:bodyPr/>
        <a:lstStyle/>
        <a:p>
          <a:endParaRPr lang="en-US"/>
        </a:p>
      </dgm:t>
    </dgm:pt>
    <dgm:pt modelId="{F6C6C8C2-EEC6-4361-BE8B-E6C44E935614}">
      <dgm:prSet phldrT="[Text]"/>
      <dgm:spPr/>
      <dgm:t>
        <a:bodyPr/>
        <a:lstStyle/>
        <a:p>
          <a:r>
            <a:rPr lang="en-US" dirty="0" smtClean="0">
              <a:latin typeface="Book Antiqua" panose="02040602050305030304" pitchFamily="18" charset="0"/>
            </a:rPr>
            <a:t>an application for its winding up has been made by the Bangladesh bank.</a:t>
          </a:r>
          <a:endParaRPr lang="en-US" dirty="0">
            <a:latin typeface="Book Antiqua" panose="02040602050305030304" pitchFamily="18" charset="0"/>
          </a:endParaRPr>
        </a:p>
      </dgm:t>
    </dgm:pt>
    <dgm:pt modelId="{12076A22-2F40-4CCB-91E5-3E7D83A704C7}" type="parTrans" cxnId="{77441AC9-1F2D-40DC-8CE5-AD3F0C26387C}">
      <dgm:prSet/>
      <dgm:spPr/>
      <dgm:t>
        <a:bodyPr/>
        <a:lstStyle/>
        <a:p>
          <a:endParaRPr lang="en-US"/>
        </a:p>
      </dgm:t>
    </dgm:pt>
    <dgm:pt modelId="{A24A302B-F735-47D1-A89D-DAFFC3DA7428}" type="sibTrans" cxnId="{77441AC9-1F2D-40DC-8CE5-AD3F0C26387C}">
      <dgm:prSet/>
      <dgm:spPr/>
      <dgm:t>
        <a:bodyPr/>
        <a:lstStyle/>
        <a:p>
          <a:endParaRPr lang="en-US"/>
        </a:p>
      </dgm:t>
    </dgm:pt>
    <dgm:pt modelId="{DE8F3F72-CF4A-451B-837E-5E368230BDC6}" type="pres">
      <dgm:prSet presAssocID="{F0B1792E-C7CE-4347-8737-D135C249824A}" presName="linearFlow" presStyleCnt="0">
        <dgm:presLayoutVars>
          <dgm:dir/>
          <dgm:animLvl val="lvl"/>
          <dgm:resizeHandles/>
        </dgm:presLayoutVars>
      </dgm:prSet>
      <dgm:spPr/>
      <dgm:t>
        <a:bodyPr/>
        <a:lstStyle/>
        <a:p>
          <a:endParaRPr lang="en-US"/>
        </a:p>
      </dgm:t>
    </dgm:pt>
    <dgm:pt modelId="{3212F83A-44D4-4BCF-9EA6-98E57261BC15}" type="pres">
      <dgm:prSet presAssocID="{5088FD7B-AE7A-4C51-B937-2E05BFF497AA}" presName="compositeNode" presStyleCnt="0">
        <dgm:presLayoutVars>
          <dgm:bulletEnabled val="1"/>
        </dgm:presLayoutVars>
      </dgm:prSet>
      <dgm:spPr/>
    </dgm:pt>
    <dgm:pt modelId="{76072EE5-368F-424D-BDCF-327962376B5E}" type="pres">
      <dgm:prSet presAssocID="{5088FD7B-AE7A-4C51-B937-2E05BFF497AA}" presName="image" presStyleLbl="fgImgPlace1" presStyleIdx="0" presStyleCnt="3"/>
      <dgm:spPr/>
    </dgm:pt>
    <dgm:pt modelId="{46A7C074-B36B-4C9C-A9D3-5589CCE21FE4}" type="pres">
      <dgm:prSet presAssocID="{5088FD7B-AE7A-4C51-B937-2E05BFF497AA}" presName="childNode" presStyleLbl="node1" presStyleIdx="0" presStyleCnt="3">
        <dgm:presLayoutVars>
          <dgm:bulletEnabled val="1"/>
        </dgm:presLayoutVars>
      </dgm:prSet>
      <dgm:spPr/>
      <dgm:t>
        <a:bodyPr/>
        <a:lstStyle/>
        <a:p>
          <a:endParaRPr lang="en-US"/>
        </a:p>
      </dgm:t>
    </dgm:pt>
    <dgm:pt modelId="{CB0CF4E9-ECED-4D07-9BC1-EC3EFD9CD9CC}" type="pres">
      <dgm:prSet presAssocID="{5088FD7B-AE7A-4C51-B937-2E05BFF497AA}" presName="parentNode" presStyleLbl="revTx" presStyleIdx="0" presStyleCnt="3">
        <dgm:presLayoutVars>
          <dgm:chMax val="0"/>
          <dgm:bulletEnabled val="1"/>
        </dgm:presLayoutVars>
      </dgm:prSet>
      <dgm:spPr/>
      <dgm:t>
        <a:bodyPr/>
        <a:lstStyle/>
        <a:p>
          <a:endParaRPr lang="en-US"/>
        </a:p>
      </dgm:t>
    </dgm:pt>
    <dgm:pt modelId="{EC361F5E-A737-48ED-860F-B2333BE6E6F7}" type="pres">
      <dgm:prSet presAssocID="{5CA9B703-07C9-405F-84A6-86AE4FE91712}" presName="sibTrans" presStyleCnt="0"/>
      <dgm:spPr/>
    </dgm:pt>
    <dgm:pt modelId="{5D136093-DEC2-4457-9C60-2065BF4AD4A8}" type="pres">
      <dgm:prSet presAssocID="{64D2D33F-402B-4392-B441-6AA60F1E7A3C}" presName="compositeNode" presStyleCnt="0">
        <dgm:presLayoutVars>
          <dgm:bulletEnabled val="1"/>
        </dgm:presLayoutVars>
      </dgm:prSet>
      <dgm:spPr/>
    </dgm:pt>
    <dgm:pt modelId="{AE65D832-9997-40A7-82B1-64D0356290B4}" type="pres">
      <dgm:prSet presAssocID="{64D2D33F-402B-4392-B441-6AA60F1E7A3C}" presName="image" presStyleLbl="fgImgPlace1" presStyleIdx="1" presStyleCnt="3"/>
      <dgm:spPr/>
    </dgm:pt>
    <dgm:pt modelId="{E1F79A55-D6B5-4A1B-BA9E-8C4F2B8C7AFC}" type="pres">
      <dgm:prSet presAssocID="{64D2D33F-402B-4392-B441-6AA60F1E7A3C}" presName="childNode" presStyleLbl="node1" presStyleIdx="1" presStyleCnt="3">
        <dgm:presLayoutVars>
          <dgm:bulletEnabled val="1"/>
        </dgm:presLayoutVars>
      </dgm:prSet>
      <dgm:spPr/>
      <dgm:t>
        <a:bodyPr/>
        <a:lstStyle/>
        <a:p>
          <a:endParaRPr lang="en-US"/>
        </a:p>
      </dgm:t>
    </dgm:pt>
    <dgm:pt modelId="{DF02568E-6A6F-4317-BF0C-48D7E4D78DBC}" type="pres">
      <dgm:prSet presAssocID="{64D2D33F-402B-4392-B441-6AA60F1E7A3C}" presName="parentNode" presStyleLbl="revTx" presStyleIdx="1" presStyleCnt="3">
        <dgm:presLayoutVars>
          <dgm:chMax val="0"/>
          <dgm:bulletEnabled val="1"/>
        </dgm:presLayoutVars>
      </dgm:prSet>
      <dgm:spPr/>
      <dgm:t>
        <a:bodyPr/>
        <a:lstStyle/>
        <a:p>
          <a:endParaRPr lang="en-US"/>
        </a:p>
      </dgm:t>
    </dgm:pt>
    <dgm:pt modelId="{6FA351AD-AE63-489C-A45B-A8E87AB31F13}" type="pres">
      <dgm:prSet presAssocID="{9C608EE4-7BD2-411F-ABC3-0035582863ED}" presName="sibTrans" presStyleCnt="0"/>
      <dgm:spPr/>
    </dgm:pt>
    <dgm:pt modelId="{18DE4720-3A69-4E4B-9ED2-B5D05E53AA7C}" type="pres">
      <dgm:prSet presAssocID="{E5371A7E-F458-4E03-8DCB-886EB784B917}" presName="compositeNode" presStyleCnt="0">
        <dgm:presLayoutVars>
          <dgm:bulletEnabled val="1"/>
        </dgm:presLayoutVars>
      </dgm:prSet>
      <dgm:spPr/>
    </dgm:pt>
    <dgm:pt modelId="{7BDE3158-25D7-4E1E-A959-D2EAAE76775D}" type="pres">
      <dgm:prSet presAssocID="{E5371A7E-F458-4E03-8DCB-886EB784B917}" presName="image" presStyleLbl="fgImgPlace1" presStyleIdx="2" presStyleCnt="3"/>
      <dgm:spPr/>
    </dgm:pt>
    <dgm:pt modelId="{36A176D4-D986-4109-864A-3C7D864B5D86}" type="pres">
      <dgm:prSet presAssocID="{E5371A7E-F458-4E03-8DCB-886EB784B917}" presName="childNode" presStyleLbl="node1" presStyleIdx="2" presStyleCnt="3">
        <dgm:presLayoutVars>
          <dgm:bulletEnabled val="1"/>
        </dgm:presLayoutVars>
      </dgm:prSet>
      <dgm:spPr/>
      <dgm:t>
        <a:bodyPr/>
        <a:lstStyle/>
        <a:p>
          <a:endParaRPr lang="en-US"/>
        </a:p>
      </dgm:t>
    </dgm:pt>
    <dgm:pt modelId="{BC6A4DDE-9CB4-45F8-AB94-D018BD284B6E}" type="pres">
      <dgm:prSet presAssocID="{E5371A7E-F458-4E03-8DCB-886EB784B917}" presName="parentNode" presStyleLbl="revTx" presStyleIdx="2" presStyleCnt="3">
        <dgm:presLayoutVars>
          <dgm:chMax val="0"/>
          <dgm:bulletEnabled val="1"/>
        </dgm:presLayoutVars>
      </dgm:prSet>
      <dgm:spPr/>
      <dgm:t>
        <a:bodyPr/>
        <a:lstStyle/>
        <a:p>
          <a:endParaRPr lang="en-US"/>
        </a:p>
      </dgm:t>
    </dgm:pt>
  </dgm:ptLst>
  <dgm:cxnLst>
    <dgm:cxn modelId="{94FD3392-22EE-42D5-8C55-7C38DB45DC14}" srcId="{5088FD7B-AE7A-4C51-B937-2E05BFF497AA}" destId="{4729E849-0E1F-4A05-A3ED-FFC64C9A4D1A}" srcOrd="0" destOrd="0" parTransId="{E428F5FD-0CA1-4970-A094-00C7524D11AF}" sibTransId="{F9E7D04F-65DD-4743-B169-E44F3D5F3053}"/>
    <dgm:cxn modelId="{44D90CB6-C4AA-4766-AC8F-94E265D6CB1C}" srcId="{F0B1792E-C7CE-4347-8737-D135C249824A}" destId="{E5371A7E-F458-4E03-8DCB-886EB784B917}" srcOrd="2" destOrd="0" parTransId="{8BF072A3-5219-4D13-A803-9DC08B815513}" sibTransId="{1A037F41-A211-48A4-98A6-1F1956B24793}"/>
    <dgm:cxn modelId="{BD92B0B2-4252-498D-8ED7-AE18BF0BCD80}" srcId="{F0B1792E-C7CE-4347-8737-D135C249824A}" destId="{5088FD7B-AE7A-4C51-B937-2E05BFF497AA}" srcOrd="0" destOrd="0" parTransId="{031EBE13-1BFD-4748-8779-06CB5D02EA39}" sibTransId="{5CA9B703-07C9-405F-84A6-86AE4FE91712}"/>
    <dgm:cxn modelId="{B4A8A552-B8FF-4F86-8FFF-8C76FB59051E}" type="presOf" srcId="{5088FD7B-AE7A-4C51-B937-2E05BFF497AA}" destId="{CB0CF4E9-ECED-4D07-9BC1-EC3EFD9CD9CC}" srcOrd="0" destOrd="0" presId="urn:microsoft.com/office/officeart/2005/8/layout/hList2"/>
    <dgm:cxn modelId="{A942A669-6C0B-40E0-8B4F-337D769DA1A5}" type="presOf" srcId="{D6582EA3-A616-46C7-9738-FCBDA0C1DA1B}" destId="{46A7C074-B36B-4C9C-A9D3-5589CCE21FE4}" srcOrd="0" destOrd="1" presId="urn:microsoft.com/office/officeart/2005/8/layout/hList2"/>
    <dgm:cxn modelId="{45464D66-E1C4-45C1-AC06-DDDC307955B4}" type="presOf" srcId="{F0B1792E-C7CE-4347-8737-D135C249824A}" destId="{DE8F3F72-CF4A-451B-837E-5E368230BDC6}" srcOrd="0" destOrd="0" presId="urn:microsoft.com/office/officeart/2005/8/layout/hList2"/>
    <dgm:cxn modelId="{1704459A-DBC3-4CDD-8ECF-7D89B7BD54D5}" srcId="{5088FD7B-AE7A-4C51-B937-2E05BFF497AA}" destId="{D6582EA3-A616-46C7-9738-FCBDA0C1DA1B}" srcOrd="1" destOrd="0" parTransId="{BC6AB199-F913-4B81-B027-BAA0A6F3FA4C}" sibTransId="{2D78B1EA-838C-44D9-A6A6-01248321390A}"/>
    <dgm:cxn modelId="{657C9878-17F9-49B3-B0B2-B3817C686C83}" type="presOf" srcId="{E5371A7E-F458-4E03-8DCB-886EB784B917}" destId="{BC6A4DDE-9CB4-45F8-AB94-D018BD284B6E}" srcOrd="0" destOrd="0" presId="urn:microsoft.com/office/officeart/2005/8/layout/hList2"/>
    <dgm:cxn modelId="{B8BCC569-E5A6-4620-A70C-9F4E693A0FF7}" type="presOf" srcId="{970404D3-6B28-446B-99EC-01F153AFE2D3}" destId="{E1F79A55-D6B5-4A1B-BA9E-8C4F2B8C7AFC}" srcOrd="0" destOrd="0" presId="urn:microsoft.com/office/officeart/2005/8/layout/hList2"/>
    <dgm:cxn modelId="{2FCC4DA7-585B-42E6-93B9-4F9E45B5CE01}" srcId="{F0B1792E-C7CE-4347-8737-D135C249824A}" destId="{64D2D33F-402B-4392-B441-6AA60F1E7A3C}" srcOrd="1" destOrd="0" parTransId="{82C2E633-0B6F-42FF-9E7C-353BE5C9951E}" sibTransId="{9C608EE4-7BD2-411F-ABC3-0035582863ED}"/>
    <dgm:cxn modelId="{77441AC9-1F2D-40DC-8CE5-AD3F0C26387C}" srcId="{E5371A7E-F458-4E03-8DCB-886EB784B917}" destId="{F6C6C8C2-EEC6-4361-BE8B-E6C44E935614}" srcOrd="0" destOrd="0" parTransId="{12076A22-2F40-4CCB-91E5-3E7D83A704C7}" sibTransId="{A24A302B-F735-47D1-A89D-DAFFC3DA7428}"/>
    <dgm:cxn modelId="{2F343EC4-CDB0-4D75-AEE3-EE063DDF8D9F}" type="presOf" srcId="{64D2D33F-402B-4392-B441-6AA60F1E7A3C}" destId="{DF02568E-6A6F-4317-BF0C-48D7E4D78DBC}" srcOrd="0" destOrd="0" presId="urn:microsoft.com/office/officeart/2005/8/layout/hList2"/>
    <dgm:cxn modelId="{B9AB135D-9D52-465B-BD0B-205D3D018D93}" type="presOf" srcId="{F6C6C8C2-EEC6-4361-BE8B-E6C44E935614}" destId="{36A176D4-D986-4109-864A-3C7D864B5D86}" srcOrd="0" destOrd="0" presId="urn:microsoft.com/office/officeart/2005/8/layout/hList2"/>
    <dgm:cxn modelId="{AFDDD8A6-5F57-42C1-9D49-DF4B34C8AE80}" srcId="{64D2D33F-402B-4392-B441-6AA60F1E7A3C}" destId="{970404D3-6B28-446B-99EC-01F153AFE2D3}" srcOrd="0" destOrd="0" parTransId="{9B6B3663-9B76-417A-A39C-8951F107F91D}" sibTransId="{760B3B42-94C9-4000-9138-029F50F2838E}"/>
    <dgm:cxn modelId="{DE08D590-F526-4B1A-BF7D-6387871710EA}" type="presOf" srcId="{4729E849-0E1F-4A05-A3ED-FFC64C9A4D1A}" destId="{46A7C074-B36B-4C9C-A9D3-5589CCE21FE4}" srcOrd="0" destOrd="0" presId="urn:microsoft.com/office/officeart/2005/8/layout/hList2"/>
    <dgm:cxn modelId="{3E7E308A-1B13-497D-8B97-DC212DDF2662}" type="presParOf" srcId="{DE8F3F72-CF4A-451B-837E-5E368230BDC6}" destId="{3212F83A-44D4-4BCF-9EA6-98E57261BC15}" srcOrd="0" destOrd="0" presId="urn:microsoft.com/office/officeart/2005/8/layout/hList2"/>
    <dgm:cxn modelId="{0C63DCEF-C797-478F-8F0B-0DDCCAAF6A7C}" type="presParOf" srcId="{3212F83A-44D4-4BCF-9EA6-98E57261BC15}" destId="{76072EE5-368F-424D-BDCF-327962376B5E}" srcOrd="0" destOrd="0" presId="urn:microsoft.com/office/officeart/2005/8/layout/hList2"/>
    <dgm:cxn modelId="{69EBDD9A-1B9D-4151-BB5F-EC7D13E8464F}" type="presParOf" srcId="{3212F83A-44D4-4BCF-9EA6-98E57261BC15}" destId="{46A7C074-B36B-4C9C-A9D3-5589CCE21FE4}" srcOrd="1" destOrd="0" presId="urn:microsoft.com/office/officeart/2005/8/layout/hList2"/>
    <dgm:cxn modelId="{8ED9B981-2F9E-4506-90BD-EF3357C805D9}" type="presParOf" srcId="{3212F83A-44D4-4BCF-9EA6-98E57261BC15}" destId="{CB0CF4E9-ECED-4D07-9BC1-EC3EFD9CD9CC}" srcOrd="2" destOrd="0" presId="urn:microsoft.com/office/officeart/2005/8/layout/hList2"/>
    <dgm:cxn modelId="{19337F55-BB41-447E-B769-991EDC0F6F9C}" type="presParOf" srcId="{DE8F3F72-CF4A-451B-837E-5E368230BDC6}" destId="{EC361F5E-A737-48ED-860F-B2333BE6E6F7}" srcOrd="1" destOrd="0" presId="urn:microsoft.com/office/officeart/2005/8/layout/hList2"/>
    <dgm:cxn modelId="{86B66268-6A29-47C8-817C-E3413DA41A46}" type="presParOf" srcId="{DE8F3F72-CF4A-451B-837E-5E368230BDC6}" destId="{5D136093-DEC2-4457-9C60-2065BF4AD4A8}" srcOrd="2" destOrd="0" presId="urn:microsoft.com/office/officeart/2005/8/layout/hList2"/>
    <dgm:cxn modelId="{E84D1A3C-83B2-4353-AECC-1836A6CA024E}" type="presParOf" srcId="{5D136093-DEC2-4457-9C60-2065BF4AD4A8}" destId="{AE65D832-9997-40A7-82B1-64D0356290B4}" srcOrd="0" destOrd="0" presId="urn:microsoft.com/office/officeart/2005/8/layout/hList2"/>
    <dgm:cxn modelId="{8AA92624-F51B-433A-B932-FAAAD93D9666}" type="presParOf" srcId="{5D136093-DEC2-4457-9C60-2065BF4AD4A8}" destId="{E1F79A55-D6B5-4A1B-BA9E-8C4F2B8C7AFC}" srcOrd="1" destOrd="0" presId="urn:microsoft.com/office/officeart/2005/8/layout/hList2"/>
    <dgm:cxn modelId="{31C5F01D-55B9-4F76-B16E-2BEE57C765C5}" type="presParOf" srcId="{5D136093-DEC2-4457-9C60-2065BF4AD4A8}" destId="{DF02568E-6A6F-4317-BF0C-48D7E4D78DBC}" srcOrd="2" destOrd="0" presId="urn:microsoft.com/office/officeart/2005/8/layout/hList2"/>
    <dgm:cxn modelId="{221A6CCA-5F23-4B66-A31D-2743C7A5728B}" type="presParOf" srcId="{DE8F3F72-CF4A-451B-837E-5E368230BDC6}" destId="{6FA351AD-AE63-489C-A45B-A8E87AB31F13}" srcOrd="3" destOrd="0" presId="urn:microsoft.com/office/officeart/2005/8/layout/hList2"/>
    <dgm:cxn modelId="{5CE877EB-4CB3-40DB-8F8A-945B3EBF3D2F}" type="presParOf" srcId="{DE8F3F72-CF4A-451B-837E-5E368230BDC6}" destId="{18DE4720-3A69-4E4B-9ED2-B5D05E53AA7C}" srcOrd="4" destOrd="0" presId="urn:microsoft.com/office/officeart/2005/8/layout/hList2"/>
    <dgm:cxn modelId="{CB7258A0-A8FB-44DB-BAC1-0E56811FE9B6}" type="presParOf" srcId="{18DE4720-3A69-4E4B-9ED2-B5D05E53AA7C}" destId="{7BDE3158-25D7-4E1E-A959-D2EAAE76775D}" srcOrd="0" destOrd="0" presId="urn:microsoft.com/office/officeart/2005/8/layout/hList2"/>
    <dgm:cxn modelId="{DBD8BEA8-20CB-4970-95F5-AB43996ABED3}" type="presParOf" srcId="{18DE4720-3A69-4E4B-9ED2-B5D05E53AA7C}" destId="{36A176D4-D986-4109-864A-3C7D864B5D86}" srcOrd="1" destOrd="0" presId="urn:microsoft.com/office/officeart/2005/8/layout/hList2"/>
    <dgm:cxn modelId="{5A43A105-8093-4586-95C7-98CE31E8D35C}" type="presParOf" srcId="{18DE4720-3A69-4E4B-9ED2-B5D05E53AA7C}" destId="{BC6A4DDE-9CB4-45F8-AB94-D018BD284B6E}"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698A4C-83DD-4CC9-A52A-54EC46E039F2}" type="doc">
      <dgm:prSet loTypeId="urn:diagrams.loki3.com/VaryingWidthList" loCatId="list" qsTypeId="urn:microsoft.com/office/officeart/2005/8/quickstyle/simple4" qsCatId="simple" csTypeId="urn:microsoft.com/office/officeart/2005/8/colors/colorful4" csCatId="colorful" phldr="1"/>
      <dgm:spPr/>
    </dgm:pt>
    <dgm:pt modelId="{4E546BB8-C9B0-45AE-AC2F-E60E6A56D29B}">
      <dgm:prSet phldrT="[Text]" custT="1"/>
      <dgm:spPr/>
      <dgm:t>
        <a:bodyPr/>
        <a:lstStyle/>
        <a:p>
          <a:r>
            <a:rPr lang="en-US" sz="2800" b="1" dirty="0" smtClean="0">
              <a:latin typeface="Book Antiqua" panose="02040602050305030304" pitchFamily="18" charset="0"/>
            </a:rPr>
            <a:t>CIRCUMSTANCES FOR APPLICATION MADE BY THE BANGLADESH BANK FOR WINDING UP OF A BANK</a:t>
          </a:r>
          <a:endParaRPr lang="en-US" sz="2800" dirty="0">
            <a:latin typeface="Book Antiqua" panose="02040602050305030304" pitchFamily="18" charset="0"/>
          </a:endParaRPr>
        </a:p>
      </dgm:t>
    </dgm:pt>
    <dgm:pt modelId="{76705013-E0CE-4A2B-B667-C99FD20747DA}" type="parTrans" cxnId="{04BCA253-CFA1-4DF1-AED8-1B27A05A7181}">
      <dgm:prSet/>
      <dgm:spPr/>
      <dgm:t>
        <a:bodyPr/>
        <a:lstStyle/>
        <a:p>
          <a:endParaRPr lang="en-US"/>
        </a:p>
      </dgm:t>
    </dgm:pt>
    <dgm:pt modelId="{1EACE932-5562-4B15-B8FE-F81A2ED972DA}" type="sibTrans" cxnId="{04BCA253-CFA1-4DF1-AED8-1B27A05A7181}">
      <dgm:prSet/>
      <dgm:spPr/>
      <dgm:t>
        <a:bodyPr/>
        <a:lstStyle/>
        <a:p>
          <a:endParaRPr lang="en-US"/>
        </a:p>
      </dgm:t>
    </dgm:pt>
    <dgm:pt modelId="{33ABB46E-07C8-4B16-891B-2D677FD5397F}">
      <dgm:prSet phldrT="[Text]"/>
      <dgm:spPr/>
      <dgm:t>
        <a:bodyPr/>
        <a:lstStyle/>
        <a:p>
          <a:r>
            <a:rPr lang="en-US" dirty="0" smtClean="0">
              <a:latin typeface="Book Antiqua" panose="02040602050305030304" pitchFamily="18" charset="0"/>
            </a:rPr>
            <a:t>Sub- section [(3) (a)] of section 65 sates that The Bangladesh Bank may make an application under this section for the winding up of a bank company if the </a:t>
          </a:r>
          <a:r>
            <a:rPr lang="en-US" dirty="0" err="1" smtClean="0">
              <a:latin typeface="Book Antiqua" panose="02040602050305030304" pitchFamily="18" charset="0"/>
            </a:rPr>
            <a:t>banl</a:t>
          </a:r>
          <a:r>
            <a:rPr lang="en-US" dirty="0" smtClean="0">
              <a:latin typeface="Book Antiqua" panose="02040602050305030304" pitchFamily="18" charset="0"/>
            </a:rPr>
            <a:t>‹ company:</a:t>
          </a:r>
          <a:endParaRPr lang="en-US" dirty="0">
            <a:latin typeface="Book Antiqua" panose="02040602050305030304" pitchFamily="18" charset="0"/>
          </a:endParaRPr>
        </a:p>
      </dgm:t>
    </dgm:pt>
    <dgm:pt modelId="{DB22ACEE-3A83-4A68-B2AB-17DE7F5CEEBD}" type="parTrans" cxnId="{4F820218-1D34-4EB6-8D6D-45B573F3990D}">
      <dgm:prSet/>
      <dgm:spPr/>
      <dgm:t>
        <a:bodyPr/>
        <a:lstStyle/>
        <a:p>
          <a:endParaRPr lang="en-US"/>
        </a:p>
      </dgm:t>
    </dgm:pt>
    <dgm:pt modelId="{DB78F1CC-45DF-4BAA-8BDA-DC9965FD88F9}" type="sibTrans" cxnId="{4F820218-1D34-4EB6-8D6D-45B573F3990D}">
      <dgm:prSet/>
      <dgm:spPr/>
      <dgm:t>
        <a:bodyPr/>
        <a:lstStyle/>
        <a:p>
          <a:endParaRPr lang="en-US"/>
        </a:p>
      </dgm:t>
    </dgm:pt>
    <dgm:pt modelId="{B92AE84E-F60F-4C1F-A954-7A507376795C}">
      <dgm:prSet phldrT="[Text]"/>
      <dgm:spPr/>
      <dgm:t>
        <a:bodyPr/>
        <a:lstStyle/>
        <a:p>
          <a:r>
            <a:rPr lang="en-US" dirty="0" smtClean="0">
              <a:latin typeface="Book Antiqua" panose="02040602050305030304" pitchFamily="18" charset="0"/>
            </a:rPr>
            <a:t>has failed to comply with the requirements under section 13, or</a:t>
          </a:r>
          <a:endParaRPr lang="en-US" dirty="0">
            <a:latin typeface="Book Antiqua" panose="02040602050305030304" pitchFamily="18" charset="0"/>
          </a:endParaRPr>
        </a:p>
      </dgm:t>
    </dgm:pt>
    <dgm:pt modelId="{50A3A336-BAEB-4EA7-BF5D-CEB274C4788A}" type="parTrans" cxnId="{896C2327-8020-4ABA-B874-80B8A471D2A3}">
      <dgm:prSet/>
      <dgm:spPr/>
      <dgm:t>
        <a:bodyPr/>
        <a:lstStyle/>
        <a:p>
          <a:endParaRPr lang="en-US"/>
        </a:p>
      </dgm:t>
    </dgm:pt>
    <dgm:pt modelId="{F2114F98-8123-400E-9177-E0661E8F2A17}" type="sibTrans" cxnId="{896C2327-8020-4ABA-B874-80B8A471D2A3}">
      <dgm:prSet/>
      <dgm:spPr/>
      <dgm:t>
        <a:bodyPr/>
        <a:lstStyle/>
        <a:p>
          <a:endParaRPr lang="en-US"/>
        </a:p>
      </dgm:t>
    </dgm:pt>
    <dgm:pt modelId="{64B5E93F-0D54-4EDF-AD42-8B957F869B00}" type="pres">
      <dgm:prSet presAssocID="{1F698A4C-83DD-4CC9-A52A-54EC46E039F2}" presName="Name0" presStyleCnt="0">
        <dgm:presLayoutVars>
          <dgm:resizeHandles/>
        </dgm:presLayoutVars>
      </dgm:prSet>
      <dgm:spPr/>
    </dgm:pt>
    <dgm:pt modelId="{BA040C4E-D76E-451C-8A61-48A3A47BE12A}" type="pres">
      <dgm:prSet presAssocID="{4E546BB8-C9B0-45AE-AC2F-E60E6A56D29B}" presName="text" presStyleLbl="node1" presStyleIdx="0" presStyleCnt="3">
        <dgm:presLayoutVars>
          <dgm:bulletEnabled val="1"/>
        </dgm:presLayoutVars>
      </dgm:prSet>
      <dgm:spPr/>
      <dgm:t>
        <a:bodyPr/>
        <a:lstStyle/>
        <a:p>
          <a:endParaRPr lang="en-US"/>
        </a:p>
      </dgm:t>
    </dgm:pt>
    <dgm:pt modelId="{676221FC-BCC7-45CD-94AE-0E95C28209A9}" type="pres">
      <dgm:prSet presAssocID="{1EACE932-5562-4B15-B8FE-F81A2ED972DA}" presName="space" presStyleCnt="0"/>
      <dgm:spPr/>
    </dgm:pt>
    <dgm:pt modelId="{62887932-179B-40AE-BFB3-F050F705AE0E}" type="pres">
      <dgm:prSet presAssocID="{33ABB46E-07C8-4B16-891B-2D677FD5397F}" presName="text" presStyleLbl="node1" presStyleIdx="1" presStyleCnt="3">
        <dgm:presLayoutVars>
          <dgm:bulletEnabled val="1"/>
        </dgm:presLayoutVars>
      </dgm:prSet>
      <dgm:spPr/>
      <dgm:t>
        <a:bodyPr/>
        <a:lstStyle/>
        <a:p>
          <a:endParaRPr lang="en-US"/>
        </a:p>
      </dgm:t>
    </dgm:pt>
    <dgm:pt modelId="{8277664A-09DB-4496-8D27-94D7DC9EDABC}" type="pres">
      <dgm:prSet presAssocID="{DB78F1CC-45DF-4BAA-8BDA-DC9965FD88F9}" presName="space" presStyleCnt="0"/>
      <dgm:spPr/>
    </dgm:pt>
    <dgm:pt modelId="{4CFBA453-290A-4F77-9EBF-991A6F962958}" type="pres">
      <dgm:prSet presAssocID="{B92AE84E-F60F-4C1F-A954-7A507376795C}" presName="text" presStyleLbl="node1" presStyleIdx="2" presStyleCnt="3">
        <dgm:presLayoutVars>
          <dgm:bulletEnabled val="1"/>
        </dgm:presLayoutVars>
      </dgm:prSet>
      <dgm:spPr/>
      <dgm:t>
        <a:bodyPr/>
        <a:lstStyle/>
        <a:p>
          <a:endParaRPr lang="en-US"/>
        </a:p>
      </dgm:t>
    </dgm:pt>
  </dgm:ptLst>
  <dgm:cxnLst>
    <dgm:cxn modelId="{4F820218-1D34-4EB6-8D6D-45B573F3990D}" srcId="{1F698A4C-83DD-4CC9-A52A-54EC46E039F2}" destId="{33ABB46E-07C8-4B16-891B-2D677FD5397F}" srcOrd="1" destOrd="0" parTransId="{DB22ACEE-3A83-4A68-B2AB-17DE7F5CEEBD}" sibTransId="{DB78F1CC-45DF-4BAA-8BDA-DC9965FD88F9}"/>
    <dgm:cxn modelId="{2F1C63A8-7505-44A5-8AB9-7D6DBD27B950}" type="presOf" srcId="{B92AE84E-F60F-4C1F-A954-7A507376795C}" destId="{4CFBA453-290A-4F77-9EBF-991A6F962958}" srcOrd="0" destOrd="0" presId="urn:diagrams.loki3.com/VaryingWidthList"/>
    <dgm:cxn modelId="{11211981-C2CB-4EF0-BD37-26CCEB81DD94}" type="presOf" srcId="{4E546BB8-C9B0-45AE-AC2F-E60E6A56D29B}" destId="{BA040C4E-D76E-451C-8A61-48A3A47BE12A}" srcOrd="0" destOrd="0" presId="urn:diagrams.loki3.com/VaryingWidthList"/>
    <dgm:cxn modelId="{D8EBF48E-255A-4D29-9C4E-E7BD00DEFD19}" type="presOf" srcId="{1F698A4C-83DD-4CC9-A52A-54EC46E039F2}" destId="{64B5E93F-0D54-4EDF-AD42-8B957F869B00}" srcOrd="0" destOrd="0" presId="urn:diagrams.loki3.com/VaryingWidthList"/>
    <dgm:cxn modelId="{C4F870E8-12D1-4BAF-A963-F5BD2A3DD388}" type="presOf" srcId="{33ABB46E-07C8-4B16-891B-2D677FD5397F}" destId="{62887932-179B-40AE-BFB3-F050F705AE0E}" srcOrd="0" destOrd="0" presId="urn:diagrams.loki3.com/VaryingWidthList"/>
    <dgm:cxn modelId="{04BCA253-CFA1-4DF1-AED8-1B27A05A7181}" srcId="{1F698A4C-83DD-4CC9-A52A-54EC46E039F2}" destId="{4E546BB8-C9B0-45AE-AC2F-E60E6A56D29B}" srcOrd="0" destOrd="0" parTransId="{76705013-E0CE-4A2B-B667-C99FD20747DA}" sibTransId="{1EACE932-5562-4B15-B8FE-F81A2ED972DA}"/>
    <dgm:cxn modelId="{896C2327-8020-4ABA-B874-80B8A471D2A3}" srcId="{1F698A4C-83DD-4CC9-A52A-54EC46E039F2}" destId="{B92AE84E-F60F-4C1F-A954-7A507376795C}" srcOrd="2" destOrd="0" parTransId="{50A3A336-BAEB-4EA7-BF5D-CEB274C4788A}" sibTransId="{F2114F98-8123-400E-9177-E0661E8F2A17}"/>
    <dgm:cxn modelId="{B56127CF-4E22-4D03-8DED-E9C808963F89}" type="presParOf" srcId="{64B5E93F-0D54-4EDF-AD42-8B957F869B00}" destId="{BA040C4E-D76E-451C-8A61-48A3A47BE12A}" srcOrd="0" destOrd="0" presId="urn:diagrams.loki3.com/VaryingWidthList"/>
    <dgm:cxn modelId="{11CBE2F2-AFA1-49D4-A366-DE198C2881F7}" type="presParOf" srcId="{64B5E93F-0D54-4EDF-AD42-8B957F869B00}" destId="{676221FC-BCC7-45CD-94AE-0E95C28209A9}" srcOrd="1" destOrd="0" presId="urn:diagrams.loki3.com/VaryingWidthList"/>
    <dgm:cxn modelId="{10BFA382-805D-4970-85C7-7AD8428D47A6}" type="presParOf" srcId="{64B5E93F-0D54-4EDF-AD42-8B957F869B00}" destId="{62887932-179B-40AE-BFB3-F050F705AE0E}" srcOrd="2" destOrd="0" presId="urn:diagrams.loki3.com/VaryingWidthList"/>
    <dgm:cxn modelId="{1711DD2A-AE8B-4378-BDF3-369E9504BC06}" type="presParOf" srcId="{64B5E93F-0D54-4EDF-AD42-8B957F869B00}" destId="{8277664A-09DB-4496-8D27-94D7DC9EDABC}" srcOrd="3" destOrd="0" presId="urn:diagrams.loki3.com/VaryingWidthList"/>
    <dgm:cxn modelId="{6357BC2C-830C-498A-B0F8-A8738CF35B56}" type="presParOf" srcId="{64B5E93F-0D54-4EDF-AD42-8B957F869B00}" destId="{4CFBA453-290A-4F77-9EBF-991A6F962958}"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851A15-9EAA-4619-AD6A-EF5DAB1E2586}" type="doc">
      <dgm:prSet loTypeId="urn:microsoft.com/office/officeart/2005/8/layout/vProcess5" loCatId="process" qsTypeId="urn:microsoft.com/office/officeart/2005/8/quickstyle/3d3" qsCatId="3D" csTypeId="urn:microsoft.com/office/officeart/2005/8/colors/colorful4" csCatId="colorful" phldr="1"/>
      <dgm:spPr/>
      <dgm:t>
        <a:bodyPr/>
        <a:lstStyle/>
        <a:p>
          <a:endParaRPr lang="en-US"/>
        </a:p>
      </dgm:t>
    </dgm:pt>
    <dgm:pt modelId="{06DD1C80-CE9F-4DF8-BA66-105F9983FA91}">
      <dgm:prSet/>
      <dgm:spPr/>
      <dgm:t>
        <a:bodyPr/>
        <a:lstStyle/>
        <a:p>
          <a:r>
            <a:rPr lang="en-US" dirty="0" smtClean="0"/>
            <a:t>has by reason of the provisions of section 3I, become disentitled to carry on banking business in Bangladesh, or</a:t>
          </a:r>
          <a:endParaRPr lang="en-US" dirty="0"/>
        </a:p>
      </dgm:t>
    </dgm:pt>
    <dgm:pt modelId="{03A58A6F-22A1-4EE4-AD18-8623256866D4}" type="parTrans" cxnId="{294E151B-557D-4766-907B-623BC6C5A052}">
      <dgm:prSet/>
      <dgm:spPr/>
      <dgm:t>
        <a:bodyPr/>
        <a:lstStyle/>
        <a:p>
          <a:endParaRPr lang="en-US"/>
        </a:p>
      </dgm:t>
    </dgm:pt>
    <dgm:pt modelId="{0CE3F08A-0B94-437A-8E51-5732C31EC102}" type="sibTrans" cxnId="{294E151B-557D-4766-907B-623BC6C5A052}">
      <dgm:prSet/>
      <dgm:spPr/>
      <dgm:t>
        <a:bodyPr/>
        <a:lstStyle/>
        <a:p>
          <a:endParaRPr lang="en-US"/>
        </a:p>
      </dgm:t>
    </dgm:pt>
    <dgm:pt modelId="{3F75660A-B223-49DB-A909-FE512BB72E12}">
      <dgm:prSet/>
      <dgm:spPr/>
      <dgm:t>
        <a:bodyPr/>
        <a:lstStyle/>
        <a:p>
          <a:r>
            <a:rPr lang="en-US" smtClean="0"/>
            <a:t>has by reason of the provisions of section 3 I, become disentitled to carry on banking business in Bangladesh, or</a:t>
          </a:r>
          <a:endParaRPr lang="en-US" dirty="0"/>
        </a:p>
      </dgm:t>
    </dgm:pt>
    <dgm:pt modelId="{5A328839-7491-4CCD-884E-EF6F50339D6A}" type="parTrans" cxnId="{9EDB0936-1A94-41C7-AD17-6B60D389FED3}">
      <dgm:prSet/>
      <dgm:spPr/>
      <dgm:t>
        <a:bodyPr/>
        <a:lstStyle/>
        <a:p>
          <a:endParaRPr lang="en-US"/>
        </a:p>
      </dgm:t>
    </dgm:pt>
    <dgm:pt modelId="{D72DA8A9-6323-4B32-92B9-6168468943E4}" type="sibTrans" cxnId="{9EDB0936-1A94-41C7-AD17-6B60D389FED3}">
      <dgm:prSet/>
      <dgm:spPr/>
      <dgm:t>
        <a:bodyPr/>
        <a:lstStyle/>
        <a:p>
          <a:endParaRPr lang="en-US"/>
        </a:p>
      </dgm:t>
    </dgm:pt>
    <dgm:pt modelId="{24956CAD-579B-43B4-A390-0EFE91C13B62}">
      <dgm:prSet/>
      <dgm:spPr/>
      <dgm:t>
        <a:bodyPr/>
        <a:lstStyle/>
        <a:p>
          <a:r>
            <a:rPr lang="en-US" smtClean="0"/>
            <a:t>has been prohibited from receiving fresh deposits by an </a:t>
          </a:r>
          <a:r>
            <a:rPr lang="en-US" i="1" smtClean="0"/>
            <a:t>order </a:t>
          </a:r>
          <a:r>
            <a:rPr lang="en-US" smtClean="0"/>
            <a:t>under  clause (a) of sub-section  (5) of section 44 or under sub-clause (b) of clause (S) of Article 36 of the Bangladesh Bank Order. 1972 (P.O. No. 127 of 1972), or</a:t>
          </a:r>
          <a:endParaRPr lang="en-US" dirty="0"/>
        </a:p>
      </dgm:t>
    </dgm:pt>
    <dgm:pt modelId="{10704985-F5C3-4D2C-943E-FC87C9F6C33A}" type="parTrans" cxnId="{FE2EEC33-408A-4493-8EF7-C573C32E6853}">
      <dgm:prSet/>
      <dgm:spPr/>
      <dgm:t>
        <a:bodyPr/>
        <a:lstStyle/>
        <a:p>
          <a:endParaRPr lang="en-US"/>
        </a:p>
      </dgm:t>
    </dgm:pt>
    <dgm:pt modelId="{98D6B016-46B6-40D4-B73A-38CF3B08EAB2}" type="sibTrans" cxnId="{FE2EEC33-408A-4493-8EF7-C573C32E6853}">
      <dgm:prSet/>
      <dgm:spPr/>
      <dgm:t>
        <a:bodyPr/>
        <a:lstStyle/>
        <a:p>
          <a:endParaRPr lang="en-US"/>
        </a:p>
      </dgm:t>
    </dgm:pt>
    <dgm:pt modelId="{EA5C36AF-0EA0-4C06-9961-F98C8115491A}" type="pres">
      <dgm:prSet presAssocID="{EA851A15-9EAA-4619-AD6A-EF5DAB1E2586}" presName="outerComposite" presStyleCnt="0">
        <dgm:presLayoutVars>
          <dgm:chMax val="5"/>
          <dgm:dir/>
          <dgm:resizeHandles val="exact"/>
        </dgm:presLayoutVars>
      </dgm:prSet>
      <dgm:spPr/>
      <dgm:t>
        <a:bodyPr/>
        <a:lstStyle/>
        <a:p>
          <a:endParaRPr lang="en-US"/>
        </a:p>
      </dgm:t>
    </dgm:pt>
    <dgm:pt modelId="{3D293068-F898-4B46-A9E9-8F3E5A36D96C}" type="pres">
      <dgm:prSet presAssocID="{EA851A15-9EAA-4619-AD6A-EF5DAB1E2586}" presName="dummyMaxCanvas" presStyleCnt="0">
        <dgm:presLayoutVars/>
      </dgm:prSet>
      <dgm:spPr/>
    </dgm:pt>
    <dgm:pt modelId="{8E3439BA-29B3-442B-AF64-D6ED51122EBF}" type="pres">
      <dgm:prSet presAssocID="{EA851A15-9EAA-4619-AD6A-EF5DAB1E2586}" presName="ThreeNodes_1" presStyleLbl="node1" presStyleIdx="0" presStyleCnt="3">
        <dgm:presLayoutVars>
          <dgm:bulletEnabled val="1"/>
        </dgm:presLayoutVars>
      </dgm:prSet>
      <dgm:spPr/>
      <dgm:t>
        <a:bodyPr/>
        <a:lstStyle/>
        <a:p>
          <a:endParaRPr lang="en-US"/>
        </a:p>
      </dgm:t>
    </dgm:pt>
    <dgm:pt modelId="{216016DB-77CB-42A2-AABA-094B1568AB70}" type="pres">
      <dgm:prSet presAssocID="{EA851A15-9EAA-4619-AD6A-EF5DAB1E2586}" presName="ThreeNodes_2" presStyleLbl="node1" presStyleIdx="1" presStyleCnt="3">
        <dgm:presLayoutVars>
          <dgm:bulletEnabled val="1"/>
        </dgm:presLayoutVars>
      </dgm:prSet>
      <dgm:spPr/>
      <dgm:t>
        <a:bodyPr/>
        <a:lstStyle/>
        <a:p>
          <a:endParaRPr lang="en-US"/>
        </a:p>
      </dgm:t>
    </dgm:pt>
    <dgm:pt modelId="{56F88956-33C2-4135-BEF1-E38BB132E78A}" type="pres">
      <dgm:prSet presAssocID="{EA851A15-9EAA-4619-AD6A-EF5DAB1E2586}" presName="ThreeNodes_3" presStyleLbl="node1" presStyleIdx="2" presStyleCnt="3">
        <dgm:presLayoutVars>
          <dgm:bulletEnabled val="1"/>
        </dgm:presLayoutVars>
      </dgm:prSet>
      <dgm:spPr/>
      <dgm:t>
        <a:bodyPr/>
        <a:lstStyle/>
        <a:p>
          <a:endParaRPr lang="en-US"/>
        </a:p>
      </dgm:t>
    </dgm:pt>
    <dgm:pt modelId="{44F89F7E-0144-4B5C-B768-C54D7C5DCE27}" type="pres">
      <dgm:prSet presAssocID="{EA851A15-9EAA-4619-AD6A-EF5DAB1E2586}" presName="ThreeConn_1-2" presStyleLbl="fgAccFollowNode1" presStyleIdx="0" presStyleCnt="2" custLinFactNeighborX="92871" custLinFactNeighborY="-92871">
        <dgm:presLayoutVars>
          <dgm:bulletEnabled val="1"/>
        </dgm:presLayoutVars>
      </dgm:prSet>
      <dgm:spPr/>
      <dgm:t>
        <a:bodyPr/>
        <a:lstStyle/>
        <a:p>
          <a:endParaRPr lang="en-US"/>
        </a:p>
      </dgm:t>
    </dgm:pt>
    <dgm:pt modelId="{1F6E7642-98A5-4701-A6FE-8C3FED04439B}" type="pres">
      <dgm:prSet presAssocID="{EA851A15-9EAA-4619-AD6A-EF5DAB1E2586}" presName="ThreeConn_2-3" presStyleLbl="fgAccFollowNode1" presStyleIdx="1" presStyleCnt="2" custLinFactY="-100000" custLinFactNeighborX="22861" custLinFactNeighborY="-165041">
        <dgm:presLayoutVars>
          <dgm:bulletEnabled val="1"/>
        </dgm:presLayoutVars>
      </dgm:prSet>
      <dgm:spPr/>
      <dgm:t>
        <a:bodyPr/>
        <a:lstStyle/>
        <a:p>
          <a:endParaRPr lang="en-US"/>
        </a:p>
      </dgm:t>
    </dgm:pt>
    <dgm:pt modelId="{D7DD7B19-C79C-415F-8E5D-094358150FBB}" type="pres">
      <dgm:prSet presAssocID="{EA851A15-9EAA-4619-AD6A-EF5DAB1E2586}" presName="ThreeNodes_1_text" presStyleLbl="node1" presStyleIdx="2" presStyleCnt="3">
        <dgm:presLayoutVars>
          <dgm:bulletEnabled val="1"/>
        </dgm:presLayoutVars>
      </dgm:prSet>
      <dgm:spPr/>
      <dgm:t>
        <a:bodyPr/>
        <a:lstStyle/>
        <a:p>
          <a:endParaRPr lang="en-US"/>
        </a:p>
      </dgm:t>
    </dgm:pt>
    <dgm:pt modelId="{9DC018AD-2BCE-48A1-9A0E-7635C9E408B7}" type="pres">
      <dgm:prSet presAssocID="{EA851A15-9EAA-4619-AD6A-EF5DAB1E2586}" presName="ThreeNodes_2_text" presStyleLbl="node1" presStyleIdx="2" presStyleCnt="3">
        <dgm:presLayoutVars>
          <dgm:bulletEnabled val="1"/>
        </dgm:presLayoutVars>
      </dgm:prSet>
      <dgm:spPr/>
      <dgm:t>
        <a:bodyPr/>
        <a:lstStyle/>
        <a:p>
          <a:endParaRPr lang="en-US"/>
        </a:p>
      </dgm:t>
    </dgm:pt>
    <dgm:pt modelId="{FFEE7400-ECF6-4327-A659-53D9ECC4F1EB}" type="pres">
      <dgm:prSet presAssocID="{EA851A15-9EAA-4619-AD6A-EF5DAB1E2586}" presName="ThreeNodes_3_text" presStyleLbl="node1" presStyleIdx="2" presStyleCnt="3">
        <dgm:presLayoutVars>
          <dgm:bulletEnabled val="1"/>
        </dgm:presLayoutVars>
      </dgm:prSet>
      <dgm:spPr/>
      <dgm:t>
        <a:bodyPr/>
        <a:lstStyle/>
        <a:p>
          <a:endParaRPr lang="en-US"/>
        </a:p>
      </dgm:t>
    </dgm:pt>
  </dgm:ptLst>
  <dgm:cxnLst>
    <dgm:cxn modelId="{BDD26899-6941-400D-826F-5473E0E20DF0}" type="presOf" srcId="{3F75660A-B223-49DB-A909-FE512BB72E12}" destId="{216016DB-77CB-42A2-AABA-094B1568AB70}" srcOrd="0" destOrd="0" presId="urn:microsoft.com/office/officeart/2005/8/layout/vProcess5"/>
    <dgm:cxn modelId="{FE2EEC33-408A-4493-8EF7-C573C32E6853}" srcId="{EA851A15-9EAA-4619-AD6A-EF5DAB1E2586}" destId="{24956CAD-579B-43B4-A390-0EFE91C13B62}" srcOrd="2" destOrd="0" parTransId="{10704985-F5C3-4D2C-943E-FC87C9F6C33A}" sibTransId="{98D6B016-46B6-40D4-B73A-38CF3B08EAB2}"/>
    <dgm:cxn modelId="{0B9B832B-AB77-412E-847B-65E0EF352356}" type="presOf" srcId="{0CE3F08A-0B94-437A-8E51-5732C31EC102}" destId="{44F89F7E-0144-4B5C-B768-C54D7C5DCE27}" srcOrd="0" destOrd="0" presId="urn:microsoft.com/office/officeart/2005/8/layout/vProcess5"/>
    <dgm:cxn modelId="{294E151B-557D-4766-907B-623BC6C5A052}" srcId="{EA851A15-9EAA-4619-AD6A-EF5DAB1E2586}" destId="{06DD1C80-CE9F-4DF8-BA66-105F9983FA91}" srcOrd="0" destOrd="0" parTransId="{03A58A6F-22A1-4EE4-AD18-8623256866D4}" sibTransId="{0CE3F08A-0B94-437A-8E51-5732C31EC102}"/>
    <dgm:cxn modelId="{262AD467-6A64-4A70-B21D-C3E16E916239}" type="presOf" srcId="{D72DA8A9-6323-4B32-92B9-6168468943E4}" destId="{1F6E7642-98A5-4701-A6FE-8C3FED04439B}" srcOrd="0" destOrd="0" presId="urn:microsoft.com/office/officeart/2005/8/layout/vProcess5"/>
    <dgm:cxn modelId="{4F45AED0-88E1-4E2C-B7FB-C213412DB21B}" type="presOf" srcId="{EA851A15-9EAA-4619-AD6A-EF5DAB1E2586}" destId="{EA5C36AF-0EA0-4C06-9961-F98C8115491A}" srcOrd="0" destOrd="0" presId="urn:microsoft.com/office/officeart/2005/8/layout/vProcess5"/>
    <dgm:cxn modelId="{7307A689-6ACE-4D94-B1E6-4A1165DAE7C7}" type="presOf" srcId="{06DD1C80-CE9F-4DF8-BA66-105F9983FA91}" destId="{D7DD7B19-C79C-415F-8E5D-094358150FBB}" srcOrd="1" destOrd="0" presId="urn:microsoft.com/office/officeart/2005/8/layout/vProcess5"/>
    <dgm:cxn modelId="{4DE027D8-94FC-4943-B937-5CC2DFAFA766}" type="presOf" srcId="{06DD1C80-CE9F-4DF8-BA66-105F9983FA91}" destId="{8E3439BA-29B3-442B-AF64-D6ED51122EBF}" srcOrd="0" destOrd="0" presId="urn:microsoft.com/office/officeart/2005/8/layout/vProcess5"/>
    <dgm:cxn modelId="{03478FBD-CF94-4273-931B-74B5ABE0FAD9}" type="presOf" srcId="{24956CAD-579B-43B4-A390-0EFE91C13B62}" destId="{56F88956-33C2-4135-BEF1-E38BB132E78A}" srcOrd="0" destOrd="0" presId="urn:microsoft.com/office/officeart/2005/8/layout/vProcess5"/>
    <dgm:cxn modelId="{9EDB0936-1A94-41C7-AD17-6B60D389FED3}" srcId="{EA851A15-9EAA-4619-AD6A-EF5DAB1E2586}" destId="{3F75660A-B223-49DB-A909-FE512BB72E12}" srcOrd="1" destOrd="0" parTransId="{5A328839-7491-4CCD-884E-EF6F50339D6A}" sibTransId="{D72DA8A9-6323-4B32-92B9-6168468943E4}"/>
    <dgm:cxn modelId="{CEB80A44-F81F-4B2A-910E-8CCA07F313B0}" type="presOf" srcId="{3F75660A-B223-49DB-A909-FE512BB72E12}" destId="{9DC018AD-2BCE-48A1-9A0E-7635C9E408B7}" srcOrd="1" destOrd="0" presId="urn:microsoft.com/office/officeart/2005/8/layout/vProcess5"/>
    <dgm:cxn modelId="{EBC23A62-C185-44C8-AC07-263BC3C32701}" type="presOf" srcId="{24956CAD-579B-43B4-A390-0EFE91C13B62}" destId="{FFEE7400-ECF6-4327-A659-53D9ECC4F1EB}" srcOrd="1" destOrd="0" presId="urn:microsoft.com/office/officeart/2005/8/layout/vProcess5"/>
    <dgm:cxn modelId="{508A3CD2-13AB-4EB5-93B8-BBA644B4E255}" type="presParOf" srcId="{EA5C36AF-0EA0-4C06-9961-F98C8115491A}" destId="{3D293068-F898-4B46-A9E9-8F3E5A36D96C}" srcOrd="0" destOrd="0" presId="urn:microsoft.com/office/officeart/2005/8/layout/vProcess5"/>
    <dgm:cxn modelId="{C95890AD-195F-49BE-8B5C-93A896360028}" type="presParOf" srcId="{EA5C36AF-0EA0-4C06-9961-F98C8115491A}" destId="{8E3439BA-29B3-442B-AF64-D6ED51122EBF}" srcOrd="1" destOrd="0" presId="urn:microsoft.com/office/officeart/2005/8/layout/vProcess5"/>
    <dgm:cxn modelId="{BD03D102-6ADD-4F7C-8758-4705B8602C17}" type="presParOf" srcId="{EA5C36AF-0EA0-4C06-9961-F98C8115491A}" destId="{216016DB-77CB-42A2-AABA-094B1568AB70}" srcOrd="2" destOrd="0" presId="urn:microsoft.com/office/officeart/2005/8/layout/vProcess5"/>
    <dgm:cxn modelId="{1D45B340-929D-411F-B5BB-5EAAC748B7A4}" type="presParOf" srcId="{EA5C36AF-0EA0-4C06-9961-F98C8115491A}" destId="{56F88956-33C2-4135-BEF1-E38BB132E78A}" srcOrd="3" destOrd="0" presId="urn:microsoft.com/office/officeart/2005/8/layout/vProcess5"/>
    <dgm:cxn modelId="{B3208AB0-046A-4012-9CB9-ED8D0575C6CC}" type="presParOf" srcId="{EA5C36AF-0EA0-4C06-9961-F98C8115491A}" destId="{44F89F7E-0144-4B5C-B768-C54D7C5DCE27}" srcOrd="4" destOrd="0" presId="urn:microsoft.com/office/officeart/2005/8/layout/vProcess5"/>
    <dgm:cxn modelId="{6F60D7C7-EF56-4EBF-8893-E5D143D8F79F}" type="presParOf" srcId="{EA5C36AF-0EA0-4C06-9961-F98C8115491A}" destId="{1F6E7642-98A5-4701-A6FE-8C3FED04439B}" srcOrd="5" destOrd="0" presId="urn:microsoft.com/office/officeart/2005/8/layout/vProcess5"/>
    <dgm:cxn modelId="{DB883228-0685-4704-810B-E7F17A0ED9C6}" type="presParOf" srcId="{EA5C36AF-0EA0-4C06-9961-F98C8115491A}" destId="{D7DD7B19-C79C-415F-8E5D-094358150FBB}" srcOrd="6" destOrd="0" presId="urn:microsoft.com/office/officeart/2005/8/layout/vProcess5"/>
    <dgm:cxn modelId="{58280851-CCEA-45BC-970B-C8692E4BEB85}" type="presParOf" srcId="{EA5C36AF-0EA0-4C06-9961-F98C8115491A}" destId="{9DC018AD-2BCE-48A1-9A0E-7635C9E408B7}" srcOrd="7" destOrd="0" presId="urn:microsoft.com/office/officeart/2005/8/layout/vProcess5"/>
    <dgm:cxn modelId="{6BF8CF74-CF5B-48D8-821C-5E489D1D70BF}" type="presParOf" srcId="{EA5C36AF-0EA0-4C06-9961-F98C8115491A}" destId="{FFEE7400-ECF6-4327-A659-53D9ECC4F1E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1454AD-83B8-4A39-9944-4DDF876BA9F6}" type="doc">
      <dgm:prSet loTypeId="urn:diagrams.loki3.com/VaryingWidthList" loCatId="list" qsTypeId="urn:microsoft.com/office/officeart/2005/8/quickstyle/3d3" qsCatId="3D" csTypeId="urn:microsoft.com/office/officeart/2005/8/colors/colorful4" csCatId="colorful" phldr="1"/>
      <dgm:spPr/>
      <dgm:t>
        <a:bodyPr/>
        <a:lstStyle/>
        <a:p>
          <a:endParaRPr lang="en-US"/>
        </a:p>
      </dgm:t>
    </dgm:pt>
    <dgm:pt modelId="{D612E19B-56EF-494A-B074-311F36D05BAD}">
      <dgm:prSet phldrT="[Text]" custT="1"/>
      <dgm:spPr/>
      <dgm:t>
        <a:bodyPr/>
        <a:lstStyle/>
        <a:p>
          <a:pPr algn="just"/>
          <a:r>
            <a:rPr lang="en-US" sz="2400" dirty="0" smtClean="0">
              <a:latin typeface="Book Antiqua" panose="02040602050305030304" pitchFamily="18" charset="0"/>
            </a:rPr>
            <a:t>having failed to comply with any requirement of this Act, other than the requirement laid down in section 13, has continued such failure, after notice in writing of such failure has been conveyed to  it; or</a:t>
          </a:r>
          <a:endParaRPr lang="en-US" sz="2400" dirty="0">
            <a:latin typeface="Book Antiqua" panose="02040602050305030304" pitchFamily="18" charset="0"/>
          </a:endParaRPr>
        </a:p>
      </dgm:t>
    </dgm:pt>
    <dgm:pt modelId="{9E261CA6-E0E6-4432-9912-52DDA7B00E5F}" type="parTrans" cxnId="{D1EA170B-18AB-4C3D-8C41-A6C97BEE78F3}">
      <dgm:prSet/>
      <dgm:spPr/>
      <dgm:t>
        <a:bodyPr/>
        <a:lstStyle/>
        <a:p>
          <a:endParaRPr lang="en-US"/>
        </a:p>
      </dgm:t>
    </dgm:pt>
    <dgm:pt modelId="{B0C293B5-49D7-458F-AE9E-5EC501E7D4D3}" type="sibTrans" cxnId="{D1EA170B-18AB-4C3D-8C41-A6C97BEE78F3}">
      <dgm:prSet/>
      <dgm:spPr/>
      <dgm:t>
        <a:bodyPr/>
        <a:lstStyle/>
        <a:p>
          <a:endParaRPr lang="en-US"/>
        </a:p>
      </dgm:t>
    </dgm:pt>
    <dgm:pt modelId="{9254D694-172A-4B38-A671-1C1FE931DBE1}">
      <dgm:prSet phldrT="[Text]" custT="1"/>
      <dgm:spPr/>
      <dgm:t>
        <a:bodyPr/>
        <a:lstStyle/>
        <a:p>
          <a:pPr algn="l"/>
          <a:r>
            <a:rPr lang="en-US" sz="2400" dirty="0" smtClean="0">
              <a:latin typeface="Book Antiqua" panose="02040602050305030304" pitchFamily="18" charset="0"/>
            </a:rPr>
            <a:t>contravened any provision of this Act and continue such contravention after the Bangladesh Bank conveys the bank company about the contravention by notice in this behalf</a:t>
          </a:r>
          <a:r>
            <a:rPr lang="en-US" sz="3100" dirty="0" smtClean="0"/>
            <a:t>.</a:t>
          </a:r>
          <a:endParaRPr lang="en-US" sz="3100" dirty="0"/>
        </a:p>
      </dgm:t>
    </dgm:pt>
    <dgm:pt modelId="{FE7AFECE-A2B3-474B-90E2-5EF481C5F799}" type="parTrans" cxnId="{8FAE666B-DE8E-4B66-AC55-7892DC1D7D19}">
      <dgm:prSet/>
      <dgm:spPr/>
      <dgm:t>
        <a:bodyPr/>
        <a:lstStyle/>
        <a:p>
          <a:endParaRPr lang="en-US"/>
        </a:p>
      </dgm:t>
    </dgm:pt>
    <dgm:pt modelId="{B90E87AC-AE59-4D9C-8BCB-BD125D3F3D06}" type="sibTrans" cxnId="{8FAE666B-DE8E-4B66-AC55-7892DC1D7D19}">
      <dgm:prSet/>
      <dgm:spPr/>
      <dgm:t>
        <a:bodyPr/>
        <a:lstStyle/>
        <a:p>
          <a:endParaRPr lang="en-US"/>
        </a:p>
      </dgm:t>
    </dgm:pt>
    <dgm:pt modelId="{63BA8D86-B646-45CA-83E2-F0DAE50BB9BC}">
      <dgm:prSet phldrT="[Text]" custT="1"/>
      <dgm:spPr/>
      <dgm:t>
        <a:bodyPr/>
        <a:lstStyle/>
        <a:p>
          <a:pPr algn="just"/>
          <a:r>
            <a:rPr lang="en-US" sz="2400" dirty="0" smtClean="0">
              <a:latin typeface="Book Antiqua" panose="02040602050305030304" pitchFamily="18" charset="0"/>
            </a:rPr>
            <a:t>Sub- section [(3) (b)] of section 6S further sates that The Bangladesh Bank may make an application under this section for the winding up of a bank company if in the opinion of the Bangladesh Bank:</a:t>
          </a:r>
          <a:endParaRPr lang="en-US" sz="2400" dirty="0">
            <a:latin typeface="Book Antiqua" panose="02040602050305030304" pitchFamily="18" charset="0"/>
          </a:endParaRPr>
        </a:p>
      </dgm:t>
    </dgm:pt>
    <dgm:pt modelId="{B014315D-E973-4A85-9A0A-A0E423D3CC34}" type="parTrans" cxnId="{B19F71AD-39A6-476A-92C2-9EB64E60D0BA}">
      <dgm:prSet/>
      <dgm:spPr/>
      <dgm:t>
        <a:bodyPr/>
        <a:lstStyle/>
        <a:p>
          <a:endParaRPr lang="en-US"/>
        </a:p>
      </dgm:t>
    </dgm:pt>
    <dgm:pt modelId="{4AB175FD-E27D-4DE3-AD83-ECAF61E52A72}" type="sibTrans" cxnId="{B19F71AD-39A6-476A-92C2-9EB64E60D0BA}">
      <dgm:prSet/>
      <dgm:spPr/>
      <dgm:t>
        <a:bodyPr/>
        <a:lstStyle/>
        <a:p>
          <a:endParaRPr lang="en-US"/>
        </a:p>
      </dgm:t>
    </dgm:pt>
    <dgm:pt modelId="{673F6A41-6CF8-4764-AAD0-76C113036070}" type="pres">
      <dgm:prSet presAssocID="{2F1454AD-83B8-4A39-9944-4DDF876BA9F6}" presName="Name0" presStyleCnt="0">
        <dgm:presLayoutVars>
          <dgm:resizeHandles/>
        </dgm:presLayoutVars>
      </dgm:prSet>
      <dgm:spPr/>
      <dgm:t>
        <a:bodyPr/>
        <a:lstStyle/>
        <a:p>
          <a:endParaRPr lang="en-US"/>
        </a:p>
      </dgm:t>
    </dgm:pt>
    <dgm:pt modelId="{09503444-6AE3-464E-8367-7343299DA416}" type="pres">
      <dgm:prSet presAssocID="{D612E19B-56EF-494A-B074-311F36D05BAD}" presName="text" presStyleLbl="node1" presStyleIdx="0" presStyleCnt="3">
        <dgm:presLayoutVars>
          <dgm:bulletEnabled val="1"/>
        </dgm:presLayoutVars>
      </dgm:prSet>
      <dgm:spPr/>
      <dgm:t>
        <a:bodyPr/>
        <a:lstStyle/>
        <a:p>
          <a:endParaRPr lang="en-US"/>
        </a:p>
      </dgm:t>
    </dgm:pt>
    <dgm:pt modelId="{253D6CE5-96F7-4F60-85E9-C78BA56F1510}" type="pres">
      <dgm:prSet presAssocID="{B0C293B5-49D7-458F-AE9E-5EC501E7D4D3}" presName="space" presStyleCnt="0"/>
      <dgm:spPr/>
    </dgm:pt>
    <dgm:pt modelId="{6D51C127-0C2E-41B6-B629-4D58C380DB81}" type="pres">
      <dgm:prSet presAssocID="{9254D694-172A-4B38-A671-1C1FE931DBE1}" presName="text" presStyleLbl="node1" presStyleIdx="1" presStyleCnt="3">
        <dgm:presLayoutVars>
          <dgm:bulletEnabled val="1"/>
        </dgm:presLayoutVars>
      </dgm:prSet>
      <dgm:spPr/>
      <dgm:t>
        <a:bodyPr/>
        <a:lstStyle/>
        <a:p>
          <a:endParaRPr lang="en-US"/>
        </a:p>
      </dgm:t>
    </dgm:pt>
    <dgm:pt modelId="{997E04AC-6058-4F7A-8812-BF1903129E9F}" type="pres">
      <dgm:prSet presAssocID="{B90E87AC-AE59-4D9C-8BCB-BD125D3F3D06}" presName="space" presStyleCnt="0"/>
      <dgm:spPr/>
    </dgm:pt>
    <dgm:pt modelId="{2111711F-A5D4-425B-89CF-9114104BE159}" type="pres">
      <dgm:prSet presAssocID="{63BA8D86-B646-45CA-83E2-F0DAE50BB9BC}" presName="text" presStyleLbl="node1" presStyleIdx="2" presStyleCnt="3">
        <dgm:presLayoutVars>
          <dgm:bulletEnabled val="1"/>
        </dgm:presLayoutVars>
      </dgm:prSet>
      <dgm:spPr/>
      <dgm:t>
        <a:bodyPr/>
        <a:lstStyle/>
        <a:p>
          <a:endParaRPr lang="en-US"/>
        </a:p>
      </dgm:t>
    </dgm:pt>
  </dgm:ptLst>
  <dgm:cxnLst>
    <dgm:cxn modelId="{B9D52066-CE97-4F23-A58C-F31D4233BADE}" type="presOf" srcId="{2F1454AD-83B8-4A39-9944-4DDF876BA9F6}" destId="{673F6A41-6CF8-4764-AAD0-76C113036070}" srcOrd="0" destOrd="0" presId="urn:diagrams.loki3.com/VaryingWidthList"/>
    <dgm:cxn modelId="{0F6AAAE4-447B-4F29-900A-32D278AD2BD8}" type="presOf" srcId="{63BA8D86-B646-45CA-83E2-F0DAE50BB9BC}" destId="{2111711F-A5D4-425B-89CF-9114104BE159}" srcOrd="0" destOrd="0" presId="urn:diagrams.loki3.com/VaryingWidthList"/>
    <dgm:cxn modelId="{D1EA170B-18AB-4C3D-8C41-A6C97BEE78F3}" srcId="{2F1454AD-83B8-4A39-9944-4DDF876BA9F6}" destId="{D612E19B-56EF-494A-B074-311F36D05BAD}" srcOrd="0" destOrd="0" parTransId="{9E261CA6-E0E6-4432-9912-52DDA7B00E5F}" sibTransId="{B0C293B5-49D7-458F-AE9E-5EC501E7D4D3}"/>
    <dgm:cxn modelId="{B19F71AD-39A6-476A-92C2-9EB64E60D0BA}" srcId="{2F1454AD-83B8-4A39-9944-4DDF876BA9F6}" destId="{63BA8D86-B646-45CA-83E2-F0DAE50BB9BC}" srcOrd="2" destOrd="0" parTransId="{B014315D-E973-4A85-9A0A-A0E423D3CC34}" sibTransId="{4AB175FD-E27D-4DE3-AD83-ECAF61E52A72}"/>
    <dgm:cxn modelId="{3E3F3758-B56A-4B87-B1ED-7C63C97267C0}" type="presOf" srcId="{9254D694-172A-4B38-A671-1C1FE931DBE1}" destId="{6D51C127-0C2E-41B6-B629-4D58C380DB81}" srcOrd="0" destOrd="0" presId="urn:diagrams.loki3.com/VaryingWidthList"/>
    <dgm:cxn modelId="{003C2F59-4F48-4412-9E2C-F2DC9646AB1A}" type="presOf" srcId="{D612E19B-56EF-494A-B074-311F36D05BAD}" destId="{09503444-6AE3-464E-8367-7343299DA416}" srcOrd="0" destOrd="0" presId="urn:diagrams.loki3.com/VaryingWidthList"/>
    <dgm:cxn modelId="{8FAE666B-DE8E-4B66-AC55-7892DC1D7D19}" srcId="{2F1454AD-83B8-4A39-9944-4DDF876BA9F6}" destId="{9254D694-172A-4B38-A671-1C1FE931DBE1}" srcOrd="1" destOrd="0" parTransId="{FE7AFECE-A2B3-474B-90E2-5EF481C5F799}" sibTransId="{B90E87AC-AE59-4D9C-8BCB-BD125D3F3D06}"/>
    <dgm:cxn modelId="{32C40ED0-99C0-44D1-972B-6D59D43ECDAC}" type="presParOf" srcId="{673F6A41-6CF8-4764-AAD0-76C113036070}" destId="{09503444-6AE3-464E-8367-7343299DA416}" srcOrd="0" destOrd="0" presId="urn:diagrams.loki3.com/VaryingWidthList"/>
    <dgm:cxn modelId="{6B272A85-B8AC-4DB5-8A03-497C57B6E2BB}" type="presParOf" srcId="{673F6A41-6CF8-4764-AAD0-76C113036070}" destId="{253D6CE5-96F7-4F60-85E9-C78BA56F1510}" srcOrd="1" destOrd="0" presId="urn:diagrams.loki3.com/VaryingWidthList"/>
    <dgm:cxn modelId="{0418B0D5-9985-4093-B521-5C1A001528B8}" type="presParOf" srcId="{673F6A41-6CF8-4764-AAD0-76C113036070}" destId="{6D51C127-0C2E-41B6-B629-4D58C380DB81}" srcOrd="2" destOrd="0" presId="urn:diagrams.loki3.com/VaryingWidthList"/>
    <dgm:cxn modelId="{458201F2-214B-43AD-ACA9-15904F942B60}" type="presParOf" srcId="{673F6A41-6CF8-4764-AAD0-76C113036070}" destId="{997E04AC-6058-4F7A-8812-BF1903129E9F}" srcOrd="3" destOrd="0" presId="urn:diagrams.loki3.com/VaryingWidthList"/>
    <dgm:cxn modelId="{F97F4B2F-BD2A-45D2-BF93-5287C3CB1DBA}" type="presParOf" srcId="{673F6A41-6CF8-4764-AAD0-76C113036070}" destId="{2111711F-A5D4-425B-89CF-9114104BE159}"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60C19D-E9C0-4516-98C9-883C66308B7F}" type="doc">
      <dgm:prSet loTypeId="urn:diagrams.loki3.com/TabbedArc+Icon" loCatId="officeonline" qsTypeId="urn:microsoft.com/office/officeart/2005/8/quickstyle/3d2" qsCatId="3D" csTypeId="urn:microsoft.com/office/officeart/2005/8/colors/accent5_3" csCatId="accent5" phldr="1"/>
      <dgm:spPr/>
    </dgm:pt>
    <dgm:pt modelId="{0A47E7D4-D12D-4596-86BF-DFA66EEAACFF}">
      <dgm:prSet phldrT="[Text]"/>
      <dgm:spPr/>
      <dgm:t>
        <a:bodyPr/>
        <a:lstStyle/>
        <a:p>
          <a:r>
            <a:rPr lang="en-US" dirty="0" smtClean="0">
              <a:latin typeface="Book Antiqua" panose="02040602050305030304" pitchFamily="18" charset="0"/>
            </a:rPr>
            <a:t>compromise or arrangement sanctioned by a court cannot be implemented satisfactorily with or without modification, or,</a:t>
          </a:r>
          <a:endParaRPr lang="en-US" dirty="0">
            <a:latin typeface="Book Antiqua" panose="02040602050305030304" pitchFamily="18" charset="0"/>
          </a:endParaRPr>
        </a:p>
      </dgm:t>
    </dgm:pt>
    <dgm:pt modelId="{B0DD15D0-6B9F-4C1E-A746-779E338B3C6F}" type="parTrans" cxnId="{73681477-B230-4F14-AC41-2429BE42D5E1}">
      <dgm:prSet/>
      <dgm:spPr/>
      <dgm:t>
        <a:bodyPr/>
        <a:lstStyle/>
        <a:p>
          <a:endParaRPr lang="en-US"/>
        </a:p>
      </dgm:t>
    </dgm:pt>
    <dgm:pt modelId="{87A55145-119D-4AE9-802B-A4EED78A9A1C}" type="sibTrans" cxnId="{73681477-B230-4F14-AC41-2429BE42D5E1}">
      <dgm:prSet/>
      <dgm:spPr/>
      <dgm:t>
        <a:bodyPr/>
        <a:lstStyle/>
        <a:p>
          <a:endParaRPr lang="en-US"/>
        </a:p>
      </dgm:t>
    </dgm:pt>
    <dgm:pt modelId="{4224AE3C-97CE-4CDC-BCB6-0B9359755120}">
      <dgm:prSet/>
      <dgm:spPr/>
      <dgm:t>
        <a:bodyPr/>
        <a:lstStyle/>
        <a:p>
          <a:r>
            <a:rPr lang="en-US" dirty="0" smtClean="0">
              <a:latin typeface="Book Antiqua" panose="02040602050305030304" pitchFamily="18" charset="0"/>
            </a:rPr>
            <a:t>a the returns, statements or information furnished to it under disclose that the bank company is unable to pay its debts, or,</a:t>
          </a:r>
          <a:endParaRPr lang="en-US" dirty="0">
            <a:latin typeface="Book Antiqua" panose="02040602050305030304" pitchFamily="18" charset="0"/>
          </a:endParaRPr>
        </a:p>
      </dgm:t>
    </dgm:pt>
    <dgm:pt modelId="{87712622-10B6-4405-8457-97A8CEF2F96D}" type="parTrans" cxnId="{65294D9C-1FF3-4995-A5A0-17C1095EA3AA}">
      <dgm:prSet/>
      <dgm:spPr/>
      <dgm:t>
        <a:bodyPr/>
        <a:lstStyle/>
        <a:p>
          <a:endParaRPr lang="en-US"/>
        </a:p>
      </dgm:t>
    </dgm:pt>
    <dgm:pt modelId="{BB5C8B9D-F481-4E10-9D5D-2FC275D2E260}" type="sibTrans" cxnId="{65294D9C-1FF3-4995-A5A0-17C1095EA3AA}">
      <dgm:prSet/>
      <dgm:spPr/>
      <dgm:t>
        <a:bodyPr/>
        <a:lstStyle/>
        <a:p>
          <a:endParaRPr lang="en-US"/>
        </a:p>
      </dgm:t>
    </dgm:pt>
    <dgm:pt modelId="{E9860A0A-7BCE-45C7-B71D-B25EA48BD59A}">
      <dgm:prSet/>
      <dgm:spPr/>
      <dgm:t>
        <a:bodyPr/>
        <a:lstStyle/>
        <a:p>
          <a:r>
            <a:rPr lang="en-US" dirty="0" smtClean="0">
              <a:latin typeface="Book Antiqua" panose="02040602050305030304" pitchFamily="18" charset="0"/>
            </a:rPr>
            <a:t>the continuance of the bank company is prejudicial to the interest of its depositors.</a:t>
          </a:r>
          <a:endParaRPr lang="en-US" dirty="0">
            <a:latin typeface="Book Antiqua" panose="02040602050305030304" pitchFamily="18" charset="0"/>
          </a:endParaRPr>
        </a:p>
      </dgm:t>
    </dgm:pt>
    <dgm:pt modelId="{20138C39-47A7-473F-81D6-140D2854B7C0}" type="parTrans" cxnId="{6B393853-81D5-466C-8F5E-ECE09B8C8F70}">
      <dgm:prSet/>
      <dgm:spPr/>
      <dgm:t>
        <a:bodyPr/>
        <a:lstStyle/>
        <a:p>
          <a:endParaRPr lang="en-US"/>
        </a:p>
      </dgm:t>
    </dgm:pt>
    <dgm:pt modelId="{59B0A1F4-4141-4946-B15D-DF7FF9212BB0}" type="sibTrans" cxnId="{6B393853-81D5-466C-8F5E-ECE09B8C8F70}">
      <dgm:prSet/>
      <dgm:spPr/>
      <dgm:t>
        <a:bodyPr/>
        <a:lstStyle/>
        <a:p>
          <a:endParaRPr lang="en-US"/>
        </a:p>
      </dgm:t>
    </dgm:pt>
    <dgm:pt modelId="{F3BD4CD3-8E17-4631-A511-53A0526E4CE4}" type="pres">
      <dgm:prSet presAssocID="{8E60C19D-E9C0-4516-98C9-883C66308B7F}" presName="Name0" presStyleCnt="0">
        <dgm:presLayoutVars>
          <dgm:dir/>
          <dgm:resizeHandles val="exact"/>
        </dgm:presLayoutVars>
      </dgm:prSet>
      <dgm:spPr/>
    </dgm:pt>
    <dgm:pt modelId="{4ABC806D-E842-4060-A500-A665DD516A6E}" type="pres">
      <dgm:prSet presAssocID="{0A47E7D4-D12D-4596-86BF-DFA66EEAACFF}" presName="twoplus" presStyleLbl="node1" presStyleIdx="0" presStyleCnt="3">
        <dgm:presLayoutVars>
          <dgm:bulletEnabled val="1"/>
        </dgm:presLayoutVars>
      </dgm:prSet>
      <dgm:spPr/>
      <dgm:t>
        <a:bodyPr/>
        <a:lstStyle/>
        <a:p>
          <a:endParaRPr lang="en-US"/>
        </a:p>
      </dgm:t>
    </dgm:pt>
    <dgm:pt modelId="{B1851F78-58FA-4361-B545-9F66A2791BEC}" type="pres">
      <dgm:prSet presAssocID="{4224AE3C-97CE-4CDC-BCB6-0B9359755120}" presName="twoplus" presStyleLbl="node1" presStyleIdx="1" presStyleCnt="3">
        <dgm:presLayoutVars>
          <dgm:bulletEnabled val="1"/>
        </dgm:presLayoutVars>
      </dgm:prSet>
      <dgm:spPr/>
      <dgm:t>
        <a:bodyPr/>
        <a:lstStyle/>
        <a:p>
          <a:endParaRPr lang="en-US"/>
        </a:p>
      </dgm:t>
    </dgm:pt>
    <dgm:pt modelId="{2B8FB818-6FFF-4D9F-91D3-11328F419771}" type="pres">
      <dgm:prSet presAssocID="{E9860A0A-7BCE-45C7-B71D-B25EA48BD59A}" presName="twoplus" presStyleLbl="node1" presStyleIdx="2" presStyleCnt="3">
        <dgm:presLayoutVars>
          <dgm:bulletEnabled val="1"/>
        </dgm:presLayoutVars>
      </dgm:prSet>
      <dgm:spPr/>
      <dgm:t>
        <a:bodyPr/>
        <a:lstStyle/>
        <a:p>
          <a:endParaRPr lang="en-US"/>
        </a:p>
      </dgm:t>
    </dgm:pt>
  </dgm:ptLst>
  <dgm:cxnLst>
    <dgm:cxn modelId="{0486C081-756A-49D2-912B-A0DF519DF6DC}" type="presOf" srcId="{8E60C19D-E9C0-4516-98C9-883C66308B7F}" destId="{F3BD4CD3-8E17-4631-A511-53A0526E4CE4}" srcOrd="0" destOrd="0" presId="urn:diagrams.loki3.com/TabbedArc+Icon"/>
    <dgm:cxn modelId="{B81ABFCF-DC49-4711-AE4D-DAC42633C512}" type="presOf" srcId="{0A47E7D4-D12D-4596-86BF-DFA66EEAACFF}" destId="{4ABC806D-E842-4060-A500-A665DD516A6E}" srcOrd="0" destOrd="0" presId="urn:diagrams.loki3.com/TabbedArc+Icon"/>
    <dgm:cxn modelId="{6B393853-81D5-466C-8F5E-ECE09B8C8F70}" srcId="{8E60C19D-E9C0-4516-98C9-883C66308B7F}" destId="{E9860A0A-7BCE-45C7-B71D-B25EA48BD59A}" srcOrd="2" destOrd="0" parTransId="{20138C39-47A7-473F-81D6-140D2854B7C0}" sibTransId="{59B0A1F4-4141-4946-B15D-DF7FF9212BB0}"/>
    <dgm:cxn modelId="{65294D9C-1FF3-4995-A5A0-17C1095EA3AA}" srcId="{8E60C19D-E9C0-4516-98C9-883C66308B7F}" destId="{4224AE3C-97CE-4CDC-BCB6-0B9359755120}" srcOrd="1" destOrd="0" parTransId="{87712622-10B6-4405-8457-97A8CEF2F96D}" sibTransId="{BB5C8B9D-F481-4E10-9D5D-2FC275D2E260}"/>
    <dgm:cxn modelId="{73681477-B230-4F14-AC41-2429BE42D5E1}" srcId="{8E60C19D-E9C0-4516-98C9-883C66308B7F}" destId="{0A47E7D4-D12D-4596-86BF-DFA66EEAACFF}" srcOrd="0" destOrd="0" parTransId="{B0DD15D0-6B9F-4C1E-A746-779E338B3C6F}" sibTransId="{87A55145-119D-4AE9-802B-A4EED78A9A1C}"/>
    <dgm:cxn modelId="{1F79B08C-A376-40D4-B163-CB3E102BA6FB}" type="presOf" srcId="{E9860A0A-7BCE-45C7-B71D-B25EA48BD59A}" destId="{2B8FB818-6FFF-4D9F-91D3-11328F419771}" srcOrd="0" destOrd="0" presId="urn:diagrams.loki3.com/TabbedArc+Icon"/>
    <dgm:cxn modelId="{17E54F3F-63E0-4DE2-B5AE-C439908E027B}" type="presOf" srcId="{4224AE3C-97CE-4CDC-BCB6-0B9359755120}" destId="{B1851F78-58FA-4361-B545-9F66A2791BEC}" srcOrd="0" destOrd="0" presId="urn:diagrams.loki3.com/TabbedArc+Icon"/>
    <dgm:cxn modelId="{AF31C6FC-AF5B-4FBA-9DA0-5AE46AD96008}" type="presParOf" srcId="{F3BD4CD3-8E17-4631-A511-53A0526E4CE4}" destId="{4ABC806D-E842-4060-A500-A665DD516A6E}" srcOrd="0" destOrd="0" presId="urn:diagrams.loki3.com/TabbedArc+Icon"/>
    <dgm:cxn modelId="{D6E49FE1-4946-48C8-AF04-4EE9F86A6FDA}" type="presParOf" srcId="{F3BD4CD3-8E17-4631-A511-53A0526E4CE4}" destId="{B1851F78-58FA-4361-B545-9F66A2791BEC}" srcOrd="1" destOrd="0" presId="urn:diagrams.loki3.com/TabbedArc+Icon"/>
    <dgm:cxn modelId="{3453A133-CF6D-4542-9769-E7748F7624CC}" type="presParOf" srcId="{F3BD4CD3-8E17-4631-A511-53A0526E4CE4}" destId="{2B8FB818-6FFF-4D9F-91D3-11328F419771}" srcOrd="2"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78C674-B9C1-454B-B4D2-171FEB7901C2}" type="doc">
      <dgm:prSet loTypeId="urn:diagrams.loki3.com/VaryingWidthList" loCatId="list" qsTypeId="urn:microsoft.com/office/officeart/2005/8/quickstyle/3d2" qsCatId="3D" csTypeId="urn:microsoft.com/office/officeart/2005/8/colors/colorful5" csCatId="colorful" phldr="1"/>
      <dgm:spPr/>
    </dgm:pt>
    <dgm:pt modelId="{10B5F848-AE97-443F-BB87-149F281AF6B2}">
      <dgm:prSet phldrT="[Text]"/>
      <dgm:spPr/>
      <dgm:t>
        <a:bodyPr/>
        <a:lstStyle/>
        <a:p>
          <a:r>
            <a:rPr lang="en-US" dirty="0" smtClean="0">
              <a:latin typeface="Book Antiqua" panose="02040602050305030304" pitchFamily="18" charset="0"/>
            </a:rPr>
            <a:t>Bank Company Deemed  to be unable to pay</a:t>
          </a:r>
          <a:endParaRPr lang="en-US" dirty="0">
            <a:latin typeface="Book Antiqua" panose="02040602050305030304" pitchFamily="18" charset="0"/>
          </a:endParaRPr>
        </a:p>
      </dgm:t>
    </dgm:pt>
    <dgm:pt modelId="{201932D5-513F-4616-9D69-6DD6ACB0C543}" type="parTrans" cxnId="{809EA3B8-2E52-4078-BD98-66BD46888F48}">
      <dgm:prSet/>
      <dgm:spPr/>
      <dgm:t>
        <a:bodyPr/>
        <a:lstStyle/>
        <a:p>
          <a:endParaRPr lang="en-US"/>
        </a:p>
      </dgm:t>
    </dgm:pt>
    <dgm:pt modelId="{67CE2F53-957F-45A3-9867-B01A7FD09053}" type="sibTrans" cxnId="{809EA3B8-2E52-4078-BD98-66BD46888F48}">
      <dgm:prSet/>
      <dgm:spPr/>
      <dgm:t>
        <a:bodyPr/>
        <a:lstStyle/>
        <a:p>
          <a:endParaRPr lang="en-US"/>
        </a:p>
      </dgm:t>
    </dgm:pt>
    <dgm:pt modelId="{7CD5974D-36FA-4220-98CF-9855D6EA28D0}">
      <dgm:prSet phldrT="[Text]"/>
      <dgm:spPr/>
      <dgm:t>
        <a:bodyPr/>
        <a:lstStyle/>
        <a:p>
          <a:r>
            <a:rPr lang="en-US" dirty="0" smtClean="0">
              <a:latin typeface="Book Antiqua" panose="02040602050305030304" pitchFamily="18" charset="0"/>
            </a:rPr>
            <a:t>According to [65(4)] of the Bank Companies Act, without prejudice to the provisions contained in [section 42] of the Companies Act. 1994, a bank company shall be deemed to be unable to pay its debts;</a:t>
          </a:r>
          <a:endParaRPr lang="en-US" dirty="0">
            <a:latin typeface="Book Antiqua" panose="02040602050305030304" pitchFamily="18" charset="0"/>
          </a:endParaRPr>
        </a:p>
      </dgm:t>
    </dgm:pt>
    <dgm:pt modelId="{3C083D98-74CD-4BBE-8F61-DBEB13FC38FC}" type="parTrans" cxnId="{E04E6CC5-B5B6-49D9-80B3-3873B519CA99}">
      <dgm:prSet/>
      <dgm:spPr/>
      <dgm:t>
        <a:bodyPr/>
        <a:lstStyle/>
        <a:p>
          <a:endParaRPr lang="en-US"/>
        </a:p>
      </dgm:t>
    </dgm:pt>
    <dgm:pt modelId="{84FAF924-A639-4EAF-85B2-C5C78FA87796}" type="sibTrans" cxnId="{E04E6CC5-B5B6-49D9-80B3-3873B519CA99}">
      <dgm:prSet/>
      <dgm:spPr/>
      <dgm:t>
        <a:bodyPr/>
        <a:lstStyle/>
        <a:p>
          <a:endParaRPr lang="en-US"/>
        </a:p>
      </dgm:t>
    </dgm:pt>
    <dgm:pt modelId="{4F72FBE0-DA75-4871-BA0C-C02CBD63A8BC}">
      <dgm:prSet phldrT="[Text]"/>
      <dgm:spPr/>
      <dgm:t>
        <a:bodyPr/>
        <a:lstStyle/>
        <a:p>
          <a:r>
            <a:rPr lang="en-US" dirty="0" smtClean="0">
              <a:latin typeface="Book Antiqua" panose="02040602050305030304" pitchFamily="18" charset="0"/>
            </a:rPr>
            <a:t>it has refused to meet any lawful demand made at any of the company’s offices or branches within</a:t>
          </a:r>
        </a:p>
        <a:p>
          <a:r>
            <a:rPr lang="en-US" dirty="0" smtClean="0">
              <a:latin typeface="Book Antiqua" panose="02040602050305030304" pitchFamily="18" charset="0"/>
            </a:rPr>
            <a:t>two working days, or</a:t>
          </a:r>
        </a:p>
        <a:p>
          <a:r>
            <a:rPr lang="en-US" dirty="0" smtClean="0">
              <a:latin typeface="Book Antiqua" panose="02040602050305030304" pitchFamily="18" charset="0"/>
            </a:rPr>
            <a:t>such demand is made else where and if Bangladesh Bank certifies that the bank company is unable to pay its debts, or</a:t>
          </a:r>
        </a:p>
        <a:p>
          <a:r>
            <a:rPr lang="en-US" b="1" dirty="0" smtClean="0">
              <a:latin typeface="Book Antiqua" panose="02040602050305030304" pitchFamily="18" charset="0"/>
            </a:rPr>
            <a:t>Bangladesh Bank certifies in writing </a:t>
          </a:r>
          <a:r>
            <a:rPr lang="en-US" dirty="0" smtClean="0">
              <a:latin typeface="Book Antiqua" panose="02040602050305030304" pitchFamily="18" charset="0"/>
            </a:rPr>
            <a:t>that the bank company is unable to pay its debts.</a:t>
          </a:r>
          <a:endParaRPr lang="en-US" dirty="0">
            <a:latin typeface="Book Antiqua" panose="02040602050305030304" pitchFamily="18" charset="0"/>
          </a:endParaRPr>
        </a:p>
      </dgm:t>
    </dgm:pt>
    <dgm:pt modelId="{9D616ED0-2921-4953-81C2-ACA9AED3329E}" type="parTrans" cxnId="{1A80DB6F-BEB9-4E09-B820-516193C8BDEE}">
      <dgm:prSet/>
      <dgm:spPr/>
      <dgm:t>
        <a:bodyPr/>
        <a:lstStyle/>
        <a:p>
          <a:endParaRPr lang="en-US"/>
        </a:p>
      </dgm:t>
    </dgm:pt>
    <dgm:pt modelId="{3D877546-674C-471F-8556-5801D9234D2C}" type="sibTrans" cxnId="{1A80DB6F-BEB9-4E09-B820-516193C8BDEE}">
      <dgm:prSet/>
      <dgm:spPr/>
      <dgm:t>
        <a:bodyPr/>
        <a:lstStyle/>
        <a:p>
          <a:endParaRPr lang="en-US"/>
        </a:p>
      </dgm:t>
    </dgm:pt>
    <dgm:pt modelId="{83327FA0-C20E-47EF-AE2E-968F894C7C75}" type="pres">
      <dgm:prSet presAssocID="{BC78C674-B9C1-454B-B4D2-171FEB7901C2}" presName="Name0" presStyleCnt="0">
        <dgm:presLayoutVars>
          <dgm:resizeHandles/>
        </dgm:presLayoutVars>
      </dgm:prSet>
      <dgm:spPr/>
    </dgm:pt>
    <dgm:pt modelId="{26BA83FD-AC65-4309-8165-78C8331779DA}" type="pres">
      <dgm:prSet presAssocID="{10B5F848-AE97-443F-BB87-149F281AF6B2}" presName="text" presStyleLbl="node1" presStyleIdx="0" presStyleCnt="3">
        <dgm:presLayoutVars>
          <dgm:bulletEnabled val="1"/>
        </dgm:presLayoutVars>
      </dgm:prSet>
      <dgm:spPr/>
      <dgm:t>
        <a:bodyPr/>
        <a:lstStyle/>
        <a:p>
          <a:endParaRPr lang="en-US"/>
        </a:p>
      </dgm:t>
    </dgm:pt>
    <dgm:pt modelId="{D426E1FC-2098-4FA0-95A2-2DB8276809FF}" type="pres">
      <dgm:prSet presAssocID="{67CE2F53-957F-45A3-9867-B01A7FD09053}" presName="space" presStyleCnt="0"/>
      <dgm:spPr/>
    </dgm:pt>
    <dgm:pt modelId="{F48104D8-F78E-46BC-B44B-BA3B60290760}" type="pres">
      <dgm:prSet presAssocID="{7CD5974D-36FA-4220-98CF-9855D6EA28D0}" presName="text" presStyleLbl="node1" presStyleIdx="1" presStyleCnt="3">
        <dgm:presLayoutVars>
          <dgm:bulletEnabled val="1"/>
        </dgm:presLayoutVars>
      </dgm:prSet>
      <dgm:spPr/>
      <dgm:t>
        <a:bodyPr/>
        <a:lstStyle/>
        <a:p>
          <a:endParaRPr lang="en-US"/>
        </a:p>
      </dgm:t>
    </dgm:pt>
    <dgm:pt modelId="{4E57E7FA-40EC-494B-B05F-A5B818F49F78}" type="pres">
      <dgm:prSet presAssocID="{84FAF924-A639-4EAF-85B2-C5C78FA87796}" presName="space" presStyleCnt="0"/>
      <dgm:spPr/>
    </dgm:pt>
    <dgm:pt modelId="{00FF9B6E-53FD-4AF5-9CE5-50C7C0BDC1D1}" type="pres">
      <dgm:prSet presAssocID="{4F72FBE0-DA75-4871-BA0C-C02CBD63A8BC}" presName="text" presStyleLbl="node1" presStyleIdx="2" presStyleCnt="3">
        <dgm:presLayoutVars>
          <dgm:bulletEnabled val="1"/>
        </dgm:presLayoutVars>
      </dgm:prSet>
      <dgm:spPr/>
      <dgm:t>
        <a:bodyPr/>
        <a:lstStyle/>
        <a:p>
          <a:endParaRPr lang="en-US"/>
        </a:p>
      </dgm:t>
    </dgm:pt>
  </dgm:ptLst>
  <dgm:cxnLst>
    <dgm:cxn modelId="{F4B84606-A3B6-4F45-97B7-CAEB42633CE1}" type="presOf" srcId="{10B5F848-AE97-443F-BB87-149F281AF6B2}" destId="{26BA83FD-AC65-4309-8165-78C8331779DA}" srcOrd="0" destOrd="0" presId="urn:diagrams.loki3.com/VaryingWidthList"/>
    <dgm:cxn modelId="{1A80DB6F-BEB9-4E09-B820-516193C8BDEE}" srcId="{BC78C674-B9C1-454B-B4D2-171FEB7901C2}" destId="{4F72FBE0-DA75-4871-BA0C-C02CBD63A8BC}" srcOrd="2" destOrd="0" parTransId="{9D616ED0-2921-4953-81C2-ACA9AED3329E}" sibTransId="{3D877546-674C-471F-8556-5801D9234D2C}"/>
    <dgm:cxn modelId="{366BDE63-9B91-4948-AD01-50CA8E7D5A9C}" type="presOf" srcId="{7CD5974D-36FA-4220-98CF-9855D6EA28D0}" destId="{F48104D8-F78E-46BC-B44B-BA3B60290760}" srcOrd="0" destOrd="0" presId="urn:diagrams.loki3.com/VaryingWidthList"/>
    <dgm:cxn modelId="{962E05BB-2175-453D-8F56-C325CAE747F4}" type="presOf" srcId="{BC78C674-B9C1-454B-B4D2-171FEB7901C2}" destId="{83327FA0-C20E-47EF-AE2E-968F894C7C75}" srcOrd="0" destOrd="0" presId="urn:diagrams.loki3.com/VaryingWidthList"/>
    <dgm:cxn modelId="{809EA3B8-2E52-4078-BD98-66BD46888F48}" srcId="{BC78C674-B9C1-454B-B4D2-171FEB7901C2}" destId="{10B5F848-AE97-443F-BB87-149F281AF6B2}" srcOrd="0" destOrd="0" parTransId="{201932D5-513F-4616-9D69-6DD6ACB0C543}" sibTransId="{67CE2F53-957F-45A3-9867-B01A7FD09053}"/>
    <dgm:cxn modelId="{E04E6CC5-B5B6-49D9-80B3-3873B519CA99}" srcId="{BC78C674-B9C1-454B-B4D2-171FEB7901C2}" destId="{7CD5974D-36FA-4220-98CF-9855D6EA28D0}" srcOrd="1" destOrd="0" parTransId="{3C083D98-74CD-4BBE-8F61-DBEB13FC38FC}" sibTransId="{84FAF924-A639-4EAF-85B2-C5C78FA87796}"/>
    <dgm:cxn modelId="{E4664962-D79D-43BA-BFD4-ECF638D1F360}" type="presOf" srcId="{4F72FBE0-DA75-4871-BA0C-C02CBD63A8BC}" destId="{00FF9B6E-53FD-4AF5-9CE5-50C7C0BDC1D1}" srcOrd="0" destOrd="0" presId="urn:diagrams.loki3.com/VaryingWidthList"/>
    <dgm:cxn modelId="{E538992B-9F9A-4D3E-A2D2-42B015751075}" type="presParOf" srcId="{83327FA0-C20E-47EF-AE2E-968F894C7C75}" destId="{26BA83FD-AC65-4309-8165-78C8331779DA}" srcOrd="0" destOrd="0" presId="urn:diagrams.loki3.com/VaryingWidthList"/>
    <dgm:cxn modelId="{C22E64A0-2A1D-44BA-9DEC-4D80FCF0DB32}" type="presParOf" srcId="{83327FA0-C20E-47EF-AE2E-968F894C7C75}" destId="{D426E1FC-2098-4FA0-95A2-2DB8276809FF}" srcOrd="1" destOrd="0" presId="urn:diagrams.loki3.com/VaryingWidthList"/>
    <dgm:cxn modelId="{C0EDAE77-7851-4CF8-8CBE-6D6632039A58}" type="presParOf" srcId="{83327FA0-C20E-47EF-AE2E-968F894C7C75}" destId="{F48104D8-F78E-46BC-B44B-BA3B60290760}" srcOrd="2" destOrd="0" presId="urn:diagrams.loki3.com/VaryingWidthList"/>
    <dgm:cxn modelId="{C7D68A64-F624-4DD1-99A9-EFE25A6A6008}" type="presParOf" srcId="{83327FA0-C20E-47EF-AE2E-968F894C7C75}" destId="{4E57E7FA-40EC-494B-B05F-A5B818F49F78}" srcOrd="3" destOrd="0" presId="urn:diagrams.loki3.com/VaryingWidthList"/>
    <dgm:cxn modelId="{1AE39F60-363B-44DB-BE13-64FB616DCAB4}" type="presParOf" srcId="{83327FA0-C20E-47EF-AE2E-968F894C7C75}" destId="{00FF9B6E-53FD-4AF5-9CE5-50C7C0BDC1D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539C-B94A-4710-8B65-122105522421}">
      <dsp:nvSpPr>
        <dsp:cNvPr id="0" name=""/>
        <dsp:cNvSpPr/>
      </dsp:nvSpPr>
      <dsp:spPr>
        <a:xfrm>
          <a:off x="823674" y="0"/>
          <a:ext cx="9334976" cy="607853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B66CAC-D880-4A44-A8E7-2BF8281B0072}">
      <dsp:nvSpPr>
        <dsp:cNvPr id="0" name=""/>
        <dsp:cNvSpPr/>
      </dsp:nvSpPr>
      <dsp:spPr>
        <a:xfrm>
          <a:off x="0" y="1835609"/>
          <a:ext cx="4606624" cy="229197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Book Antiqua" panose="02040602050305030304" pitchFamily="18" charset="0"/>
            </a:rPr>
            <a:t>The winding up or liquidation of a bank company means the termination of the legal existence of the bank by stopping its business, collecting its assets and distributing its assets among the creditors and shareholders.</a:t>
          </a:r>
          <a:endParaRPr lang="en-US" sz="2000" kern="1200" dirty="0">
            <a:latin typeface="Book Antiqua" panose="02040602050305030304" pitchFamily="18" charset="0"/>
          </a:endParaRPr>
        </a:p>
      </dsp:txBody>
      <dsp:txXfrm>
        <a:off x="111885" y="1947494"/>
        <a:ext cx="4382854" cy="2068203"/>
      </dsp:txXfrm>
    </dsp:sp>
    <dsp:sp modelId="{C590963B-EA71-43AE-B8F3-6DE8D25D22FF}">
      <dsp:nvSpPr>
        <dsp:cNvPr id="0" name=""/>
        <dsp:cNvSpPr/>
      </dsp:nvSpPr>
      <dsp:spPr>
        <a:xfrm>
          <a:off x="4890940" y="1351441"/>
          <a:ext cx="2563256" cy="354040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Book Antiqua" panose="02040602050305030304" pitchFamily="18" charset="0"/>
            </a:rPr>
            <a:t>There are different modes of winding up and one of them is winding up by Court. Section 65 ( I) states that the High Court Division shall order the winding up of a bank company if</a:t>
          </a:r>
          <a:endParaRPr lang="en-US" sz="2000" kern="1200" dirty="0">
            <a:latin typeface="Book Antiqua" panose="02040602050305030304" pitchFamily="18" charset="0"/>
          </a:endParaRPr>
        </a:p>
      </dsp:txBody>
      <dsp:txXfrm>
        <a:off x="5016068" y="1476569"/>
        <a:ext cx="2313000" cy="3290151"/>
      </dsp:txXfrm>
    </dsp:sp>
    <dsp:sp modelId="{61BD5494-5D3C-472C-96DB-AE396FDEB58C}">
      <dsp:nvSpPr>
        <dsp:cNvPr id="0" name=""/>
        <dsp:cNvSpPr/>
      </dsp:nvSpPr>
      <dsp:spPr>
        <a:xfrm>
          <a:off x="8134536" y="1650541"/>
          <a:ext cx="2847788" cy="2431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Book Antiqua" panose="02040602050305030304" pitchFamily="18" charset="0"/>
            </a:rPr>
            <a:t>the bank company is unable to pay its debts or</a:t>
          </a:r>
        </a:p>
        <a:p>
          <a:pPr lvl="0" algn="ctr" defTabSz="889000">
            <a:lnSpc>
              <a:spcPct val="90000"/>
            </a:lnSpc>
            <a:spcBef>
              <a:spcPct val="0"/>
            </a:spcBef>
            <a:spcAft>
              <a:spcPct val="35000"/>
            </a:spcAft>
          </a:pPr>
          <a:r>
            <a:rPr lang="en-US" sz="2000" kern="1200" dirty="0" smtClean="0">
              <a:latin typeface="Book Antiqua" panose="02040602050305030304" pitchFamily="18" charset="0"/>
            </a:rPr>
            <a:t>an application for its winding up has been made by the Bangladesh bank.</a:t>
          </a:r>
          <a:endParaRPr lang="en-US" sz="2000" kern="1200" dirty="0">
            <a:latin typeface="Book Antiqua" panose="02040602050305030304" pitchFamily="18" charset="0"/>
          </a:endParaRPr>
        </a:p>
      </dsp:txBody>
      <dsp:txXfrm>
        <a:off x="8253228" y="1769233"/>
        <a:ext cx="2610404" cy="2194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CF4E9-ECED-4D07-9BC1-EC3EFD9CD9CC}">
      <dsp:nvSpPr>
        <dsp:cNvPr id="0" name=""/>
        <dsp:cNvSpPr/>
      </dsp:nvSpPr>
      <dsp:spPr>
        <a:xfrm rot="16200000">
          <a:off x="-1988935" y="3061302"/>
          <a:ext cx="4644676" cy="524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62725" bIns="0" numCol="1" spcCol="1270" anchor="t" anchorCtr="0">
          <a:noAutofit/>
        </a:bodyPr>
        <a:lstStyle/>
        <a:p>
          <a:pPr lvl="0" algn="r" defTabSz="1644650">
            <a:lnSpc>
              <a:spcPct val="90000"/>
            </a:lnSpc>
            <a:spcBef>
              <a:spcPct val="0"/>
            </a:spcBef>
            <a:spcAft>
              <a:spcPct val="35000"/>
            </a:spcAft>
          </a:pPr>
          <a:endParaRPr lang="en-US" sz="3700" kern="1200"/>
        </a:p>
      </dsp:txBody>
      <dsp:txXfrm>
        <a:off x="-1988935" y="3061302"/>
        <a:ext cx="4644676" cy="524664"/>
      </dsp:txXfrm>
    </dsp:sp>
    <dsp:sp modelId="{46A7C074-B36B-4C9C-A9D3-5589CCE21FE4}">
      <dsp:nvSpPr>
        <dsp:cNvPr id="0" name=""/>
        <dsp:cNvSpPr/>
      </dsp:nvSpPr>
      <dsp:spPr>
        <a:xfrm>
          <a:off x="595734" y="1001297"/>
          <a:ext cx="2613385" cy="46446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462725" rIns="184912" bIns="184912"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Book Antiqua" panose="02040602050305030304" pitchFamily="18" charset="0"/>
            </a:rPr>
            <a:t>There are different modes of winding up and one of them is winding up by Court. Section 65 ( I) states that the High Court Division shall order the winding up of a bank company if</a:t>
          </a:r>
          <a:endParaRPr lang="en-US" sz="2000" kern="1200" dirty="0">
            <a:latin typeface="Book Antiqua" panose="02040602050305030304" pitchFamily="18" charset="0"/>
          </a:endParaRPr>
        </a:p>
        <a:p>
          <a:pPr marL="228600" lvl="1" indent="-228600" algn="l" defTabSz="889000">
            <a:lnSpc>
              <a:spcPct val="90000"/>
            </a:lnSpc>
            <a:spcBef>
              <a:spcPct val="0"/>
            </a:spcBef>
            <a:spcAft>
              <a:spcPct val="15000"/>
            </a:spcAft>
            <a:buChar char="••"/>
          </a:pPr>
          <a:endParaRPr lang="en-US" sz="2000" kern="1200" dirty="0">
            <a:latin typeface="Book Antiqua" panose="02040602050305030304" pitchFamily="18" charset="0"/>
          </a:endParaRPr>
        </a:p>
      </dsp:txBody>
      <dsp:txXfrm>
        <a:off x="595734" y="1001297"/>
        <a:ext cx="2613385" cy="4644676"/>
      </dsp:txXfrm>
    </dsp:sp>
    <dsp:sp modelId="{76072EE5-368F-424D-BDCF-327962376B5E}">
      <dsp:nvSpPr>
        <dsp:cNvPr id="0" name=""/>
        <dsp:cNvSpPr/>
      </dsp:nvSpPr>
      <dsp:spPr>
        <a:xfrm>
          <a:off x="71070" y="308739"/>
          <a:ext cx="1049329" cy="1049329"/>
        </a:xfrm>
        <a:prstGeom prst="rect">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02568E-6A6F-4317-BF0C-48D7E4D78DBC}">
      <dsp:nvSpPr>
        <dsp:cNvPr id="0" name=""/>
        <dsp:cNvSpPr/>
      </dsp:nvSpPr>
      <dsp:spPr>
        <a:xfrm rot="16200000">
          <a:off x="1825619" y="3061302"/>
          <a:ext cx="4644676" cy="524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62725" bIns="0" numCol="1" spcCol="1270" anchor="t" anchorCtr="0">
          <a:noAutofit/>
        </a:bodyPr>
        <a:lstStyle/>
        <a:p>
          <a:pPr lvl="0" algn="r" defTabSz="1644650">
            <a:lnSpc>
              <a:spcPct val="90000"/>
            </a:lnSpc>
            <a:spcBef>
              <a:spcPct val="0"/>
            </a:spcBef>
            <a:spcAft>
              <a:spcPct val="35000"/>
            </a:spcAft>
          </a:pPr>
          <a:endParaRPr lang="en-US" sz="3700" kern="1200"/>
        </a:p>
      </dsp:txBody>
      <dsp:txXfrm>
        <a:off x="1825619" y="3061302"/>
        <a:ext cx="4644676" cy="524664"/>
      </dsp:txXfrm>
    </dsp:sp>
    <dsp:sp modelId="{E1F79A55-D6B5-4A1B-BA9E-8C4F2B8C7AFC}">
      <dsp:nvSpPr>
        <dsp:cNvPr id="0" name=""/>
        <dsp:cNvSpPr/>
      </dsp:nvSpPr>
      <dsp:spPr>
        <a:xfrm>
          <a:off x="4410289" y="1001297"/>
          <a:ext cx="2613385" cy="464467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462725"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Book Antiqua" panose="02040602050305030304" pitchFamily="18" charset="0"/>
            </a:rPr>
            <a:t>the bank company is unable to pay its debts or</a:t>
          </a:r>
          <a:endParaRPr lang="en-US" sz="2000" kern="1200" dirty="0">
            <a:latin typeface="Book Antiqua" panose="02040602050305030304" pitchFamily="18" charset="0"/>
          </a:endParaRPr>
        </a:p>
      </dsp:txBody>
      <dsp:txXfrm>
        <a:off x="4410289" y="1001297"/>
        <a:ext cx="2613385" cy="4644676"/>
      </dsp:txXfrm>
    </dsp:sp>
    <dsp:sp modelId="{AE65D832-9997-40A7-82B1-64D0356290B4}">
      <dsp:nvSpPr>
        <dsp:cNvPr id="0" name=""/>
        <dsp:cNvSpPr/>
      </dsp:nvSpPr>
      <dsp:spPr>
        <a:xfrm>
          <a:off x="3885624" y="308739"/>
          <a:ext cx="1049329" cy="1049329"/>
        </a:xfrm>
        <a:prstGeom prst="rect">
          <a:avLst/>
        </a:prstGeom>
        <a:solidFill>
          <a:schemeClr val="accent2">
            <a:tint val="50000"/>
            <a:hueOff val="-440331"/>
            <a:satOff val="-38085"/>
            <a:lumOff val="-3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6A4DDE-9CB4-45F8-AB94-D018BD284B6E}">
      <dsp:nvSpPr>
        <dsp:cNvPr id="0" name=""/>
        <dsp:cNvSpPr/>
      </dsp:nvSpPr>
      <dsp:spPr>
        <a:xfrm rot="16200000">
          <a:off x="5640173" y="3061302"/>
          <a:ext cx="4644676" cy="524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62725" bIns="0" numCol="1" spcCol="1270" anchor="t" anchorCtr="0">
          <a:noAutofit/>
        </a:bodyPr>
        <a:lstStyle/>
        <a:p>
          <a:pPr lvl="0" algn="r" defTabSz="1644650">
            <a:lnSpc>
              <a:spcPct val="90000"/>
            </a:lnSpc>
            <a:spcBef>
              <a:spcPct val="0"/>
            </a:spcBef>
            <a:spcAft>
              <a:spcPct val="35000"/>
            </a:spcAft>
          </a:pPr>
          <a:endParaRPr lang="en-US" sz="3700" kern="1200"/>
        </a:p>
      </dsp:txBody>
      <dsp:txXfrm>
        <a:off x="5640173" y="3061302"/>
        <a:ext cx="4644676" cy="524664"/>
      </dsp:txXfrm>
    </dsp:sp>
    <dsp:sp modelId="{36A176D4-D986-4109-864A-3C7D864B5D86}">
      <dsp:nvSpPr>
        <dsp:cNvPr id="0" name=""/>
        <dsp:cNvSpPr/>
      </dsp:nvSpPr>
      <dsp:spPr>
        <a:xfrm>
          <a:off x="8224844" y="1001297"/>
          <a:ext cx="2613385" cy="464467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462725" rIns="184912" bIns="184912"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Book Antiqua" panose="02040602050305030304" pitchFamily="18" charset="0"/>
            </a:rPr>
            <a:t>an application for its winding up has been made by the Bangladesh bank.</a:t>
          </a:r>
          <a:endParaRPr lang="en-US" sz="2000" kern="1200" dirty="0">
            <a:latin typeface="Book Antiqua" panose="02040602050305030304" pitchFamily="18" charset="0"/>
          </a:endParaRPr>
        </a:p>
      </dsp:txBody>
      <dsp:txXfrm>
        <a:off x="8224844" y="1001297"/>
        <a:ext cx="2613385" cy="4644676"/>
      </dsp:txXfrm>
    </dsp:sp>
    <dsp:sp modelId="{7BDE3158-25D7-4E1E-A959-D2EAAE76775D}">
      <dsp:nvSpPr>
        <dsp:cNvPr id="0" name=""/>
        <dsp:cNvSpPr/>
      </dsp:nvSpPr>
      <dsp:spPr>
        <a:xfrm>
          <a:off x="7700179" y="308739"/>
          <a:ext cx="1049329" cy="1049329"/>
        </a:xfrm>
        <a:prstGeom prst="rect">
          <a:avLst/>
        </a:prstGeom>
        <a:solidFill>
          <a:schemeClr val="accent2">
            <a:tint val="50000"/>
            <a:hueOff val="-880662"/>
            <a:satOff val="-76170"/>
            <a:lumOff val="-7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40C4E-D76E-451C-8A61-48A3A47BE12A}">
      <dsp:nvSpPr>
        <dsp:cNvPr id="0" name=""/>
        <dsp:cNvSpPr/>
      </dsp:nvSpPr>
      <dsp:spPr>
        <a:xfrm>
          <a:off x="2771318" y="2899"/>
          <a:ext cx="5400000" cy="191388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Book Antiqua" panose="02040602050305030304" pitchFamily="18" charset="0"/>
            </a:rPr>
            <a:t>CIRCUMSTANCES FOR APPLICATION MADE BY THE BANGLADESH BANK FOR WINDING UP OF A BANK</a:t>
          </a:r>
          <a:endParaRPr lang="en-US" sz="2800" kern="1200" dirty="0">
            <a:latin typeface="Book Antiqua" panose="02040602050305030304" pitchFamily="18" charset="0"/>
          </a:endParaRPr>
        </a:p>
      </dsp:txBody>
      <dsp:txXfrm>
        <a:off x="2771318" y="2899"/>
        <a:ext cx="5400000" cy="1913883"/>
      </dsp:txXfrm>
    </dsp:sp>
    <dsp:sp modelId="{62887932-179B-40AE-BFB3-F050F705AE0E}">
      <dsp:nvSpPr>
        <dsp:cNvPr id="0" name=""/>
        <dsp:cNvSpPr/>
      </dsp:nvSpPr>
      <dsp:spPr>
        <a:xfrm>
          <a:off x="0" y="2012477"/>
          <a:ext cx="10942637" cy="1913883"/>
        </a:xfrm>
        <a:prstGeom prst="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US" sz="3200" kern="1200" dirty="0" smtClean="0">
              <a:latin typeface="Book Antiqua" panose="02040602050305030304" pitchFamily="18" charset="0"/>
            </a:rPr>
            <a:t>Sub- section [(3) (a)] of section 65 sates that The Bangladesh Bank may make an application under this section for the winding up of a bank company if the </a:t>
          </a:r>
          <a:r>
            <a:rPr lang="en-US" sz="3200" kern="1200" dirty="0" err="1" smtClean="0">
              <a:latin typeface="Book Antiqua" panose="02040602050305030304" pitchFamily="18" charset="0"/>
            </a:rPr>
            <a:t>banl</a:t>
          </a:r>
          <a:r>
            <a:rPr lang="en-US" sz="3200" kern="1200" dirty="0" smtClean="0">
              <a:latin typeface="Book Antiqua" panose="02040602050305030304" pitchFamily="18" charset="0"/>
            </a:rPr>
            <a:t>‹ company:</a:t>
          </a:r>
          <a:endParaRPr lang="en-US" sz="3200" kern="1200" dirty="0">
            <a:latin typeface="Book Antiqua" panose="02040602050305030304" pitchFamily="18" charset="0"/>
          </a:endParaRPr>
        </a:p>
      </dsp:txBody>
      <dsp:txXfrm>
        <a:off x="0" y="2012477"/>
        <a:ext cx="10942637" cy="1913883"/>
      </dsp:txXfrm>
    </dsp:sp>
    <dsp:sp modelId="{4CFBA453-290A-4F77-9EBF-991A6F962958}">
      <dsp:nvSpPr>
        <dsp:cNvPr id="0" name=""/>
        <dsp:cNvSpPr/>
      </dsp:nvSpPr>
      <dsp:spPr>
        <a:xfrm>
          <a:off x="3356318" y="4022054"/>
          <a:ext cx="4230000" cy="1913883"/>
        </a:xfrm>
        <a:prstGeom prst="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US" sz="3200" kern="1200" dirty="0" smtClean="0">
              <a:latin typeface="Book Antiqua" panose="02040602050305030304" pitchFamily="18" charset="0"/>
            </a:rPr>
            <a:t>has failed to comply with the requirements under section 13, or</a:t>
          </a:r>
          <a:endParaRPr lang="en-US" sz="3200" kern="1200" dirty="0">
            <a:latin typeface="Book Antiqua" panose="02040602050305030304" pitchFamily="18" charset="0"/>
          </a:endParaRPr>
        </a:p>
      </dsp:txBody>
      <dsp:txXfrm>
        <a:off x="3356318" y="4022054"/>
        <a:ext cx="4230000" cy="1913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439BA-29B3-442B-AF64-D6ED51122EBF}">
      <dsp:nvSpPr>
        <dsp:cNvPr id="0" name=""/>
        <dsp:cNvSpPr/>
      </dsp:nvSpPr>
      <dsp:spPr>
        <a:xfrm>
          <a:off x="0" y="0"/>
          <a:ext cx="9160906" cy="1774031"/>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has by reason of the provisions of section 3I, become disentitled to carry on banking business in Bangladesh, or</a:t>
          </a:r>
          <a:endParaRPr lang="en-US" sz="2400" kern="1200" dirty="0"/>
        </a:p>
      </dsp:txBody>
      <dsp:txXfrm>
        <a:off x="51960" y="51960"/>
        <a:ext cx="7246587" cy="1670111"/>
      </dsp:txXfrm>
    </dsp:sp>
    <dsp:sp modelId="{216016DB-77CB-42A2-AABA-094B1568AB70}">
      <dsp:nvSpPr>
        <dsp:cNvPr id="0" name=""/>
        <dsp:cNvSpPr/>
      </dsp:nvSpPr>
      <dsp:spPr>
        <a:xfrm>
          <a:off x="808315" y="2069703"/>
          <a:ext cx="9160906" cy="1774031"/>
        </a:xfrm>
        <a:prstGeom prst="roundRect">
          <a:avLst>
            <a:gd name="adj" fmla="val 1000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smtClean="0"/>
            <a:t>has by reason of the provisions of section 3 I, become disentitled to carry on banking business in Bangladesh, or</a:t>
          </a:r>
          <a:endParaRPr lang="en-US" sz="2400" kern="1200" dirty="0"/>
        </a:p>
      </dsp:txBody>
      <dsp:txXfrm>
        <a:off x="860275" y="2121663"/>
        <a:ext cx="7095550" cy="1670111"/>
      </dsp:txXfrm>
    </dsp:sp>
    <dsp:sp modelId="{56F88956-33C2-4135-BEF1-E38BB132E78A}">
      <dsp:nvSpPr>
        <dsp:cNvPr id="0" name=""/>
        <dsp:cNvSpPr/>
      </dsp:nvSpPr>
      <dsp:spPr>
        <a:xfrm>
          <a:off x="1616630" y="4139406"/>
          <a:ext cx="9160906" cy="1774031"/>
        </a:xfrm>
        <a:prstGeom prst="roundRect">
          <a:avLst>
            <a:gd name="adj" fmla="val 1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smtClean="0"/>
            <a:t>has been prohibited from receiving fresh deposits by an </a:t>
          </a:r>
          <a:r>
            <a:rPr lang="en-US" sz="2400" i="1" kern="1200" smtClean="0"/>
            <a:t>order </a:t>
          </a:r>
          <a:r>
            <a:rPr lang="en-US" sz="2400" kern="1200" smtClean="0"/>
            <a:t>under  clause (a) of sub-section  (5) of section 44 or under sub-clause (b) of clause (S) of Article 36 of the Bangladesh Bank Order. 1972 (P.O. No. 127 of 1972), or</a:t>
          </a:r>
          <a:endParaRPr lang="en-US" sz="2400" kern="1200" dirty="0"/>
        </a:p>
      </dsp:txBody>
      <dsp:txXfrm>
        <a:off x="1668590" y="4191366"/>
        <a:ext cx="7095550" cy="1670111"/>
      </dsp:txXfrm>
    </dsp:sp>
    <dsp:sp modelId="{44F89F7E-0144-4B5C-B768-C54D7C5DCE27}">
      <dsp:nvSpPr>
        <dsp:cNvPr id="0" name=""/>
        <dsp:cNvSpPr/>
      </dsp:nvSpPr>
      <dsp:spPr>
        <a:xfrm>
          <a:off x="9078700" y="274392"/>
          <a:ext cx="1153120" cy="1153120"/>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338152" y="274392"/>
        <a:ext cx="634216" cy="867723"/>
      </dsp:txXfrm>
    </dsp:sp>
    <dsp:sp modelId="{1F6E7642-98A5-4701-A6FE-8C3FED04439B}">
      <dsp:nvSpPr>
        <dsp:cNvPr id="0" name=""/>
        <dsp:cNvSpPr/>
      </dsp:nvSpPr>
      <dsp:spPr>
        <a:xfrm>
          <a:off x="9079716" y="346941"/>
          <a:ext cx="1153120" cy="1153120"/>
        </a:xfrm>
        <a:prstGeom prst="downArrow">
          <a:avLst>
            <a:gd name="adj1" fmla="val 55000"/>
            <a:gd name="adj2" fmla="val 45000"/>
          </a:avLst>
        </a:prstGeom>
        <a:solidFill>
          <a:schemeClr val="accent4">
            <a:tint val="40000"/>
            <a:alpha val="90000"/>
            <a:hueOff val="11513918"/>
            <a:satOff val="-61261"/>
            <a:lumOff val="-349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339168" y="346941"/>
        <a:ext cx="634216" cy="8677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03444-6AE3-464E-8367-7343299DA416}">
      <dsp:nvSpPr>
        <dsp:cNvPr id="0" name=""/>
        <dsp:cNvSpPr/>
      </dsp:nvSpPr>
      <dsp:spPr>
        <a:xfrm>
          <a:off x="2444349" y="2947"/>
          <a:ext cx="6300000" cy="1945602"/>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1066800">
            <a:lnSpc>
              <a:spcPct val="90000"/>
            </a:lnSpc>
            <a:spcBef>
              <a:spcPct val="0"/>
            </a:spcBef>
            <a:spcAft>
              <a:spcPct val="35000"/>
            </a:spcAft>
          </a:pPr>
          <a:r>
            <a:rPr lang="en-US" sz="2400" kern="1200" dirty="0" smtClean="0">
              <a:latin typeface="Book Antiqua" panose="02040602050305030304" pitchFamily="18" charset="0"/>
            </a:rPr>
            <a:t>having failed to comply with any requirement of this Act, other than the requirement laid down in section 13, has continued such failure, after notice in writing of such failure has been conveyed to  it; or</a:t>
          </a:r>
          <a:endParaRPr lang="en-US" sz="2400" kern="1200" dirty="0">
            <a:latin typeface="Book Antiqua" panose="02040602050305030304" pitchFamily="18" charset="0"/>
          </a:endParaRPr>
        </a:p>
      </dsp:txBody>
      <dsp:txXfrm>
        <a:off x="2444349" y="2947"/>
        <a:ext cx="6300000" cy="1945602"/>
      </dsp:txXfrm>
    </dsp:sp>
    <dsp:sp modelId="{6D51C127-0C2E-41B6-B629-4D58C380DB81}">
      <dsp:nvSpPr>
        <dsp:cNvPr id="0" name=""/>
        <dsp:cNvSpPr/>
      </dsp:nvSpPr>
      <dsp:spPr>
        <a:xfrm>
          <a:off x="2939349" y="2045830"/>
          <a:ext cx="5310000" cy="1945602"/>
        </a:xfrm>
        <a:prstGeom prst="rect">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latin typeface="Book Antiqua" panose="02040602050305030304" pitchFamily="18" charset="0"/>
            </a:rPr>
            <a:t>contravened any provision of this Act and continue such contravention after the Bangladesh Bank conveys the bank company about the contravention by notice in this behalf</a:t>
          </a:r>
          <a:r>
            <a:rPr lang="en-US" sz="3100" kern="1200" dirty="0" smtClean="0"/>
            <a:t>.</a:t>
          </a:r>
          <a:endParaRPr lang="en-US" sz="3100" kern="1200" dirty="0"/>
        </a:p>
      </dsp:txBody>
      <dsp:txXfrm>
        <a:off x="2939349" y="2045830"/>
        <a:ext cx="5310000" cy="1945602"/>
      </dsp:txXfrm>
    </dsp:sp>
    <dsp:sp modelId="{2111711F-A5D4-425B-89CF-9114104BE159}">
      <dsp:nvSpPr>
        <dsp:cNvPr id="0" name=""/>
        <dsp:cNvSpPr/>
      </dsp:nvSpPr>
      <dsp:spPr>
        <a:xfrm>
          <a:off x="2759350" y="4088712"/>
          <a:ext cx="5670000" cy="1945602"/>
        </a:xfrm>
        <a:prstGeom prst="rect">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1066800">
            <a:lnSpc>
              <a:spcPct val="90000"/>
            </a:lnSpc>
            <a:spcBef>
              <a:spcPct val="0"/>
            </a:spcBef>
            <a:spcAft>
              <a:spcPct val="35000"/>
            </a:spcAft>
          </a:pPr>
          <a:r>
            <a:rPr lang="en-US" sz="2400" kern="1200" dirty="0" smtClean="0">
              <a:latin typeface="Book Antiqua" panose="02040602050305030304" pitchFamily="18" charset="0"/>
            </a:rPr>
            <a:t>Sub- section [(3) (b)] of section 6S further sates that The Bangladesh Bank may make an application under this section for the winding up of a bank company if in the opinion of the Bangladesh Bank:</a:t>
          </a:r>
          <a:endParaRPr lang="en-US" sz="2400" kern="1200" dirty="0">
            <a:latin typeface="Book Antiqua" panose="02040602050305030304" pitchFamily="18" charset="0"/>
          </a:endParaRPr>
        </a:p>
      </dsp:txBody>
      <dsp:txXfrm>
        <a:off x="2759350" y="4088712"/>
        <a:ext cx="5670000" cy="19456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C806D-E842-4060-A500-A665DD516A6E}">
      <dsp:nvSpPr>
        <dsp:cNvPr id="0" name=""/>
        <dsp:cNvSpPr/>
      </dsp:nvSpPr>
      <dsp:spPr>
        <a:xfrm rot="19200000">
          <a:off x="2339" y="2522563"/>
          <a:ext cx="3337477" cy="2169360"/>
        </a:xfrm>
        <a:prstGeom prst="round2SameRect">
          <a:avLst/>
        </a:prstGeom>
        <a:gradFill rotWithShape="0">
          <a:gsLst>
            <a:gs pos="0">
              <a:schemeClr val="accent5">
                <a:shade val="80000"/>
                <a:hueOff val="0"/>
                <a:satOff val="0"/>
                <a:lumOff val="0"/>
                <a:alphaOff val="0"/>
                <a:satMod val="103000"/>
                <a:lumMod val="102000"/>
                <a:tint val="94000"/>
              </a:schemeClr>
            </a:gs>
            <a:gs pos="50000">
              <a:schemeClr val="accent5">
                <a:shade val="80000"/>
                <a:hueOff val="0"/>
                <a:satOff val="0"/>
                <a:lumOff val="0"/>
                <a:alphaOff val="0"/>
                <a:satMod val="110000"/>
                <a:lumMod val="100000"/>
                <a:shade val="100000"/>
              </a:schemeClr>
            </a:gs>
            <a:gs pos="100000">
              <a:schemeClr val="accent5">
                <a:shade val="8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Book Antiqua" panose="02040602050305030304" pitchFamily="18" charset="0"/>
            </a:rPr>
            <a:t>compromise or arrangement sanctioned by a court cannot be implemented satisfactorily with or without modification, or,</a:t>
          </a:r>
          <a:endParaRPr lang="en-US" sz="2100" kern="1200" dirty="0">
            <a:latin typeface="Book Antiqua" panose="02040602050305030304" pitchFamily="18" charset="0"/>
          </a:endParaRPr>
        </a:p>
      </dsp:txBody>
      <dsp:txXfrm>
        <a:off x="142273" y="2616074"/>
        <a:ext cx="3125679" cy="2063461"/>
      </dsp:txXfrm>
    </dsp:sp>
    <dsp:sp modelId="{B1851F78-58FA-4361-B545-9F66A2791BEC}">
      <dsp:nvSpPr>
        <dsp:cNvPr id="0" name=""/>
        <dsp:cNvSpPr/>
      </dsp:nvSpPr>
      <dsp:spPr>
        <a:xfrm>
          <a:off x="3781942" y="1146900"/>
          <a:ext cx="3337477" cy="2169360"/>
        </a:xfrm>
        <a:prstGeom prst="round2SameRect">
          <a:avLst/>
        </a:prstGeom>
        <a:gradFill rotWithShape="0">
          <a:gsLst>
            <a:gs pos="0">
              <a:schemeClr val="accent5">
                <a:shade val="80000"/>
                <a:hueOff val="174641"/>
                <a:satOff val="-3128"/>
                <a:lumOff val="13293"/>
                <a:alphaOff val="0"/>
                <a:satMod val="103000"/>
                <a:lumMod val="102000"/>
                <a:tint val="94000"/>
              </a:schemeClr>
            </a:gs>
            <a:gs pos="50000">
              <a:schemeClr val="accent5">
                <a:shade val="80000"/>
                <a:hueOff val="174641"/>
                <a:satOff val="-3128"/>
                <a:lumOff val="13293"/>
                <a:alphaOff val="0"/>
                <a:satMod val="110000"/>
                <a:lumMod val="100000"/>
                <a:shade val="100000"/>
              </a:schemeClr>
            </a:gs>
            <a:gs pos="100000">
              <a:schemeClr val="accent5">
                <a:shade val="80000"/>
                <a:hueOff val="174641"/>
                <a:satOff val="-3128"/>
                <a:lumOff val="1329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Book Antiqua" panose="02040602050305030304" pitchFamily="18" charset="0"/>
            </a:rPr>
            <a:t>a the returns, statements or information furnished to it under disclose that the bank company is unable to pay its debts, or,</a:t>
          </a:r>
          <a:endParaRPr lang="en-US" sz="2100" kern="1200" dirty="0">
            <a:latin typeface="Book Antiqua" panose="02040602050305030304" pitchFamily="18" charset="0"/>
          </a:endParaRPr>
        </a:p>
      </dsp:txBody>
      <dsp:txXfrm>
        <a:off x="3887841" y="1252799"/>
        <a:ext cx="3125679" cy="2063461"/>
      </dsp:txXfrm>
    </dsp:sp>
    <dsp:sp modelId="{2B8FB818-6FFF-4D9F-91D3-11328F419771}">
      <dsp:nvSpPr>
        <dsp:cNvPr id="0" name=""/>
        <dsp:cNvSpPr/>
      </dsp:nvSpPr>
      <dsp:spPr>
        <a:xfrm rot="2400000">
          <a:off x="7561545" y="2522563"/>
          <a:ext cx="3337477" cy="2169360"/>
        </a:xfrm>
        <a:prstGeom prst="round2SameRect">
          <a:avLst/>
        </a:prstGeom>
        <a:gradFill rotWithShape="0">
          <a:gsLst>
            <a:gs pos="0">
              <a:schemeClr val="accent5">
                <a:shade val="80000"/>
                <a:hueOff val="349283"/>
                <a:satOff val="-6256"/>
                <a:lumOff val="26585"/>
                <a:alphaOff val="0"/>
                <a:satMod val="103000"/>
                <a:lumMod val="102000"/>
                <a:tint val="94000"/>
              </a:schemeClr>
            </a:gs>
            <a:gs pos="50000">
              <a:schemeClr val="accent5">
                <a:shade val="80000"/>
                <a:hueOff val="349283"/>
                <a:satOff val="-6256"/>
                <a:lumOff val="26585"/>
                <a:alphaOff val="0"/>
                <a:satMod val="110000"/>
                <a:lumMod val="100000"/>
                <a:shade val="100000"/>
              </a:schemeClr>
            </a:gs>
            <a:gs pos="100000">
              <a:schemeClr val="accent5">
                <a:shade val="80000"/>
                <a:hueOff val="349283"/>
                <a:satOff val="-6256"/>
                <a:lumOff val="2658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Book Antiqua" panose="02040602050305030304" pitchFamily="18" charset="0"/>
            </a:rPr>
            <a:t>the continuance of the bank company is prejudicial to the interest of its depositors.</a:t>
          </a:r>
          <a:endParaRPr lang="en-US" sz="2100" kern="1200" dirty="0">
            <a:latin typeface="Book Antiqua" panose="02040602050305030304" pitchFamily="18" charset="0"/>
          </a:endParaRPr>
        </a:p>
      </dsp:txBody>
      <dsp:txXfrm>
        <a:off x="7633409" y="2616074"/>
        <a:ext cx="3125679" cy="20634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A83FD-AC65-4309-8165-78C8331779DA}">
      <dsp:nvSpPr>
        <dsp:cNvPr id="0" name=""/>
        <dsp:cNvSpPr/>
      </dsp:nvSpPr>
      <dsp:spPr>
        <a:xfrm>
          <a:off x="4869650" y="3016"/>
          <a:ext cx="1170000" cy="199062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latin typeface="Book Antiqua" panose="02040602050305030304" pitchFamily="18" charset="0"/>
            </a:rPr>
            <a:t>Bank Company Deemed  to be unable to pay</a:t>
          </a:r>
          <a:endParaRPr lang="en-US" sz="1900" kern="1200" dirty="0">
            <a:latin typeface="Book Antiqua" panose="02040602050305030304" pitchFamily="18" charset="0"/>
          </a:endParaRPr>
        </a:p>
      </dsp:txBody>
      <dsp:txXfrm>
        <a:off x="4869650" y="3016"/>
        <a:ext cx="1170000" cy="1990622"/>
      </dsp:txXfrm>
    </dsp:sp>
    <dsp:sp modelId="{F48104D8-F78E-46BC-B44B-BA3B60290760}">
      <dsp:nvSpPr>
        <dsp:cNvPr id="0" name=""/>
        <dsp:cNvSpPr/>
      </dsp:nvSpPr>
      <dsp:spPr>
        <a:xfrm>
          <a:off x="3744650" y="2093170"/>
          <a:ext cx="3420000" cy="1990622"/>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latin typeface="Book Antiqua" panose="02040602050305030304" pitchFamily="18" charset="0"/>
            </a:rPr>
            <a:t>According to [65(4)] of the Bank Companies Act, without prejudice to the provisions contained in [section 42] of the Companies Act. 1994, a bank company shall be deemed to be unable to pay its debts;</a:t>
          </a:r>
          <a:endParaRPr lang="en-US" sz="1900" kern="1200" dirty="0">
            <a:latin typeface="Book Antiqua" panose="02040602050305030304" pitchFamily="18" charset="0"/>
          </a:endParaRPr>
        </a:p>
      </dsp:txBody>
      <dsp:txXfrm>
        <a:off x="3744650" y="2093170"/>
        <a:ext cx="3420000" cy="1990622"/>
      </dsp:txXfrm>
    </dsp:sp>
    <dsp:sp modelId="{00FF9B6E-53FD-4AF5-9CE5-50C7C0BDC1D1}">
      <dsp:nvSpPr>
        <dsp:cNvPr id="0" name=""/>
        <dsp:cNvSpPr/>
      </dsp:nvSpPr>
      <dsp:spPr>
        <a:xfrm>
          <a:off x="144649" y="4183324"/>
          <a:ext cx="10620000" cy="1990622"/>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latin typeface="Book Antiqua" panose="02040602050305030304" pitchFamily="18" charset="0"/>
            </a:rPr>
            <a:t>it has refused to meet any lawful demand made at any of the company’s offices or branches within</a:t>
          </a:r>
        </a:p>
        <a:p>
          <a:pPr lvl="0" algn="ctr" defTabSz="844550">
            <a:lnSpc>
              <a:spcPct val="90000"/>
            </a:lnSpc>
            <a:spcBef>
              <a:spcPct val="0"/>
            </a:spcBef>
            <a:spcAft>
              <a:spcPct val="35000"/>
            </a:spcAft>
          </a:pPr>
          <a:r>
            <a:rPr lang="en-US" sz="1900" kern="1200" dirty="0" smtClean="0">
              <a:latin typeface="Book Antiqua" panose="02040602050305030304" pitchFamily="18" charset="0"/>
            </a:rPr>
            <a:t>two working days, or</a:t>
          </a:r>
        </a:p>
        <a:p>
          <a:pPr lvl="0" algn="ctr" defTabSz="844550">
            <a:lnSpc>
              <a:spcPct val="90000"/>
            </a:lnSpc>
            <a:spcBef>
              <a:spcPct val="0"/>
            </a:spcBef>
            <a:spcAft>
              <a:spcPct val="35000"/>
            </a:spcAft>
          </a:pPr>
          <a:r>
            <a:rPr lang="en-US" sz="1900" kern="1200" dirty="0" smtClean="0">
              <a:latin typeface="Book Antiqua" panose="02040602050305030304" pitchFamily="18" charset="0"/>
            </a:rPr>
            <a:t>such demand is made else where and if Bangladesh Bank certifies that the bank company is unable to pay its debts, or</a:t>
          </a:r>
        </a:p>
        <a:p>
          <a:pPr lvl="0" algn="ctr" defTabSz="844550">
            <a:lnSpc>
              <a:spcPct val="90000"/>
            </a:lnSpc>
            <a:spcBef>
              <a:spcPct val="0"/>
            </a:spcBef>
            <a:spcAft>
              <a:spcPct val="35000"/>
            </a:spcAft>
          </a:pPr>
          <a:r>
            <a:rPr lang="en-US" sz="1900" b="1" kern="1200" dirty="0" smtClean="0">
              <a:latin typeface="Book Antiqua" panose="02040602050305030304" pitchFamily="18" charset="0"/>
            </a:rPr>
            <a:t>Bangladesh Bank certifies in writing </a:t>
          </a:r>
          <a:r>
            <a:rPr lang="en-US" sz="1900" kern="1200" dirty="0" smtClean="0">
              <a:latin typeface="Book Antiqua" panose="02040602050305030304" pitchFamily="18" charset="0"/>
            </a:rPr>
            <a:t>that the bank company is unable to pay its debts.</a:t>
          </a:r>
          <a:endParaRPr lang="en-US" sz="1900" kern="1200" dirty="0">
            <a:latin typeface="Book Antiqua" panose="02040602050305030304" pitchFamily="18" charset="0"/>
          </a:endParaRPr>
        </a:p>
      </dsp:txBody>
      <dsp:txXfrm>
        <a:off x="144649" y="4183324"/>
        <a:ext cx="10620000" cy="19906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4147C9-FB39-4D5F-B95F-25D25B3D900E}"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2578204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147C9-FB39-4D5F-B95F-25D25B3D900E}"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381421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147C9-FB39-4D5F-B95F-25D25B3D900E}"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287511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147C9-FB39-4D5F-B95F-25D25B3D900E}"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38374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147C9-FB39-4D5F-B95F-25D25B3D900E}"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145616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147C9-FB39-4D5F-B95F-25D25B3D900E}"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98623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4147C9-FB39-4D5F-B95F-25D25B3D900E}" type="datetimeFigureOut">
              <a:rPr lang="en-US" smtClean="0"/>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194722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147C9-FB39-4D5F-B95F-25D25B3D900E}"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360857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47C9-FB39-4D5F-B95F-25D25B3D900E}" type="datetimeFigureOut">
              <a:rPr lang="en-US" smtClean="0"/>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39388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147C9-FB39-4D5F-B95F-25D25B3D900E}"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369419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147C9-FB39-4D5F-B95F-25D25B3D900E}"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ED334-FF94-45CA-A48C-832B7BA3CBD1}" type="slidenum">
              <a:rPr lang="en-US" smtClean="0"/>
              <a:t>‹#›</a:t>
            </a:fld>
            <a:endParaRPr lang="en-US"/>
          </a:p>
        </p:txBody>
      </p:sp>
    </p:spTree>
    <p:extLst>
      <p:ext uri="{BB962C8B-B14F-4D97-AF65-F5344CB8AC3E}">
        <p14:creationId xmlns:p14="http://schemas.microsoft.com/office/powerpoint/2010/main" val="236495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147C9-FB39-4D5F-B95F-25D25B3D900E}" type="datetimeFigureOut">
              <a:rPr lang="en-US" smtClean="0"/>
              <a:t>4/5/2021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ED334-FF94-45CA-A48C-832B7BA3CBD1}" type="slidenum">
              <a:rPr lang="en-US" smtClean="0"/>
              <a:t>‹#›</a:t>
            </a:fld>
            <a:endParaRPr lang="en-US"/>
          </a:p>
        </p:txBody>
      </p:sp>
    </p:spTree>
    <p:extLst>
      <p:ext uri="{BB962C8B-B14F-4D97-AF65-F5344CB8AC3E}">
        <p14:creationId xmlns:p14="http://schemas.microsoft.com/office/powerpoint/2010/main" val="4259929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9419190"/>
              </p:ext>
            </p:extLst>
          </p:nvPr>
        </p:nvGraphicFramePr>
        <p:xfrm>
          <a:off x="371475" y="98425"/>
          <a:ext cx="10982325" cy="607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59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311974"/>
              </p:ext>
            </p:extLst>
          </p:nvPr>
        </p:nvGraphicFramePr>
        <p:xfrm>
          <a:off x="444500" y="222250"/>
          <a:ext cx="10909300" cy="5954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4091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7842420"/>
              </p:ext>
            </p:extLst>
          </p:nvPr>
        </p:nvGraphicFramePr>
        <p:xfrm>
          <a:off x="411163" y="238125"/>
          <a:ext cx="10942637" cy="593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895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4063637"/>
              </p:ext>
            </p:extLst>
          </p:nvPr>
        </p:nvGraphicFramePr>
        <p:xfrm>
          <a:off x="576263" y="263525"/>
          <a:ext cx="10777537" cy="591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410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7196281"/>
              </p:ext>
            </p:extLst>
          </p:nvPr>
        </p:nvGraphicFramePr>
        <p:xfrm>
          <a:off x="165100" y="139700"/>
          <a:ext cx="11188700" cy="6037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379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5115376"/>
              </p:ext>
            </p:extLst>
          </p:nvPr>
        </p:nvGraphicFramePr>
        <p:xfrm>
          <a:off x="452438" y="338138"/>
          <a:ext cx="10901362" cy="5838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446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9772406"/>
              </p:ext>
            </p:extLst>
          </p:nvPr>
        </p:nvGraphicFramePr>
        <p:xfrm>
          <a:off x="444500" y="0"/>
          <a:ext cx="10909300" cy="617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28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304800"/>
            <a:ext cx="10900719" cy="5872163"/>
          </a:xfrm>
        </p:spPr>
        <p:txBody>
          <a:bodyPr/>
          <a:lstStyle/>
          <a:p>
            <a:pPr marL="0" lvl="0" indent="0">
              <a:buNone/>
            </a:pPr>
            <a:r>
              <a:rPr lang="en-US" b="1" dirty="0">
                <a:latin typeface="Book Antiqua" panose="02040602050305030304" pitchFamily="18" charset="0"/>
              </a:rPr>
              <a:t>RESTRICTION ON YOLUNTARY </a:t>
            </a:r>
            <a:r>
              <a:rPr lang="en-US" dirty="0">
                <a:latin typeface="Book Antiqua" panose="02040602050305030304" pitchFamily="18" charset="0"/>
              </a:rPr>
              <a:t>WIND UP</a:t>
            </a:r>
          </a:p>
          <a:p>
            <a:pPr marL="0" indent="0">
              <a:buNone/>
            </a:pPr>
            <a:r>
              <a:rPr lang="en-US" dirty="0">
                <a:latin typeface="Book Antiqua" panose="02040602050305030304" pitchFamily="18" charset="0"/>
              </a:rPr>
              <a:t>According to section 75 of the Bank Companies Act 199 I, notwithstanding anything to the contrary contained in [section 286] of the Companies Act 1994, no bank company which holds a </a:t>
            </a:r>
            <a:r>
              <a:rPr lang="en-US" dirty="0" err="1">
                <a:latin typeface="Book Antiqua" panose="02040602050305030304" pitchFamily="18" charset="0"/>
              </a:rPr>
              <a:t>licence</a:t>
            </a:r>
            <a:r>
              <a:rPr lang="en-US" dirty="0">
                <a:latin typeface="Book Antiqua" panose="02040602050305030304" pitchFamily="18" charset="0"/>
              </a:rPr>
              <a:t> granted under section </a:t>
            </a:r>
            <a:r>
              <a:rPr lang="en-US" dirty="0" smtClean="0">
                <a:latin typeface="Book Antiqua" panose="02040602050305030304" pitchFamily="18" charset="0"/>
              </a:rPr>
              <a:t>3I </a:t>
            </a:r>
            <a:r>
              <a:rPr lang="en-US" dirty="0">
                <a:latin typeface="Book Antiqua" panose="02040602050305030304" pitchFamily="18" charset="0"/>
              </a:rPr>
              <a:t>may voluntarily wound up unless the Bangladesh Bank certifies in writing that the company is able to pay in full all its debts to its creditors as they accrue, and without prejudice to the provisions contained in [</a:t>
            </a:r>
            <a:r>
              <a:rPr lang="en-US">
                <a:latin typeface="Book Antiqua" panose="02040602050305030304" pitchFamily="18" charset="0"/>
              </a:rPr>
              <a:t>section </a:t>
            </a:r>
            <a:r>
              <a:rPr lang="en-US" smtClean="0">
                <a:latin typeface="Book Antiqua" panose="02040602050305030304" pitchFamily="18" charset="0"/>
              </a:rPr>
              <a:t>314 </a:t>
            </a:r>
            <a:r>
              <a:rPr lang="en-US">
                <a:latin typeface="Book Antiqua" panose="02040602050305030304" pitchFamily="18" charset="0"/>
              </a:rPr>
              <a:t>and </a:t>
            </a:r>
            <a:r>
              <a:rPr lang="en-US" smtClean="0">
                <a:latin typeface="Book Antiqua" panose="02040602050305030304" pitchFamily="18" charset="0"/>
              </a:rPr>
              <a:t>3I5 </a:t>
            </a:r>
            <a:r>
              <a:rPr lang="en-US" dirty="0">
                <a:latin typeface="Book Antiqua" panose="02040602050305030304" pitchFamily="18" charset="0"/>
              </a:rPr>
              <a:t>of that Act the High Court Division shall, on application of the Bangladesh Bank, order the winding up of the company by the High Court Division if at any stage during the voluntary winding up proceedings, the company is not able to meet such debts as they accrue.</a:t>
            </a:r>
          </a:p>
          <a:p>
            <a:endParaRPr lang="en-US" dirty="0"/>
          </a:p>
        </p:txBody>
      </p:sp>
    </p:spTree>
    <p:extLst>
      <p:ext uri="{BB962C8B-B14F-4D97-AF65-F5344CB8AC3E}">
        <p14:creationId xmlns:p14="http://schemas.microsoft.com/office/powerpoint/2010/main" val="3434233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740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RZ</dc:creator>
  <cp:lastModifiedBy>RZ</cp:lastModifiedBy>
  <cp:revision>16</cp:revision>
  <dcterms:created xsi:type="dcterms:W3CDTF">2020-04-19T12:52:03Z</dcterms:created>
  <dcterms:modified xsi:type="dcterms:W3CDTF">2021-04-05T08:12:35Z</dcterms:modified>
</cp:coreProperties>
</file>