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266" r:id="rId3"/>
    <p:sldId id="287" r:id="rId4"/>
    <p:sldId id="288" r:id="rId5"/>
    <p:sldId id="289" r:id="rId6"/>
    <p:sldId id="301" r:id="rId7"/>
    <p:sldId id="290" r:id="rId8"/>
    <p:sldId id="302" r:id="rId9"/>
    <p:sldId id="292" r:id="rId10"/>
    <p:sldId id="293" r:id="rId11"/>
    <p:sldId id="294" r:id="rId12"/>
    <p:sldId id="295" r:id="rId13"/>
    <p:sldId id="296" r:id="rId14"/>
    <p:sldId id="297" r:id="rId15"/>
    <p:sldId id="299" r:id="rId16"/>
  </p:sldIdLst>
  <p:sldSz cx="14630400" cy="8229600"/>
  <p:notesSz cx="6858000" cy="9144000"/>
  <p:defaultText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FF"/>
    <a:srgbClr val="0000FF"/>
    <a:srgbClr val="C10F86"/>
    <a:srgbClr val="FF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89" autoAdjust="0"/>
    <p:restoredTop sz="94660"/>
  </p:normalViewPr>
  <p:slideViewPr>
    <p:cSldViewPr>
      <p:cViewPr varScale="1">
        <p:scale>
          <a:sx n="53" d="100"/>
          <a:sy n="53" d="100"/>
        </p:scale>
        <p:origin x="-852" y="-102"/>
      </p:cViewPr>
      <p:guideLst>
        <p:guide orient="horz" pos="2592"/>
        <p:guide pos="460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822960" y="6419883"/>
            <a:ext cx="13807440" cy="2857"/>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0622" tIns="65311" rIns="130622" bIns="65311" anchor="t" compatLnSpc="1"/>
          <a:lstStyle/>
          <a:p>
            <a:endParaRPr kumimoji="0" lang="en-US"/>
          </a:p>
        </p:txBody>
      </p:sp>
      <p:sp>
        <p:nvSpPr>
          <p:cNvPr id="29" name="Title 28"/>
          <p:cNvSpPr>
            <a:spLocks noGrp="1"/>
          </p:cNvSpPr>
          <p:nvPr>
            <p:ph type="ctrTitle"/>
          </p:nvPr>
        </p:nvSpPr>
        <p:spPr>
          <a:xfrm>
            <a:off x="609600" y="5824094"/>
            <a:ext cx="13533120" cy="1466850"/>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609600" y="4663440"/>
            <a:ext cx="13533120" cy="1097280"/>
          </a:xfrm>
        </p:spPr>
        <p:txBody>
          <a:bodyPr anchor="b"/>
          <a:lstStyle>
            <a:lvl1pPr marL="0" indent="0" algn="l">
              <a:buNone/>
              <a:defRPr sz="3400">
                <a:solidFill>
                  <a:schemeClr val="tx2">
                    <a:shade val="75000"/>
                  </a:schemeClr>
                </a:solidFill>
              </a:defRPr>
            </a:lvl1pPr>
            <a:lvl2pPr marL="653110" indent="0" algn="ctr">
              <a:buNone/>
            </a:lvl2pPr>
            <a:lvl3pPr marL="1306220" indent="0" algn="ctr">
              <a:buNone/>
            </a:lvl3pPr>
            <a:lvl4pPr marL="1959331" indent="0" algn="ctr">
              <a:buNone/>
            </a:lvl4pPr>
            <a:lvl5pPr marL="2612441" indent="0" algn="ctr">
              <a:buNone/>
            </a:lvl5pPr>
            <a:lvl6pPr marL="3265551" indent="0" algn="ctr">
              <a:buNone/>
            </a:lvl6pPr>
            <a:lvl7pPr marL="3918661" indent="0" algn="ctr">
              <a:buNone/>
            </a:lvl7pPr>
            <a:lvl8pPr marL="4571771" indent="0" algn="ctr">
              <a:buNone/>
            </a:lvl8pPr>
            <a:lvl9pPr marL="5224882"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11/6/2017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13167360" y="7768742"/>
            <a:ext cx="1214323" cy="296266"/>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972800" y="659132"/>
            <a:ext cx="2926080" cy="702183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731520" y="659132"/>
            <a:ext cx="9997440" cy="702183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11/6/2017</a:t>
            </a:fld>
            <a:endParaRPr lang="en-US"/>
          </a:p>
        </p:txBody>
      </p:sp>
      <p:sp>
        <p:nvSpPr>
          <p:cNvPr id="19" name="Footer Placeholder 18"/>
          <p:cNvSpPr>
            <a:spLocks noGrp="1"/>
          </p:cNvSpPr>
          <p:nvPr>
            <p:ph type="ftr" sz="quarter" idx="11"/>
          </p:nvPr>
        </p:nvSpPr>
        <p:spPr>
          <a:xfrm>
            <a:off x="5730240" y="91441"/>
            <a:ext cx="4632960" cy="346710"/>
          </a:xfrm>
        </p:spPr>
        <p:txBody>
          <a:bodyPr/>
          <a:lstStyle/>
          <a:p>
            <a:endParaRPr lang="en-US"/>
          </a:p>
        </p:txBody>
      </p:sp>
      <p:sp>
        <p:nvSpPr>
          <p:cNvPr id="16" name="Slide Number Placeholder 15"/>
          <p:cNvSpPr>
            <a:spLocks noGrp="1"/>
          </p:cNvSpPr>
          <p:nvPr>
            <p:ph type="sldNum" sz="quarter" idx="12"/>
          </p:nvPr>
        </p:nvSpPr>
        <p:spPr>
          <a:xfrm>
            <a:off x="13167360" y="7768742"/>
            <a:ext cx="1214323" cy="296266"/>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822960" y="4133883"/>
            <a:ext cx="13807440" cy="2857"/>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0622" tIns="65311" rIns="130622" bIns="65311" anchor="t" compatLnSpc="1"/>
          <a:lstStyle/>
          <a:p>
            <a:endParaRPr kumimoji="0" lang="en-US"/>
          </a:p>
        </p:txBody>
      </p:sp>
      <p:sp>
        <p:nvSpPr>
          <p:cNvPr id="6" name="Text Placeholder 5"/>
          <p:cNvSpPr>
            <a:spLocks noGrp="1"/>
          </p:cNvSpPr>
          <p:nvPr>
            <p:ph type="body" idx="1"/>
          </p:nvPr>
        </p:nvSpPr>
        <p:spPr>
          <a:xfrm>
            <a:off x="609600" y="2011680"/>
            <a:ext cx="13533120" cy="1463040"/>
          </a:xfrm>
        </p:spPr>
        <p:txBody>
          <a:bodyPr anchor="b"/>
          <a:lstStyle>
            <a:lvl1pPr marL="0" indent="0" algn="r">
              <a:buNone/>
              <a:defRPr sz="2900">
                <a:solidFill>
                  <a:schemeClr val="tx2">
                    <a:shade val="75000"/>
                  </a:schemeClr>
                </a:solidFill>
              </a:defRPr>
            </a:lvl1pPr>
            <a:lvl2pPr>
              <a:buNone/>
              <a:defRPr sz="2600">
                <a:solidFill>
                  <a:schemeClr val="tx1">
                    <a:tint val="75000"/>
                  </a:schemeClr>
                </a:solidFill>
              </a:defRPr>
            </a:lvl2pPr>
            <a:lvl3pPr>
              <a:buNone/>
              <a:defRPr sz="2300">
                <a:solidFill>
                  <a:schemeClr val="tx1">
                    <a:tint val="75000"/>
                  </a:schemeClr>
                </a:solidFill>
              </a:defRPr>
            </a:lvl3pPr>
            <a:lvl4pPr>
              <a:buNone/>
              <a:defRPr sz="2000">
                <a:solidFill>
                  <a:schemeClr val="tx1">
                    <a:tint val="75000"/>
                  </a:schemeClr>
                </a:solidFill>
              </a:defRPr>
            </a:lvl4pPr>
            <a:lvl5pPr>
              <a:buNone/>
              <a:defRPr sz="20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11/6/2017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288760" y="3536503"/>
            <a:ext cx="13898880" cy="1421790"/>
          </a:xfrm>
        </p:spPr>
        <p:txBody>
          <a:bodyPr rtlCol="0" anchor="t"/>
          <a:lstStyle>
            <a:lvl1pPr algn="r">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82803" y="548640"/>
            <a:ext cx="13898880" cy="100949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487680" y="1920240"/>
            <a:ext cx="6705600" cy="5669280"/>
          </a:xfrm>
        </p:spPr>
        <p:txBody>
          <a:bodyPr/>
          <a:lstStyle>
            <a:lvl1pPr>
              <a:defRPr sz="4000"/>
            </a:lvl1pPr>
            <a:lvl2pPr>
              <a:defRPr sz="3400"/>
            </a:lvl2pPr>
            <a:lvl3pPr>
              <a:defRPr sz="2900"/>
            </a:lvl3pPr>
            <a:lvl4pPr>
              <a:defRPr sz="2600"/>
            </a:lvl4pPr>
            <a:lvl5pPr>
              <a:defRPr sz="2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7437120" y="1920240"/>
            <a:ext cx="6949440" cy="5669280"/>
          </a:xfrm>
        </p:spPr>
        <p:txBody>
          <a:bodyPr/>
          <a:lstStyle>
            <a:lvl1pPr>
              <a:defRPr sz="4000"/>
            </a:lvl1pPr>
            <a:lvl2pPr>
              <a:defRPr sz="3400"/>
            </a:lvl2pPr>
            <a:lvl3pPr>
              <a:defRPr sz="2900"/>
            </a:lvl3pPr>
            <a:lvl4pPr>
              <a:defRPr sz="2600"/>
            </a:lvl4pPr>
            <a:lvl5pPr>
              <a:defRPr sz="2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11/6/2017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87680" y="6492240"/>
            <a:ext cx="13776960" cy="105918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450310" y="800100"/>
            <a:ext cx="6864890" cy="767714"/>
          </a:xfrm>
        </p:spPr>
        <p:txBody>
          <a:bodyPr anchor="ctr"/>
          <a:lstStyle>
            <a:lvl1pPr marL="0" indent="0">
              <a:buNone/>
              <a:defRPr sz="2600" b="0" cap="all" baseline="0">
                <a:solidFill>
                  <a:schemeClr val="accent1">
                    <a:shade val="50000"/>
                  </a:schemeClr>
                </a:solidFill>
                <a:latin typeface="+mj-lt"/>
                <a:ea typeface="+mj-ea"/>
                <a:cs typeface="+mj-cs"/>
              </a:defRPr>
            </a:lvl1pPr>
            <a:lvl2pPr>
              <a:buNone/>
              <a:defRPr sz="2900" b="1"/>
            </a:lvl2pPr>
            <a:lvl3pPr>
              <a:buNone/>
              <a:defRPr sz="2600" b="1"/>
            </a:lvl3pPr>
            <a:lvl4pPr>
              <a:buNone/>
              <a:defRPr sz="2300" b="1"/>
            </a:lvl4pPr>
            <a:lvl5pPr>
              <a:buNone/>
              <a:defRPr sz="23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7432041" y="800100"/>
            <a:ext cx="6867586" cy="767714"/>
          </a:xfrm>
        </p:spPr>
        <p:txBody>
          <a:bodyPr anchor="ctr"/>
          <a:lstStyle>
            <a:lvl1pPr marL="0" indent="0">
              <a:buNone/>
              <a:defRPr sz="2600" b="0" cap="all" baseline="0">
                <a:solidFill>
                  <a:schemeClr val="accent1">
                    <a:shade val="50000"/>
                  </a:schemeClr>
                </a:solidFill>
                <a:latin typeface="+mj-lt"/>
                <a:ea typeface="+mj-ea"/>
                <a:cs typeface="+mj-cs"/>
              </a:defRPr>
            </a:lvl1pPr>
            <a:lvl2pPr>
              <a:buNone/>
              <a:defRPr sz="2900" b="1"/>
            </a:lvl2pPr>
            <a:lvl3pPr>
              <a:buNone/>
              <a:defRPr sz="2600" b="1"/>
            </a:lvl3pPr>
            <a:lvl4pPr>
              <a:buNone/>
              <a:defRPr sz="2300" b="1"/>
            </a:lvl4pPr>
            <a:lvl5pPr>
              <a:buNone/>
              <a:defRPr sz="23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450310" y="1579245"/>
            <a:ext cx="6864890" cy="4730116"/>
          </a:xfrm>
        </p:spPr>
        <p:txBody>
          <a:bodyPr/>
          <a:lstStyle>
            <a:lvl1pPr>
              <a:defRPr sz="3400"/>
            </a:lvl1pPr>
            <a:lvl2pPr>
              <a:defRPr sz="2900"/>
            </a:lvl2pPr>
            <a:lvl3pPr>
              <a:defRPr sz="2600"/>
            </a:lvl3pPr>
            <a:lvl4pPr>
              <a:defRPr sz="2300"/>
            </a:lvl4pPr>
            <a:lvl5pPr>
              <a:defRPr sz="2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7437968" y="1579245"/>
            <a:ext cx="6861658" cy="4730116"/>
          </a:xfrm>
        </p:spPr>
        <p:txBody>
          <a:bodyPr/>
          <a:lstStyle>
            <a:lvl1pPr>
              <a:defRPr sz="3400"/>
            </a:lvl1pPr>
            <a:lvl2pPr>
              <a:defRPr sz="2900"/>
            </a:lvl2pPr>
            <a:lvl3pPr>
              <a:defRPr sz="2600"/>
            </a:lvl3pPr>
            <a:lvl4pPr>
              <a:defRPr sz="2300"/>
            </a:lvl4pPr>
            <a:lvl5pPr>
              <a:defRPr sz="2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3167360" y="7772400"/>
            <a:ext cx="1219200" cy="296266"/>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822960" y="7223761"/>
            <a:ext cx="13807440" cy="2857"/>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0622" tIns="65311" rIns="130622" bIns="65311"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82803" y="548640"/>
            <a:ext cx="13898880" cy="100949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11/6/2017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11/6/2017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822960" y="7018941"/>
            <a:ext cx="13807440" cy="2857"/>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0622" tIns="65311" rIns="130622" bIns="65311" anchor="t" compatLnSpc="1"/>
          <a:lstStyle/>
          <a:p>
            <a:endParaRPr kumimoji="0" lang="en-US"/>
          </a:p>
        </p:txBody>
      </p:sp>
      <p:sp>
        <p:nvSpPr>
          <p:cNvPr id="12" name="Title 11"/>
          <p:cNvSpPr>
            <a:spLocks noGrp="1"/>
          </p:cNvSpPr>
          <p:nvPr>
            <p:ph type="title"/>
          </p:nvPr>
        </p:nvSpPr>
        <p:spPr>
          <a:xfrm>
            <a:off x="731520" y="6583680"/>
            <a:ext cx="13533120" cy="624840"/>
          </a:xfrm>
        </p:spPr>
        <p:txBody>
          <a:bodyPr anchor="ctr"/>
          <a:lstStyle>
            <a:lvl1pPr algn="l">
              <a:buNone/>
              <a:defRPr sz="29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731521" y="731520"/>
            <a:ext cx="4813301" cy="5760720"/>
          </a:xfrm>
        </p:spPr>
        <p:txBody>
          <a:bodyPr/>
          <a:lstStyle>
            <a:lvl1pPr marL="0" indent="0">
              <a:buNone/>
              <a:defRPr sz="2000"/>
            </a:lvl1pPr>
            <a:lvl2pPr>
              <a:buNone/>
              <a:defRPr sz="1700"/>
            </a:lvl2pPr>
            <a:lvl3pPr>
              <a:buNone/>
              <a:defRPr sz="1400"/>
            </a:lvl3pPr>
            <a:lvl4pPr>
              <a:buNone/>
              <a:defRPr sz="1300"/>
            </a:lvl4pPr>
            <a:lvl5pPr>
              <a:buNone/>
              <a:defRPr sz="13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5720080" y="731520"/>
            <a:ext cx="8544560" cy="5760720"/>
          </a:xfrm>
        </p:spPr>
        <p:txBody>
          <a:bodyPr/>
          <a:lstStyle>
            <a:lvl1pPr>
              <a:defRPr sz="4600"/>
            </a:lvl1pPr>
            <a:lvl2pPr>
              <a:defRPr sz="4000"/>
            </a:lvl2pPr>
            <a:lvl3pPr>
              <a:defRPr sz="3400"/>
            </a:lvl3pPr>
            <a:lvl4pPr>
              <a:defRPr sz="2900"/>
            </a:lvl4pPr>
            <a:lvl5pPr>
              <a:defRPr sz="2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11/6/2017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5608320" y="739961"/>
            <a:ext cx="8046720" cy="438912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46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11/6/2017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609600" y="5992512"/>
            <a:ext cx="9387840" cy="626746"/>
          </a:xfrm>
        </p:spPr>
        <p:txBody>
          <a:bodyPr anchor="ctr"/>
          <a:lstStyle>
            <a:lvl1pPr algn="l">
              <a:buNone/>
              <a:defRPr sz="29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609600" y="6639862"/>
            <a:ext cx="9387840" cy="922020"/>
          </a:xfrm>
        </p:spPr>
        <p:txBody>
          <a:bodyPr lIns="156746" tIns="0"/>
          <a:lstStyle>
            <a:lvl1pPr marL="0" indent="0">
              <a:buNone/>
              <a:defRPr sz="2000"/>
            </a:lvl1pPr>
            <a:lvl2pPr>
              <a:defRPr sz="1700"/>
            </a:lvl2pPr>
            <a:lvl3pPr>
              <a:defRPr sz="1400"/>
            </a:lvl3pPr>
            <a:lvl4pPr>
              <a:defRPr sz="1300"/>
            </a:lvl4pPr>
            <a:lvl5pPr>
              <a:defRPr sz="13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822960" y="1261078"/>
            <a:ext cx="13807440" cy="2857"/>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0622" tIns="65311" rIns="130622" bIns="65311" anchor="t" compatLnSpc="1"/>
          <a:lstStyle/>
          <a:p>
            <a:endParaRPr kumimoji="0" lang="en-US"/>
          </a:p>
        </p:txBody>
      </p:sp>
      <p:sp>
        <p:nvSpPr>
          <p:cNvPr id="8" name="Text Placeholder 7"/>
          <p:cNvSpPr>
            <a:spLocks noGrp="1"/>
          </p:cNvSpPr>
          <p:nvPr>
            <p:ph type="body" idx="1"/>
          </p:nvPr>
        </p:nvSpPr>
        <p:spPr>
          <a:xfrm>
            <a:off x="487680" y="1864995"/>
            <a:ext cx="13898880" cy="5431156"/>
          </a:xfrm>
          <a:prstGeom prst="rect">
            <a:avLst/>
          </a:prstGeom>
        </p:spPr>
        <p:txBody>
          <a:bodyPr vert="horz" lIns="130622" tIns="65311" rIns="130622" bIns="65311">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10363200" y="91441"/>
            <a:ext cx="4023360" cy="346710"/>
          </a:xfrm>
          <a:prstGeom prst="rect">
            <a:avLst/>
          </a:prstGeom>
        </p:spPr>
        <p:txBody>
          <a:bodyPr vert="horz" lIns="130622" tIns="65311" rIns="130622" bIns="65311"/>
          <a:lstStyle>
            <a:lvl1pPr algn="l" eaLnBrk="1" latinLnBrk="0" hangingPunct="1">
              <a:defRPr kumimoji="0" sz="1700">
                <a:solidFill>
                  <a:schemeClr val="accent1">
                    <a:shade val="75000"/>
                  </a:schemeClr>
                </a:solidFill>
              </a:defRPr>
            </a:lvl1pPr>
          </a:lstStyle>
          <a:p>
            <a:fld id="{1D8BD707-D9CF-40AE-B4C6-C98DA3205C09}" type="datetimeFigureOut">
              <a:rPr lang="en-US" smtClean="0"/>
              <a:pPr/>
              <a:t>11/6/2017</a:t>
            </a:fld>
            <a:endParaRPr lang="en-US"/>
          </a:p>
        </p:txBody>
      </p:sp>
      <p:sp>
        <p:nvSpPr>
          <p:cNvPr id="28" name="Footer Placeholder 27"/>
          <p:cNvSpPr>
            <a:spLocks noGrp="1"/>
          </p:cNvSpPr>
          <p:nvPr>
            <p:ph type="ftr" sz="quarter" idx="3"/>
          </p:nvPr>
        </p:nvSpPr>
        <p:spPr>
          <a:xfrm>
            <a:off x="4998720" y="91441"/>
            <a:ext cx="5364480" cy="346710"/>
          </a:xfrm>
          <a:prstGeom prst="rect">
            <a:avLst/>
          </a:prstGeom>
        </p:spPr>
        <p:txBody>
          <a:bodyPr vert="horz" lIns="130622" tIns="65311" rIns="130622" bIns="65311"/>
          <a:lstStyle>
            <a:lvl1pPr algn="r" eaLnBrk="1" latinLnBrk="0" hangingPunct="1">
              <a:defRPr kumimoji="0" sz="17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13167360" y="7772401"/>
            <a:ext cx="1219200" cy="293370"/>
          </a:xfrm>
          <a:prstGeom prst="rect">
            <a:avLst/>
          </a:prstGeom>
        </p:spPr>
        <p:txBody>
          <a:bodyPr vert="horz" lIns="130622" tIns="65311" rIns="130622" bIns="65311"/>
          <a:lstStyle>
            <a:lvl1pPr algn="r" eaLnBrk="1" latinLnBrk="0" hangingPunct="1">
              <a:defRPr kumimoji="0" sz="17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487680" y="548640"/>
            <a:ext cx="13898880" cy="1005840"/>
          </a:xfrm>
          <a:prstGeom prst="rect">
            <a:avLst/>
          </a:prstGeom>
        </p:spPr>
        <p:txBody>
          <a:bodyPr vert="horz" lIns="130622" tIns="65311" rIns="130622" bIns="65311"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822960" y="1261078"/>
            <a:ext cx="13807440" cy="2857"/>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0622" tIns="65311" rIns="130622" bIns="65311" anchor="t" compatLnSpc="1"/>
          <a:lstStyle/>
          <a:p>
            <a:endParaRPr kumimoji="0" lang="en-US"/>
          </a:p>
        </p:txBody>
      </p:sp>
      <p:sp>
        <p:nvSpPr>
          <p:cNvPr id="12" name="Straight Connector 11"/>
          <p:cNvSpPr>
            <a:spLocks noChangeShapeType="1"/>
          </p:cNvSpPr>
          <p:nvPr/>
        </p:nvSpPr>
        <p:spPr bwMode="auto">
          <a:xfrm>
            <a:off x="822960" y="1269584"/>
            <a:ext cx="13807440" cy="2857"/>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0622" tIns="65311" rIns="130622" bIns="65311"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1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489833" indent="-489833" algn="l" rtl="0" eaLnBrk="1" latinLnBrk="0" hangingPunct="1">
        <a:spcBef>
          <a:spcPct val="20000"/>
        </a:spcBef>
        <a:buClr>
          <a:schemeClr val="accent1"/>
        </a:buClr>
        <a:buSzPct val="70000"/>
        <a:buFont typeface="Wingdings 2"/>
        <a:buChar char=""/>
        <a:defRPr kumimoji="0" sz="4600" kern="1200">
          <a:solidFill>
            <a:schemeClr val="tx2"/>
          </a:solidFill>
          <a:latin typeface="+mn-lt"/>
          <a:ea typeface="+mn-ea"/>
          <a:cs typeface="+mn-cs"/>
        </a:defRPr>
      </a:lvl1pPr>
      <a:lvl2pPr marL="1061304" indent="-408194" algn="l" rtl="0" eaLnBrk="1" latinLnBrk="0" hangingPunct="1">
        <a:spcBef>
          <a:spcPct val="20000"/>
        </a:spcBef>
        <a:buClr>
          <a:schemeClr val="accent1"/>
        </a:buClr>
        <a:buSzPct val="70000"/>
        <a:buFont typeface="Wingdings 2"/>
        <a:buChar char=""/>
        <a:defRPr kumimoji="0" sz="4000" kern="1200">
          <a:solidFill>
            <a:schemeClr val="tx2"/>
          </a:solidFill>
          <a:latin typeface="+mn-lt"/>
          <a:ea typeface="+mn-ea"/>
          <a:cs typeface="+mn-cs"/>
        </a:defRPr>
      </a:lvl2pPr>
      <a:lvl3pPr marL="1632776" indent="-326555" algn="l" rtl="0" eaLnBrk="1" latinLnBrk="0" hangingPunct="1">
        <a:spcBef>
          <a:spcPct val="20000"/>
        </a:spcBef>
        <a:buClr>
          <a:schemeClr val="accent1"/>
        </a:buClr>
        <a:buSzPct val="70000"/>
        <a:buFont typeface="Wingdings 2"/>
        <a:buChar char=""/>
        <a:defRPr kumimoji="0" sz="3400" kern="1200">
          <a:solidFill>
            <a:schemeClr val="tx2"/>
          </a:solidFill>
          <a:latin typeface="+mn-lt"/>
          <a:ea typeface="+mn-ea"/>
          <a:cs typeface="+mn-cs"/>
        </a:defRPr>
      </a:lvl3pPr>
      <a:lvl4pPr marL="2285886" indent="-326555" algn="l" rtl="0" eaLnBrk="1" latinLnBrk="0" hangingPunct="1">
        <a:spcBef>
          <a:spcPct val="20000"/>
        </a:spcBef>
        <a:buClr>
          <a:schemeClr val="accent1"/>
        </a:buClr>
        <a:buSzPct val="70000"/>
        <a:buFont typeface="Wingdings 2"/>
        <a:buChar char=""/>
        <a:defRPr kumimoji="0" sz="2900" kern="1200">
          <a:solidFill>
            <a:schemeClr val="tx2"/>
          </a:solidFill>
          <a:latin typeface="+mn-lt"/>
          <a:ea typeface="+mn-ea"/>
          <a:cs typeface="+mn-cs"/>
        </a:defRPr>
      </a:lvl4pPr>
      <a:lvl5pPr marL="2938996" indent="-326555" algn="l" rtl="0" eaLnBrk="1" latinLnBrk="0" hangingPunct="1">
        <a:spcBef>
          <a:spcPct val="20000"/>
        </a:spcBef>
        <a:buClr>
          <a:schemeClr val="accent1"/>
        </a:buClr>
        <a:buSzPct val="60000"/>
        <a:buFont typeface="Wingdings 2"/>
        <a:buChar char=""/>
        <a:defRPr kumimoji="0" sz="2600" kern="1200">
          <a:solidFill>
            <a:schemeClr val="tx2"/>
          </a:solidFill>
          <a:latin typeface="+mn-lt"/>
          <a:ea typeface="+mn-ea"/>
          <a:cs typeface="+mn-cs"/>
        </a:defRPr>
      </a:lvl5pPr>
      <a:lvl6pPr marL="3592106" indent="-326555" algn="l" rtl="0" eaLnBrk="1" latinLnBrk="0" hangingPunct="1">
        <a:spcBef>
          <a:spcPct val="20000"/>
        </a:spcBef>
        <a:buClr>
          <a:schemeClr val="accent1"/>
        </a:buClr>
        <a:buSzPct val="60000"/>
        <a:buFont typeface="Wingdings 2"/>
        <a:buChar char=""/>
        <a:defRPr kumimoji="0" sz="2600" kern="1200">
          <a:solidFill>
            <a:schemeClr val="tx2"/>
          </a:solidFill>
          <a:latin typeface="+mn-lt"/>
          <a:ea typeface="+mn-ea"/>
          <a:cs typeface="+mn-cs"/>
        </a:defRPr>
      </a:lvl6pPr>
      <a:lvl7pPr marL="4245216" indent="-326555" algn="l" rtl="0" eaLnBrk="1" latinLnBrk="0" hangingPunct="1">
        <a:spcBef>
          <a:spcPct val="20000"/>
        </a:spcBef>
        <a:buClr>
          <a:schemeClr val="accent1"/>
        </a:buClr>
        <a:buSzPct val="60000"/>
        <a:buFont typeface="Wingdings 2"/>
        <a:buChar char=""/>
        <a:defRPr kumimoji="0" sz="2300" kern="1200">
          <a:solidFill>
            <a:schemeClr val="tx2"/>
          </a:solidFill>
          <a:latin typeface="+mn-lt"/>
          <a:ea typeface="+mn-ea"/>
          <a:cs typeface="+mn-cs"/>
        </a:defRPr>
      </a:lvl7pPr>
      <a:lvl8pPr marL="4898327" indent="-326555" algn="l" rtl="0" eaLnBrk="1" latinLnBrk="0" hangingPunct="1">
        <a:spcBef>
          <a:spcPct val="20000"/>
        </a:spcBef>
        <a:buClr>
          <a:schemeClr val="accent1"/>
        </a:buClr>
        <a:buSzPct val="60000"/>
        <a:buFont typeface="Wingdings 2"/>
        <a:buChar char=""/>
        <a:defRPr kumimoji="0" sz="2300" kern="1200" baseline="0">
          <a:solidFill>
            <a:schemeClr val="tx2"/>
          </a:solidFill>
          <a:latin typeface="+mn-lt"/>
          <a:ea typeface="+mn-ea"/>
          <a:cs typeface="+mn-cs"/>
        </a:defRPr>
      </a:lvl8pPr>
      <a:lvl9pPr marL="5551437" indent="-326555" algn="l" rtl="0" eaLnBrk="1" latinLnBrk="0" hangingPunct="1">
        <a:spcBef>
          <a:spcPct val="20000"/>
        </a:spcBef>
        <a:buClr>
          <a:schemeClr val="accent1"/>
        </a:buClr>
        <a:buSzPct val="60000"/>
        <a:buFont typeface="Wingdings 2"/>
        <a:buChar char=""/>
        <a:defRPr kumimoji="0" sz="20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653110" algn="l" rtl="0" eaLnBrk="1" latinLnBrk="0" hangingPunct="1">
        <a:defRPr kumimoji="0" kern="1200">
          <a:solidFill>
            <a:schemeClr val="tx1"/>
          </a:solidFill>
          <a:latin typeface="+mn-lt"/>
          <a:ea typeface="+mn-ea"/>
          <a:cs typeface="+mn-cs"/>
        </a:defRPr>
      </a:lvl2pPr>
      <a:lvl3pPr marL="1306220" algn="l" rtl="0" eaLnBrk="1" latinLnBrk="0" hangingPunct="1">
        <a:defRPr kumimoji="0" kern="1200">
          <a:solidFill>
            <a:schemeClr val="tx1"/>
          </a:solidFill>
          <a:latin typeface="+mn-lt"/>
          <a:ea typeface="+mn-ea"/>
          <a:cs typeface="+mn-cs"/>
        </a:defRPr>
      </a:lvl3pPr>
      <a:lvl4pPr marL="1959331" algn="l" rtl="0" eaLnBrk="1" latinLnBrk="0" hangingPunct="1">
        <a:defRPr kumimoji="0" kern="1200">
          <a:solidFill>
            <a:schemeClr val="tx1"/>
          </a:solidFill>
          <a:latin typeface="+mn-lt"/>
          <a:ea typeface="+mn-ea"/>
          <a:cs typeface="+mn-cs"/>
        </a:defRPr>
      </a:lvl4pPr>
      <a:lvl5pPr marL="2612441" algn="l" rtl="0" eaLnBrk="1" latinLnBrk="0" hangingPunct="1">
        <a:defRPr kumimoji="0" kern="1200">
          <a:solidFill>
            <a:schemeClr val="tx1"/>
          </a:solidFill>
          <a:latin typeface="+mn-lt"/>
          <a:ea typeface="+mn-ea"/>
          <a:cs typeface="+mn-cs"/>
        </a:defRPr>
      </a:lvl5pPr>
      <a:lvl6pPr marL="3265551" algn="l" rtl="0" eaLnBrk="1" latinLnBrk="0" hangingPunct="1">
        <a:defRPr kumimoji="0" kern="1200">
          <a:solidFill>
            <a:schemeClr val="tx1"/>
          </a:solidFill>
          <a:latin typeface="+mn-lt"/>
          <a:ea typeface="+mn-ea"/>
          <a:cs typeface="+mn-cs"/>
        </a:defRPr>
      </a:lvl6pPr>
      <a:lvl7pPr marL="3918661" algn="l" rtl="0" eaLnBrk="1" latinLnBrk="0" hangingPunct="1">
        <a:defRPr kumimoji="0" kern="1200">
          <a:solidFill>
            <a:schemeClr val="tx1"/>
          </a:solidFill>
          <a:latin typeface="+mn-lt"/>
          <a:ea typeface="+mn-ea"/>
          <a:cs typeface="+mn-cs"/>
        </a:defRPr>
      </a:lvl7pPr>
      <a:lvl8pPr marL="4571771" algn="l" rtl="0" eaLnBrk="1" latinLnBrk="0" hangingPunct="1">
        <a:defRPr kumimoji="0" kern="1200">
          <a:solidFill>
            <a:schemeClr val="tx1"/>
          </a:solidFill>
          <a:latin typeface="+mn-lt"/>
          <a:ea typeface="+mn-ea"/>
          <a:cs typeface="+mn-cs"/>
        </a:defRPr>
      </a:lvl8pPr>
      <a:lvl9pPr marL="522488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noChangeArrowheads="1"/>
          </p:cNvPicPr>
          <p:nvPr>
            <p:ph idx="1"/>
          </p:nvPr>
        </p:nvPicPr>
        <p:blipFill>
          <a:blip r:embed="rId2">
            <a:lum contrast="6000"/>
          </a:blip>
          <a:srcRect/>
          <a:stretch>
            <a:fillRect/>
          </a:stretch>
        </p:blipFill>
        <p:spPr bwMode="auto">
          <a:xfrm>
            <a:off x="6096000" y="3229512"/>
            <a:ext cx="2209800" cy="1708248"/>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
        <p:nvSpPr>
          <p:cNvPr id="8" name="Rectangle 7"/>
          <p:cNvSpPr/>
          <p:nvPr/>
        </p:nvSpPr>
        <p:spPr>
          <a:xfrm>
            <a:off x="0" y="609600"/>
            <a:ext cx="14630400" cy="1859280"/>
          </a:xfrm>
          <a:prstGeom prst="rect">
            <a:avLst/>
          </a:prstGeom>
          <a:solidFill>
            <a:schemeClr val="bg1"/>
          </a:solidFill>
          <a:ln>
            <a:solidFill>
              <a:srgbClr val="FF0000"/>
            </a:solidFill>
          </a:ln>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pPr algn="ctr"/>
            <a:r>
              <a:rPr lang="en-US" sz="5100" b="1" dirty="0" smtClean="0">
                <a:solidFill>
                  <a:srgbClr val="3333FF"/>
                </a:solidFill>
                <a:latin typeface="Eras Bold ITC" pitchFamily="34" charset="0"/>
                <a:cs typeface="Times New Roman" pitchFamily="18" charset="0"/>
              </a:rPr>
              <a:t>Tips and Techniques: </a:t>
            </a:r>
          </a:p>
          <a:p>
            <a:pPr algn="ctr"/>
            <a:r>
              <a:rPr lang="en-US" sz="5100" b="1" dirty="0" smtClean="0">
                <a:solidFill>
                  <a:srgbClr val="3333FF"/>
                </a:solidFill>
                <a:latin typeface="Eras Bold ITC" pitchFamily="34" charset="0"/>
                <a:cs typeface="Times New Roman" pitchFamily="18" charset="0"/>
              </a:rPr>
              <a:t>How to write  down a good assignment</a:t>
            </a:r>
            <a:endParaRPr lang="en-US" sz="5100" dirty="0">
              <a:solidFill>
                <a:srgbClr val="00B050"/>
              </a:solidFill>
              <a:latin typeface="Eras Bold ITC" pitchFamily="34" charset="0"/>
            </a:endParaRPr>
          </a:p>
        </p:txBody>
      </p:sp>
      <p:sp>
        <p:nvSpPr>
          <p:cNvPr id="7" name="Rectangle 6"/>
          <p:cNvSpPr/>
          <p:nvPr/>
        </p:nvSpPr>
        <p:spPr>
          <a:xfrm>
            <a:off x="1584960" y="4480560"/>
            <a:ext cx="12070080" cy="2597188"/>
          </a:xfrm>
          <a:prstGeom prst="rect">
            <a:avLst/>
          </a:prstGeom>
        </p:spPr>
        <p:txBody>
          <a:bodyPr wrap="square" lIns="130622" tIns="65311" rIns="130622" bIns="65311">
            <a:spAutoFit/>
          </a:bodyPr>
          <a:lstStyle/>
          <a:p>
            <a:pPr algn="ctr">
              <a:lnSpc>
                <a:spcPct val="90000"/>
              </a:lnSpc>
              <a:defRPr/>
            </a:pPr>
            <a:endParaRPr lang="en-US" sz="2900" b="1" dirty="0" smtClean="0">
              <a:effectLst>
                <a:outerShdw blurRad="38100" dist="38100" dir="2700000" algn="tl">
                  <a:srgbClr val="C0C0C0"/>
                </a:outerShdw>
              </a:effectLst>
              <a:latin typeface="Eras Bold ITC" pitchFamily="34" charset="0"/>
            </a:endParaRPr>
          </a:p>
          <a:p>
            <a:pPr algn="ctr">
              <a:lnSpc>
                <a:spcPct val="90000"/>
              </a:lnSpc>
              <a:defRPr/>
            </a:pPr>
            <a:endParaRPr lang="en-US" sz="2900" b="1" dirty="0" smtClean="0">
              <a:effectLst>
                <a:outerShdw blurRad="38100" dist="38100" dir="2700000" algn="tl">
                  <a:srgbClr val="C0C0C0"/>
                </a:outerShdw>
              </a:effectLst>
              <a:latin typeface="Eras Bold ITC" pitchFamily="34" charset="0"/>
            </a:endParaRPr>
          </a:p>
          <a:p>
            <a:pPr algn="ctr">
              <a:lnSpc>
                <a:spcPct val="90000"/>
              </a:lnSpc>
              <a:defRPr/>
            </a:pPr>
            <a:r>
              <a:rPr lang="en-US" sz="4000" b="1" i="1" dirty="0" smtClean="0">
                <a:solidFill>
                  <a:srgbClr val="FF00FF"/>
                </a:solidFill>
                <a:effectLst>
                  <a:outerShdw blurRad="38100" dist="38100" dir="2700000" algn="tl">
                    <a:srgbClr val="C0C0C0"/>
                  </a:outerShdw>
                </a:effectLst>
                <a:latin typeface="Eras Bold ITC" pitchFamily="34" charset="0"/>
              </a:rPr>
              <a:t>Md. </a:t>
            </a:r>
            <a:r>
              <a:rPr lang="en-US" sz="4000" b="1" i="1" dirty="0" err="1" smtClean="0">
                <a:solidFill>
                  <a:srgbClr val="FF00FF"/>
                </a:solidFill>
                <a:effectLst>
                  <a:outerShdw blurRad="38100" dist="38100" dir="2700000" algn="tl">
                    <a:srgbClr val="C0C0C0"/>
                  </a:outerShdw>
                </a:effectLst>
                <a:latin typeface="Eras Bold ITC" pitchFamily="34" charset="0"/>
              </a:rPr>
              <a:t>Fouad</a:t>
            </a:r>
            <a:r>
              <a:rPr lang="en-US" sz="4000" b="1" i="1" dirty="0" smtClean="0">
                <a:solidFill>
                  <a:srgbClr val="FF00FF"/>
                </a:solidFill>
                <a:effectLst>
                  <a:outerShdw blurRad="38100" dist="38100" dir="2700000" algn="tl">
                    <a:srgbClr val="C0C0C0"/>
                  </a:outerShdw>
                </a:effectLst>
                <a:latin typeface="Eras Bold ITC" pitchFamily="34" charset="0"/>
              </a:rPr>
              <a:t> </a:t>
            </a:r>
            <a:r>
              <a:rPr lang="en-US" sz="4000" b="1" i="1" dirty="0" err="1" smtClean="0">
                <a:solidFill>
                  <a:srgbClr val="FF00FF"/>
                </a:solidFill>
                <a:effectLst>
                  <a:outerShdw blurRad="38100" dist="38100" dir="2700000" algn="tl">
                    <a:srgbClr val="C0C0C0"/>
                  </a:outerShdw>
                </a:effectLst>
                <a:latin typeface="Eras Bold ITC" pitchFamily="34" charset="0"/>
              </a:rPr>
              <a:t>Hossain</a:t>
            </a:r>
            <a:r>
              <a:rPr lang="en-US" sz="4000" b="1" i="1" dirty="0" smtClean="0">
                <a:solidFill>
                  <a:srgbClr val="FF00FF"/>
                </a:solidFill>
                <a:effectLst>
                  <a:outerShdw blurRad="38100" dist="38100" dir="2700000" algn="tl">
                    <a:srgbClr val="C0C0C0"/>
                  </a:outerShdw>
                </a:effectLst>
                <a:latin typeface="Eras Bold ITC" pitchFamily="34" charset="0"/>
              </a:rPr>
              <a:t> </a:t>
            </a:r>
            <a:r>
              <a:rPr lang="en-US" sz="4000" b="1" i="1" dirty="0" err="1" smtClean="0">
                <a:solidFill>
                  <a:srgbClr val="FF00FF"/>
                </a:solidFill>
                <a:effectLst>
                  <a:outerShdw blurRad="38100" dist="38100" dir="2700000" algn="tl">
                    <a:srgbClr val="C0C0C0"/>
                  </a:outerShdw>
                </a:effectLst>
                <a:latin typeface="Eras Bold ITC" pitchFamily="34" charset="0"/>
              </a:rPr>
              <a:t>Sarker</a:t>
            </a:r>
            <a:endParaRPr lang="en-US" sz="4000" b="1" i="1" dirty="0" smtClean="0">
              <a:solidFill>
                <a:srgbClr val="FF00FF"/>
              </a:solidFill>
              <a:effectLst>
                <a:outerShdw blurRad="38100" dist="38100" dir="2700000" algn="tl">
                  <a:srgbClr val="C0C0C0"/>
                </a:outerShdw>
              </a:effectLst>
              <a:latin typeface="Eras Bold ITC" pitchFamily="34" charset="0"/>
            </a:endParaRPr>
          </a:p>
          <a:p>
            <a:pPr algn="ctr">
              <a:lnSpc>
                <a:spcPct val="90000"/>
              </a:lnSpc>
              <a:defRPr/>
            </a:pPr>
            <a:r>
              <a:rPr lang="en-US" sz="4000" i="1" dirty="0" smtClean="0">
                <a:solidFill>
                  <a:srgbClr val="FF00FF"/>
                </a:solidFill>
                <a:effectLst>
                  <a:outerShdw blurRad="38100" dist="38100" dir="2700000" algn="tl">
                    <a:srgbClr val="C0C0C0"/>
                  </a:outerShdw>
                </a:effectLst>
                <a:latin typeface="Eras Bold ITC" pitchFamily="34" charset="0"/>
              </a:rPr>
              <a:t>Assistant Professor</a:t>
            </a:r>
          </a:p>
          <a:p>
            <a:pPr algn="ctr">
              <a:lnSpc>
                <a:spcPct val="90000"/>
              </a:lnSpc>
              <a:defRPr/>
            </a:pPr>
            <a:r>
              <a:rPr lang="en-US" sz="4000" i="1" dirty="0" smtClean="0">
                <a:solidFill>
                  <a:srgbClr val="FF00FF"/>
                </a:solidFill>
                <a:latin typeface="Eras Bold ITC" pitchFamily="34" charset="0"/>
              </a:rPr>
              <a:t>Daffodil International University (DIU)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fontScale="92500" lnSpcReduction="10000"/>
          </a:bodyPr>
          <a:lstStyle/>
          <a:p>
            <a:pPr marL="870814" indent="-870814" algn="thaiDist">
              <a:lnSpc>
                <a:spcPct val="70000"/>
              </a:lnSpc>
              <a:buNone/>
            </a:pPr>
            <a:endParaRPr lang="en-US" sz="3400" b="1" dirty="0" smtClean="0">
              <a:solidFill>
                <a:srgbClr val="000000"/>
              </a:solidFill>
              <a:latin typeface="Eras Demi ITC" pitchFamily="34" charset="0"/>
              <a:cs typeface="Times New Roman" pitchFamily="18" charset="0"/>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5. Descriptive Analysis </a:t>
            </a:r>
          </a:p>
          <a:p>
            <a:pPr marL="2013756" lvl="2" indent="-870814" algn="thaiDist">
              <a:lnSpc>
                <a:spcPct val="70000"/>
              </a:lnSpc>
              <a:buFontTx/>
              <a:buChar char="-"/>
            </a:pPr>
            <a:r>
              <a:rPr lang="en-US" dirty="0" smtClean="0">
                <a:solidFill>
                  <a:srgbClr val="000000"/>
                </a:solidFill>
                <a:latin typeface="Eras Demi ITC" pitchFamily="34" charset="0"/>
                <a:ea typeface="Times New Roman" pitchFamily="18" charset="0"/>
                <a:cs typeface="Angsana New" pitchFamily="18" charset="-34"/>
              </a:rPr>
              <a:t>Frequency and Percentage</a:t>
            </a:r>
          </a:p>
          <a:p>
            <a:pPr marL="2013756" lvl="2" indent="-870814" algn="thaiDist">
              <a:lnSpc>
                <a:spcPct val="70000"/>
              </a:lnSpc>
              <a:buFontTx/>
              <a:buChar char="-"/>
            </a:pPr>
            <a:r>
              <a:rPr lang="en-US" dirty="0" smtClean="0">
                <a:solidFill>
                  <a:srgbClr val="000000"/>
                </a:solidFill>
                <a:latin typeface="Eras Demi ITC" pitchFamily="34" charset="0"/>
                <a:ea typeface="Times New Roman" pitchFamily="18" charset="0"/>
                <a:cs typeface="Angsana New" pitchFamily="18" charset="-34"/>
              </a:rPr>
              <a:t>Arithmetic mean </a:t>
            </a:r>
          </a:p>
          <a:p>
            <a:pPr marL="2013756" lvl="2" indent="-870814" algn="thaiDist">
              <a:lnSpc>
                <a:spcPct val="70000"/>
              </a:lnSpc>
              <a:buFontTx/>
              <a:buChar char="-"/>
            </a:pPr>
            <a:r>
              <a:rPr lang="en-US" dirty="0" smtClean="0">
                <a:solidFill>
                  <a:srgbClr val="000000"/>
                </a:solidFill>
                <a:latin typeface="Eras Demi ITC" pitchFamily="34" charset="0"/>
                <a:ea typeface="Times New Roman" pitchFamily="18" charset="0"/>
                <a:cs typeface="Angsana New" pitchFamily="18" charset="-34"/>
              </a:rPr>
              <a:t>Standard deviation </a:t>
            </a:r>
          </a:p>
          <a:p>
            <a:pPr marL="870814" indent="-870814" algn="thaiDist">
              <a:lnSpc>
                <a:spcPct val="70000"/>
              </a:lnSpc>
              <a:buFontTx/>
              <a:buChar char="-"/>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6. Inferential Analysis </a:t>
            </a:r>
            <a:r>
              <a:rPr lang="en-US" sz="2900" dirty="0" smtClean="0">
                <a:solidFill>
                  <a:srgbClr val="000000"/>
                </a:solidFill>
                <a:latin typeface="Eras Demi ITC" pitchFamily="34" charset="0"/>
                <a:ea typeface="Times New Roman" pitchFamily="18" charset="0"/>
                <a:cs typeface="Angsana New" pitchFamily="18" charset="-34"/>
              </a:rPr>
              <a:t>(Hypothesis Testing)</a:t>
            </a:r>
          </a:p>
          <a:p>
            <a:pPr marL="1442285" lvl="1" indent="-870814" algn="thaiDist">
              <a:lnSpc>
                <a:spcPct val="70000"/>
              </a:lnSpc>
            </a:pPr>
            <a:r>
              <a:rPr lang="en-US" sz="2900" i="1" dirty="0" smtClean="0">
                <a:solidFill>
                  <a:srgbClr val="000000"/>
                </a:solidFill>
                <a:latin typeface="Eras Demi ITC" pitchFamily="34" charset="0"/>
                <a:ea typeface="Times New Roman" pitchFamily="18" charset="0"/>
                <a:cs typeface="Angsana New" pitchFamily="18" charset="-34"/>
              </a:rPr>
              <a:t>Null Hypothesis/Alternate Hypothesis </a:t>
            </a:r>
          </a:p>
          <a:p>
            <a:pPr marL="1442285" lvl="1" indent="-870814" algn="thaiDist">
              <a:lnSpc>
                <a:spcPct val="70000"/>
              </a:lnSpc>
            </a:pPr>
            <a:r>
              <a:rPr lang="en-US" sz="2900" i="1" u="sng" dirty="0" smtClean="0">
                <a:solidFill>
                  <a:srgbClr val="000000"/>
                </a:solidFill>
                <a:latin typeface="Eras Demi ITC" pitchFamily="34" charset="0"/>
                <a:ea typeface="Times New Roman" pitchFamily="18" charset="0"/>
                <a:cs typeface="Angsana New" pitchFamily="18" charset="-34"/>
              </a:rPr>
              <a:t>Two-tailed test</a:t>
            </a:r>
            <a:r>
              <a:rPr lang="en-US" sz="2900" i="1" dirty="0" smtClean="0">
                <a:solidFill>
                  <a:srgbClr val="000000"/>
                </a:solidFill>
                <a:latin typeface="Eras Demi ITC" pitchFamily="34" charset="0"/>
                <a:ea typeface="Times New Roman" pitchFamily="18" charset="0"/>
                <a:cs typeface="Angsana New" pitchFamily="18" charset="-34"/>
              </a:rPr>
              <a:t> (You don’t know the direction) and </a:t>
            </a:r>
            <a:r>
              <a:rPr lang="en-US" sz="2900" i="1" u="sng" dirty="0" smtClean="0">
                <a:solidFill>
                  <a:srgbClr val="000000"/>
                </a:solidFill>
                <a:latin typeface="Eras Demi ITC" pitchFamily="34" charset="0"/>
                <a:ea typeface="Times New Roman" pitchFamily="18" charset="0"/>
                <a:cs typeface="Angsana New" pitchFamily="18" charset="-34"/>
              </a:rPr>
              <a:t>One-tailed test </a:t>
            </a:r>
            <a:r>
              <a:rPr lang="en-US" sz="2900" i="1" dirty="0" smtClean="0">
                <a:solidFill>
                  <a:srgbClr val="000000"/>
                </a:solidFill>
                <a:latin typeface="Eras Demi ITC" pitchFamily="34" charset="0"/>
                <a:ea typeface="Times New Roman" pitchFamily="18" charset="0"/>
                <a:cs typeface="Angsana New" pitchFamily="18" charset="-34"/>
              </a:rPr>
              <a:t>(You know the direction)</a:t>
            </a:r>
          </a:p>
          <a:p>
            <a:pPr marL="1442285" lvl="1" indent="-870814" algn="thaiDist">
              <a:lnSpc>
                <a:spcPct val="70000"/>
              </a:lnSpc>
              <a:buNone/>
            </a:pPr>
            <a:endParaRPr lang="en-US" sz="2900" i="1" dirty="0" smtClean="0">
              <a:solidFill>
                <a:srgbClr val="000000"/>
              </a:solidFill>
              <a:latin typeface="Eras Demi ITC" pitchFamily="34" charset="0"/>
              <a:ea typeface="Times New Roman" pitchFamily="18" charset="0"/>
              <a:cs typeface="Angsana New" pitchFamily="18" charset="-34"/>
            </a:endParaRPr>
          </a:p>
          <a:p>
            <a:pPr marL="1442285" lvl="1" indent="-870814" algn="thaiDist">
              <a:lnSpc>
                <a:spcPct val="70000"/>
              </a:lnSpc>
            </a:pPr>
            <a:r>
              <a:rPr lang="en-US" sz="2900" b="1" dirty="0" smtClean="0">
                <a:solidFill>
                  <a:srgbClr val="FF0000"/>
                </a:solidFill>
                <a:latin typeface="Eras Demi ITC" pitchFamily="34" charset="0"/>
                <a:ea typeface="Times New Roman" pitchFamily="18" charset="0"/>
                <a:cs typeface="Angsana New" pitchFamily="18" charset="-34"/>
              </a:rPr>
              <a:t>Structural Equation Modeling (SEM) </a:t>
            </a:r>
            <a:r>
              <a:rPr lang="en-US" sz="2900" dirty="0" smtClean="0">
                <a:latin typeface="Eras Demi ITC" pitchFamily="34" charset="0"/>
                <a:ea typeface="Times New Roman" pitchFamily="18" charset="0"/>
                <a:cs typeface="Angsana New" pitchFamily="18" charset="-34"/>
              </a:rPr>
              <a:t>Technique</a:t>
            </a:r>
            <a:r>
              <a:rPr lang="en-US" sz="2900" b="1" dirty="0" smtClean="0">
                <a:solidFill>
                  <a:srgbClr val="FF0000"/>
                </a:solidFill>
                <a:latin typeface="Eras Demi ITC" pitchFamily="34" charset="0"/>
                <a:ea typeface="Times New Roman" pitchFamily="18" charset="0"/>
                <a:cs typeface="Angsana New" pitchFamily="18" charset="-34"/>
              </a:rPr>
              <a:t> </a:t>
            </a:r>
            <a:r>
              <a:rPr lang="en-US" sz="2900" dirty="0" smtClean="0">
                <a:solidFill>
                  <a:srgbClr val="000000"/>
                </a:solidFill>
                <a:latin typeface="Eras Demi ITC" pitchFamily="34" charset="0"/>
                <a:ea typeface="Times New Roman" pitchFamily="18" charset="0"/>
                <a:cs typeface="Angsana New" pitchFamily="18" charset="-34"/>
              </a:rPr>
              <a:t>through 	AMOS/LISREL, etc.</a:t>
            </a:r>
          </a:p>
          <a:p>
            <a:pPr marL="870814" indent="-870814" algn="thaiDist">
              <a:lnSpc>
                <a:spcPct val="70000"/>
              </a:lnSpc>
              <a:buNone/>
            </a:pPr>
            <a:r>
              <a:rPr lang="en-US" sz="2900" dirty="0" smtClean="0">
                <a:solidFill>
                  <a:srgbClr val="000000"/>
                </a:solidFill>
                <a:latin typeface="Eras Demi ITC" pitchFamily="34" charset="0"/>
                <a:ea typeface="Times New Roman" pitchFamily="18" charset="0"/>
                <a:cs typeface="Angsana New" pitchFamily="18" charset="-34"/>
              </a:rPr>
              <a:t>		- SEM includes </a:t>
            </a:r>
            <a:r>
              <a:rPr lang="en-US" sz="2900" b="1" dirty="0" smtClean="0">
                <a:solidFill>
                  <a:srgbClr val="000000"/>
                </a:solidFill>
                <a:latin typeface="Eras Demi ITC" pitchFamily="34" charset="0"/>
                <a:ea typeface="Times New Roman" pitchFamily="18" charset="0"/>
                <a:cs typeface="Angsana New" pitchFamily="18" charset="-34"/>
              </a:rPr>
              <a:t>general linear model </a:t>
            </a:r>
            <a:r>
              <a:rPr lang="en-US" sz="2900" dirty="0" smtClean="0">
                <a:solidFill>
                  <a:srgbClr val="000000"/>
                </a:solidFill>
                <a:latin typeface="Eras Demi ITC" pitchFamily="34" charset="0"/>
                <a:ea typeface="Times New Roman" pitchFamily="18" charset="0"/>
                <a:cs typeface="Angsana New" pitchFamily="18" charset="-34"/>
              </a:rPr>
              <a:t>and </a:t>
            </a:r>
            <a:r>
              <a:rPr lang="en-US" sz="2900" b="1" dirty="0" smtClean="0">
                <a:solidFill>
                  <a:srgbClr val="000000"/>
                </a:solidFill>
                <a:latin typeface="Eras Demi ITC" pitchFamily="34" charset="0"/>
                <a:ea typeface="Times New Roman" pitchFamily="18" charset="0"/>
                <a:cs typeface="Angsana New" pitchFamily="18" charset="-34"/>
              </a:rPr>
              <a:t>common factor analysis</a:t>
            </a: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		</a:t>
            </a:r>
          </a:p>
          <a:p>
            <a:pPr marL="870814" indent="-870814" algn="thaiDist">
              <a:lnSpc>
                <a:spcPct val="70000"/>
              </a:lnSpc>
              <a:buFont typeface="Wingdings" pitchFamily="2" charset="2"/>
              <a:buChar char="v"/>
            </a:pPr>
            <a:r>
              <a:rPr lang="en-US" sz="2900" b="1" dirty="0" smtClean="0">
                <a:solidFill>
                  <a:srgbClr val="000000"/>
                </a:solidFill>
                <a:latin typeface="Eras Demi ITC" pitchFamily="34" charset="0"/>
                <a:ea typeface="Times New Roman" pitchFamily="18" charset="0"/>
                <a:cs typeface="Angsana New" pitchFamily="18" charset="-34"/>
              </a:rPr>
              <a:t>Factor Analysis (Confirmatory Factor Analysis – CFA and Exploratory Factor Analysis - EFA)</a:t>
            </a:r>
          </a:p>
          <a:p>
            <a:pPr marL="870814" indent="-870814" algn="thaiDist">
              <a:lnSpc>
                <a:spcPct val="70000"/>
              </a:lnSpc>
              <a:buNone/>
              <a:defRPr/>
            </a:pPr>
            <a:endParaRPr lang="en-US" sz="2900"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defRPr/>
            </a:pPr>
            <a:r>
              <a:rPr lang="en-US" sz="2900" dirty="0" smtClean="0">
                <a:solidFill>
                  <a:srgbClr val="000000"/>
                </a:solidFill>
                <a:latin typeface="Eras Demi ITC" pitchFamily="34" charset="0"/>
                <a:ea typeface="Times New Roman" pitchFamily="18" charset="0"/>
                <a:cs typeface="Angsana New" pitchFamily="18" charset="-34"/>
              </a:rPr>
              <a:t>       </a:t>
            </a:r>
            <a:endParaRPr lang="en-US" sz="29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Demi ITC" pitchFamily="34" charset="0"/>
                <a:cs typeface="Angsana New" pitchFamily="18" charset="-34"/>
              </a:rPr>
              <a:t>Be continued…………</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5" end="15"/>
                                            </p:txEl>
                                          </p:spTgt>
                                        </p:tgtEl>
                                        <p:attrNameLst>
                                          <p:attrName>style.visibility</p:attrName>
                                        </p:attrNameLst>
                                      </p:cBhvr>
                                      <p:to>
                                        <p:strVal val="visible"/>
                                      </p:to>
                                    </p:set>
                                    <p:animEffect transition="in" filter="barn(inVertical)">
                                      <p:cBhvr>
                                        <p:cTn id="13"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lnSpcReduction="10000"/>
          </a:bodyPr>
          <a:lstStyle/>
          <a:p>
            <a:pPr marL="870814" indent="-870814" algn="thaiDist">
              <a:lnSpc>
                <a:spcPct val="70000"/>
              </a:lnSpc>
              <a:buNone/>
            </a:pPr>
            <a:endParaRPr lang="en-US" sz="3400" b="1" dirty="0" smtClean="0">
              <a:solidFill>
                <a:srgbClr val="000000"/>
              </a:solidFill>
              <a:latin typeface="Eras Demi ITC" pitchFamily="34" charset="0"/>
              <a:cs typeface="Times New Roman" pitchFamily="18" charset="0"/>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Summary of findings </a:t>
            </a:r>
            <a:r>
              <a:rPr lang="en-US" sz="2900" dirty="0" smtClean="0">
                <a:solidFill>
                  <a:srgbClr val="000000"/>
                </a:solidFill>
                <a:latin typeface="Eras Demi ITC" pitchFamily="34" charset="0"/>
                <a:ea typeface="Times New Roman" pitchFamily="18" charset="0"/>
                <a:cs typeface="Angsana New" pitchFamily="18" charset="-34"/>
              </a:rPr>
              <a:t>(specific answer based on research questions/hypothesis)</a:t>
            </a:r>
          </a:p>
          <a:p>
            <a:pPr marL="870814" indent="-870814" algn="thaiDist">
              <a:lnSpc>
                <a:spcPct val="70000"/>
              </a:lnSpc>
              <a:buNone/>
            </a:pPr>
            <a:endParaRPr lang="en-US" sz="2900"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Conclusions</a:t>
            </a:r>
            <a:r>
              <a:rPr lang="en-US" sz="2900" dirty="0" smtClean="0">
                <a:solidFill>
                  <a:srgbClr val="000000"/>
                </a:solidFill>
                <a:latin typeface="Eras Demi ITC" pitchFamily="34" charset="0"/>
                <a:ea typeface="Times New Roman" pitchFamily="18" charset="0"/>
                <a:cs typeface="Angsana New" pitchFamily="18" charset="-34"/>
              </a:rPr>
              <a:t> (Convert statistical language to academic language)</a:t>
            </a:r>
          </a:p>
          <a:p>
            <a:pPr marL="870814" indent="-870814" algn="thaiDist">
              <a:lnSpc>
                <a:spcPct val="70000"/>
              </a:lnSpc>
              <a:buNone/>
            </a:pPr>
            <a:endParaRPr lang="en-US" sz="2900"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Recommendations </a:t>
            </a:r>
            <a:r>
              <a:rPr lang="en-US" sz="2900" dirty="0" smtClean="0">
                <a:solidFill>
                  <a:srgbClr val="000000"/>
                </a:solidFill>
                <a:latin typeface="Eras Demi ITC" pitchFamily="34" charset="0"/>
                <a:ea typeface="Times New Roman" pitchFamily="18" charset="0"/>
                <a:cs typeface="Angsana New" pitchFamily="18" charset="-34"/>
              </a:rPr>
              <a:t>(Specific suggestions)</a:t>
            </a:r>
          </a:p>
          <a:p>
            <a:pPr marL="870814" indent="-870814" algn="thaiDist">
              <a:lnSpc>
                <a:spcPct val="70000"/>
              </a:lnSpc>
              <a:buNone/>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Further study </a:t>
            </a:r>
          </a:p>
          <a:p>
            <a:pPr marL="1442285" lvl="1" indent="-870814" algn="thaiDist">
              <a:lnSpc>
                <a:spcPct val="70000"/>
              </a:lnSpc>
            </a:pPr>
            <a:r>
              <a:rPr lang="en-US" sz="2900" dirty="0" smtClean="0">
                <a:solidFill>
                  <a:srgbClr val="000000"/>
                </a:solidFill>
                <a:latin typeface="Eras Demi ITC" pitchFamily="34" charset="0"/>
                <a:ea typeface="Times New Roman" pitchFamily="18" charset="0"/>
                <a:cs typeface="Angsana New" pitchFamily="18" charset="-34"/>
              </a:rPr>
              <a:t>Further study will come up from limitations</a:t>
            </a:r>
          </a:p>
          <a:p>
            <a:pPr marL="1442285" lvl="1" indent="-870814" algn="thaiDist">
              <a:lnSpc>
                <a:spcPct val="70000"/>
              </a:lnSpc>
              <a:buNone/>
            </a:pPr>
            <a:endParaRPr lang="en-US" sz="2900" dirty="0" smtClean="0">
              <a:solidFill>
                <a:srgbClr val="000000"/>
              </a:solidFill>
              <a:latin typeface="Eras Demi ITC" pitchFamily="34" charset="0"/>
              <a:ea typeface="Times New Roman" pitchFamily="18" charset="0"/>
              <a:cs typeface="Angsana New" pitchFamily="18" charset="-34"/>
            </a:endParaRPr>
          </a:p>
          <a:p>
            <a:pPr marL="1442285" lvl="1" indent="-870814" algn="thaiDist">
              <a:lnSpc>
                <a:spcPct val="70000"/>
              </a:lnSpc>
            </a:pPr>
            <a:r>
              <a:rPr lang="en-US" sz="2900" dirty="0" smtClean="0">
                <a:solidFill>
                  <a:srgbClr val="000000"/>
                </a:solidFill>
                <a:latin typeface="Eras Demi ITC" pitchFamily="34" charset="0"/>
                <a:ea typeface="Times New Roman" pitchFamily="18" charset="0"/>
                <a:cs typeface="Angsana New" pitchFamily="18" charset="-34"/>
              </a:rPr>
              <a:t>The results may point to a new topic or hypothesis</a:t>
            </a:r>
          </a:p>
          <a:p>
            <a:pPr marL="1442285" lvl="1" indent="-870814" algn="thaiDist">
              <a:lnSpc>
                <a:spcPct val="70000"/>
              </a:lnSpc>
              <a:buNone/>
            </a:pPr>
            <a:endParaRPr lang="en-US" sz="2900" dirty="0" smtClean="0">
              <a:solidFill>
                <a:srgbClr val="000000"/>
              </a:solidFill>
              <a:latin typeface="Eras Demi ITC" pitchFamily="34" charset="0"/>
              <a:ea typeface="Times New Roman" pitchFamily="18" charset="0"/>
              <a:cs typeface="Angsana New" pitchFamily="18" charset="-34"/>
            </a:endParaRPr>
          </a:p>
          <a:p>
            <a:pPr marL="1442285" lvl="1" indent="-870814" algn="thaiDist">
              <a:lnSpc>
                <a:spcPct val="70000"/>
              </a:lnSpc>
            </a:pPr>
            <a:r>
              <a:rPr lang="en-US" sz="2900" dirty="0" smtClean="0">
                <a:solidFill>
                  <a:srgbClr val="000000"/>
                </a:solidFill>
                <a:latin typeface="Eras Demi ITC" pitchFamily="34" charset="0"/>
                <a:ea typeface="Times New Roman" pitchFamily="18" charset="0"/>
                <a:cs typeface="Angsana New" pitchFamily="18" charset="-34"/>
              </a:rPr>
              <a:t>This may be variation on the original theory, variables used, sample size or statistical model that has been refined and modified to obtain a more accurate reflection of reality</a:t>
            </a:r>
          </a:p>
          <a:p>
            <a:pPr marL="870814" indent="-870814" algn="thaiDist">
              <a:lnSpc>
                <a:spcPct val="70000"/>
              </a:lnSpc>
              <a:buNone/>
              <a:defRPr/>
            </a:pPr>
            <a:endParaRPr lang="en-US" sz="2900"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defRPr/>
            </a:pPr>
            <a:r>
              <a:rPr lang="en-US" sz="2900" dirty="0" smtClean="0">
                <a:solidFill>
                  <a:srgbClr val="000000"/>
                </a:solidFill>
                <a:latin typeface="Eras Demi ITC" pitchFamily="34" charset="0"/>
                <a:ea typeface="Times New Roman" pitchFamily="18" charset="0"/>
                <a:cs typeface="Angsana New" pitchFamily="18" charset="-34"/>
              </a:rPr>
              <a:t>       </a:t>
            </a:r>
            <a:endParaRPr lang="en-US" sz="29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V. Conclusions</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4" end="14"/>
                                            </p:txEl>
                                          </p:spTgt>
                                        </p:tgtEl>
                                        <p:attrNameLst>
                                          <p:attrName>style.visibility</p:attrName>
                                        </p:attrNameLst>
                                      </p:cBhvr>
                                      <p:to>
                                        <p:strVal val="visible"/>
                                      </p:to>
                                    </p:set>
                                    <p:animEffect transition="in" filter="barn(inVertical)">
                                      <p:cBhvr>
                                        <p:cTn id="13"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lnSpcReduction="10000"/>
          </a:bodyPr>
          <a:lstStyle/>
          <a:p>
            <a:pPr marL="870814" indent="-870814" algn="thaiDist">
              <a:lnSpc>
                <a:spcPct val="70000"/>
              </a:lnSpc>
              <a:buNone/>
            </a:pPr>
            <a:endParaRPr lang="en-US" sz="3400" b="1" dirty="0" smtClean="0">
              <a:solidFill>
                <a:srgbClr val="000000"/>
              </a:solidFill>
              <a:latin typeface="Eras Demi ITC" pitchFamily="34" charset="0"/>
              <a:cs typeface="Times New Roman" pitchFamily="18" charset="0"/>
            </a:endParaRPr>
          </a:p>
          <a:p>
            <a:pPr marL="870814" indent="-870814" algn="just">
              <a:lnSpc>
                <a:spcPct val="70000"/>
              </a:lnSpc>
              <a:buNone/>
            </a:pPr>
            <a:r>
              <a:rPr lang="en-US" sz="2900" b="1" u="sng" dirty="0" smtClean="0">
                <a:solidFill>
                  <a:srgbClr val="000000"/>
                </a:solidFill>
                <a:latin typeface="Eras Demi ITC" pitchFamily="34" charset="0"/>
                <a:ea typeface="Times New Roman" pitchFamily="18" charset="0"/>
                <a:cs typeface="Angsana New" pitchFamily="18" charset="-34"/>
              </a:rPr>
              <a:t>Two (2) Styles</a:t>
            </a:r>
            <a:r>
              <a:rPr lang="en-US" sz="2900" b="1" dirty="0" smtClean="0">
                <a:solidFill>
                  <a:srgbClr val="000000"/>
                </a:solidFill>
                <a:latin typeface="Eras Demi ITC" pitchFamily="34" charset="0"/>
                <a:ea typeface="Times New Roman" pitchFamily="18" charset="0"/>
                <a:cs typeface="Angsana New" pitchFamily="18" charset="-34"/>
              </a:rPr>
              <a:t> </a:t>
            </a:r>
            <a:r>
              <a:rPr lang="en-US" sz="2900" b="1" i="1" dirty="0" smtClean="0">
                <a:solidFill>
                  <a:srgbClr val="000000"/>
                </a:solidFill>
                <a:latin typeface="Eras Demi ITC" pitchFamily="34" charset="0"/>
                <a:ea typeface="Times New Roman" pitchFamily="18" charset="0"/>
                <a:cs typeface="Angsana New" pitchFamily="18" charset="-34"/>
              </a:rPr>
              <a:t>[Mostly Used]</a:t>
            </a:r>
          </a:p>
          <a:p>
            <a:pPr marL="870814" indent="-870814" algn="just">
              <a:lnSpc>
                <a:spcPct val="70000"/>
              </a:lnSpc>
              <a:buNone/>
            </a:pPr>
            <a:r>
              <a:rPr lang="en-US" sz="2900" dirty="0" smtClean="0">
                <a:solidFill>
                  <a:srgbClr val="000000"/>
                </a:solidFill>
                <a:latin typeface="Eras Demi ITC" pitchFamily="34" charset="0"/>
                <a:ea typeface="Times New Roman" pitchFamily="18" charset="0"/>
                <a:cs typeface="Angsana New" pitchFamily="18" charset="-34"/>
              </a:rPr>
              <a:t> </a:t>
            </a:r>
          </a:p>
          <a:p>
            <a:pPr marL="870814" indent="-870814" algn="ju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1. APA (American Psychological Association) System – </a:t>
            </a:r>
          </a:p>
          <a:p>
            <a:pPr marL="870814" indent="-870814" algn="just">
              <a:lnSpc>
                <a:spcPct val="70000"/>
              </a:lnSpc>
              <a:buNone/>
            </a:pPr>
            <a:r>
              <a:rPr lang="en-US" sz="2900" dirty="0" smtClean="0">
                <a:solidFill>
                  <a:srgbClr val="000000"/>
                </a:solidFill>
                <a:latin typeface="Eras Demi ITC" pitchFamily="34" charset="0"/>
                <a:ea typeface="Times New Roman" pitchFamily="18" charset="0"/>
                <a:cs typeface="Angsana New" pitchFamily="18" charset="-34"/>
              </a:rPr>
              <a:t>	-  Last name of Author, year of publication, e.g. (Lau, 2007) as </a:t>
            </a:r>
            <a:r>
              <a:rPr lang="en-US" sz="2900" b="1" dirty="0" smtClean="0">
                <a:solidFill>
                  <a:srgbClr val="3366FF"/>
                </a:solidFill>
                <a:latin typeface="Eras Demi ITC" pitchFamily="34" charset="0"/>
                <a:ea typeface="Times New Roman" pitchFamily="18" charset="0"/>
                <a:cs typeface="Angsana New" pitchFamily="18" charset="-34"/>
              </a:rPr>
              <a:t>text citations</a:t>
            </a:r>
            <a:r>
              <a:rPr lang="en-US" sz="2900" b="1" dirty="0" smtClean="0">
                <a:solidFill>
                  <a:srgbClr val="000000"/>
                </a:solidFill>
                <a:latin typeface="Eras Demi ITC" pitchFamily="34" charset="0"/>
                <a:ea typeface="Times New Roman" pitchFamily="18" charset="0"/>
                <a:cs typeface="Angsana New" pitchFamily="18" charset="-34"/>
              </a:rPr>
              <a:t>.</a:t>
            </a:r>
          </a:p>
          <a:p>
            <a:pPr marL="870814" indent="-870814" algn="just">
              <a:lnSpc>
                <a:spcPct val="70000"/>
              </a:lnSpc>
              <a:buNone/>
            </a:pPr>
            <a:r>
              <a:rPr lang="en-US" sz="2900" dirty="0" smtClean="0">
                <a:solidFill>
                  <a:srgbClr val="000000"/>
                </a:solidFill>
                <a:latin typeface="Eras Demi ITC" pitchFamily="34" charset="0"/>
                <a:ea typeface="Times New Roman" pitchFamily="18" charset="0"/>
                <a:cs typeface="Angsana New" pitchFamily="18" charset="-34"/>
              </a:rPr>
              <a:t>	-  Last name, first name (yr), title, </a:t>
            </a:r>
            <a:r>
              <a:rPr lang="en-US" sz="2900" u="sng" dirty="0" smtClean="0">
                <a:solidFill>
                  <a:srgbClr val="000000"/>
                </a:solidFill>
                <a:latin typeface="Eras Demi ITC" pitchFamily="34" charset="0"/>
                <a:ea typeface="Times New Roman" pitchFamily="18" charset="0"/>
                <a:cs typeface="Angsana New" pitchFamily="18" charset="-34"/>
              </a:rPr>
              <a:t>name of publications</a:t>
            </a:r>
            <a:r>
              <a:rPr lang="en-US" sz="2900" dirty="0" smtClean="0">
                <a:solidFill>
                  <a:srgbClr val="000000"/>
                </a:solidFill>
                <a:latin typeface="Eras Demi ITC" pitchFamily="34" charset="0"/>
                <a:ea typeface="Times New Roman" pitchFamily="18" charset="0"/>
                <a:cs typeface="Angsana New" pitchFamily="18" charset="-34"/>
              </a:rPr>
              <a:t>, volume, pp. as    </a:t>
            </a:r>
          </a:p>
          <a:p>
            <a:pPr marL="870814" indent="-870814" algn="ju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              </a:t>
            </a:r>
            <a:r>
              <a:rPr lang="en-US" sz="2900" b="1" dirty="0" smtClean="0">
                <a:solidFill>
                  <a:srgbClr val="3366FF"/>
                </a:solidFill>
                <a:latin typeface="Eras Demi ITC" pitchFamily="34" charset="0"/>
                <a:ea typeface="Times New Roman" pitchFamily="18" charset="0"/>
                <a:cs typeface="Angsana New" pitchFamily="18" charset="-34"/>
              </a:rPr>
              <a:t>reference citations</a:t>
            </a:r>
          </a:p>
          <a:p>
            <a:pPr marL="870814" indent="-870814" algn="just">
              <a:lnSpc>
                <a:spcPct val="70000"/>
              </a:lnSpc>
              <a:buNone/>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just">
              <a:lnSpc>
                <a:spcPct val="70000"/>
              </a:lnSpc>
              <a:buNone/>
            </a:pPr>
            <a:r>
              <a:rPr lang="en-US" sz="2900" dirty="0" smtClean="0">
                <a:solidFill>
                  <a:srgbClr val="000000"/>
                </a:solidFill>
                <a:latin typeface="Eras Demi ITC" pitchFamily="34" charset="0"/>
                <a:ea typeface="Times New Roman" pitchFamily="18" charset="0"/>
                <a:cs typeface="Angsana New" pitchFamily="18" charset="-34"/>
              </a:rPr>
              <a:t> </a:t>
            </a:r>
            <a:r>
              <a:rPr lang="en-US" sz="2900" dirty="0" smtClean="0">
                <a:solidFill>
                  <a:schemeClr val="tx1"/>
                </a:solidFill>
                <a:latin typeface="Eras Demi ITC" pitchFamily="34" charset="0"/>
              </a:rPr>
              <a:t> </a:t>
            </a:r>
            <a:r>
              <a:rPr lang="en-US" sz="2900" b="1" dirty="0" smtClean="0">
                <a:solidFill>
                  <a:srgbClr val="0070C0"/>
                </a:solidFill>
                <a:latin typeface="Eras Demi ITC" pitchFamily="34" charset="0"/>
              </a:rPr>
              <a:t>Text citation example:</a:t>
            </a:r>
          </a:p>
          <a:p>
            <a:pPr marL="870814" indent="-870814" algn="just">
              <a:lnSpc>
                <a:spcPct val="70000"/>
              </a:lnSpc>
              <a:buNone/>
            </a:pPr>
            <a:r>
              <a:rPr lang="en-US" sz="2900" dirty="0" smtClean="0">
                <a:solidFill>
                  <a:schemeClr val="tx1"/>
                </a:solidFill>
                <a:latin typeface="Eras Demi ITC" pitchFamily="34" charset="0"/>
              </a:rPr>
              <a:t>         Corporate Social Responsibility (CSR) means the benevolent activities of the corporate bodies which will bring about the overall betterment of the mass people in the society and which has a linchpin role to contribute in the macro economy of the country </a:t>
            </a:r>
            <a:r>
              <a:rPr lang="en-US" sz="2900" dirty="0" smtClean="0">
                <a:solidFill>
                  <a:srgbClr val="0070C0"/>
                </a:solidFill>
                <a:latin typeface="Eras Demi ITC" pitchFamily="34" charset="0"/>
              </a:rPr>
              <a:t>(</a:t>
            </a:r>
            <a:r>
              <a:rPr lang="en-US" sz="2900" dirty="0" err="1" smtClean="0">
                <a:solidFill>
                  <a:srgbClr val="0070C0"/>
                </a:solidFill>
                <a:latin typeface="Eras Demi ITC" pitchFamily="34" charset="0"/>
              </a:rPr>
              <a:t>Sarker</a:t>
            </a:r>
            <a:r>
              <a:rPr lang="en-US" sz="2900" dirty="0" smtClean="0">
                <a:solidFill>
                  <a:srgbClr val="0070C0"/>
                </a:solidFill>
                <a:latin typeface="Eras Demi ITC" pitchFamily="34" charset="0"/>
              </a:rPr>
              <a:t>,  2012).</a:t>
            </a:r>
          </a:p>
          <a:p>
            <a:pPr marL="870814" indent="-870814" algn="just">
              <a:lnSpc>
                <a:spcPct val="70000"/>
              </a:lnSpc>
              <a:buNone/>
            </a:pPr>
            <a:endParaRPr lang="en-US" sz="2900" b="1" dirty="0" smtClean="0">
              <a:solidFill>
                <a:srgbClr val="3366FF"/>
              </a:solidFill>
              <a:latin typeface="Eras Demi ITC" pitchFamily="34" charset="0"/>
              <a:ea typeface="Times New Roman" pitchFamily="18" charset="0"/>
              <a:cs typeface="Angsana New" pitchFamily="18" charset="-34"/>
            </a:endParaRPr>
          </a:p>
          <a:p>
            <a:pPr marL="870814" indent="-870814" algn="thaiDist">
              <a:lnSpc>
                <a:spcPct val="70000"/>
              </a:lnSpc>
              <a:buNone/>
              <a:defRPr/>
            </a:pPr>
            <a:r>
              <a:rPr lang="en-US" sz="2900" b="1" dirty="0" smtClean="0">
                <a:solidFill>
                  <a:srgbClr val="7030A0"/>
                </a:solidFill>
                <a:latin typeface="Eras Demi ITC" pitchFamily="34" charset="0"/>
                <a:ea typeface="Times New Roman" pitchFamily="18" charset="0"/>
                <a:cs typeface="Angsana New" pitchFamily="18" charset="-34"/>
              </a:rPr>
              <a:t>  </a:t>
            </a:r>
            <a:r>
              <a:rPr lang="en-US" sz="2900" b="1" dirty="0" smtClean="0">
                <a:solidFill>
                  <a:srgbClr val="0070C0"/>
                </a:solidFill>
                <a:latin typeface="Eras Demi ITC" pitchFamily="34" charset="0"/>
                <a:ea typeface="Times New Roman" pitchFamily="18" charset="0"/>
                <a:cs typeface="Angsana New" pitchFamily="18" charset="-34"/>
              </a:rPr>
              <a:t>Reference citation Example:</a:t>
            </a:r>
            <a:endParaRPr lang="en-US" sz="2900" dirty="0" smtClean="0">
              <a:solidFill>
                <a:srgbClr val="0070C0"/>
              </a:solidFill>
              <a:latin typeface="Eras Demi ITC" pitchFamily="34" charset="0"/>
              <a:ea typeface="Times New Roman" pitchFamily="18" charset="0"/>
              <a:cs typeface="Angsana New" pitchFamily="18" charset="-34"/>
            </a:endParaRPr>
          </a:p>
          <a:p>
            <a:pPr marL="870814" indent="-870814" algn="thaiDist">
              <a:lnSpc>
                <a:spcPct val="70000"/>
              </a:lnSpc>
              <a:buNone/>
              <a:defRPr/>
            </a:pPr>
            <a:r>
              <a:rPr lang="en-US" sz="2900" dirty="0" smtClean="0">
                <a:solidFill>
                  <a:srgbClr val="000000"/>
                </a:solidFill>
                <a:latin typeface="Eras Demi ITC" pitchFamily="34" charset="0"/>
                <a:ea typeface="Times New Roman" pitchFamily="18" charset="0"/>
                <a:cs typeface="Angsana New" pitchFamily="18" charset="-34"/>
              </a:rPr>
              <a:t>         </a:t>
            </a:r>
            <a:r>
              <a:rPr lang="en-US" sz="2900" dirty="0" err="1" smtClean="0">
                <a:solidFill>
                  <a:schemeClr val="tx1"/>
                </a:solidFill>
                <a:latin typeface="Eras Demi ITC" pitchFamily="34" charset="0"/>
              </a:rPr>
              <a:t>Sarker</a:t>
            </a:r>
            <a:r>
              <a:rPr lang="en-US" sz="2900" dirty="0" smtClean="0">
                <a:solidFill>
                  <a:schemeClr val="tx1"/>
                </a:solidFill>
                <a:latin typeface="Eras Demi ITC" pitchFamily="34" charset="0"/>
              </a:rPr>
              <a:t>, M. F. H. (2012). Corporate social responsibility of private banks in Bangladesh: Expectations, achievements and challenges. </a:t>
            </a:r>
            <a:r>
              <a:rPr lang="en-US" sz="2900" i="1" dirty="0" smtClean="0">
                <a:solidFill>
                  <a:schemeClr val="tx1"/>
                </a:solidFill>
                <a:latin typeface="Eras Demi ITC" pitchFamily="34" charset="0"/>
              </a:rPr>
              <a:t>Journal of Public Administration and Governance</a:t>
            </a:r>
            <a:r>
              <a:rPr lang="en-US" sz="2900" dirty="0" smtClean="0">
                <a:solidFill>
                  <a:schemeClr val="tx1"/>
                </a:solidFill>
                <a:latin typeface="Eras Demi ITC" pitchFamily="34" charset="0"/>
              </a:rPr>
              <a:t>, 2(1), 178-187.</a:t>
            </a:r>
          </a:p>
          <a:p>
            <a:pPr marL="870814" indent="-870814" algn="thaiDist">
              <a:lnSpc>
                <a:spcPct val="70000"/>
              </a:lnSpc>
              <a:buNone/>
              <a:defRPr/>
            </a:pPr>
            <a:endParaRPr lang="en-US" sz="29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VI. Bibliography/References</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animEffect transition="in" filter="barn(inVertical)">
                                      <p:cBhvr>
                                        <p:cTn id="1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lnSpcReduction="10000"/>
          </a:bodyPr>
          <a:lstStyle/>
          <a:p>
            <a:pPr marL="870814" indent="-870814" algn="thaiDist">
              <a:lnSpc>
                <a:spcPct val="70000"/>
              </a:lnSpc>
              <a:buNone/>
            </a:pPr>
            <a:endParaRPr lang="en-US" sz="3400" b="1" dirty="0" smtClean="0">
              <a:solidFill>
                <a:srgbClr val="000000"/>
              </a:solidFill>
              <a:latin typeface="Eras Demi ITC" pitchFamily="34" charset="0"/>
              <a:cs typeface="Times New Roman" pitchFamily="18" charset="0"/>
            </a:endParaRPr>
          </a:p>
          <a:p>
            <a:pPr marL="870814" indent="-870814" algn="just">
              <a:lnSpc>
                <a:spcPct val="70000"/>
              </a:lnSpc>
              <a:buNone/>
            </a:pPr>
            <a:r>
              <a:rPr lang="en-US" sz="2900" dirty="0" smtClean="0">
                <a:solidFill>
                  <a:srgbClr val="000000"/>
                </a:solidFill>
                <a:latin typeface="Eras Demi ITC" pitchFamily="34" charset="0"/>
                <a:ea typeface="Times New Roman" pitchFamily="18" charset="0"/>
                <a:cs typeface="Angsana New" pitchFamily="18" charset="-34"/>
              </a:rPr>
              <a:t>  </a:t>
            </a:r>
            <a:r>
              <a:rPr lang="en-US" sz="2900" b="1" dirty="0" smtClean="0">
                <a:solidFill>
                  <a:srgbClr val="000000"/>
                </a:solidFill>
                <a:latin typeface="Eras Demi ITC" pitchFamily="34" charset="0"/>
                <a:ea typeface="Times New Roman" pitchFamily="18" charset="0"/>
                <a:cs typeface="Angsana New" pitchFamily="18" charset="-34"/>
              </a:rPr>
              <a:t>2. Number-Reference (NR) System – </a:t>
            </a:r>
          </a:p>
          <a:p>
            <a:pPr marL="870814" indent="-870814" algn="just">
              <a:lnSpc>
                <a:spcPct val="70000"/>
              </a:lnSpc>
              <a:buNone/>
            </a:pPr>
            <a:r>
              <a:rPr lang="en-US" sz="2900" dirty="0" smtClean="0">
                <a:solidFill>
                  <a:srgbClr val="000000"/>
                </a:solidFill>
                <a:latin typeface="Eras Demi ITC" pitchFamily="34" charset="0"/>
                <a:ea typeface="Times New Roman" pitchFamily="18" charset="0"/>
                <a:cs typeface="Angsana New" pitchFamily="18" charset="-34"/>
              </a:rPr>
              <a:t>		- [1], [2], [3] </a:t>
            </a:r>
            <a:r>
              <a:rPr lang="en-US" sz="2900" b="1" dirty="0" smtClean="0">
                <a:solidFill>
                  <a:srgbClr val="3366FF"/>
                </a:solidFill>
                <a:latin typeface="Eras Demi ITC" pitchFamily="34" charset="0"/>
                <a:ea typeface="Times New Roman" pitchFamily="18" charset="0"/>
                <a:cs typeface="Angsana New" pitchFamily="18" charset="-34"/>
              </a:rPr>
              <a:t>as text citations</a:t>
            </a:r>
          </a:p>
          <a:p>
            <a:pPr marL="870814" indent="-870814" algn="just">
              <a:lnSpc>
                <a:spcPct val="70000"/>
              </a:lnSpc>
              <a:buNone/>
            </a:pPr>
            <a:r>
              <a:rPr lang="en-US" sz="2900" dirty="0" smtClean="0">
                <a:solidFill>
                  <a:srgbClr val="000000"/>
                </a:solidFill>
                <a:latin typeface="Eras Demi ITC" pitchFamily="34" charset="0"/>
                <a:ea typeface="Times New Roman" pitchFamily="18" charset="0"/>
                <a:cs typeface="Angsana New" pitchFamily="18" charset="-34"/>
              </a:rPr>
              <a:t>		- [1] Last name, first name, title, </a:t>
            </a:r>
            <a:r>
              <a:rPr lang="en-US" sz="2900" u="sng" dirty="0" smtClean="0">
                <a:solidFill>
                  <a:srgbClr val="000000"/>
                </a:solidFill>
                <a:latin typeface="Eras Demi ITC" pitchFamily="34" charset="0"/>
                <a:ea typeface="Times New Roman" pitchFamily="18" charset="0"/>
                <a:cs typeface="Angsana New" pitchFamily="18" charset="-34"/>
              </a:rPr>
              <a:t>name of publications</a:t>
            </a:r>
            <a:r>
              <a:rPr lang="en-US" sz="2900" dirty="0" smtClean="0">
                <a:solidFill>
                  <a:srgbClr val="000000"/>
                </a:solidFill>
                <a:latin typeface="Eras Demi ITC" pitchFamily="34" charset="0"/>
                <a:ea typeface="Times New Roman" pitchFamily="18" charset="0"/>
                <a:cs typeface="Angsana New" pitchFamily="18" charset="-34"/>
              </a:rPr>
              <a:t>, yr, volume, pp. </a:t>
            </a:r>
            <a:r>
              <a:rPr lang="en-US" sz="2900" b="1" dirty="0" smtClean="0">
                <a:solidFill>
                  <a:srgbClr val="3366FF"/>
                </a:solidFill>
                <a:latin typeface="Eras Demi ITC" pitchFamily="34" charset="0"/>
                <a:ea typeface="Times New Roman" pitchFamily="18" charset="0"/>
                <a:cs typeface="Angsana New" pitchFamily="18" charset="-34"/>
              </a:rPr>
              <a:t>as  </a:t>
            </a:r>
          </a:p>
          <a:p>
            <a:pPr marL="870814" indent="-870814" algn="just">
              <a:lnSpc>
                <a:spcPct val="70000"/>
              </a:lnSpc>
              <a:buNone/>
            </a:pPr>
            <a:r>
              <a:rPr lang="en-US" sz="2900" b="1" dirty="0" smtClean="0">
                <a:solidFill>
                  <a:srgbClr val="3366FF"/>
                </a:solidFill>
                <a:latin typeface="Eras Demi ITC" pitchFamily="34" charset="0"/>
                <a:ea typeface="Times New Roman" pitchFamily="18" charset="0"/>
                <a:cs typeface="Angsana New" pitchFamily="18" charset="-34"/>
              </a:rPr>
              <a:t>                   reference citations</a:t>
            </a:r>
          </a:p>
          <a:p>
            <a:pPr marL="870814" indent="-870814" algn="thaiDist">
              <a:lnSpc>
                <a:spcPct val="70000"/>
              </a:lnSpc>
              <a:buNone/>
              <a:defRPr/>
            </a:pPr>
            <a:endParaRPr lang="en-US" sz="2900"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defRPr/>
            </a:pPr>
            <a:r>
              <a:rPr lang="en-US" sz="2900" b="1" dirty="0" smtClean="0">
                <a:solidFill>
                  <a:srgbClr val="0070C0"/>
                </a:solidFill>
                <a:latin typeface="Eras Demi ITC" pitchFamily="34" charset="0"/>
                <a:ea typeface="Times New Roman" pitchFamily="18" charset="0"/>
                <a:cs typeface="Angsana New" pitchFamily="18" charset="-34"/>
              </a:rPr>
              <a:t>Text citations example:</a:t>
            </a:r>
          </a:p>
          <a:p>
            <a:pPr marL="870814" indent="-870814" algn="thaiDist">
              <a:lnSpc>
                <a:spcPct val="70000"/>
              </a:lnSpc>
              <a:buNone/>
              <a:defRPr/>
            </a:pPr>
            <a:r>
              <a:rPr lang="en-US" sz="2900" dirty="0" smtClean="0">
                <a:solidFill>
                  <a:srgbClr val="000000"/>
                </a:solidFill>
                <a:latin typeface="Eras Demi ITC" pitchFamily="34" charset="0"/>
                <a:ea typeface="Times New Roman" pitchFamily="18" charset="0"/>
                <a:cs typeface="Angsana New" pitchFamily="18" charset="-34"/>
              </a:rPr>
              <a:t>        </a:t>
            </a:r>
            <a:r>
              <a:rPr lang="en-US" sz="2900" dirty="0" smtClean="0">
                <a:solidFill>
                  <a:schemeClr val="tx1"/>
                </a:solidFill>
                <a:latin typeface="Eras Demi ITC" pitchFamily="34" charset="0"/>
              </a:rPr>
              <a:t>Corporate Social Responsibility (CSR) means the benevolent activities of the corporate bodies which will bring about the overall betterment of the mass people in the society and which has a linchpin role to contribute in the macro economy of the country [3].</a:t>
            </a:r>
            <a:endParaRPr lang="en-US" sz="2900" dirty="0" smtClean="0">
              <a:solidFill>
                <a:schemeClr val="tx1"/>
              </a:solidFill>
              <a:latin typeface="Eras Demi ITC" pitchFamily="34" charset="0"/>
              <a:ea typeface="Times New Roman" pitchFamily="18" charset="0"/>
              <a:cs typeface="Angsana New" pitchFamily="18" charset="-34"/>
            </a:endParaRPr>
          </a:p>
          <a:p>
            <a:pPr marL="870814" indent="-870814" algn="thaiDist">
              <a:lnSpc>
                <a:spcPct val="70000"/>
              </a:lnSpc>
              <a:buNone/>
              <a:defRPr/>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defRPr/>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defRPr/>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defRPr/>
            </a:pPr>
            <a:r>
              <a:rPr lang="en-US" sz="2900" b="1" dirty="0" smtClean="0">
                <a:solidFill>
                  <a:srgbClr val="0070C0"/>
                </a:solidFill>
                <a:latin typeface="Eras Demi ITC" pitchFamily="34" charset="0"/>
                <a:ea typeface="Times New Roman" pitchFamily="18" charset="0"/>
                <a:cs typeface="Angsana New" pitchFamily="18" charset="-34"/>
              </a:rPr>
              <a:t>Reference citation example: </a:t>
            </a:r>
          </a:p>
          <a:p>
            <a:pPr marL="870814" indent="-870814" algn="thaiDist">
              <a:lnSpc>
                <a:spcPct val="70000"/>
              </a:lnSpc>
              <a:buNone/>
              <a:defRPr/>
            </a:pPr>
            <a:r>
              <a:rPr lang="en-US" sz="2900" dirty="0" smtClean="0">
                <a:solidFill>
                  <a:srgbClr val="000000"/>
                </a:solidFill>
                <a:latin typeface="Eras Demi ITC" pitchFamily="34" charset="0"/>
                <a:ea typeface="Times New Roman" pitchFamily="18" charset="0"/>
                <a:cs typeface="Angsana New" pitchFamily="18" charset="-34"/>
              </a:rPr>
              <a:t>        [</a:t>
            </a:r>
            <a:r>
              <a:rPr lang="en-US" sz="2900" dirty="0" smtClean="0">
                <a:solidFill>
                  <a:schemeClr val="tx1"/>
                </a:solidFill>
                <a:latin typeface="Eras Demi ITC" pitchFamily="34" charset="0"/>
                <a:ea typeface="Times New Roman" pitchFamily="18" charset="0"/>
                <a:cs typeface="Angsana New" pitchFamily="18" charset="-34"/>
              </a:rPr>
              <a:t>3] </a:t>
            </a:r>
            <a:r>
              <a:rPr lang="en-US" sz="2900" dirty="0" err="1" smtClean="0">
                <a:solidFill>
                  <a:schemeClr val="tx1"/>
                </a:solidFill>
                <a:latin typeface="Eras Demi ITC" pitchFamily="34" charset="0"/>
              </a:rPr>
              <a:t>Sarker</a:t>
            </a:r>
            <a:r>
              <a:rPr lang="en-US" sz="2900" dirty="0" smtClean="0">
                <a:solidFill>
                  <a:schemeClr val="tx1"/>
                </a:solidFill>
                <a:latin typeface="Eras Demi ITC" pitchFamily="34" charset="0"/>
              </a:rPr>
              <a:t>, M. F. H. (2012). Corporate social responsibility of private banks in Bangladesh: Expectations, achievements and challenges. </a:t>
            </a:r>
            <a:r>
              <a:rPr lang="en-US" sz="2900" i="1" dirty="0" smtClean="0">
                <a:solidFill>
                  <a:schemeClr val="tx1"/>
                </a:solidFill>
                <a:latin typeface="Eras Demi ITC" pitchFamily="34" charset="0"/>
              </a:rPr>
              <a:t>Journal of Public Administration and Governance</a:t>
            </a:r>
            <a:r>
              <a:rPr lang="en-US" sz="2900" dirty="0" smtClean="0">
                <a:solidFill>
                  <a:schemeClr val="tx1"/>
                </a:solidFill>
                <a:latin typeface="Eras Demi ITC" pitchFamily="34" charset="0"/>
              </a:rPr>
              <a:t>, 2(1), 178-187.</a:t>
            </a:r>
          </a:p>
          <a:p>
            <a:pPr marL="870814" indent="-870814" algn="thaiDist">
              <a:lnSpc>
                <a:spcPct val="70000"/>
              </a:lnSpc>
              <a:buNone/>
              <a:defRPr/>
            </a:pPr>
            <a:endParaRPr lang="en-US" sz="29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Be continued……..</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barn(inVertical)">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1" end="11"/>
                                            </p:txEl>
                                          </p:spTgt>
                                        </p:tgtEl>
                                        <p:attrNameLst>
                                          <p:attrName>style.visibility</p:attrName>
                                        </p:attrNameLst>
                                      </p:cBhvr>
                                      <p:to>
                                        <p:strVal val="visible"/>
                                      </p:to>
                                    </p:set>
                                    <p:animEffect transition="in" filter="barn(inVertical)">
                                      <p:cBhvr>
                                        <p:cTn id="18" dur="500"/>
                                        <p:tgtEl>
                                          <p:spTgt spid="3">
                                            <p:txEl>
                                              <p:pRg st="11" end="1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animEffect transition="in" filter="barn(inVertical)">
                                      <p:cBhvr>
                                        <p:cTn id="2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371600"/>
            <a:ext cx="13776960" cy="6309360"/>
          </a:xfrm>
        </p:spPr>
        <p:txBody>
          <a:bodyPr>
            <a:normAutofit/>
          </a:bodyPr>
          <a:lstStyle/>
          <a:p>
            <a:pPr marL="870814" indent="-870814" algn="thaiDist">
              <a:lnSpc>
                <a:spcPct val="70000"/>
              </a:lnSpc>
              <a:buNone/>
            </a:pPr>
            <a:endParaRPr lang="en-US" sz="3400" b="1" dirty="0" smtClean="0">
              <a:solidFill>
                <a:srgbClr val="000000"/>
              </a:solidFill>
              <a:latin typeface="Eras Demi ITC" pitchFamily="34" charset="0"/>
              <a:cs typeface="Times New Roman" pitchFamily="18" charset="0"/>
            </a:endParaRPr>
          </a:p>
          <a:p>
            <a:pPr algn="ctr">
              <a:buNone/>
            </a:pPr>
            <a:r>
              <a:rPr lang="en-US" sz="4400" b="1" dirty="0" smtClean="0"/>
              <a:t>   </a:t>
            </a:r>
            <a:r>
              <a:rPr lang="en-US" sz="4400" b="1" dirty="0" smtClean="0">
                <a:solidFill>
                  <a:srgbClr val="FF00FF"/>
                </a:solidFill>
                <a:latin typeface="Eras Demi ITC" pitchFamily="34" charset="0"/>
              </a:rPr>
              <a:t>Unlocking </a:t>
            </a:r>
            <a:r>
              <a:rPr lang="en-US" sz="4400" b="1" dirty="0" smtClean="0">
                <a:solidFill>
                  <a:srgbClr val="FF00FF"/>
                </a:solidFill>
                <a:latin typeface="Eras Demi ITC" pitchFamily="34" charset="0"/>
              </a:rPr>
              <a:t>the potentiality of youth, can they </a:t>
            </a:r>
            <a:r>
              <a:rPr lang="en-US" sz="4400" b="1" dirty="0" smtClean="0">
                <a:solidFill>
                  <a:srgbClr val="FF00FF"/>
                </a:solidFill>
                <a:latin typeface="Eras Demi ITC" pitchFamily="34" charset="0"/>
              </a:rPr>
              <a:t>bring changes </a:t>
            </a:r>
            <a:r>
              <a:rPr lang="en-US" sz="4400" b="1" dirty="0" smtClean="0">
                <a:solidFill>
                  <a:srgbClr val="FF00FF"/>
                </a:solidFill>
                <a:latin typeface="Eras Demi ITC" pitchFamily="34" charset="0"/>
              </a:rPr>
              <a:t>to make Bangladesh as a promising country?</a:t>
            </a:r>
            <a:endParaRPr lang="en-US" sz="4400" dirty="0" smtClean="0">
              <a:solidFill>
                <a:srgbClr val="FF00FF"/>
              </a:solidFill>
              <a:latin typeface="Eras Demi ITC" pitchFamily="34" charset="0"/>
            </a:endParaRPr>
          </a:p>
          <a:p>
            <a:pPr marL="0" indent="-870814" algn="r">
              <a:spcBef>
                <a:spcPts val="0"/>
              </a:spcBef>
              <a:buNone/>
            </a:pPr>
            <a:endParaRPr lang="en-US" b="1" dirty="0" smtClean="0">
              <a:solidFill>
                <a:srgbClr val="0000FF"/>
              </a:solidFill>
              <a:latin typeface="Eras Demi ITC" pitchFamily="34" charset="0"/>
              <a:cs typeface="Angsana New" pitchFamily="18" charset="-34"/>
            </a:endParaRPr>
          </a:p>
          <a:p>
            <a:pPr marL="0" indent="-870814" algn="r">
              <a:spcBef>
                <a:spcPts val="0"/>
              </a:spcBef>
              <a:buNone/>
            </a:pPr>
            <a:r>
              <a:rPr lang="en-US" b="1" dirty="0" smtClean="0">
                <a:solidFill>
                  <a:srgbClr val="0000FF"/>
                </a:solidFill>
                <a:latin typeface="Eras Demi ITC" pitchFamily="34" charset="0"/>
                <a:cs typeface="Angsana New" pitchFamily="18" charset="-34"/>
              </a:rPr>
              <a:t>Let me know your plan……………..!!!</a:t>
            </a:r>
          </a:p>
          <a:p>
            <a:pPr marL="0" indent="-870814" algn="r">
              <a:spcBef>
                <a:spcPts val="0"/>
              </a:spcBef>
              <a:buNone/>
            </a:pPr>
            <a:endParaRPr lang="en-US" b="1" dirty="0" smtClean="0">
              <a:solidFill>
                <a:srgbClr val="0000FF"/>
              </a:solidFill>
              <a:latin typeface="Eras Demi ITC" pitchFamily="34" charset="0"/>
              <a:cs typeface="Angsana New" pitchFamily="18" charset="-34"/>
            </a:endParaRPr>
          </a:p>
          <a:p>
            <a:pPr marL="0" indent="-870814" algn="r">
              <a:spcBef>
                <a:spcPts val="0"/>
              </a:spcBef>
              <a:buNone/>
            </a:pPr>
            <a:r>
              <a:rPr lang="en-US" b="1" dirty="0" smtClean="0">
                <a:solidFill>
                  <a:srgbClr val="0000FF"/>
                </a:solidFill>
                <a:latin typeface="Eras Demi ITC" pitchFamily="34" charset="0"/>
                <a:cs typeface="Angsana New" pitchFamily="18" charset="-34"/>
              </a:rPr>
              <a:t>Key words: ?????????</a:t>
            </a:r>
          </a:p>
          <a:p>
            <a:pPr marL="0" indent="-870814" algn="r">
              <a:spcBef>
                <a:spcPts val="0"/>
              </a:spcBef>
              <a:buNone/>
            </a:pPr>
            <a:r>
              <a:rPr lang="en-US" b="1" dirty="0" smtClean="0">
                <a:solidFill>
                  <a:srgbClr val="0000FF"/>
                </a:solidFill>
                <a:latin typeface="Eras Demi ITC" pitchFamily="34" charset="0"/>
                <a:cs typeface="Angsana New" pitchFamily="18" charset="-34"/>
              </a:rPr>
              <a:t>Literature Review on what??????</a:t>
            </a:r>
          </a:p>
          <a:p>
            <a:pPr marL="0" indent="-870814" algn="r">
              <a:spcBef>
                <a:spcPts val="0"/>
              </a:spcBef>
              <a:buNone/>
            </a:pPr>
            <a:r>
              <a:rPr lang="en-US" b="1" dirty="0" smtClean="0">
                <a:solidFill>
                  <a:srgbClr val="0000FF"/>
                </a:solidFill>
                <a:latin typeface="Eras Demi ITC" pitchFamily="34" charset="0"/>
                <a:cs typeface="Angsana New" pitchFamily="18" charset="-34"/>
              </a:rPr>
              <a:t>What methods you will follow????????</a:t>
            </a:r>
            <a:endParaRPr lang="en-US" b="1" dirty="0">
              <a:solidFill>
                <a:srgbClr val="0000FF"/>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dirty="0" smtClean="0">
                <a:solidFill>
                  <a:srgbClr val="0000FF"/>
                </a:solidFill>
                <a:latin typeface="Eras Bold ITC" pitchFamily="34" charset="0"/>
              </a:rPr>
              <a:t>Your Assignment  Title</a:t>
            </a:r>
            <a:endParaRPr lang="en-US" sz="4600" dirty="0">
              <a:solidFill>
                <a:srgbClr val="0000FF"/>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fontScale="77500" lnSpcReduction="20000"/>
          </a:bodyPr>
          <a:lstStyle/>
          <a:p>
            <a:pPr marL="870814" indent="-870814" algn="thaiDist">
              <a:lnSpc>
                <a:spcPct val="70000"/>
              </a:lnSpc>
              <a:buNone/>
            </a:pPr>
            <a:endParaRPr lang="en-US" sz="3400" b="1" dirty="0" smtClean="0">
              <a:solidFill>
                <a:srgbClr val="000000"/>
              </a:solidFill>
              <a:latin typeface="Eras Demi ITC" pitchFamily="34" charset="0"/>
              <a:cs typeface="Times New Roman" pitchFamily="18" charset="0"/>
            </a:endParaRPr>
          </a:p>
          <a:p>
            <a:pPr marL="0" indent="-870814" algn="just">
              <a:spcBef>
                <a:spcPts val="0"/>
              </a:spcBef>
              <a:buNone/>
            </a:pPr>
            <a:r>
              <a:rPr lang="en-US" sz="3600" dirty="0" smtClean="0">
                <a:solidFill>
                  <a:schemeClr val="tx1"/>
                </a:solidFill>
                <a:latin typeface="Eras Demi ITC" pitchFamily="34" charset="0"/>
              </a:rPr>
              <a:t>[1] </a:t>
            </a:r>
            <a:r>
              <a:rPr lang="en-US" sz="3600" dirty="0" err="1" smtClean="0">
                <a:solidFill>
                  <a:schemeClr val="tx1"/>
                </a:solidFill>
                <a:latin typeface="Eras Demi ITC" pitchFamily="34" charset="0"/>
              </a:rPr>
              <a:t>Baglione</a:t>
            </a:r>
            <a:r>
              <a:rPr lang="en-US" sz="3600" dirty="0" smtClean="0">
                <a:solidFill>
                  <a:schemeClr val="tx1"/>
                </a:solidFill>
                <a:latin typeface="Eras Demi ITC" pitchFamily="34" charset="0"/>
              </a:rPr>
              <a:t>, L. (2012). </a:t>
            </a:r>
            <a:r>
              <a:rPr lang="en-US" sz="3600" i="1" dirty="0" smtClean="0">
                <a:solidFill>
                  <a:schemeClr val="tx1"/>
                </a:solidFill>
                <a:latin typeface="Eras Demi ITC" pitchFamily="34" charset="0"/>
              </a:rPr>
              <a:t>Writing a Research Paper in Political Science</a:t>
            </a:r>
            <a:r>
              <a:rPr lang="en-US" sz="3600" dirty="0" smtClean="0">
                <a:solidFill>
                  <a:schemeClr val="tx1"/>
                </a:solidFill>
                <a:latin typeface="Eras Demi ITC" pitchFamily="34" charset="0"/>
              </a:rPr>
              <a:t>. Thousand </a:t>
            </a:r>
          </a:p>
          <a:p>
            <a:pPr marL="0" indent="-870814" algn="just">
              <a:spcBef>
                <a:spcPts val="0"/>
              </a:spcBef>
              <a:buNone/>
            </a:pPr>
            <a:r>
              <a:rPr lang="en-US" sz="3600" dirty="0" smtClean="0">
                <a:solidFill>
                  <a:schemeClr val="tx1"/>
                </a:solidFill>
                <a:latin typeface="Eras Demi ITC" pitchFamily="34" charset="0"/>
              </a:rPr>
              <a:t>      Oaks: CQ Press. </a:t>
            </a:r>
          </a:p>
          <a:p>
            <a:pPr marL="0" indent="-870814" algn="just">
              <a:spcBef>
                <a:spcPts val="0"/>
              </a:spcBef>
              <a:buNone/>
            </a:pPr>
            <a:r>
              <a:rPr lang="en-US" sz="3600" dirty="0" smtClean="0">
                <a:solidFill>
                  <a:schemeClr val="tx1"/>
                </a:solidFill>
                <a:latin typeface="Eras Demi ITC" pitchFamily="34" charset="0"/>
              </a:rPr>
              <a:t>[2] Fink, A. (2005). From </a:t>
            </a:r>
            <a:r>
              <a:rPr lang="en-US" sz="3600" i="1" dirty="0" smtClean="0">
                <a:solidFill>
                  <a:schemeClr val="tx1"/>
                </a:solidFill>
                <a:latin typeface="Eras Demi ITC" pitchFamily="34" charset="0"/>
              </a:rPr>
              <a:t>Conducting Research Literature Reviews: From Internet </a:t>
            </a:r>
          </a:p>
          <a:p>
            <a:pPr marL="0" indent="-870814" algn="just">
              <a:spcBef>
                <a:spcPts val="0"/>
              </a:spcBef>
              <a:buNone/>
            </a:pPr>
            <a:r>
              <a:rPr lang="en-US" sz="3600" i="1" dirty="0" smtClean="0">
                <a:solidFill>
                  <a:schemeClr val="tx1"/>
                </a:solidFill>
                <a:latin typeface="Eras Demi ITC" pitchFamily="34" charset="0"/>
              </a:rPr>
              <a:t>      to Paper</a:t>
            </a:r>
            <a:r>
              <a:rPr lang="en-US" sz="3600" dirty="0" smtClean="0">
                <a:solidFill>
                  <a:schemeClr val="tx1"/>
                </a:solidFill>
                <a:latin typeface="Eras Demi ITC" pitchFamily="34" charset="0"/>
              </a:rPr>
              <a:t>, by d. Sage Publications: Thousand Oaks.</a:t>
            </a:r>
          </a:p>
          <a:p>
            <a:pPr marL="0" indent="-870814" algn="just">
              <a:spcBef>
                <a:spcPts val="0"/>
              </a:spcBef>
              <a:buNone/>
            </a:pPr>
            <a:r>
              <a:rPr lang="en-US" sz="3600" dirty="0" smtClean="0">
                <a:solidFill>
                  <a:schemeClr val="tx1"/>
                </a:solidFill>
                <a:latin typeface="Eras Demi ITC" pitchFamily="34" charset="0"/>
              </a:rPr>
              <a:t>[3] </a:t>
            </a:r>
            <a:r>
              <a:rPr lang="en-US" sz="3600" dirty="0" err="1" smtClean="0">
                <a:solidFill>
                  <a:schemeClr val="tx1"/>
                </a:solidFill>
                <a:latin typeface="Eras Demi ITC" pitchFamily="34" charset="0"/>
              </a:rPr>
              <a:t>Aminuzzaman</a:t>
            </a:r>
            <a:r>
              <a:rPr lang="en-US" sz="3600" dirty="0" smtClean="0">
                <a:solidFill>
                  <a:schemeClr val="tx1"/>
                </a:solidFill>
                <a:latin typeface="Eras Demi ITC" pitchFamily="34" charset="0"/>
              </a:rPr>
              <a:t>, M. S. (2011). Essential of social research. Dhaka: </a:t>
            </a:r>
            <a:r>
              <a:rPr lang="en-US" sz="3600" dirty="0" err="1" smtClean="0">
                <a:solidFill>
                  <a:schemeClr val="tx1"/>
                </a:solidFill>
                <a:latin typeface="Eras Demi ITC" pitchFamily="34" charset="0"/>
              </a:rPr>
              <a:t>Osder</a:t>
            </a:r>
            <a:r>
              <a:rPr lang="en-US" sz="3600" dirty="0" smtClean="0">
                <a:solidFill>
                  <a:schemeClr val="tx1"/>
                </a:solidFill>
                <a:latin typeface="Eras Demi ITC" pitchFamily="34" charset="0"/>
              </a:rPr>
              <a:t> </a:t>
            </a:r>
          </a:p>
          <a:p>
            <a:pPr marL="0" indent="-870814" algn="just">
              <a:spcBef>
                <a:spcPts val="0"/>
              </a:spcBef>
              <a:buNone/>
            </a:pPr>
            <a:r>
              <a:rPr lang="en-US" sz="3600" dirty="0" smtClean="0">
                <a:solidFill>
                  <a:schemeClr val="tx1"/>
                </a:solidFill>
                <a:latin typeface="Eras Demi ITC" pitchFamily="34" charset="0"/>
              </a:rPr>
              <a:t>      Publications.</a:t>
            </a:r>
          </a:p>
          <a:p>
            <a:pPr marL="0" indent="-870814" algn="just">
              <a:spcBef>
                <a:spcPts val="0"/>
              </a:spcBef>
              <a:buNone/>
            </a:pPr>
            <a:r>
              <a:rPr lang="en-US" sz="3600" dirty="0" smtClean="0">
                <a:solidFill>
                  <a:schemeClr val="tx1"/>
                </a:solidFill>
                <a:latin typeface="Eras Demi ITC" pitchFamily="34" charset="0"/>
              </a:rPr>
              <a:t>[4] Kothari, C. R. (2004). </a:t>
            </a:r>
            <a:r>
              <a:rPr lang="en-US" sz="3600" i="1" dirty="0" smtClean="0">
                <a:solidFill>
                  <a:schemeClr val="tx1"/>
                </a:solidFill>
                <a:latin typeface="Eras Demi ITC" pitchFamily="34" charset="0"/>
              </a:rPr>
              <a:t>Research methodology: Methods and techniques</a:t>
            </a:r>
            <a:r>
              <a:rPr lang="en-US" sz="3600" dirty="0" smtClean="0">
                <a:solidFill>
                  <a:schemeClr val="tx1"/>
                </a:solidFill>
                <a:latin typeface="Eras Demi ITC" pitchFamily="34" charset="0"/>
              </a:rPr>
              <a:t>. New </a:t>
            </a:r>
          </a:p>
          <a:p>
            <a:pPr marL="0" indent="-870814" algn="just">
              <a:spcBef>
                <a:spcPts val="0"/>
              </a:spcBef>
              <a:buNone/>
            </a:pPr>
            <a:r>
              <a:rPr lang="en-US" sz="3600" dirty="0" smtClean="0">
                <a:solidFill>
                  <a:schemeClr val="tx1"/>
                </a:solidFill>
                <a:latin typeface="Eras Demi ITC" pitchFamily="34" charset="0"/>
              </a:rPr>
              <a:t>      Age International.</a:t>
            </a:r>
            <a:endParaRPr lang="en-US" sz="3600" dirty="0" smtClean="0">
              <a:solidFill>
                <a:schemeClr val="tx1"/>
              </a:solidFill>
              <a:latin typeface="Eras Demi ITC" pitchFamily="34" charset="0"/>
              <a:cs typeface="Angsana New" pitchFamily="18" charset="-34"/>
            </a:endParaRPr>
          </a:p>
          <a:p>
            <a:pPr>
              <a:buNone/>
            </a:pPr>
            <a:r>
              <a:rPr lang="en-US" sz="3600" dirty="0" smtClean="0">
                <a:solidFill>
                  <a:schemeClr val="tx1"/>
                </a:solidFill>
                <a:latin typeface="Eras Demi ITC" pitchFamily="34" charset="0"/>
              </a:rPr>
              <a:t>[5] Islam, S. (2013). From science through art to literary and discursive interpretation: Rethinking anthropology from its classical to contemporary trajectory. </a:t>
            </a:r>
            <a:r>
              <a:rPr lang="en-US" sz="3600" i="1" dirty="0" smtClean="0">
                <a:solidFill>
                  <a:schemeClr val="tx1"/>
                </a:solidFill>
                <a:latin typeface="Eras Demi ITC" pitchFamily="34" charset="0"/>
              </a:rPr>
              <a:t>Asian Social Science</a:t>
            </a:r>
            <a:r>
              <a:rPr lang="en-US" sz="3600" dirty="0" smtClean="0">
                <a:solidFill>
                  <a:schemeClr val="tx1"/>
                </a:solidFill>
                <a:latin typeface="Eras Demi ITC" pitchFamily="34" charset="0"/>
              </a:rPr>
              <a:t>, </a:t>
            </a:r>
            <a:r>
              <a:rPr lang="en-US" sz="3600" i="1" dirty="0" smtClean="0">
                <a:solidFill>
                  <a:schemeClr val="tx1"/>
                </a:solidFill>
                <a:latin typeface="Eras Demi ITC" pitchFamily="34" charset="0"/>
              </a:rPr>
              <a:t>9</a:t>
            </a:r>
            <a:r>
              <a:rPr lang="en-US" sz="3600" dirty="0" smtClean="0">
                <a:solidFill>
                  <a:schemeClr val="tx1"/>
                </a:solidFill>
                <a:latin typeface="Eras Demi ITC" pitchFamily="34" charset="0"/>
              </a:rPr>
              <a:t>(11), P148.</a:t>
            </a:r>
          </a:p>
          <a:p>
            <a:pPr>
              <a:buNone/>
            </a:pPr>
            <a:r>
              <a:rPr lang="en-US" sz="3600" dirty="0" smtClean="0">
                <a:solidFill>
                  <a:schemeClr val="tx1"/>
                </a:solidFill>
                <a:latin typeface="Eras Demi ITC" pitchFamily="34" charset="0"/>
              </a:rPr>
              <a:t>[6] Islam, S. (2014). On anthropological fieldwork: Does fieldwork experience matter in writing postmodern ethnography? Anthropologist, 17(2), 327-332.</a:t>
            </a:r>
          </a:p>
          <a:p>
            <a:pPr marL="0" indent="-870814" algn="r">
              <a:spcBef>
                <a:spcPts val="0"/>
              </a:spcBef>
              <a:buNone/>
            </a:pPr>
            <a:endParaRPr lang="en-US" sz="4600" b="1" dirty="0" smtClean="0">
              <a:solidFill>
                <a:srgbClr val="00B050"/>
              </a:solidFill>
              <a:latin typeface="Eras Demi ITC" pitchFamily="34" charset="0"/>
              <a:cs typeface="Angsana New" pitchFamily="18" charset="-34"/>
            </a:endParaRPr>
          </a:p>
          <a:p>
            <a:pPr marL="0" indent="-870814" algn="r">
              <a:spcBef>
                <a:spcPts val="0"/>
              </a:spcBef>
              <a:buNone/>
            </a:pPr>
            <a:endParaRPr lang="en-US" sz="4600" b="1" dirty="0" smtClean="0">
              <a:solidFill>
                <a:srgbClr val="00B050"/>
              </a:solidFill>
              <a:latin typeface="Eras Demi ITC" pitchFamily="34" charset="0"/>
              <a:cs typeface="Angsana New" pitchFamily="18" charset="-34"/>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dirty="0" smtClean="0">
                <a:solidFill>
                  <a:srgbClr val="7030A0"/>
                </a:solidFill>
                <a:latin typeface="Eras Bold ITC" pitchFamily="34" charset="0"/>
              </a:rPr>
              <a:t>References</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280160"/>
            <a:ext cx="12801600" cy="6400800"/>
          </a:xfrm>
        </p:spPr>
        <p:txBody>
          <a:bodyPr>
            <a:normAutofit fontScale="55000" lnSpcReduction="20000"/>
          </a:bodyPr>
          <a:lstStyle/>
          <a:p>
            <a:pPr algn="just">
              <a:buNone/>
            </a:pPr>
            <a:r>
              <a:rPr lang="en-US" sz="5100" dirty="0" smtClean="0">
                <a:solidFill>
                  <a:schemeClr val="tx1"/>
                </a:solidFill>
                <a:latin typeface="Eras Demi ITC" pitchFamily="34" charset="0"/>
              </a:rPr>
              <a:t>      Generally, It is a portion of work that is given to someone as part of their job for a particular purpose. In education, it refers to tasks assigned to students by their teachers to be completed outside the class to great extent of their responsibility.</a:t>
            </a:r>
          </a:p>
          <a:p>
            <a:pPr>
              <a:buNone/>
            </a:pPr>
            <a:endParaRPr lang="en-US" sz="5100" dirty="0" smtClean="0">
              <a:solidFill>
                <a:schemeClr val="tx1"/>
              </a:solidFill>
              <a:latin typeface="Eras Demi ITC" pitchFamily="34" charset="0"/>
            </a:endParaRPr>
          </a:p>
          <a:p>
            <a:pPr>
              <a:buNone/>
            </a:pPr>
            <a:r>
              <a:rPr lang="en-US" sz="5100" b="1" dirty="0" smtClean="0">
                <a:solidFill>
                  <a:schemeClr val="tx1"/>
                </a:solidFill>
                <a:latin typeface="Eras Demi ITC" pitchFamily="34" charset="0"/>
              </a:rPr>
              <a:t>The basic objectives of an assignment: </a:t>
            </a:r>
          </a:p>
          <a:p>
            <a:pPr>
              <a:buNone/>
            </a:pPr>
            <a:r>
              <a:rPr lang="en-US" sz="5100" dirty="0" smtClean="0">
                <a:solidFill>
                  <a:schemeClr val="tx1"/>
                </a:solidFill>
                <a:latin typeface="Eras Demi ITC" pitchFamily="34" charset="0"/>
              </a:rPr>
              <a:t># to increase the knowledge and improve the abilities and skills of the students.</a:t>
            </a:r>
          </a:p>
          <a:p>
            <a:pPr>
              <a:buNone/>
            </a:pPr>
            <a:r>
              <a:rPr lang="en-US" sz="5100" dirty="0" smtClean="0">
                <a:solidFill>
                  <a:schemeClr val="tx1"/>
                </a:solidFill>
                <a:latin typeface="Eras Demi ITC" pitchFamily="34" charset="0"/>
              </a:rPr>
              <a:t># to prepare them for upcoming lessons, extend what they know by having them apply it to new situations, </a:t>
            </a:r>
          </a:p>
          <a:p>
            <a:pPr>
              <a:buNone/>
            </a:pPr>
            <a:r>
              <a:rPr lang="en-US" sz="5100" dirty="0" smtClean="0">
                <a:solidFill>
                  <a:schemeClr val="tx1"/>
                </a:solidFill>
                <a:latin typeface="Eras Demi ITC" pitchFamily="34" charset="0"/>
              </a:rPr>
              <a:t># to integrate their abilities by applying many different skills to a single task. </a:t>
            </a:r>
          </a:p>
          <a:p>
            <a:pPr>
              <a:buNone/>
            </a:pPr>
            <a:r>
              <a:rPr lang="en-US" sz="5100" dirty="0" smtClean="0">
                <a:solidFill>
                  <a:schemeClr val="tx1"/>
                </a:solidFill>
                <a:latin typeface="Eras Demi ITC" pitchFamily="34" charset="0"/>
              </a:rPr>
              <a:t># It may be designed to reinforce what students have already learned.</a:t>
            </a:r>
          </a:p>
          <a:p>
            <a:pPr>
              <a:buNone/>
            </a:pPr>
            <a:r>
              <a:rPr lang="en-US" sz="5100" dirty="0" smtClean="0">
                <a:solidFill>
                  <a:schemeClr val="tx1"/>
                </a:solidFill>
                <a:latin typeface="Eras Demi ITC" pitchFamily="34" charset="0"/>
              </a:rPr>
              <a:t># It also provides an opportunity for parents to participate in their children's education. </a:t>
            </a:r>
          </a:p>
          <a:p>
            <a:pPr>
              <a:buNone/>
            </a:pPr>
            <a:r>
              <a:rPr lang="en-US" sz="4800" dirty="0" smtClean="0">
                <a:latin typeface="Eras Demi ITC" pitchFamily="34" charset="0"/>
              </a:rPr>
              <a:t>     </a:t>
            </a:r>
            <a:endParaRPr lang="en-US" sz="48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Times New Roman" pitchFamily="18" charset="0"/>
              </a:rPr>
              <a:t>Useful Knowledge </a:t>
            </a:r>
            <a:endParaRPr lang="en-US" sz="4600" dirty="0">
              <a:solidFill>
                <a:srgbClr val="00B0F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arn(inVertical)">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arn(inVertical)">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arn(inVertical)">
                                      <p:cBhvr>
                                        <p:cTn id="43" dur="500"/>
                                        <p:tgtEl>
                                          <p:spTgt spid="3">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barn(inVertical)">
                                      <p:cBhvr>
                                        <p:cTn id="4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280160"/>
            <a:ext cx="14142720" cy="6400800"/>
          </a:xfrm>
        </p:spPr>
        <p:txBody>
          <a:bodyPr>
            <a:normAutofit/>
          </a:bodyPr>
          <a:lstStyle/>
          <a:p>
            <a:pPr marL="870814" indent="-870814">
              <a:lnSpc>
                <a:spcPct val="150000"/>
              </a:lnSpc>
              <a:spcBef>
                <a:spcPct val="0"/>
              </a:spcBef>
              <a:buFont typeface="Wingdings" pitchFamily="2" charset="2"/>
              <a:buChar char="q"/>
            </a:pPr>
            <a:r>
              <a:rPr lang="en-US" sz="3200" b="1" dirty="0" smtClean="0">
                <a:solidFill>
                  <a:schemeClr val="tx1"/>
                </a:solidFill>
                <a:latin typeface="Eras Demi ITC" pitchFamily="34" charset="0"/>
                <a:ea typeface="Times New Roman" pitchFamily="18" charset="0"/>
                <a:cs typeface="Angsana New" pitchFamily="18" charset="-34"/>
              </a:rPr>
              <a:t>Introduction</a:t>
            </a:r>
          </a:p>
          <a:p>
            <a:pPr marL="870814" indent="-870814">
              <a:lnSpc>
                <a:spcPct val="150000"/>
              </a:lnSpc>
              <a:spcBef>
                <a:spcPct val="0"/>
              </a:spcBef>
              <a:buFont typeface="Wingdings" pitchFamily="2" charset="2"/>
              <a:buChar char="q"/>
            </a:pPr>
            <a:r>
              <a:rPr lang="en-US" sz="3200" b="1" dirty="0" smtClean="0">
                <a:solidFill>
                  <a:schemeClr val="tx1"/>
                </a:solidFill>
                <a:latin typeface="Eras Demi ITC" pitchFamily="34" charset="0"/>
                <a:ea typeface="Times New Roman" pitchFamily="18" charset="0"/>
                <a:cs typeface="Angsana New" pitchFamily="18" charset="-34"/>
              </a:rPr>
              <a:t>Literature Review/Related works</a:t>
            </a:r>
          </a:p>
          <a:p>
            <a:pPr marL="870814" indent="-870814">
              <a:lnSpc>
                <a:spcPct val="150000"/>
              </a:lnSpc>
              <a:spcBef>
                <a:spcPct val="0"/>
              </a:spcBef>
              <a:buFont typeface="Wingdings" pitchFamily="2" charset="2"/>
              <a:buChar char="q"/>
            </a:pPr>
            <a:r>
              <a:rPr lang="en-US" sz="3200" b="1" dirty="0" smtClean="0">
                <a:solidFill>
                  <a:schemeClr val="tx1"/>
                </a:solidFill>
                <a:latin typeface="Eras Demi ITC" pitchFamily="34" charset="0"/>
                <a:ea typeface="Times New Roman" pitchFamily="18" charset="0"/>
                <a:cs typeface="Angsana New" pitchFamily="18" charset="-34"/>
              </a:rPr>
              <a:t>Research Methods /Techniques </a:t>
            </a:r>
          </a:p>
          <a:p>
            <a:pPr marL="870814" indent="-870814">
              <a:lnSpc>
                <a:spcPct val="150000"/>
              </a:lnSpc>
              <a:spcBef>
                <a:spcPct val="0"/>
              </a:spcBef>
              <a:buFont typeface="Wingdings" pitchFamily="2" charset="2"/>
              <a:buChar char="q"/>
            </a:pPr>
            <a:r>
              <a:rPr lang="en-US" sz="3200" b="1" dirty="0" smtClean="0">
                <a:solidFill>
                  <a:schemeClr val="tx1"/>
                </a:solidFill>
                <a:latin typeface="Eras Demi ITC" pitchFamily="34" charset="0"/>
                <a:ea typeface="Times New Roman" pitchFamily="18" charset="0"/>
                <a:cs typeface="Angsana New" pitchFamily="18" charset="-34"/>
              </a:rPr>
              <a:t>Discussion/Finding of the Study</a:t>
            </a:r>
          </a:p>
          <a:p>
            <a:pPr marL="870814" indent="-870814">
              <a:lnSpc>
                <a:spcPct val="150000"/>
              </a:lnSpc>
              <a:spcBef>
                <a:spcPct val="0"/>
              </a:spcBef>
              <a:buFont typeface="Wingdings" pitchFamily="2" charset="2"/>
              <a:buChar char="q"/>
            </a:pPr>
            <a:r>
              <a:rPr lang="en-US" sz="3200" b="1" dirty="0" smtClean="0">
                <a:solidFill>
                  <a:schemeClr val="tx1"/>
                </a:solidFill>
                <a:latin typeface="Eras Demi ITC" pitchFamily="34" charset="0"/>
                <a:ea typeface="Times New Roman" pitchFamily="18" charset="0"/>
                <a:cs typeface="Angsana New" pitchFamily="18" charset="-34"/>
              </a:rPr>
              <a:t>Conclusion</a:t>
            </a:r>
          </a:p>
          <a:p>
            <a:pPr marL="870814" indent="-870814">
              <a:lnSpc>
                <a:spcPct val="150000"/>
              </a:lnSpc>
              <a:spcBef>
                <a:spcPct val="0"/>
              </a:spcBef>
              <a:buFont typeface="Wingdings" pitchFamily="2" charset="2"/>
              <a:buChar char="q"/>
            </a:pPr>
            <a:r>
              <a:rPr lang="en-US" sz="3200" b="1" dirty="0" smtClean="0">
                <a:solidFill>
                  <a:schemeClr val="tx1"/>
                </a:solidFill>
                <a:latin typeface="Eras Demi ITC" pitchFamily="34" charset="0"/>
                <a:cs typeface="Angsana New" pitchFamily="18" charset="-34"/>
              </a:rPr>
              <a:t>Bibliography/</a:t>
            </a:r>
            <a:r>
              <a:rPr lang="en-US" sz="3200" b="1" dirty="0" smtClean="0">
                <a:solidFill>
                  <a:schemeClr val="tx1"/>
                </a:solidFill>
                <a:latin typeface="Eras Demi ITC" pitchFamily="34" charset="0"/>
                <a:ea typeface="Times New Roman" pitchFamily="18" charset="0"/>
                <a:cs typeface="Angsana New" pitchFamily="18" charset="-34"/>
              </a:rPr>
              <a:t>References</a:t>
            </a:r>
          </a:p>
          <a:p>
            <a:pPr marL="870814" indent="-870814">
              <a:lnSpc>
                <a:spcPct val="150000"/>
              </a:lnSpc>
              <a:spcBef>
                <a:spcPct val="0"/>
              </a:spcBef>
              <a:buFont typeface="Wingdings" pitchFamily="2" charset="2"/>
              <a:buChar char="q"/>
            </a:pPr>
            <a:r>
              <a:rPr lang="en-US" sz="3200" b="1" dirty="0" smtClean="0">
                <a:solidFill>
                  <a:schemeClr val="tx1"/>
                </a:solidFill>
                <a:latin typeface="Eras Demi ITC" pitchFamily="34" charset="0"/>
                <a:ea typeface="Times New Roman" pitchFamily="18" charset="0"/>
                <a:cs typeface="Angsana New" pitchFamily="18" charset="-34"/>
              </a:rPr>
              <a:t>Appendix</a:t>
            </a:r>
            <a:r>
              <a:rPr lang="en-US" sz="3200" b="1" dirty="0" smtClean="0">
                <a:solidFill>
                  <a:schemeClr val="tx1"/>
                </a:solidFill>
                <a:latin typeface="Eras Demi ITC" pitchFamily="34" charset="0"/>
              </a:rPr>
              <a:t>     </a:t>
            </a:r>
            <a:endParaRPr lang="en-US" sz="3200" b="1"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Tentative Outline of an Assignment</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arn(inVertical)">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arn(inVertical)">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fontScale="92500" lnSpcReduction="10000"/>
          </a:bodyPr>
          <a:lstStyle/>
          <a:p>
            <a:pPr marL="870814" indent="-870814" algn="thaiDist">
              <a:lnSpc>
                <a:spcPct val="70000"/>
              </a:lnSpc>
              <a:buNone/>
            </a:pPr>
            <a:endParaRPr lang="en-US" sz="3400" b="1" dirty="0" smtClean="0">
              <a:solidFill>
                <a:srgbClr val="000000"/>
              </a:solidFill>
              <a:latin typeface="Eras Demi ITC" pitchFamily="34" charset="0"/>
              <a:cs typeface="Times New Roman" pitchFamily="18" charset="0"/>
            </a:endParaRPr>
          </a:p>
          <a:p>
            <a:pPr marL="870814" indent="-870814" algn="thaiDist">
              <a:lnSpc>
                <a:spcPct val="70000"/>
              </a:lnSpc>
              <a:buNone/>
            </a:pPr>
            <a:r>
              <a:rPr lang="en-US" sz="3400" b="1" dirty="0" smtClean="0">
                <a:solidFill>
                  <a:srgbClr val="000000"/>
                </a:solidFill>
                <a:latin typeface="Eras Demi ITC" pitchFamily="34" charset="0"/>
                <a:cs typeface="Times New Roman" pitchFamily="18" charset="0"/>
              </a:rPr>
              <a:t>Rationale:</a:t>
            </a:r>
          </a:p>
          <a:p>
            <a:pPr marL="870814" indent="-870814" algn="thaiDist">
              <a:lnSpc>
                <a:spcPct val="70000"/>
              </a:lnSpc>
              <a:buFont typeface="Wingdings" pitchFamily="2" charset="2"/>
              <a:buChar char="q"/>
            </a:pPr>
            <a:r>
              <a:rPr lang="en-US" sz="2900" dirty="0" smtClean="0">
                <a:solidFill>
                  <a:srgbClr val="000000"/>
                </a:solidFill>
                <a:latin typeface="Eras Demi ITC" pitchFamily="34" charset="0"/>
                <a:cs typeface="Times New Roman" pitchFamily="18" charset="0"/>
              </a:rPr>
              <a:t>General background</a:t>
            </a:r>
          </a:p>
          <a:p>
            <a:pPr marL="870814" indent="-870814" algn="thaiDist">
              <a:lnSpc>
                <a:spcPct val="70000"/>
              </a:lnSpc>
              <a:buFont typeface="Wingdings" pitchFamily="2" charset="2"/>
              <a:buChar char="q"/>
            </a:pPr>
            <a:r>
              <a:rPr lang="en-US" sz="2900" dirty="0" smtClean="0">
                <a:solidFill>
                  <a:srgbClr val="000000"/>
                </a:solidFill>
                <a:latin typeface="Eras Demi ITC" pitchFamily="34" charset="0"/>
                <a:cs typeface="Times New Roman" pitchFamily="18" charset="0"/>
              </a:rPr>
              <a:t>significant of the assignment</a:t>
            </a:r>
          </a:p>
          <a:p>
            <a:pPr marL="870814" indent="-870814" algn="thaiDist">
              <a:lnSpc>
                <a:spcPct val="70000"/>
              </a:lnSpc>
              <a:buFontTx/>
              <a:buChar char="-"/>
            </a:pPr>
            <a:endParaRPr lang="en-US" sz="3400" dirty="0" smtClean="0">
              <a:solidFill>
                <a:srgbClr val="000000"/>
              </a:solidFill>
              <a:latin typeface="Eras Demi ITC" pitchFamily="34" charset="0"/>
              <a:cs typeface="Times New Roman" pitchFamily="18" charset="0"/>
            </a:endParaRPr>
          </a:p>
          <a:p>
            <a:pPr marL="870814" indent="-870814" algn="thaiDist">
              <a:lnSpc>
                <a:spcPct val="70000"/>
              </a:lnSpc>
              <a:buNone/>
            </a:pPr>
            <a:r>
              <a:rPr lang="en-US" sz="3400" b="1" dirty="0" smtClean="0">
                <a:solidFill>
                  <a:srgbClr val="000000"/>
                </a:solidFill>
                <a:latin typeface="Eras Demi ITC" pitchFamily="34" charset="0"/>
                <a:cs typeface="Times New Roman" pitchFamily="18" charset="0"/>
              </a:rPr>
              <a:t>Assignment Objective:</a:t>
            </a:r>
          </a:p>
          <a:p>
            <a:pPr marL="870814" indent="-870814" algn="thaiDist">
              <a:lnSpc>
                <a:spcPct val="70000"/>
              </a:lnSpc>
              <a:buNone/>
            </a:pPr>
            <a:r>
              <a:rPr lang="en-US" sz="2900" dirty="0" smtClean="0">
                <a:solidFill>
                  <a:srgbClr val="000000"/>
                </a:solidFill>
                <a:latin typeface="Eras Demi ITC" pitchFamily="34" charset="0"/>
                <a:cs typeface="Times New Roman" pitchFamily="18" charset="0"/>
              </a:rPr>
              <a:t>         [Analyze/explore/investigate/illustrate/ demonstrate……,</a:t>
            </a:r>
          </a:p>
          <a:p>
            <a:pPr marL="870814" indent="-870814" algn="thaiDist">
              <a:lnSpc>
                <a:spcPct val="70000"/>
              </a:lnSpc>
              <a:buNone/>
            </a:pPr>
            <a:r>
              <a:rPr lang="en-US" sz="2900" dirty="0" smtClean="0">
                <a:solidFill>
                  <a:srgbClr val="000000"/>
                </a:solidFill>
                <a:latin typeface="Eras Demi ITC" pitchFamily="34" charset="0"/>
                <a:cs typeface="Times New Roman" pitchFamily="18" charset="0"/>
              </a:rPr>
              <a:t>         relationship/comparative/review………………………, develop/construct model……….]</a:t>
            </a:r>
          </a:p>
          <a:p>
            <a:pPr marL="870814" indent="-870814" algn="thaiDist">
              <a:lnSpc>
                <a:spcPct val="70000"/>
              </a:lnSpc>
              <a:buNone/>
            </a:pPr>
            <a:endParaRPr lang="en-US" sz="3400" dirty="0" smtClean="0">
              <a:solidFill>
                <a:srgbClr val="000000"/>
              </a:solidFill>
              <a:latin typeface="Eras Demi ITC" pitchFamily="34" charset="0"/>
              <a:cs typeface="Times New Roman" pitchFamily="18" charset="0"/>
            </a:endParaRPr>
          </a:p>
          <a:p>
            <a:pPr marL="870814" indent="-870814" algn="thaiDist">
              <a:lnSpc>
                <a:spcPct val="70000"/>
              </a:lnSpc>
              <a:buNone/>
            </a:pPr>
            <a:r>
              <a:rPr lang="en-US" sz="3400" b="1" dirty="0" smtClean="0">
                <a:solidFill>
                  <a:srgbClr val="000000"/>
                </a:solidFill>
                <a:latin typeface="Eras Demi ITC" pitchFamily="34" charset="0"/>
                <a:cs typeface="Times New Roman" pitchFamily="18" charset="0"/>
              </a:rPr>
              <a:t>Scope:</a:t>
            </a:r>
          </a:p>
          <a:p>
            <a:pPr marL="870814" indent="-870814" algn="thaiDist">
              <a:lnSpc>
                <a:spcPct val="70000"/>
              </a:lnSpc>
              <a:buNone/>
            </a:pPr>
            <a:r>
              <a:rPr lang="en-US" sz="2900" b="1" dirty="0" smtClean="0">
                <a:solidFill>
                  <a:srgbClr val="000000"/>
                </a:solidFill>
                <a:latin typeface="Eras Demi ITC" pitchFamily="34" charset="0"/>
                <a:cs typeface="Times New Roman" pitchFamily="18" charset="0"/>
              </a:rPr>
              <a:t>[</a:t>
            </a:r>
            <a:r>
              <a:rPr lang="en-US" sz="2900" dirty="0" smtClean="0">
                <a:solidFill>
                  <a:srgbClr val="000000"/>
                </a:solidFill>
                <a:latin typeface="Eras Demi ITC" pitchFamily="34" charset="0"/>
                <a:cs typeface="Times New Roman" pitchFamily="18" charset="0"/>
              </a:rPr>
              <a:t>Population, Sample, what kind of research, Variables]</a:t>
            </a:r>
          </a:p>
          <a:p>
            <a:pPr marL="870814" indent="-870814" algn="thaiDist">
              <a:lnSpc>
                <a:spcPct val="70000"/>
              </a:lnSpc>
              <a:buNone/>
            </a:pPr>
            <a:endParaRPr lang="en-US" sz="3400" dirty="0" smtClean="0">
              <a:solidFill>
                <a:srgbClr val="000000"/>
              </a:solidFill>
              <a:latin typeface="Eras Demi ITC" pitchFamily="34" charset="0"/>
              <a:cs typeface="Times New Roman" pitchFamily="18" charset="0"/>
            </a:endParaRPr>
          </a:p>
          <a:p>
            <a:pPr marL="870814" indent="-870814" algn="thaiDist">
              <a:lnSpc>
                <a:spcPct val="70000"/>
              </a:lnSpc>
              <a:buNone/>
            </a:pPr>
            <a:r>
              <a:rPr lang="en-US" sz="3400" dirty="0" smtClean="0">
                <a:solidFill>
                  <a:srgbClr val="000000"/>
                </a:solidFill>
                <a:latin typeface="Eras Demi ITC" pitchFamily="34" charset="0"/>
                <a:cs typeface="Times New Roman" pitchFamily="18" charset="0"/>
              </a:rPr>
              <a:t>Others if Have:</a:t>
            </a:r>
          </a:p>
          <a:p>
            <a:pPr marL="870814" indent="-870814" algn="thaiDist">
              <a:lnSpc>
                <a:spcPct val="70000"/>
              </a:lnSpc>
              <a:buNone/>
            </a:pPr>
            <a:r>
              <a:rPr lang="en-US" sz="2900" dirty="0" smtClean="0">
                <a:solidFill>
                  <a:srgbClr val="000000"/>
                </a:solidFill>
                <a:latin typeface="Eras Demi ITC" pitchFamily="34" charset="0"/>
                <a:cs typeface="Times New Roman" pitchFamily="18" charset="0"/>
              </a:rPr>
              <a:t>[Statement of problems (research questions), limitations, definition of terms) – </a:t>
            </a:r>
            <a:r>
              <a:rPr lang="en-US" sz="2900" b="1" dirty="0" smtClean="0">
                <a:solidFill>
                  <a:srgbClr val="000000"/>
                </a:solidFill>
                <a:latin typeface="Eras Demi ITC" pitchFamily="34" charset="0"/>
                <a:cs typeface="Times New Roman" pitchFamily="18" charset="0"/>
              </a:rPr>
              <a:t>Not Mandatory</a:t>
            </a:r>
          </a:p>
          <a:p>
            <a:pPr>
              <a:buNone/>
            </a:pPr>
            <a:r>
              <a:rPr lang="en-US" sz="3400" dirty="0" smtClean="0">
                <a:latin typeface="Eras Demi ITC" pitchFamily="34" charset="0"/>
              </a:rPr>
              <a:t>     </a:t>
            </a:r>
            <a:endParaRPr lang="en-US" sz="34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I. Introduction</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inVertical)">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barn(inVertical)">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barn(inVertical)">
                                      <p:cBhvr>
                                        <p:cTn id="43" dur="500"/>
                                        <p:tgtEl>
                                          <p:spTgt spid="3">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barn(inVertical)">
                                      <p:cBhvr>
                                        <p:cTn id="48" dur="500"/>
                                        <p:tgtEl>
                                          <p:spTgt spid="3">
                                            <p:txEl>
                                              <p:pRg st="10" end="1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barn(inVertical)">
                                      <p:cBhvr>
                                        <p:cTn id="53" dur="500"/>
                                        <p:tgtEl>
                                          <p:spTgt spid="3">
                                            <p:txEl>
                                              <p:pRg st="12" end="1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3">
                                            <p:txEl>
                                              <p:pRg st="13" end="13"/>
                                            </p:txEl>
                                          </p:spTgt>
                                        </p:tgtEl>
                                        <p:attrNameLst>
                                          <p:attrName>style.visibility</p:attrName>
                                        </p:attrNameLst>
                                      </p:cBhvr>
                                      <p:to>
                                        <p:strVal val="visible"/>
                                      </p:to>
                                    </p:set>
                                    <p:animEffect transition="in" filter="barn(inVertical)">
                                      <p:cBhvr>
                                        <p:cTn id="58" dur="500"/>
                                        <p:tgtEl>
                                          <p:spTgt spid="3">
                                            <p:txEl>
                                              <p:pRg st="13" end="1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barn(inVertical)">
                                      <p:cBhvr>
                                        <p:cTn id="63"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380720" cy="6309360"/>
          </a:xfrm>
        </p:spPr>
        <p:txBody>
          <a:bodyPr>
            <a:normAutofit/>
          </a:bodyPr>
          <a:lstStyle/>
          <a:p>
            <a:pPr algn="just">
              <a:buNone/>
            </a:pPr>
            <a:r>
              <a:rPr lang="en-US" sz="3400" b="1" dirty="0" smtClean="0">
                <a:solidFill>
                  <a:srgbClr val="000000"/>
                </a:solidFill>
                <a:latin typeface="Eras Demi ITC" pitchFamily="34" charset="0"/>
                <a:cs typeface="Times New Roman" pitchFamily="18" charset="0"/>
              </a:rPr>
              <a:t>    </a:t>
            </a:r>
            <a:r>
              <a:rPr lang="en-US" sz="3400" dirty="0" smtClean="0">
                <a:solidFill>
                  <a:schemeClr val="tx1"/>
                </a:solidFill>
                <a:latin typeface="Eras Demi ITC" pitchFamily="34" charset="0"/>
              </a:rPr>
              <a:t>A </a:t>
            </a:r>
            <a:r>
              <a:rPr lang="en-US" sz="3400" b="1" dirty="0" smtClean="0">
                <a:solidFill>
                  <a:schemeClr val="tx1"/>
                </a:solidFill>
                <a:latin typeface="Eras Demi ITC" pitchFamily="34" charset="0"/>
              </a:rPr>
              <a:t>literature review</a:t>
            </a:r>
            <a:r>
              <a:rPr lang="en-US" sz="3400" dirty="0" smtClean="0">
                <a:solidFill>
                  <a:schemeClr val="tx1"/>
                </a:solidFill>
                <a:latin typeface="Eras Demi ITC" pitchFamily="34" charset="0"/>
              </a:rPr>
              <a:t> is a text of a scholarly paper, which includes the current knowledge including substantive findings, as well as theoretical and methodological contributions to a particular topic. Literature reviews use secondary sources, and do not report new or original experimental work</a:t>
            </a:r>
            <a:r>
              <a:rPr lang="en-US" sz="3400" dirty="0" smtClean="0">
                <a:solidFill>
                  <a:srgbClr val="FF0000"/>
                </a:solidFill>
                <a:latin typeface="Eras Demi ITC" pitchFamily="34" charset="0"/>
              </a:rPr>
              <a:t>.</a:t>
            </a:r>
            <a:r>
              <a:rPr lang="en-US" sz="3400" baseline="30000" dirty="0" smtClean="0">
                <a:solidFill>
                  <a:srgbClr val="FF0000"/>
                </a:solidFill>
                <a:latin typeface="Eras Demi ITC" pitchFamily="34" charset="0"/>
              </a:rPr>
              <a:t>[1] </a:t>
            </a:r>
          </a:p>
          <a:p>
            <a:pPr algn="just">
              <a:buNone/>
            </a:pPr>
            <a:r>
              <a:rPr lang="en-US" sz="3400" b="1" baseline="30000" dirty="0" smtClean="0">
                <a:solidFill>
                  <a:schemeClr val="tx1"/>
                </a:solidFill>
                <a:latin typeface="Eras Demi ITC" pitchFamily="34" charset="0"/>
              </a:rPr>
              <a:t>       </a:t>
            </a:r>
            <a:r>
              <a:rPr lang="en-US" sz="3500" dirty="0" smtClean="0">
                <a:solidFill>
                  <a:schemeClr val="tx1"/>
                </a:solidFill>
                <a:latin typeface="Eras Demi ITC" pitchFamily="34" charset="0"/>
              </a:rPr>
              <a:t>It is a systematic, explicit, and reproducible method for identifying, evaluating, and synthesizing the existing body of completed and recorded work produced by researchers, scholars, and practitioners</a:t>
            </a:r>
            <a:r>
              <a:rPr lang="en-US" sz="3600" dirty="0" smtClean="0">
                <a:solidFill>
                  <a:srgbClr val="FF0000"/>
                </a:solidFill>
                <a:latin typeface="Eras Demi ITC" pitchFamily="34" charset="0"/>
              </a:rPr>
              <a:t>.</a:t>
            </a:r>
            <a:r>
              <a:rPr lang="en-US" sz="3600" baseline="30000" dirty="0" smtClean="0">
                <a:solidFill>
                  <a:srgbClr val="FF0000"/>
                </a:solidFill>
                <a:latin typeface="Eras Demi ITC" pitchFamily="34" charset="0"/>
              </a:rPr>
              <a:t>[2]</a:t>
            </a:r>
            <a:r>
              <a:rPr lang="en-US" sz="3500" dirty="0" smtClean="0">
                <a:solidFill>
                  <a:srgbClr val="FF0000"/>
                </a:solidFill>
                <a:latin typeface="Eras Demi ITC" pitchFamily="34" charset="0"/>
              </a:rPr>
              <a:t> </a:t>
            </a:r>
          </a:p>
          <a:p>
            <a:pPr marL="870814" indent="-870814" algn="thaiDist">
              <a:buNone/>
            </a:pPr>
            <a:endParaRPr lang="en-US" sz="3400" baseline="30000" dirty="0" smtClean="0">
              <a:solidFill>
                <a:schemeClr val="tx1"/>
              </a:solidFill>
              <a:latin typeface="Eras Demi ITC" pitchFamily="34" charset="0"/>
            </a:endParaRPr>
          </a:p>
          <a:p>
            <a:pPr marL="870814" indent="-870814" algn="thaiDist">
              <a:lnSpc>
                <a:spcPct val="70000"/>
              </a:lnSpc>
              <a:buFont typeface="Wingdings" pitchFamily="2" charset="2"/>
              <a:buChar char="v"/>
            </a:pPr>
            <a:endParaRPr lang="en-US" sz="3400" b="1" baseline="30000" dirty="0" smtClean="0">
              <a:solidFill>
                <a:srgbClr val="000000"/>
              </a:solidFill>
              <a:latin typeface="Eras Demi ITC" pitchFamily="34" charset="0"/>
              <a:ea typeface="Times New Roman" pitchFamily="18" charset="0"/>
              <a:cs typeface="Angsana New" pitchFamily="18" charset="-34"/>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II. Literature Review/Related Works</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lnSpcReduction="10000"/>
          </a:bodyPr>
          <a:lstStyle/>
          <a:p>
            <a:pPr marL="870814" indent="-870814" algn="thaiDist">
              <a:lnSpc>
                <a:spcPct val="70000"/>
              </a:lnSpc>
              <a:buNone/>
            </a:pPr>
            <a:endParaRPr lang="en-US" sz="3400" b="1" baseline="30000"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Font typeface="Wingdings" pitchFamily="2" charset="2"/>
              <a:buChar char="v"/>
            </a:pPr>
            <a:r>
              <a:rPr lang="en-US" sz="3400" b="1" dirty="0" smtClean="0">
                <a:solidFill>
                  <a:srgbClr val="000000"/>
                </a:solidFill>
                <a:latin typeface="Eras Demi ITC" pitchFamily="34" charset="0"/>
                <a:ea typeface="Times New Roman" pitchFamily="18" charset="0"/>
                <a:cs typeface="Angsana New" pitchFamily="18" charset="-34"/>
              </a:rPr>
              <a:t>Theory</a:t>
            </a:r>
            <a:r>
              <a:rPr lang="en-US" sz="3400" dirty="0" smtClean="0">
                <a:solidFill>
                  <a:srgbClr val="000000"/>
                </a:solidFill>
                <a:latin typeface="Eras Demi ITC" pitchFamily="34" charset="0"/>
                <a:ea typeface="Times New Roman" pitchFamily="18" charset="0"/>
                <a:cs typeface="Angsana New" pitchFamily="18" charset="-34"/>
              </a:rPr>
              <a:t> [e.g. Definition of women empowerment]</a:t>
            </a:r>
          </a:p>
          <a:p>
            <a:pPr marL="870814" indent="-870814" algn="thaiDist">
              <a:lnSpc>
                <a:spcPct val="70000"/>
              </a:lnSpc>
              <a:buNone/>
            </a:pPr>
            <a:endParaRPr lang="en-US" sz="3400"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Font typeface="Wingdings" pitchFamily="2" charset="2"/>
              <a:buChar char="v"/>
            </a:pPr>
            <a:r>
              <a:rPr lang="en-US" sz="3400" b="1" dirty="0" smtClean="0">
                <a:solidFill>
                  <a:srgbClr val="000000"/>
                </a:solidFill>
                <a:latin typeface="Eras Demi ITC" pitchFamily="34" charset="0"/>
                <a:ea typeface="Times New Roman" pitchFamily="18" charset="0"/>
                <a:cs typeface="Angsana New" pitchFamily="18" charset="-34"/>
              </a:rPr>
              <a:t>Related Review Literature </a:t>
            </a:r>
            <a:r>
              <a:rPr lang="en-US" sz="3400" dirty="0" smtClean="0">
                <a:solidFill>
                  <a:srgbClr val="000000"/>
                </a:solidFill>
                <a:latin typeface="Eras Demi ITC" pitchFamily="34" charset="0"/>
                <a:ea typeface="Times New Roman" pitchFamily="18" charset="0"/>
                <a:cs typeface="Angsana New" pitchFamily="18" charset="-34"/>
              </a:rPr>
              <a:t>[e.g. women empowerment in Bangladesh, least developing countries, developing countries, and developed countries]</a:t>
            </a:r>
          </a:p>
          <a:p>
            <a:pPr marL="870814" indent="-870814" algn="thaiDist">
              <a:lnSpc>
                <a:spcPct val="70000"/>
              </a:lnSpc>
              <a:buFont typeface="Wingdings" pitchFamily="2" charset="2"/>
              <a:buChar char="v"/>
            </a:pPr>
            <a:endParaRPr lang="en-US" sz="34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Font typeface="Wingdings" pitchFamily="2" charset="2"/>
              <a:buChar char="v"/>
            </a:pPr>
            <a:r>
              <a:rPr lang="en-US" sz="3400" b="1" dirty="0" smtClean="0">
                <a:solidFill>
                  <a:srgbClr val="000000"/>
                </a:solidFill>
                <a:latin typeface="Eras Demi ITC" pitchFamily="34" charset="0"/>
                <a:ea typeface="Times New Roman" pitchFamily="18" charset="0"/>
                <a:cs typeface="Angsana New" pitchFamily="18" charset="-34"/>
              </a:rPr>
              <a:t>Previous study </a:t>
            </a:r>
            <a:r>
              <a:rPr lang="en-US" sz="3400" dirty="0" smtClean="0">
                <a:solidFill>
                  <a:srgbClr val="000000"/>
                </a:solidFill>
                <a:latin typeface="Eras Demi ITC" pitchFamily="34" charset="0"/>
                <a:ea typeface="Times New Roman" pitchFamily="18" charset="0"/>
                <a:cs typeface="Angsana New" pitchFamily="18" charset="-34"/>
              </a:rPr>
              <a:t>[e.g. Any specific research on women empowerment]</a:t>
            </a:r>
          </a:p>
          <a:p>
            <a:pPr marL="870814" indent="-870814" algn="thaiDist">
              <a:lnSpc>
                <a:spcPct val="70000"/>
              </a:lnSpc>
            </a:pPr>
            <a:endParaRPr lang="en-US" sz="3400" dirty="0" smtClean="0">
              <a:solidFill>
                <a:srgbClr val="000000"/>
              </a:solidFill>
              <a:latin typeface="Eras Demi ITC" pitchFamily="34" charset="0"/>
              <a:ea typeface="Times New Roman" pitchFamily="18" charset="0"/>
              <a:cs typeface="Angsana New" pitchFamily="18" charset="-34"/>
            </a:endParaRPr>
          </a:p>
          <a:p>
            <a:pPr marL="870814" indent="-870814" algn="just">
              <a:lnSpc>
                <a:spcPct val="70000"/>
              </a:lnSpc>
              <a:buFont typeface="Wingdings" pitchFamily="2" charset="2"/>
              <a:buChar char="v"/>
            </a:pPr>
            <a:r>
              <a:rPr lang="en-US" sz="3400" b="1" dirty="0" smtClean="0">
                <a:solidFill>
                  <a:srgbClr val="000000"/>
                </a:solidFill>
                <a:latin typeface="Eras Demi ITC" pitchFamily="34" charset="0"/>
                <a:ea typeface="Times New Roman" pitchFamily="18" charset="0"/>
                <a:cs typeface="Angsana New" pitchFamily="18" charset="-34"/>
              </a:rPr>
              <a:t>Avoid Plagiarism </a:t>
            </a:r>
            <a:r>
              <a:rPr lang="en-US" sz="3400" dirty="0" smtClean="0">
                <a:solidFill>
                  <a:srgbClr val="000000"/>
                </a:solidFill>
                <a:latin typeface="Eras Demi ITC" pitchFamily="34" charset="0"/>
                <a:ea typeface="Times New Roman" pitchFamily="18" charset="0"/>
                <a:cs typeface="Angsana New" pitchFamily="18" charset="-34"/>
              </a:rPr>
              <a:t>– Rewording (Synonyms/Thesaurus), Tense/Voice Change, Rewrite (Paraphrasing)]</a:t>
            </a:r>
          </a:p>
          <a:p>
            <a:pPr marL="870814" indent="-870814" algn="just">
              <a:lnSpc>
                <a:spcPct val="70000"/>
              </a:lnSpc>
              <a:buNone/>
            </a:pPr>
            <a:endParaRPr lang="en-US" sz="3400" dirty="0" smtClean="0">
              <a:solidFill>
                <a:srgbClr val="000000"/>
              </a:solidFill>
              <a:latin typeface="Eras Demi ITC" pitchFamily="34" charset="0"/>
              <a:ea typeface="Times New Roman" pitchFamily="18" charset="0"/>
              <a:cs typeface="Angsana New" pitchFamily="18" charset="-34"/>
            </a:endParaRPr>
          </a:p>
          <a:p>
            <a:pPr marL="870814" indent="-870814" algn="just">
              <a:lnSpc>
                <a:spcPct val="70000"/>
              </a:lnSpc>
              <a:buFont typeface="Wingdings" pitchFamily="2" charset="2"/>
              <a:buChar char="v"/>
            </a:pPr>
            <a:r>
              <a:rPr lang="en-US" sz="3400" b="1" dirty="0" err="1" smtClean="0">
                <a:solidFill>
                  <a:srgbClr val="FF3300"/>
                </a:solidFill>
                <a:latin typeface="Eras Demi ITC" pitchFamily="34" charset="0"/>
                <a:ea typeface="Times New Roman" pitchFamily="18" charset="0"/>
                <a:cs typeface="Angsana New" pitchFamily="18" charset="-34"/>
              </a:rPr>
              <a:t>Turnitin</a:t>
            </a:r>
            <a:r>
              <a:rPr lang="en-US" sz="3400" b="1" dirty="0" smtClean="0">
                <a:solidFill>
                  <a:srgbClr val="FF3300"/>
                </a:solidFill>
                <a:latin typeface="Eras Demi ITC" pitchFamily="34" charset="0"/>
                <a:ea typeface="Times New Roman" pitchFamily="18" charset="0"/>
                <a:cs typeface="Angsana New" pitchFamily="18" charset="-34"/>
              </a:rPr>
              <a:t> Software </a:t>
            </a:r>
            <a:r>
              <a:rPr lang="en-US" sz="3400" b="1" dirty="0" smtClean="0">
                <a:solidFill>
                  <a:srgbClr val="000000"/>
                </a:solidFill>
                <a:latin typeface="Eras Demi ITC" pitchFamily="34" charset="0"/>
                <a:ea typeface="Times New Roman" pitchFamily="18" charset="0"/>
                <a:cs typeface="Angsana New" pitchFamily="18" charset="-34"/>
              </a:rPr>
              <a:t>(Similarity Index)] – </a:t>
            </a:r>
            <a:r>
              <a:rPr lang="en-US" sz="3400" b="1" i="1" dirty="0" smtClean="0">
                <a:solidFill>
                  <a:srgbClr val="3333FF"/>
                </a:solidFill>
                <a:latin typeface="Eras Demi ITC" pitchFamily="34" charset="0"/>
                <a:ea typeface="Times New Roman" pitchFamily="18" charset="0"/>
                <a:cs typeface="Angsana New" pitchFamily="18" charset="-34"/>
              </a:rPr>
              <a:t>Ethics in Assignment (Originality)</a:t>
            </a:r>
            <a:endParaRPr lang="en-US" sz="34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II. Literature Review/Related Works</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Vertical)">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arn(inVertical)">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barn(inVertical)">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152120" cy="6309360"/>
          </a:xfrm>
        </p:spPr>
        <p:txBody>
          <a:bodyPr>
            <a:normAutofit fontScale="92500" lnSpcReduction="20000"/>
          </a:bodyPr>
          <a:lstStyle/>
          <a:p>
            <a:pPr marL="870814" indent="-870814" algn="just">
              <a:lnSpc>
                <a:spcPct val="120000"/>
              </a:lnSpc>
              <a:buNone/>
            </a:pPr>
            <a:r>
              <a:rPr lang="en-US" sz="3400" b="1" dirty="0" smtClean="0">
                <a:solidFill>
                  <a:srgbClr val="000000"/>
                </a:solidFill>
                <a:latin typeface="Eras Demi ITC" pitchFamily="34" charset="0"/>
                <a:ea typeface="Times New Roman" pitchFamily="18" charset="0"/>
                <a:cs typeface="Times New Roman" pitchFamily="18" charset="0"/>
              </a:rPr>
              <a:t>        </a:t>
            </a:r>
            <a:r>
              <a:rPr lang="en-US" sz="3100" dirty="0" smtClean="0">
                <a:solidFill>
                  <a:srgbClr val="0000FF"/>
                </a:solidFill>
                <a:latin typeface="Eras Demi ITC" pitchFamily="34" charset="0"/>
              </a:rPr>
              <a:t>A research methodology is a science of studying how research is done systematically</a:t>
            </a:r>
            <a:r>
              <a:rPr lang="en-US" sz="3100" baseline="30000" dirty="0" smtClean="0">
                <a:solidFill>
                  <a:schemeClr val="tx1"/>
                </a:solidFill>
                <a:latin typeface="Eras Demi ITC" pitchFamily="34" charset="0"/>
              </a:rPr>
              <a:t>[</a:t>
            </a:r>
            <a:r>
              <a:rPr lang="en-US" sz="3100" baseline="30000" dirty="0" smtClean="0">
                <a:solidFill>
                  <a:srgbClr val="FF0000"/>
                </a:solidFill>
                <a:latin typeface="Eras Demi ITC" pitchFamily="34" charset="0"/>
              </a:rPr>
              <a:t>3]</a:t>
            </a:r>
            <a:r>
              <a:rPr lang="en-US" sz="3100" dirty="0" smtClean="0">
                <a:solidFill>
                  <a:srgbClr val="FF0000"/>
                </a:solidFill>
                <a:latin typeface="Eras Demi ITC" pitchFamily="34" charset="0"/>
              </a:rPr>
              <a:t> </a:t>
            </a:r>
            <a:r>
              <a:rPr lang="en-US" sz="3100" dirty="0" smtClean="0">
                <a:solidFill>
                  <a:srgbClr val="0000FF"/>
                </a:solidFill>
                <a:latin typeface="Eras Demi ITC" pitchFamily="34" charset="0"/>
              </a:rPr>
              <a:t>i.e. adopting a suitable research technique is very much the essence in conducting any research</a:t>
            </a:r>
            <a:r>
              <a:rPr lang="en-US" sz="3100" b="1" dirty="0" smtClean="0">
                <a:solidFill>
                  <a:srgbClr val="000000"/>
                </a:solidFill>
                <a:latin typeface="Eras Demi ITC" pitchFamily="34" charset="0"/>
                <a:ea typeface="Times New Roman" pitchFamily="18" charset="0"/>
                <a:cs typeface="Angsana New" pitchFamily="18" charset="-34"/>
              </a:rPr>
              <a:t> .</a:t>
            </a:r>
            <a:r>
              <a:rPr lang="en-US" sz="3100" baseline="30000" dirty="0" smtClean="0">
                <a:solidFill>
                  <a:schemeClr val="tx1"/>
                </a:solidFill>
                <a:latin typeface="Eras Demi ITC" pitchFamily="34" charset="0"/>
              </a:rPr>
              <a:t>[5 &amp; 6]</a:t>
            </a:r>
            <a:r>
              <a:rPr lang="en-US" sz="3100" dirty="0" smtClean="0">
                <a:solidFill>
                  <a:srgbClr val="0000FF"/>
                </a:solidFill>
                <a:latin typeface="Eras Demi ITC" pitchFamily="34" charset="0"/>
              </a:rPr>
              <a:t> </a:t>
            </a:r>
            <a:r>
              <a:rPr lang="en-US" sz="3100" b="1" dirty="0" smtClean="0">
                <a:solidFill>
                  <a:srgbClr val="000000"/>
                </a:solidFill>
                <a:latin typeface="Eras Demi ITC" pitchFamily="34" charset="0"/>
                <a:ea typeface="Times New Roman" pitchFamily="18" charset="0"/>
                <a:cs typeface="Angsana New" pitchFamily="18" charset="-34"/>
              </a:rPr>
              <a:t>Research methods is the functional action strategy to carry out the research in the light of the theoretical framework and guiding research questions and or the proposed hypothesis. It is planned and systematic approach of investigation that denotes the detail framework of the unit of analysis, data gathering techniques, sampling focus and interpretation strategy and analysis plan .</a:t>
            </a:r>
            <a:r>
              <a:rPr lang="en-US" sz="3100" baseline="30000" dirty="0" smtClean="0">
                <a:solidFill>
                  <a:schemeClr val="tx1"/>
                </a:solidFill>
                <a:latin typeface="Eras Demi ITC" pitchFamily="34" charset="0"/>
              </a:rPr>
              <a:t>[</a:t>
            </a:r>
            <a:r>
              <a:rPr lang="en-US" sz="3100" baseline="30000" dirty="0" smtClean="0">
                <a:solidFill>
                  <a:srgbClr val="FF0000"/>
                </a:solidFill>
                <a:latin typeface="Eras Demi ITC" pitchFamily="34" charset="0"/>
              </a:rPr>
              <a:t>3]</a:t>
            </a:r>
            <a:r>
              <a:rPr lang="en-US" sz="3100" b="1" dirty="0" smtClean="0">
                <a:solidFill>
                  <a:srgbClr val="FF0000"/>
                </a:solidFill>
                <a:latin typeface="Eras Demi ITC" pitchFamily="34" charset="0"/>
                <a:cs typeface="Angsana New" pitchFamily="18" charset="-34"/>
              </a:rPr>
              <a:t> </a:t>
            </a:r>
            <a:r>
              <a:rPr lang="en-US" sz="3100" b="1" dirty="0" smtClean="0">
                <a:solidFill>
                  <a:srgbClr val="0000FF"/>
                </a:solidFill>
                <a:latin typeface="Eras Demi ITC" pitchFamily="34" charset="0"/>
              </a:rPr>
              <a:t>Research methods may be understood as all those methods/techniques that are used for conduction of research. Research methods or techniques, thus, refer to the methods the researchers use in performing research operations </a:t>
            </a:r>
            <a:r>
              <a:rPr lang="en-US" sz="3100" b="1" dirty="0" smtClean="0">
                <a:solidFill>
                  <a:schemeClr val="tx1"/>
                </a:solidFill>
                <a:latin typeface="Eras Demi ITC" pitchFamily="34" charset="0"/>
              </a:rPr>
              <a:t>.</a:t>
            </a:r>
            <a:r>
              <a:rPr lang="en-US" sz="3100" b="1" baseline="30000" dirty="0" smtClean="0">
                <a:solidFill>
                  <a:srgbClr val="FF0000"/>
                </a:solidFill>
                <a:latin typeface="Eras Demi ITC" pitchFamily="34" charset="0"/>
              </a:rPr>
              <a:t>[4]</a:t>
            </a:r>
            <a:endParaRPr lang="en-US" sz="3100" b="1" dirty="0">
              <a:solidFill>
                <a:srgbClr val="FF0000"/>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III. Research Methods /Techniques</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fontScale="92500" lnSpcReduction="10000"/>
          </a:bodyPr>
          <a:lstStyle/>
          <a:p>
            <a:pPr marL="870814" indent="-870814" algn="thaiDist">
              <a:lnSpc>
                <a:spcPct val="70000"/>
              </a:lnSpc>
              <a:buNone/>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I. Methods of Assignment Used</a:t>
            </a:r>
          </a:p>
          <a:p>
            <a:pPr marL="870814" indent="-870814" algn="thaiDist">
              <a:lnSpc>
                <a:spcPct val="70000"/>
              </a:lnSpc>
              <a:buNone/>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a:t>
            </a:r>
            <a:r>
              <a:rPr lang="en-US" sz="2900" dirty="0" smtClean="0">
                <a:solidFill>
                  <a:srgbClr val="000000"/>
                </a:solidFill>
                <a:latin typeface="Eras Demi ITC" pitchFamily="34" charset="0"/>
                <a:ea typeface="Times New Roman" pitchFamily="18" charset="0"/>
                <a:cs typeface="Angsana New" pitchFamily="18" charset="-34"/>
              </a:rPr>
              <a:t>Type of Research: </a:t>
            </a:r>
            <a:r>
              <a:rPr lang="en-US" sz="2900" i="1" dirty="0" smtClean="0">
                <a:solidFill>
                  <a:srgbClr val="000000"/>
                </a:solidFill>
                <a:latin typeface="Eras Demi ITC" pitchFamily="34" charset="0"/>
                <a:ea typeface="Times New Roman" pitchFamily="18" charset="0"/>
                <a:cs typeface="Angsana New" pitchFamily="18" charset="-34"/>
              </a:rPr>
              <a:t>[Exploratory /Descriptive /Causal research)</a:t>
            </a:r>
          </a:p>
          <a:p>
            <a:pPr marL="870814" indent="-870814" algn="thaiDist">
              <a:lnSpc>
                <a:spcPct val="70000"/>
              </a:lnSpc>
              <a:buNone/>
            </a:pPr>
            <a:r>
              <a:rPr lang="en-US" sz="2900" i="1" dirty="0" smtClean="0">
                <a:solidFill>
                  <a:srgbClr val="000000"/>
                </a:solidFill>
                <a:latin typeface="Eras Demi ITC" pitchFamily="34" charset="0"/>
                <a:ea typeface="Times New Roman" pitchFamily="18" charset="0"/>
                <a:cs typeface="Angsana New" pitchFamily="18" charset="-34"/>
              </a:rPr>
              <a:t>- Qualitative/Quantitative research</a:t>
            </a:r>
          </a:p>
          <a:p>
            <a:pPr marL="870814" indent="-870814" algn="thaiDist">
              <a:lnSpc>
                <a:spcPct val="70000"/>
              </a:lnSpc>
              <a:buNone/>
            </a:pPr>
            <a:r>
              <a:rPr lang="en-US" sz="2900" b="1" i="1" dirty="0" smtClean="0">
                <a:solidFill>
                  <a:srgbClr val="000000"/>
                </a:solidFill>
                <a:latin typeface="Eras Demi ITC" pitchFamily="34" charset="0"/>
                <a:ea typeface="Times New Roman" pitchFamily="18" charset="0"/>
                <a:cs typeface="Angsana New" pitchFamily="18" charset="-34"/>
              </a:rPr>
              <a:t>- </a:t>
            </a:r>
            <a:r>
              <a:rPr lang="en-US" sz="2900" dirty="0" smtClean="0">
                <a:solidFill>
                  <a:srgbClr val="000000"/>
                </a:solidFill>
                <a:latin typeface="Eras Demi ITC" pitchFamily="34" charset="0"/>
                <a:ea typeface="Times New Roman" pitchFamily="18" charset="0"/>
                <a:cs typeface="Angsana New" pitchFamily="18" charset="-34"/>
              </a:rPr>
              <a:t>Exploratory Research </a:t>
            </a:r>
            <a:r>
              <a:rPr lang="en-US" sz="2900" i="1" dirty="0" smtClean="0">
                <a:solidFill>
                  <a:srgbClr val="000000"/>
                </a:solidFill>
                <a:latin typeface="Eras Demi ITC" pitchFamily="34" charset="0"/>
                <a:ea typeface="Times New Roman" pitchFamily="18" charset="0"/>
                <a:cs typeface="Angsana New" pitchFamily="18" charset="-34"/>
              </a:rPr>
              <a:t>[Survey research technique – secondary data]</a:t>
            </a:r>
          </a:p>
          <a:p>
            <a:pPr marL="870814" indent="-870814" algn="thaiDist">
              <a:lnSpc>
                <a:spcPct val="70000"/>
              </a:lnSpc>
              <a:buNone/>
            </a:pPr>
            <a:endParaRPr lang="en-US" sz="29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II. Research Hypothesis </a:t>
            </a:r>
            <a:r>
              <a:rPr lang="en-US" sz="2900" i="1" dirty="0" smtClean="0">
                <a:solidFill>
                  <a:srgbClr val="000000"/>
                </a:solidFill>
                <a:latin typeface="Eras Demi ITC" pitchFamily="34" charset="0"/>
                <a:ea typeface="Times New Roman" pitchFamily="18" charset="0"/>
                <a:cs typeface="Angsana New" pitchFamily="18" charset="-34"/>
              </a:rPr>
              <a:t>(from Research Questions)</a:t>
            </a:r>
          </a:p>
          <a:p>
            <a:pPr marL="870814" indent="-870814" algn="thaiDist">
              <a:lnSpc>
                <a:spcPct val="70000"/>
              </a:lnSpc>
              <a:buFontTx/>
              <a:buChar char="-"/>
            </a:pPr>
            <a:r>
              <a:rPr lang="en-US" sz="2900" i="1" dirty="0" smtClean="0">
                <a:solidFill>
                  <a:srgbClr val="000000"/>
                </a:solidFill>
                <a:latin typeface="Eras Demi ITC" pitchFamily="34" charset="0"/>
                <a:ea typeface="Times New Roman" pitchFamily="18" charset="0"/>
                <a:cs typeface="Angsana New" pitchFamily="18" charset="-34"/>
              </a:rPr>
              <a:t>- Null Hypothesis (No relationship) and Alternate Hypothesis (a relationship)</a:t>
            </a:r>
          </a:p>
          <a:p>
            <a:pPr marL="870814" indent="-870814" algn="thaiDist">
              <a:lnSpc>
                <a:spcPct val="70000"/>
              </a:lnSpc>
              <a:buFontTx/>
              <a:buChar char="-"/>
            </a:pPr>
            <a:r>
              <a:rPr lang="en-US" sz="2900" i="1" dirty="0" smtClean="0">
                <a:solidFill>
                  <a:srgbClr val="000000"/>
                </a:solidFill>
                <a:latin typeface="Eras Demi ITC" pitchFamily="34" charset="0"/>
                <a:ea typeface="Times New Roman" pitchFamily="18" charset="0"/>
                <a:cs typeface="Angsana New" pitchFamily="18" charset="-34"/>
              </a:rPr>
              <a:t>-Two-tailed test (Unknown direction) and One-tailed test (Known direction)</a:t>
            </a:r>
          </a:p>
          <a:p>
            <a:pPr marL="870814" indent="-870814" algn="thaiDist">
              <a:lnSpc>
                <a:spcPct val="70000"/>
              </a:lnSpc>
              <a:buNone/>
            </a:pPr>
            <a:endParaRPr lang="en-US" sz="2900"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900" b="1" dirty="0" smtClean="0">
                <a:solidFill>
                  <a:srgbClr val="000000"/>
                </a:solidFill>
                <a:latin typeface="Eras Demi ITC" pitchFamily="34" charset="0"/>
                <a:ea typeface="Times New Roman" pitchFamily="18" charset="0"/>
                <a:cs typeface="Angsana New" pitchFamily="18" charset="-34"/>
              </a:rPr>
              <a:t>III. </a:t>
            </a:r>
            <a:r>
              <a:rPr lang="en-US" sz="2900" b="1" dirty="0" err="1" smtClean="0">
                <a:solidFill>
                  <a:srgbClr val="000000"/>
                </a:solidFill>
                <a:latin typeface="Eras Demi ITC" pitchFamily="34" charset="0"/>
                <a:ea typeface="Times New Roman" pitchFamily="18" charset="0"/>
                <a:cs typeface="Angsana New" pitchFamily="18" charset="-34"/>
              </a:rPr>
              <a:t>Operationaliation</a:t>
            </a:r>
            <a:r>
              <a:rPr lang="en-US" sz="2900" b="1" dirty="0" smtClean="0">
                <a:solidFill>
                  <a:srgbClr val="000000"/>
                </a:solidFill>
                <a:latin typeface="Eras Demi ITC" pitchFamily="34" charset="0"/>
                <a:ea typeface="Times New Roman" pitchFamily="18" charset="0"/>
                <a:cs typeface="Angsana New" pitchFamily="18" charset="-34"/>
              </a:rPr>
              <a:t> of variables </a:t>
            </a:r>
          </a:p>
          <a:p>
            <a:pPr marL="870814" indent="-870814" algn="thaiDist">
              <a:lnSpc>
                <a:spcPct val="70000"/>
              </a:lnSpc>
              <a:buNone/>
            </a:pPr>
            <a:r>
              <a:rPr lang="en-US" sz="2900" b="1" i="1" dirty="0" smtClean="0">
                <a:solidFill>
                  <a:srgbClr val="000000"/>
                </a:solidFill>
                <a:latin typeface="Eras Demi ITC" pitchFamily="34" charset="0"/>
                <a:ea typeface="Times New Roman" pitchFamily="18" charset="0"/>
                <a:cs typeface="Angsana New" pitchFamily="18" charset="-34"/>
              </a:rPr>
              <a:t>- </a:t>
            </a:r>
            <a:r>
              <a:rPr lang="en-US" sz="2900" i="1" dirty="0" smtClean="0">
                <a:solidFill>
                  <a:srgbClr val="000000"/>
                </a:solidFill>
                <a:latin typeface="Eras Demi ITC" pitchFamily="34" charset="0"/>
                <a:ea typeface="Times New Roman" pitchFamily="18" charset="0"/>
                <a:cs typeface="Angsana New" pitchFamily="18" charset="-34"/>
              </a:rPr>
              <a:t>Dependent/Independent variables (from model)</a:t>
            </a:r>
          </a:p>
          <a:p>
            <a:pPr marL="870814" indent="-870814" algn="thaiDist">
              <a:lnSpc>
                <a:spcPct val="70000"/>
              </a:lnSpc>
              <a:buNone/>
            </a:pPr>
            <a:r>
              <a:rPr lang="en-US" sz="2900" i="1" dirty="0" smtClean="0">
                <a:solidFill>
                  <a:srgbClr val="000000"/>
                </a:solidFill>
                <a:latin typeface="Eras Demi ITC" pitchFamily="34" charset="0"/>
                <a:ea typeface="Times New Roman" pitchFamily="18" charset="0"/>
                <a:cs typeface="Angsana New" pitchFamily="18" charset="-34"/>
              </a:rPr>
              <a:t> - Operational component (Questionnaire) – </a:t>
            </a:r>
            <a:r>
              <a:rPr lang="en-US" sz="2900" b="1" i="1" dirty="0" smtClean="0">
                <a:solidFill>
                  <a:srgbClr val="000000"/>
                </a:solidFill>
                <a:latin typeface="Eras Demi ITC" pitchFamily="34" charset="0"/>
                <a:ea typeface="Times New Roman" pitchFamily="18" charset="0"/>
                <a:cs typeface="Angsana New" pitchFamily="18" charset="-34"/>
              </a:rPr>
              <a:t>5 Point </a:t>
            </a:r>
            <a:r>
              <a:rPr lang="en-US" sz="2900" b="1" i="1" dirty="0" err="1" smtClean="0">
                <a:solidFill>
                  <a:srgbClr val="000000"/>
                </a:solidFill>
                <a:latin typeface="Eras Demi ITC" pitchFamily="34" charset="0"/>
                <a:ea typeface="Times New Roman" pitchFamily="18" charset="0"/>
                <a:cs typeface="Angsana New" pitchFamily="18" charset="-34"/>
              </a:rPr>
              <a:t>Likert</a:t>
            </a:r>
            <a:r>
              <a:rPr lang="en-US" sz="2900" b="1" i="1" dirty="0" smtClean="0">
                <a:solidFill>
                  <a:srgbClr val="000000"/>
                </a:solidFill>
                <a:latin typeface="Eras Demi ITC" pitchFamily="34" charset="0"/>
                <a:ea typeface="Times New Roman" pitchFamily="18" charset="0"/>
                <a:cs typeface="Angsana New" pitchFamily="18" charset="-34"/>
              </a:rPr>
              <a:t> Scale, Simple attitude scale</a:t>
            </a:r>
          </a:p>
          <a:p>
            <a:pPr marL="870814" indent="-870814" algn="thaiDist">
              <a:lnSpc>
                <a:spcPct val="70000"/>
              </a:lnSpc>
              <a:buNone/>
            </a:pPr>
            <a:r>
              <a:rPr lang="en-US" sz="2900" b="1" i="1" dirty="0" smtClean="0">
                <a:solidFill>
                  <a:srgbClr val="000000"/>
                </a:solidFill>
                <a:latin typeface="Eras Demi ITC" pitchFamily="34" charset="0"/>
                <a:ea typeface="Times New Roman" pitchFamily="18" charset="0"/>
                <a:cs typeface="Angsana New" pitchFamily="18" charset="-34"/>
              </a:rPr>
              <a:t>- </a:t>
            </a:r>
            <a:r>
              <a:rPr lang="en-US" sz="2900" i="1" dirty="0" smtClean="0">
                <a:solidFill>
                  <a:srgbClr val="000000"/>
                </a:solidFill>
                <a:latin typeface="Eras Demi ITC" pitchFamily="34" charset="0"/>
                <a:ea typeface="Times New Roman" pitchFamily="18" charset="0"/>
                <a:cs typeface="Angsana New" pitchFamily="18" charset="-34"/>
              </a:rPr>
              <a:t>Measurement scale – Nominal/Ordinal/Interval/Ratio Scale</a:t>
            </a:r>
          </a:p>
          <a:p>
            <a:pPr>
              <a:buNone/>
            </a:pPr>
            <a:r>
              <a:rPr lang="en-US" sz="2900" dirty="0" smtClean="0">
                <a:latin typeface="Eras Demi ITC" pitchFamily="34" charset="0"/>
              </a:rPr>
              <a:t>     </a:t>
            </a:r>
            <a:endParaRPr lang="en-US" sz="29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Bold ITC" pitchFamily="34" charset="0"/>
                <a:cs typeface="Angsana New" pitchFamily="18" charset="-34"/>
              </a:rPr>
              <a:t>III. Research Methods ….</a:t>
            </a:r>
            <a:endParaRPr lang="en-US" sz="4600" dirty="0">
              <a:solidFill>
                <a:srgbClr val="7030A0"/>
              </a:solidFill>
              <a:latin typeface="Eras Bold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5" end="15"/>
                                            </p:txEl>
                                          </p:spTgt>
                                        </p:tgtEl>
                                        <p:attrNameLst>
                                          <p:attrName>style.visibility</p:attrName>
                                        </p:attrNameLst>
                                      </p:cBhvr>
                                      <p:to>
                                        <p:strVal val="visible"/>
                                      </p:to>
                                    </p:set>
                                    <p:animEffect transition="in" filter="barn(inVertical)">
                                      <p:cBhvr>
                                        <p:cTn id="13" dur="500"/>
                                        <p:tgtEl>
                                          <p:spTgt spid="3">
                                            <p:txEl>
                                              <p:pRg st="15" end="1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arn(inVertical)">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barn(inVertical)">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Vertical)">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barn(inVertical)">
                                      <p:cBhvr>
                                        <p:cTn id="48" dur="500"/>
                                        <p:tgtEl>
                                          <p:spTgt spid="3">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Effect transition="in" filter="barn(inVertical)">
                                      <p:cBhvr>
                                        <p:cTn id="53" dur="500"/>
                                        <p:tgtEl>
                                          <p:spTgt spid="3">
                                            <p:txEl>
                                              <p:pRg st="11" end="1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3">
                                            <p:txEl>
                                              <p:pRg st="12" end="12"/>
                                            </p:txEl>
                                          </p:spTgt>
                                        </p:tgtEl>
                                        <p:attrNameLst>
                                          <p:attrName>style.visibility</p:attrName>
                                        </p:attrNameLst>
                                      </p:cBhvr>
                                      <p:to>
                                        <p:strVal val="visible"/>
                                      </p:to>
                                    </p:set>
                                    <p:animEffect transition="in" filter="barn(inVertical)">
                                      <p:cBhvr>
                                        <p:cTn id="58" dur="500"/>
                                        <p:tgtEl>
                                          <p:spTgt spid="3">
                                            <p:txEl>
                                              <p:pRg st="12" end="1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Effect transition="in" filter="barn(inVertical)">
                                      <p:cBhvr>
                                        <p:cTn id="63" dur="500"/>
                                        <p:tgtEl>
                                          <p:spTgt spid="3">
                                            <p:txEl>
                                              <p:pRg st="13" end="1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3">
                                            <p:txEl>
                                              <p:pRg st="14" end="14"/>
                                            </p:txEl>
                                          </p:spTgt>
                                        </p:tgtEl>
                                        <p:attrNameLst>
                                          <p:attrName>style.visibility</p:attrName>
                                        </p:attrNameLst>
                                      </p:cBhvr>
                                      <p:to>
                                        <p:strVal val="visible"/>
                                      </p:to>
                                    </p:set>
                                    <p:animEffect transition="in" filter="barn(inVertical)">
                                      <p:cBhvr>
                                        <p:cTn id="68"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7680" y="1371600"/>
            <a:ext cx="13776960" cy="6309360"/>
          </a:xfrm>
        </p:spPr>
        <p:txBody>
          <a:bodyPr>
            <a:normAutofit lnSpcReduction="10000"/>
          </a:bodyPr>
          <a:lstStyle/>
          <a:p>
            <a:pPr marL="870814" indent="-870814" algn="thaiDist">
              <a:lnSpc>
                <a:spcPct val="70000"/>
              </a:lnSpc>
              <a:buNone/>
            </a:pPr>
            <a:endParaRPr lang="en-US" sz="3400" b="1" dirty="0" smtClean="0">
              <a:solidFill>
                <a:srgbClr val="000000"/>
              </a:solidFill>
              <a:latin typeface="Eras Demi ITC" pitchFamily="34" charset="0"/>
              <a:cs typeface="Times New Roman" pitchFamily="18" charset="0"/>
            </a:endParaRPr>
          </a:p>
          <a:p>
            <a:pPr marL="870814" indent="-870814" algn="thaiDist">
              <a:lnSpc>
                <a:spcPct val="70000"/>
              </a:lnSpc>
              <a:buNone/>
            </a:pPr>
            <a:r>
              <a:rPr lang="en-US" sz="2600" b="1" dirty="0" smtClean="0">
                <a:solidFill>
                  <a:srgbClr val="000000"/>
                </a:solidFill>
                <a:latin typeface="Eras Demi ITC" pitchFamily="34" charset="0"/>
                <a:ea typeface="Times New Roman" pitchFamily="18" charset="0"/>
                <a:cs typeface="Angsana New" pitchFamily="18" charset="-34"/>
              </a:rPr>
              <a:t>1. Statistical Treatment of Data </a:t>
            </a:r>
            <a:r>
              <a:rPr lang="en-US" sz="2600" dirty="0" smtClean="0">
                <a:solidFill>
                  <a:srgbClr val="000000"/>
                </a:solidFill>
                <a:latin typeface="Eras Demi ITC" pitchFamily="34" charset="0"/>
                <a:ea typeface="Times New Roman" pitchFamily="18" charset="0"/>
                <a:cs typeface="Angsana New" pitchFamily="18" charset="-34"/>
              </a:rPr>
              <a:t>(Different Statistical Tools)</a:t>
            </a:r>
          </a:p>
          <a:p>
            <a:pPr marL="870814" indent="-870814" algn="thaiDist">
              <a:lnSpc>
                <a:spcPct val="70000"/>
              </a:lnSpc>
              <a:buNone/>
            </a:pPr>
            <a:r>
              <a:rPr lang="en-US" sz="2600" dirty="0" smtClean="0">
                <a:solidFill>
                  <a:srgbClr val="000000"/>
                </a:solidFill>
                <a:latin typeface="Eras Demi ITC" pitchFamily="34" charset="0"/>
                <a:ea typeface="Times New Roman" pitchFamily="18" charset="0"/>
                <a:cs typeface="Angsana New" pitchFamily="18" charset="-34"/>
              </a:rPr>
              <a:t>			- Excel</a:t>
            </a:r>
          </a:p>
          <a:p>
            <a:pPr marL="870814" indent="-870814" algn="thaiDist">
              <a:lnSpc>
                <a:spcPct val="70000"/>
              </a:lnSpc>
              <a:buNone/>
            </a:pPr>
            <a:r>
              <a:rPr lang="en-US" sz="2600" dirty="0" smtClean="0">
                <a:solidFill>
                  <a:srgbClr val="000000"/>
                </a:solidFill>
                <a:latin typeface="Eras Demi ITC" pitchFamily="34" charset="0"/>
                <a:ea typeface="Times New Roman" pitchFamily="18" charset="0"/>
                <a:cs typeface="Angsana New" pitchFamily="18" charset="-34"/>
              </a:rPr>
              <a:t>			- SPSS (Statistical Package for Social Sciences)</a:t>
            </a:r>
          </a:p>
          <a:p>
            <a:pPr marL="870814" indent="-870814" algn="thaiDist">
              <a:lnSpc>
                <a:spcPct val="70000"/>
              </a:lnSpc>
              <a:buNone/>
            </a:pPr>
            <a:r>
              <a:rPr lang="en-US" sz="2600" dirty="0" smtClean="0">
                <a:solidFill>
                  <a:srgbClr val="000000"/>
                </a:solidFill>
                <a:latin typeface="Eras Demi ITC" pitchFamily="34" charset="0"/>
                <a:ea typeface="Times New Roman" pitchFamily="18" charset="0"/>
                <a:cs typeface="Angsana New" pitchFamily="18" charset="-34"/>
              </a:rPr>
              <a:t>			- AMOS (Analysis of Moment Structure) </a:t>
            </a:r>
          </a:p>
          <a:p>
            <a:pPr marL="870814" indent="-870814" algn="thaiDist">
              <a:lnSpc>
                <a:spcPct val="70000"/>
              </a:lnSpc>
              <a:buNone/>
            </a:pPr>
            <a:r>
              <a:rPr lang="en-US" sz="2600" dirty="0" smtClean="0">
                <a:solidFill>
                  <a:srgbClr val="000000"/>
                </a:solidFill>
                <a:latin typeface="Eras Demi ITC" pitchFamily="34" charset="0"/>
                <a:ea typeface="Times New Roman" pitchFamily="18" charset="0"/>
                <a:cs typeface="Angsana New" pitchFamily="18" charset="-34"/>
              </a:rPr>
              <a:t>			- LISREL (Linear Structural Relations)</a:t>
            </a:r>
          </a:p>
          <a:p>
            <a:pPr marL="870814" indent="-870814" algn="thaiDist">
              <a:lnSpc>
                <a:spcPct val="70000"/>
              </a:lnSpc>
              <a:buNone/>
            </a:pPr>
            <a:endParaRPr lang="en-US" sz="26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600" b="1" dirty="0" smtClean="0">
                <a:solidFill>
                  <a:srgbClr val="000000"/>
                </a:solidFill>
                <a:latin typeface="Eras Demi ITC" pitchFamily="34" charset="0"/>
                <a:ea typeface="Times New Roman" pitchFamily="18" charset="0"/>
                <a:cs typeface="Angsana New" pitchFamily="18" charset="-34"/>
              </a:rPr>
              <a:t>2. Pre-test : Pretest</a:t>
            </a:r>
            <a:r>
              <a:rPr lang="en-US" sz="2600" dirty="0" smtClean="0">
                <a:solidFill>
                  <a:srgbClr val="000000"/>
                </a:solidFill>
                <a:latin typeface="Eras Demi ITC" pitchFamily="34" charset="0"/>
                <a:ea typeface="Times New Roman" pitchFamily="18" charset="0"/>
                <a:cs typeface="Angsana New" pitchFamily="18" charset="-34"/>
              </a:rPr>
              <a:t> (Experts as Respondents) </a:t>
            </a:r>
            <a:r>
              <a:rPr lang="en-US" sz="2600" i="1" dirty="0" smtClean="0">
                <a:solidFill>
                  <a:srgbClr val="000000"/>
                </a:solidFill>
                <a:latin typeface="Eras Demi ITC" pitchFamily="34" charset="0"/>
                <a:ea typeface="Times New Roman" pitchFamily="18" charset="0"/>
                <a:cs typeface="Angsana New" pitchFamily="18" charset="-34"/>
              </a:rPr>
              <a:t>[30 – 50 respondents] </a:t>
            </a:r>
            <a:r>
              <a:rPr lang="en-US" sz="2600" dirty="0" smtClean="0">
                <a:solidFill>
                  <a:srgbClr val="000000"/>
                </a:solidFill>
                <a:latin typeface="Eras Demi ITC" pitchFamily="34" charset="0"/>
                <a:ea typeface="Times New Roman" pitchFamily="18" charset="0"/>
                <a:cs typeface="Angsana New" pitchFamily="18" charset="-34"/>
              </a:rPr>
              <a:t>Reliability Analysis (</a:t>
            </a:r>
            <a:r>
              <a:rPr lang="en-US" sz="2600" dirty="0" err="1" smtClean="0">
                <a:solidFill>
                  <a:srgbClr val="000000"/>
                </a:solidFill>
                <a:latin typeface="Eras Demi ITC" pitchFamily="34" charset="0"/>
                <a:ea typeface="Times New Roman" pitchFamily="18" charset="0"/>
                <a:cs typeface="Angsana New" pitchFamily="18" charset="-34"/>
              </a:rPr>
              <a:t>Cronbach’s</a:t>
            </a:r>
            <a:r>
              <a:rPr lang="en-US" sz="2600" dirty="0" smtClean="0">
                <a:solidFill>
                  <a:srgbClr val="000000"/>
                </a:solidFill>
                <a:latin typeface="Eras Demi ITC" pitchFamily="34" charset="0"/>
                <a:ea typeface="Times New Roman" pitchFamily="18" charset="0"/>
                <a:cs typeface="Angsana New" pitchFamily="18" charset="-34"/>
              </a:rPr>
              <a:t> Alpha, </a:t>
            </a:r>
            <a:r>
              <a:rPr lang="el-GR" sz="2600" dirty="0" smtClean="0">
                <a:solidFill>
                  <a:srgbClr val="000000"/>
                </a:solidFill>
                <a:latin typeface="Cambria" pitchFamily="18" charset="0"/>
                <a:ea typeface="Times New Roman" pitchFamily="18" charset="0"/>
                <a:cs typeface="Angsana New" pitchFamily="18" charset="-34"/>
              </a:rPr>
              <a:t>α</a:t>
            </a:r>
            <a:r>
              <a:rPr lang="en-US" sz="2600" dirty="0" smtClean="0">
                <a:solidFill>
                  <a:srgbClr val="000000"/>
                </a:solidFill>
                <a:latin typeface="Eras Demi ITC" pitchFamily="34" charset="0"/>
                <a:ea typeface="Times New Roman" pitchFamily="18" charset="0"/>
                <a:cs typeface="Angsana New" pitchFamily="18" charset="-34"/>
              </a:rPr>
              <a:t>)</a:t>
            </a:r>
          </a:p>
          <a:p>
            <a:pPr marL="870814" indent="-870814" algn="thaiDist">
              <a:lnSpc>
                <a:spcPct val="70000"/>
              </a:lnSpc>
              <a:buNone/>
            </a:pPr>
            <a:endParaRPr lang="en-US" sz="26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600" b="1" dirty="0" smtClean="0">
                <a:solidFill>
                  <a:srgbClr val="000000"/>
                </a:solidFill>
                <a:latin typeface="Eras Demi ITC" pitchFamily="34" charset="0"/>
                <a:ea typeface="Times New Roman" pitchFamily="18" charset="0"/>
                <a:cs typeface="Angsana New" pitchFamily="18" charset="-34"/>
              </a:rPr>
              <a:t>3. Output of Statistical Tools </a:t>
            </a:r>
            <a:r>
              <a:rPr lang="en-US" sz="2600" dirty="0" smtClean="0">
                <a:solidFill>
                  <a:srgbClr val="000000"/>
                </a:solidFill>
                <a:latin typeface="Eras Demi ITC" pitchFamily="34" charset="0"/>
                <a:ea typeface="Times New Roman" pitchFamily="18" charset="0"/>
                <a:cs typeface="Angsana New" pitchFamily="18" charset="-34"/>
              </a:rPr>
              <a:t>(through graphical  or tabular presentation)</a:t>
            </a:r>
          </a:p>
          <a:p>
            <a:pPr marL="870814" indent="-870814" algn="thaiDist">
              <a:lnSpc>
                <a:spcPct val="70000"/>
              </a:lnSpc>
            </a:pPr>
            <a:endParaRPr lang="en-US" sz="2600" b="1" dirty="0" smtClean="0">
              <a:solidFill>
                <a:srgbClr val="000000"/>
              </a:solidFill>
              <a:latin typeface="Eras Demi ITC" pitchFamily="34" charset="0"/>
              <a:ea typeface="Times New Roman" pitchFamily="18" charset="0"/>
              <a:cs typeface="Angsana New" pitchFamily="18" charset="-34"/>
            </a:endParaRPr>
          </a:p>
          <a:p>
            <a:pPr marL="870814" indent="-870814" algn="thaiDist">
              <a:lnSpc>
                <a:spcPct val="70000"/>
              </a:lnSpc>
              <a:buNone/>
            </a:pPr>
            <a:r>
              <a:rPr lang="en-US" sz="2600" b="1" dirty="0" smtClean="0">
                <a:solidFill>
                  <a:srgbClr val="000000"/>
                </a:solidFill>
                <a:latin typeface="Eras Demi ITC" pitchFamily="34" charset="0"/>
                <a:ea typeface="Times New Roman" pitchFamily="18" charset="0"/>
                <a:cs typeface="Angsana New" pitchFamily="18" charset="-34"/>
              </a:rPr>
              <a:t>4. Demographic Data</a:t>
            </a:r>
          </a:p>
          <a:p>
            <a:pPr marL="870814" indent="-870814" algn="thaiDist">
              <a:lnSpc>
                <a:spcPct val="70000"/>
              </a:lnSpc>
              <a:buNone/>
            </a:pPr>
            <a:r>
              <a:rPr lang="en-US" sz="2600" dirty="0" smtClean="0">
                <a:solidFill>
                  <a:srgbClr val="000000"/>
                </a:solidFill>
                <a:latin typeface="Eras Demi ITC" pitchFamily="34" charset="0"/>
                <a:ea typeface="Times New Roman" pitchFamily="18" charset="0"/>
                <a:cs typeface="Angsana New" pitchFamily="18" charset="-34"/>
              </a:rPr>
              <a:t>		- Analysis of Gender by using Frequency and Percentage</a:t>
            </a:r>
          </a:p>
          <a:p>
            <a:pPr marL="870814" indent="-870814" algn="thaiDist">
              <a:lnSpc>
                <a:spcPct val="70000"/>
              </a:lnSpc>
              <a:buNone/>
            </a:pPr>
            <a:r>
              <a:rPr lang="en-US" sz="2600" dirty="0" smtClean="0">
                <a:solidFill>
                  <a:srgbClr val="000000"/>
                </a:solidFill>
                <a:latin typeface="Eras Demi ITC" pitchFamily="34" charset="0"/>
                <a:ea typeface="Times New Roman" pitchFamily="18" charset="0"/>
                <a:cs typeface="Angsana New" pitchFamily="18" charset="-34"/>
              </a:rPr>
              <a:t>		- Analysis of Age by using Frequency and Percentage</a:t>
            </a:r>
          </a:p>
          <a:p>
            <a:pPr marL="870814" indent="-870814" algn="thaiDist">
              <a:lnSpc>
                <a:spcPct val="70000"/>
              </a:lnSpc>
              <a:buNone/>
            </a:pPr>
            <a:r>
              <a:rPr lang="en-US" sz="2600" dirty="0" smtClean="0">
                <a:solidFill>
                  <a:srgbClr val="000000"/>
                </a:solidFill>
                <a:latin typeface="Eras Demi ITC" pitchFamily="34" charset="0"/>
                <a:ea typeface="Times New Roman" pitchFamily="18" charset="0"/>
                <a:cs typeface="Angsana New" pitchFamily="18" charset="-34"/>
              </a:rPr>
              <a:t>		- Analysis of Education Level by using Frequency and Percentage</a:t>
            </a:r>
          </a:p>
          <a:p>
            <a:pPr marL="870814" indent="-870814" algn="thaiDist">
              <a:lnSpc>
                <a:spcPct val="70000"/>
              </a:lnSpc>
              <a:buNone/>
            </a:pPr>
            <a:r>
              <a:rPr lang="en-US" sz="2600" dirty="0" smtClean="0">
                <a:solidFill>
                  <a:srgbClr val="000000"/>
                </a:solidFill>
                <a:latin typeface="Eras Demi ITC" pitchFamily="34" charset="0"/>
                <a:ea typeface="Times New Roman" pitchFamily="18" charset="0"/>
                <a:cs typeface="Angsana New" pitchFamily="18" charset="-34"/>
              </a:rPr>
              <a:t>		- Analysis of Income per month by using Frequency and Percentage</a:t>
            </a:r>
          </a:p>
          <a:p>
            <a:pPr marL="870814" indent="-870814" algn="thaiDist">
              <a:lnSpc>
                <a:spcPct val="70000"/>
              </a:lnSpc>
              <a:buNone/>
              <a:defRPr/>
            </a:pPr>
            <a:r>
              <a:rPr lang="en-US" sz="2900" dirty="0" smtClean="0">
                <a:solidFill>
                  <a:srgbClr val="000000"/>
                </a:solidFill>
                <a:latin typeface="Eras Demi ITC" pitchFamily="34" charset="0"/>
                <a:ea typeface="Times New Roman" pitchFamily="18" charset="0"/>
                <a:cs typeface="Angsana New" pitchFamily="18" charset="-34"/>
              </a:rPr>
              <a:t>       </a:t>
            </a:r>
            <a:endParaRPr lang="en-US" sz="2900" dirty="0">
              <a:solidFill>
                <a:schemeClr val="tx1"/>
              </a:solidFill>
              <a:latin typeface="Eras Demi ITC" pitchFamily="34" charset="0"/>
            </a:endParaRPr>
          </a:p>
        </p:txBody>
      </p:sp>
      <p:sp>
        <p:nvSpPr>
          <p:cNvPr id="5" name="Rectangle 4"/>
          <p:cNvSpPr/>
          <p:nvPr/>
        </p:nvSpPr>
        <p:spPr>
          <a:xfrm>
            <a:off x="0" y="274320"/>
            <a:ext cx="14630400" cy="100584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lIns="130622" tIns="65311" rIns="130622" bIns="65311" rtlCol="0" anchor="ctr"/>
          <a:lstStyle/>
          <a:p>
            <a:r>
              <a:rPr lang="en-US" sz="4600" b="1" dirty="0" smtClean="0">
                <a:solidFill>
                  <a:srgbClr val="3333FF"/>
                </a:solidFill>
                <a:latin typeface="Eras Demi ITC" pitchFamily="34" charset="0"/>
                <a:cs typeface="Angsana New" pitchFamily="18" charset="-34"/>
              </a:rPr>
              <a:t>IV. Discussion/ Findings of the Study</a:t>
            </a:r>
            <a:endParaRPr lang="en-US" sz="4600" dirty="0">
              <a:solidFill>
                <a:srgbClr val="7030A0"/>
              </a:solidFill>
              <a:latin typeface="Eras Demi IT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6" end="16"/>
                                            </p:txEl>
                                          </p:spTgt>
                                        </p:tgtEl>
                                        <p:attrNameLst>
                                          <p:attrName>style.visibility</p:attrName>
                                        </p:attrNameLst>
                                      </p:cBhvr>
                                      <p:to>
                                        <p:strVal val="visible"/>
                                      </p:to>
                                    </p:set>
                                    <p:animEffect transition="in" filter="barn(inVertical)">
                                      <p:cBhvr>
                                        <p:cTn id="13"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1233</TotalTime>
  <Words>798</Words>
  <Application>Microsoft Office PowerPoint</Application>
  <PresentationFormat>Custom</PresentationFormat>
  <Paragraphs>174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development of BD</dc:title>
  <dc:creator>VAMPIRE</dc:creator>
  <cp:lastModifiedBy>Administrator</cp:lastModifiedBy>
  <cp:revision>229</cp:revision>
  <dcterms:created xsi:type="dcterms:W3CDTF">2006-08-16T00:00:00Z</dcterms:created>
  <dcterms:modified xsi:type="dcterms:W3CDTF">2017-11-06T06:58:09Z</dcterms:modified>
</cp:coreProperties>
</file>