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23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B759-EF9F-4B77-868E-F6E23D39A39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BC9-97A2-4F32-9809-3472CF7649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B759-EF9F-4B77-868E-F6E23D39A39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BC9-97A2-4F32-9809-3472CF7649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B759-EF9F-4B77-868E-F6E23D39A39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BC9-97A2-4F32-9809-3472CF7649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B759-EF9F-4B77-868E-F6E23D39A39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BC9-97A2-4F32-9809-3472CF7649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B759-EF9F-4B77-868E-F6E23D39A39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BC9-97A2-4F32-9809-3472CF7649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B759-EF9F-4B77-868E-F6E23D39A39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BC9-97A2-4F32-9809-3472CF7649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B759-EF9F-4B77-868E-F6E23D39A39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BC9-97A2-4F32-9809-3472CF7649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B759-EF9F-4B77-868E-F6E23D39A39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BC9-97A2-4F32-9809-3472CF7649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B759-EF9F-4B77-868E-F6E23D39A39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BC9-97A2-4F32-9809-3472CF7649F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B759-EF9F-4B77-868E-F6E23D39A39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C8BC9-97A2-4F32-9809-3472CF7649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EB759-EF9F-4B77-868E-F6E23D39A39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6C8BC9-97A2-4F32-9809-3472CF7649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56C8BC9-97A2-4F32-9809-3472CF7649F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43EB759-EF9F-4B77-868E-F6E23D39A39B}" type="datetimeFigureOut">
              <a:rPr lang="en-US" smtClean="0"/>
              <a:t>10/12/2019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Participatory Rural Appraisal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061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 Key Principles of PRA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b="1" i="1" u="sng" dirty="0" smtClean="0">
                <a:solidFill>
                  <a:srgbClr val="FF0000"/>
                </a:solidFill>
              </a:rPr>
              <a:t>5. </a:t>
            </a:r>
            <a:r>
              <a:rPr lang="en-US" sz="2600" b="1" i="1" u="sng" dirty="0">
                <a:solidFill>
                  <a:srgbClr val="FF0000"/>
                </a:solidFill>
              </a:rPr>
              <a:t>Systematic: </a:t>
            </a:r>
            <a:r>
              <a:rPr lang="en-US" sz="2600" dirty="0"/>
              <a:t>As PRA-generated data is seldom conducive to statistical analysis (</a:t>
            </a:r>
            <a:r>
              <a:rPr lang="en-US" sz="2600" dirty="0" smtClean="0"/>
              <a:t>given its </a:t>
            </a:r>
            <a:r>
              <a:rPr lang="en-US" sz="2600" dirty="0"/>
              <a:t>largely qualitative nature and relatively small sample size), alternative ways have </a:t>
            </a:r>
            <a:r>
              <a:rPr lang="en-US" sz="2600" dirty="0" smtClean="0"/>
              <a:t>been developed </a:t>
            </a:r>
            <a:r>
              <a:rPr lang="en-US" sz="2600" dirty="0"/>
              <a:t>to ensure the validity and reliability of the findings. These include </a:t>
            </a:r>
            <a:r>
              <a:rPr lang="en-US" sz="2600" dirty="0" smtClean="0"/>
              <a:t>sampling based </a:t>
            </a:r>
            <a:r>
              <a:rPr lang="en-US" sz="2600" dirty="0"/>
              <a:t>on approximate stratification of the community by geographic location or </a:t>
            </a:r>
            <a:r>
              <a:rPr lang="en-US" sz="2600" dirty="0" smtClean="0"/>
              <a:t>relative wealth</a:t>
            </a:r>
            <a:r>
              <a:rPr lang="en-US" sz="2600" dirty="0"/>
              <a:t>, and cross-checking, that is using a number of techniques to investigate views on </a:t>
            </a:r>
            <a:r>
              <a:rPr lang="en-US" sz="2600" dirty="0" smtClean="0"/>
              <a:t>a single </a:t>
            </a:r>
            <a:r>
              <a:rPr lang="en-US" sz="2600" dirty="0"/>
              <a:t>topic (including through a final community meeting to discuss the findings </a:t>
            </a:r>
            <a:r>
              <a:rPr lang="en-US" sz="2600" dirty="0" smtClean="0"/>
              <a:t>and correct </a:t>
            </a:r>
            <a:r>
              <a:rPr lang="en-US" sz="2600" dirty="0"/>
              <a:t>inconsistencies). </a:t>
            </a:r>
            <a:r>
              <a:rPr lang="en-US" sz="2600" dirty="0" smtClean="0"/>
              <a:t>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055479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i="1" u="sng" dirty="0" smtClean="0">
                <a:solidFill>
                  <a:srgbClr val="FF0000"/>
                </a:solidFill>
              </a:rPr>
              <a:t>Semi-Structured Interview (SSI): </a:t>
            </a:r>
            <a:endParaRPr lang="en-US" sz="4000" dirty="0" smtClean="0"/>
          </a:p>
          <a:p>
            <a:r>
              <a:rPr lang="en-US" sz="2800" dirty="0"/>
              <a:t>Semi-structured interviews are guided conversations where broad questions </a:t>
            </a:r>
            <a:r>
              <a:rPr lang="en-US" sz="2800" dirty="0" smtClean="0"/>
              <a:t>are asked</a:t>
            </a:r>
            <a:r>
              <a:rPr lang="en-US" sz="2800" dirty="0"/>
              <a:t>, which do not constrain the conversation, and new questions are allowed to arise as </a:t>
            </a:r>
            <a:r>
              <a:rPr lang="en-US" sz="2800" dirty="0" smtClean="0"/>
              <a:t>a result </a:t>
            </a:r>
            <a:r>
              <a:rPr lang="en-US" sz="2800" dirty="0"/>
              <a:t>of the discussion. </a:t>
            </a:r>
            <a:endParaRPr lang="en-US" sz="2800" dirty="0" smtClean="0"/>
          </a:p>
          <a:p>
            <a:r>
              <a:rPr lang="en-US" sz="2800" dirty="0" smtClean="0"/>
              <a:t>A </a:t>
            </a:r>
            <a:r>
              <a:rPr lang="en-US" sz="2800" dirty="0"/>
              <a:t>semi-structured interview is therefore </a:t>
            </a:r>
            <a:r>
              <a:rPr lang="en-US" sz="2800" dirty="0" smtClean="0"/>
              <a:t>a relatively </a:t>
            </a:r>
            <a:r>
              <a:rPr lang="en-US" sz="2800" dirty="0"/>
              <a:t>informal, relaxed discussion based around a predetermined topic. </a:t>
            </a:r>
          </a:p>
        </p:txBody>
      </p:sp>
    </p:spTree>
    <p:extLst>
      <p:ext uri="{BB962C8B-B14F-4D97-AF65-F5344CB8AC3E}">
        <p14:creationId xmlns:p14="http://schemas.microsoft.com/office/powerpoint/2010/main" val="1329736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7A7A7A"/>
              </a:buClr>
            </a:pPr>
            <a:r>
              <a:rPr lang="en-US" sz="4000" b="1" i="1" u="sng" dirty="0">
                <a:solidFill>
                  <a:srgbClr val="FF0000"/>
                </a:solidFill>
              </a:rPr>
              <a:t>Semi-Structured Interview (SSI): </a:t>
            </a:r>
            <a:endParaRPr lang="en-US" sz="4000" dirty="0">
              <a:solidFill>
                <a:srgbClr val="000000"/>
              </a:solidFill>
            </a:endParaRPr>
          </a:p>
          <a:p>
            <a:r>
              <a:rPr lang="en-US" dirty="0" smtClean="0"/>
              <a:t>Semi-Structured Interviews involve </a:t>
            </a:r>
            <a:r>
              <a:rPr lang="en-US" dirty="0"/>
              <a:t>the preparation of an interview guide that lists </a:t>
            </a:r>
            <a:r>
              <a:rPr lang="en-US" dirty="0" smtClean="0"/>
              <a:t>a pre-determined </a:t>
            </a:r>
            <a:r>
              <a:rPr lang="en-US" dirty="0"/>
              <a:t>set of questions or issues that are to be explored during an interview.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guide </a:t>
            </a:r>
            <a:r>
              <a:rPr lang="en-US" dirty="0"/>
              <a:t>serves as a checklist during the interview and ensures that basically the </a:t>
            </a:r>
            <a:r>
              <a:rPr lang="en-US" dirty="0" smtClean="0"/>
              <a:t>same information </a:t>
            </a:r>
            <a:r>
              <a:rPr lang="en-US" dirty="0"/>
              <a:t>is obtained from a number of people.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order </a:t>
            </a:r>
            <a:r>
              <a:rPr lang="en-US" dirty="0"/>
              <a:t>and the actual working of the questions is not determined in advance. Moreover, </a:t>
            </a:r>
            <a:r>
              <a:rPr lang="en-US" dirty="0" smtClean="0"/>
              <a:t>within the </a:t>
            </a:r>
            <a:r>
              <a:rPr lang="en-US" dirty="0"/>
              <a:t>list of topic or subject areas, the interviewer is free to pursue certain questions in </a:t>
            </a:r>
            <a:r>
              <a:rPr lang="en-US" dirty="0" smtClean="0"/>
              <a:t>greater depth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83480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2800" b="1" i="1" u="sng" dirty="0">
                <a:solidFill>
                  <a:schemeClr val="tx2"/>
                </a:solidFill>
              </a:rPr>
              <a:t>Social Mapping: </a:t>
            </a:r>
            <a:endParaRPr lang="en-US" sz="2800" b="1" i="1" u="sng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Social </a:t>
            </a:r>
            <a:r>
              <a:rPr lang="en-US" dirty="0"/>
              <a:t>mapping is a PRA method that involves the sketching/drawing of houses and </a:t>
            </a:r>
            <a:r>
              <a:rPr lang="en-US" dirty="0" smtClean="0"/>
              <a:t>other social </a:t>
            </a:r>
            <a:r>
              <a:rPr lang="en-US" dirty="0"/>
              <a:t>facilities and infrastructure (i.e. </a:t>
            </a:r>
            <a:r>
              <a:rPr lang="en-US" dirty="0" smtClean="0"/>
              <a:t>masjid, temple</a:t>
            </a:r>
            <a:r>
              <a:rPr lang="en-US" dirty="0"/>
              <a:t>, stores, rice mills, school, pharmacy, trails </a:t>
            </a:r>
            <a:r>
              <a:rPr lang="en-US" dirty="0" smtClean="0"/>
              <a:t>and roads</a:t>
            </a:r>
            <a:r>
              <a:rPr lang="en-US" dirty="0"/>
              <a:t>, water pumps, irrigation and recreation facilities) in a village.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features </a:t>
            </a:r>
            <a:r>
              <a:rPr lang="en-US" dirty="0" smtClean="0"/>
              <a:t>have usually </a:t>
            </a:r>
            <a:r>
              <a:rPr lang="en-US" dirty="0"/>
              <a:t>not been well specified in the village vision setting and village land-use maps. It </a:t>
            </a:r>
            <a:r>
              <a:rPr lang="en-US" dirty="0" smtClean="0"/>
              <a:t>helps to </a:t>
            </a:r>
            <a:r>
              <a:rPr lang="en-US" dirty="0"/>
              <a:t>visualize and situate the location of households and other social facilities/infrastructure in </a:t>
            </a:r>
            <a:r>
              <a:rPr lang="en-US" dirty="0" smtClean="0"/>
              <a:t>a village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serves as a baseline for planning, implementation, monitoring, and evaluation </a:t>
            </a:r>
            <a:r>
              <a:rPr lang="en-US" dirty="0" smtClean="0"/>
              <a:t>of village </a:t>
            </a:r>
            <a:r>
              <a:rPr lang="en-US" dirty="0"/>
              <a:t>development activities (including selection of village organizing strategy).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094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sz="2800" b="1" i="1" u="sng" dirty="0" smtClean="0">
                <a:solidFill>
                  <a:schemeClr val="tx2"/>
                </a:solidFill>
              </a:rPr>
              <a:t>Resource Map: </a:t>
            </a:r>
          </a:p>
          <a:p>
            <a:r>
              <a:rPr lang="en-US" dirty="0"/>
              <a:t>The Village Resource Map is a tool that helps us to learn about a community </a:t>
            </a:r>
            <a:r>
              <a:rPr lang="en-US" dirty="0" smtClean="0"/>
              <a:t>and its </a:t>
            </a:r>
            <a:r>
              <a:rPr lang="en-US" dirty="0"/>
              <a:t>resource base.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primary concern is not to develop an accurate map but to get </a:t>
            </a:r>
            <a:r>
              <a:rPr lang="en-US" dirty="0" smtClean="0"/>
              <a:t>useful information </a:t>
            </a:r>
            <a:r>
              <a:rPr lang="en-US" dirty="0"/>
              <a:t>about local perceptions of resources.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participants should develop the </a:t>
            </a:r>
            <a:r>
              <a:rPr lang="en-US" dirty="0" smtClean="0"/>
              <a:t>content of </a:t>
            </a:r>
            <a:r>
              <a:rPr lang="en-US" dirty="0"/>
              <a:t>the map according to what is important to them.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425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2800" b="1" i="1" u="sng" dirty="0" smtClean="0">
                <a:solidFill>
                  <a:schemeClr val="tx2"/>
                </a:solidFill>
              </a:rPr>
              <a:t>Timeline (Historical Mapping)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facilitators meet small groups of villagers and discuss with them the most </a:t>
            </a:r>
            <a:r>
              <a:rPr lang="en-US" sz="2400" dirty="0" smtClean="0"/>
              <a:t>important events </a:t>
            </a:r>
            <a:r>
              <a:rPr lang="en-US" sz="2400" dirty="0"/>
              <a:t>in the community’s past and prepare with the information a historical timeline </a:t>
            </a:r>
            <a:r>
              <a:rPr lang="en-US" sz="2400" dirty="0" smtClean="0"/>
              <a:t>which serves </a:t>
            </a:r>
            <a:r>
              <a:rPr lang="en-US" sz="2400" dirty="0"/>
              <a:t>as the base </a:t>
            </a:r>
            <a:r>
              <a:rPr lang="en-US" sz="2400" dirty="0" smtClean="0"/>
              <a:t>for further </a:t>
            </a:r>
            <a:r>
              <a:rPr lang="en-US" sz="2400" dirty="0"/>
              <a:t>work. </a:t>
            </a:r>
            <a:endParaRPr lang="en-US" sz="2400" dirty="0" smtClean="0"/>
          </a:p>
          <a:p>
            <a:r>
              <a:rPr lang="en-US" sz="2400" dirty="0" smtClean="0"/>
              <a:t>It </a:t>
            </a:r>
            <a:r>
              <a:rPr lang="en-US" sz="2400" dirty="0"/>
              <a:t>is </a:t>
            </a:r>
            <a:r>
              <a:rPr lang="en-US" sz="2400" dirty="0" smtClean="0"/>
              <a:t>important to </a:t>
            </a:r>
            <a:r>
              <a:rPr lang="en-US" sz="2400" dirty="0"/>
              <a:t>involve different groups </a:t>
            </a:r>
            <a:r>
              <a:rPr lang="en-US" sz="2400" dirty="0" smtClean="0"/>
              <a:t>of the </a:t>
            </a:r>
            <a:r>
              <a:rPr lang="en-US" sz="2400" dirty="0"/>
              <a:t>communities to get </a:t>
            </a:r>
            <a:r>
              <a:rPr lang="en-US" sz="2400" dirty="0" smtClean="0"/>
              <a:t>their usually different perspectives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timeline with </a:t>
            </a:r>
            <a:r>
              <a:rPr lang="en-US" sz="2400" dirty="0" smtClean="0"/>
              <a:t>basic events </a:t>
            </a:r>
            <a:r>
              <a:rPr lang="en-US" sz="2400" dirty="0"/>
              <a:t>can be used </a:t>
            </a:r>
            <a:r>
              <a:rPr lang="en-US" sz="2400" dirty="0" smtClean="0"/>
              <a:t>for focused </a:t>
            </a:r>
            <a:r>
              <a:rPr lang="en-US" sz="2400" dirty="0"/>
              <a:t>discussions </a:t>
            </a:r>
            <a:r>
              <a:rPr lang="en-US" sz="2400" dirty="0" smtClean="0"/>
              <a:t>on problems</a:t>
            </a:r>
            <a:r>
              <a:rPr lang="en-US" sz="2400" dirty="0"/>
              <a:t>, social </a:t>
            </a:r>
            <a:r>
              <a:rPr lang="en-US" sz="2400" dirty="0" smtClean="0"/>
              <a:t>and technological </a:t>
            </a:r>
            <a:r>
              <a:rPr lang="en-US" sz="2400" dirty="0"/>
              <a:t>innovations </a:t>
            </a:r>
            <a:r>
              <a:rPr lang="en-US" sz="2400" dirty="0" smtClean="0"/>
              <a:t>or on </a:t>
            </a:r>
            <a:r>
              <a:rPr lang="en-US" sz="2400" dirty="0"/>
              <a:t>communities history of </a:t>
            </a:r>
            <a:r>
              <a:rPr lang="en-US" sz="2400" dirty="0" smtClean="0"/>
              <a:t>co-operations </a:t>
            </a:r>
            <a:r>
              <a:rPr lang="en-US" sz="2400" dirty="0"/>
              <a:t>and </a:t>
            </a:r>
            <a:r>
              <a:rPr lang="en-US" sz="2400" dirty="0" smtClean="0"/>
              <a:t>activities which </a:t>
            </a:r>
            <a:r>
              <a:rPr lang="en-US" sz="2400" dirty="0"/>
              <a:t>helped them to </a:t>
            </a:r>
            <a:r>
              <a:rPr lang="en-US" sz="2400" dirty="0" smtClean="0"/>
              <a:t>solve in </a:t>
            </a:r>
            <a:r>
              <a:rPr lang="en-US" sz="2400" dirty="0"/>
              <a:t>past </a:t>
            </a:r>
            <a:r>
              <a:rPr lang="en-US" sz="2400" dirty="0" smtClean="0"/>
              <a:t>problems successfully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85188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en-US" sz="2800" b="1" i="1" u="sng" dirty="0" smtClean="0">
                <a:solidFill>
                  <a:schemeClr val="tx2"/>
                </a:solidFill>
              </a:rPr>
              <a:t>Seasonal Calendar </a:t>
            </a:r>
          </a:p>
          <a:p>
            <a:r>
              <a:rPr lang="en-US" dirty="0"/>
              <a:t>A seasonal calendar is a PRA method that determines patterns and trends throughout </a:t>
            </a:r>
            <a:r>
              <a:rPr lang="en-US" dirty="0" smtClean="0"/>
              <a:t>the year </a:t>
            </a:r>
            <a:r>
              <a:rPr lang="en-US" dirty="0"/>
              <a:t>in a certain village.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can be used for purposes such as rainfall distribution, </a:t>
            </a:r>
            <a:r>
              <a:rPr lang="en-US" dirty="0" smtClean="0"/>
              <a:t>food availability</a:t>
            </a:r>
            <a:r>
              <a:rPr lang="en-US" dirty="0"/>
              <a:t>, agricultural production, income and expenditures, health problems, and others. </a:t>
            </a:r>
            <a:r>
              <a:rPr lang="en-US" dirty="0" smtClean="0"/>
              <a:t> </a:t>
            </a:r>
          </a:p>
          <a:p>
            <a:r>
              <a:rPr lang="en-US" dirty="0"/>
              <a:t>A time chart or seasonal calendar is prepared by drawing a two-dimensional matrix </a:t>
            </a:r>
            <a:r>
              <a:rPr lang="en-US" dirty="0" smtClean="0"/>
              <a:t>and writing </a:t>
            </a:r>
            <a:r>
              <a:rPr lang="en-US" dirty="0"/>
              <a:t>the time period (i.e. month, year) on an axis and the different village activities on </a:t>
            </a:r>
            <a:r>
              <a:rPr lang="en-US" dirty="0" smtClean="0"/>
              <a:t>the other </a:t>
            </a:r>
            <a:r>
              <a:rPr lang="en-US" dirty="0"/>
              <a:t>axis. </a:t>
            </a:r>
            <a:endParaRPr lang="en-US" dirty="0" smtClean="0"/>
          </a:p>
          <a:p>
            <a:r>
              <a:rPr lang="en-US" dirty="0" smtClean="0"/>
              <a:t>Villagers </a:t>
            </a:r>
            <a:r>
              <a:rPr lang="en-US" dirty="0"/>
              <a:t>are encouraged to fill in the matrix of the chart/calendar by marking </a:t>
            </a:r>
            <a:r>
              <a:rPr lang="en-US" dirty="0" smtClean="0"/>
              <a:t>the grid </a:t>
            </a:r>
            <a:r>
              <a:rPr lang="en-US" dirty="0"/>
              <a:t>or by placing stones or other objects on the matrix. </a:t>
            </a:r>
          </a:p>
        </p:txBody>
      </p:sp>
    </p:spTree>
    <p:extLst>
      <p:ext uri="{BB962C8B-B14F-4D97-AF65-F5344CB8AC3E}">
        <p14:creationId xmlns:p14="http://schemas.microsoft.com/office/powerpoint/2010/main" val="1240904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3200" b="1" i="1" u="sng" dirty="0" smtClean="0">
                <a:solidFill>
                  <a:schemeClr val="tx2"/>
                </a:solidFill>
              </a:rPr>
              <a:t>Wealth Ranking </a:t>
            </a:r>
          </a:p>
          <a:p>
            <a:r>
              <a:rPr lang="en-US" dirty="0" smtClean="0"/>
              <a:t>Wealth </a:t>
            </a:r>
            <a:r>
              <a:rPr lang="en-US" dirty="0"/>
              <a:t>ranking is a PRA method that determines the economic attributes of households in </a:t>
            </a:r>
            <a:r>
              <a:rPr lang="en-US" dirty="0" smtClean="0"/>
              <a:t>a village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shows information on the relative wealth and well-being of households in a village. </a:t>
            </a:r>
            <a:endParaRPr lang="en-US" dirty="0" smtClean="0"/>
          </a:p>
          <a:p>
            <a:r>
              <a:rPr lang="en-US" dirty="0" smtClean="0"/>
              <a:t>It helps </a:t>
            </a:r>
            <a:r>
              <a:rPr lang="en-US" dirty="0"/>
              <a:t>in determining the social and economic status of households in a </a:t>
            </a:r>
            <a:r>
              <a:rPr lang="en-US" dirty="0" smtClean="0"/>
              <a:t>village. </a:t>
            </a:r>
          </a:p>
          <a:p>
            <a:r>
              <a:rPr lang="en-US" dirty="0" smtClean="0"/>
              <a:t>The </a:t>
            </a:r>
            <a:r>
              <a:rPr lang="en-US" dirty="0"/>
              <a:t>information generated by the wealth ranking exercise helps in identifying the </a:t>
            </a:r>
            <a:r>
              <a:rPr lang="en-US" dirty="0" smtClean="0"/>
              <a:t>poor households </a:t>
            </a:r>
            <a:r>
              <a:rPr lang="en-US" dirty="0"/>
              <a:t>in the village. </a:t>
            </a:r>
            <a:endParaRPr lang="en-US" dirty="0" smtClean="0"/>
          </a:p>
          <a:p>
            <a:r>
              <a:rPr lang="en-US" dirty="0" smtClean="0"/>
              <a:t>Ranking </a:t>
            </a:r>
            <a:r>
              <a:rPr lang="en-US" dirty="0"/>
              <a:t>is done by villagers themselves. </a:t>
            </a:r>
          </a:p>
        </p:txBody>
      </p:sp>
    </p:spTree>
    <p:extLst>
      <p:ext uri="{BB962C8B-B14F-4D97-AF65-F5344CB8AC3E}">
        <p14:creationId xmlns:p14="http://schemas.microsoft.com/office/powerpoint/2010/main" val="1666269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b="1" i="1" u="sng" dirty="0">
                <a:solidFill>
                  <a:schemeClr val="tx2"/>
                </a:solidFill>
              </a:rPr>
              <a:t>Venn Diagram on Institutions</a:t>
            </a:r>
            <a:endParaRPr lang="en-US" b="1" i="1" u="sng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The </a:t>
            </a:r>
            <a:r>
              <a:rPr lang="en-US" dirty="0"/>
              <a:t>Venn Diagram on Institutions shows institutions, </a:t>
            </a:r>
            <a:r>
              <a:rPr lang="en-US" dirty="0" err="1"/>
              <a:t>organisations</a:t>
            </a:r>
            <a:r>
              <a:rPr lang="en-US" dirty="0"/>
              <a:t>, groups and </a:t>
            </a:r>
            <a:r>
              <a:rPr lang="en-US" dirty="0" smtClean="0"/>
              <a:t>important individuals </a:t>
            </a:r>
            <a:r>
              <a:rPr lang="en-US" dirty="0"/>
              <a:t>found in the village, as well as the villagers view of their importance in </a:t>
            </a:r>
            <a:r>
              <a:rPr lang="en-US" dirty="0" smtClean="0"/>
              <a:t>the community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Additionally </a:t>
            </a:r>
            <a:r>
              <a:rPr lang="en-US" dirty="0"/>
              <a:t>the Diagram explains who participates in these groups in terms </a:t>
            </a:r>
            <a:r>
              <a:rPr lang="en-US" dirty="0" smtClean="0"/>
              <a:t>of gender </a:t>
            </a:r>
            <a:r>
              <a:rPr lang="en-US" dirty="0"/>
              <a:t>and wealth.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Institutional Relationship Diagram also indicates how close </a:t>
            </a:r>
            <a:r>
              <a:rPr lang="en-US" dirty="0" smtClean="0"/>
              <a:t>the contact </a:t>
            </a:r>
            <a:r>
              <a:rPr lang="en-US" dirty="0"/>
              <a:t>and cooperation between those </a:t>
            </a:r>
            <a:r>
              <a:rPr lang="en-US" dirty="0" err="1"/>
              <a:t>organisations</a:t>
            </a:r>
            <a:r>
              <a:rPr lang="en-US" dirty="0"/>
              <a:t> and groups is. </a:t>
            </a:r>
          </a:p>
        </p:txBody>
      </p:sp>
    </p:spTree>
    <p:extLst>
      <p:ext uri="{BB962C8B-B14F-4D97-AF65-F5344CB8AC3E}">
        <p14:creationId xmlns:p14="http://schemas.microsoft.com/office/powerpoint/2010/main" val="137148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sz="2800" b="1" i="1" u="sng" dirty="0" smtClean="0">
                <a:solidFill>
                  <a:schemeClr val="tx2"/>
                </a:solidFill>
              </a:rPr>
              <a:t>Pair-wise Ranking</a:t>
            </a:r>
          </a:p>
          <a:p>
            <a:r>
              <a:rPr lang="en-US" dirty="0" smtClean="0"/>
              <a:t>Pair-wise </a:t>
            </a:r>
            <a:r>
              <a:rPr lang="en-US" dirty="0"/>
              <a:t>ranking is a PRA method that helps villagers to set priorities (i.e. problems, </a:t>
            </a:r>
            <a:r>
              <a:rPr lang="en-US" dirty="0" smtClean="0"/>
              <a:t>needs, actions</a:t>
            </a:r>
            <a:r>
              <a:rPr lang="en-US" dirty="0"/>
              <a:t>, etc.). </a:t>
            </a:r>
            <a:endParaRPr lang="en-US" dirty="0" smtClean="0"/>
          </a:p>
          <a:p>
            <a:r>
              <a:rPr lang="en-US" dirty="0" smtClean="0"/>
              <a:t>Ranking </a:t>
            </a:r>
            <a:r>
              <a:rPr lang="en-US" dirty="0"/>
              <a:t>can be undertaken with key informants or group of villagers </a:t>
            </a:r>
            <a:r>
              <a:rPr lang="en-US" dirty="0" smtClean="0"/>
              <a:t>that represents </a:t>
            </a:r>
            <a:r>
              <a:rPr lang="en-US" dirty="0"/>
              <a:t>a good mixture of interests.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can also be conducted based on gender </a:t>
            </a:r>
            <a:r>
              <a:rPr lang="en-US" dirty="0" smtClean="0"/>
              <a:t>to determine </a:t>
            </a:r>
            <a:r>
              <a:rPr lang="en-US" dirty="0"/>
              <a:t>different preferences between men and women.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simple issues (i.e. problems</a:t>
            </a:r>
            <a:r>
              <a:rPr lang="en-US" dirty="0" smtClean="0"/>
              <a:t>), villagers </a:t>
            </a:r>
            <a:r>
              <a:rPr lang="en-US" dirty="0"/>
              <a:t>can rank them during the semi-structured interview.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complicated issues, </a:t>
            </a:r>
            <a:r>
              <a:rPr lang="en-US" dirty="0" smtClean="0"/>
              <a:t>ranking can </a:t>
            </a:r>
            <a:r>
              <a:rPr lang="en-US" dirty="0"/>
              <a:t>be undertaken using pair-wise ranking in order to determine the villagers’ preferences.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974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 think about the question……………..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419600"/>
          </a:xfrm>
        </p:spPr>
        <p:txBody>
          <a:bodyPr anchor="ctr">
            <a:normAutofit/>
          </a:bodyPr>
          <a:lstStyle/>
          <a:p>
            <a:pPr marL="114300" indent="0" algn="ctr">
              <a:buNone/>
            </a:pPr>
            <a:r>
              <a:rPr lang="en-US" sz="8000" b="1" i="1" dirty="0" smtClean="0">
                <a:solidFill>
                  <a:srgbClr val="FF0000"/>
                </a:solidFill>
              </a:rPr>
              <a:t>How do we make friends? </a:t>
            </a:r>
            <a:endParaRPr lang="en-US" sz="8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22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en-US" sz="2800" b="1" i="1" u="sng" dirty="0" smtClean="0">
                <a:solidFill>
                  <a:schemeClr val="tx2"/>
                </a:solidFill>
              </a:rPr>
              <a:t>Structured Direct Observation </a:t>
            </a:r>
          </a:p>
          <a:p>
            <a:r>
              <a:rPr lang="en-US" dirty="0"/>
              <a:t>What people say and what they do may be two different things. </a:t>
            </a:r>
            <a:endParaRPr lang="en-US" dirty="0" smtClean="0"/>
          </a:p>
          <a:p>
            <a:r>
              <a:rPr lang="en-US" dirty="0" smtClean="0"/>
              <a:t>Sometimes </a:t>
            </a:r>
            <a:r>
              <a:rPr lang="en-US" dirty="0"/>
              <a:t>people </a:t>
            </a:r>
            <a:r>
              <a:rPr lang="en-US" dirty="0" smtClean="0"/>
              <a:t>idealize a situation </a:t>
            </a:r>
            <a:r>
              <a:rPr lang="en-US" dirty="0"/>
              <a:t>and tell things which are more a description of how things should be than how </a:t>
            </a:r>
            <a:r>
              <a:rPr lang="en-US" dirty="0" smtClean="0"/>
              <a:t>things are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Other </a:t>
            </a:r>
            <a:r>
              <a:rPr lang="en-US" dirty="0"/>
              <a:t>reasons for this difference is that while talking about routine activities a person </a:t>
            </a:r>
            <a:r>
              <a:rPr lang="en-US" dirty="0" smtClean="0"/>
              <a:t>is only </a:t>
            </a:r>
            <a:r>
              <a:rPr lang="en-US" dirty="0"/>
              <a:t>able to give information about some aspects of this activity</a:t>
            </a:r>
            <a:r>
              <a:rPr lang="en-US" dirty="0" smtClean="0"/>
              <a:t>. </a:t>
            </a:r>
          </a:p>
          <a:p>
            <a:r>
              <a:rPr lang="en-US" dirty="0"/>
              <a:t>Structured direct observation is better conducted by a team to minimize individual </a:t>
            </a:r>
            <a:r>
              <a:rPr lang="en-US" dirty="0" smtClean="0"/>
              <a:t>biases. </a:t>
            </a:r>
          </a:p>
          <a:p>
            <a:r>
              <a:rPr lang="en-US" dirty="0" smtClean="0"/>
              <a:t>Always </a:t>
            </a:r>
            <a:r>
              <a:rPr lang="en-US" dirty="0"/>
              <a:t>the observation has to be discussed with the people to gain an insider’s perspective.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076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Key Informant Interview</a:t>
            </a:r>
          </a:p>
          <a:p>
            <a:r>
              <a:rPr lang="en-US" dirty="0"/>
              <a:t>Depending on the nature and scope of an inquiry, the investigator identifies </a:t>
            </a:r>
            <a:r>
              <a:rPr lang="en-US" dirty="0" smtClean="0"/>
              <a:t>appropriate groups </a:t>
            </a:r>
            <a:r>
              <a:rPr lang="en-US" dirty="0"/>
              <a:t>from which the key informants may be drawn, and then selects a few from each </a:t>
            </a:r>
            <a:r>
              <a:rPr lang="en-US" dirty="0" smtClean="0"/>
              <a:t>group. </a:t>
            </a:r>
          </a:p>
          <a:p>
            <a:r>
              <a:rPr lang="en-US" dirty="0" smtClean="0"/>
              <a:t>For </a:t>
            </a:r>
            <a:r>
              <a:rPr lang="en-US" dirty="0"/>
              <a:t>example, barbers in India know well about the family size of </a:t>
            </a:r>
            <a:r>
              <a:rPr lang="en-US" dirty="0" smtClean="0"/>
              <a:t>households; shepherds </a:t>
            </a:r>
            <a:r>
              <a:rPr lang="en-US" dirty="0"/>
              <a:t>know much about animal structure within the village and development of </a:t>
            </a:r>
            <a:r>
              <a:rPr lang="en-US" dirty="0" smtClean="0"/>
              <a:t>animal herds </a:t>
            </a:r>
            <a:r>
              <a:rPr lang="en-US" dirty="0"/>
              <a:t>over time; old women engaged in agriculture may be specialists regarding </a:t>
            </a:r>
            <a:r>
              <a:rPr lang="en-US" dirty="0" smtClean="0"/>
              <a:t>seed selection</a:t>
            </a:r>
            <a:r>
              <a:rPr lang="en-US" dirty="0"/>
              <a:t>, old men know much about the history of the village and mythological stories </a:t>
            </a:r>
            <a:r>
              <a:rPr lang="en-US" dirty="0" smtClean="0"/>
              <a:t>related to </a:t>
            </a:r>
            <a:r>
              <a:rPr lang="en-US" dirty="0"/>
              <a:t>production activities.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8643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Eight Stages in Problem Solving with PRA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sz="2800" b="1" i="1" u="sng" dirty="0" smtClean="0">
                <a:solidFill>
                  <a:schemeClr val="tx2"/>
                </a:solidFill>
              </a:rPr>
              <a:t>Rapport Formation</a:t>
            </a:r>
          </a:p>
          <a:p>
            <a:r>
              <a:rPr lang="en-US" dirty="0"/>
              <a:t>The objective of this phase is to form a relationship in which the villagers feel comfortable </a:t>
            </a:r>
            <a:r>
              <a:rPr lang="en-US" dirty="0" smtClean="0"/>
              <a:t>with you </a:t>
            </a:r>
            <a:r>
              <a:rPr lang="en-US" dirty="0"/>
              <a:t>and your role as facilitator. </a:t>
            </a:r>
            <a:endParaRPr lang="en-US" dirty="0" smtClean="0"/>
          </a:p>
          <a:p>
            <a:r>
              <a:rPr lang="en-US" dirty="0" smtClean="0"/>
              <a:t>No </a:t>
            </a:r>
            <a:r>
              <a:rPr lang="en-US" dirty="0"/>
              <a:t>progress is possible if you fail to establish a good and </a:t>
            </a:r>
            <a:r>
              <a:rPr lang="en-US" dirty="0" smtClean="0"/>
              <a:t>clear relationship </a:t>
            </a:r>
            <a:r>
              <a:rPr lang="en-US" dirty="0"/>
              <a:t>at the </a:t>
            </a:r>
            <a:r>
              <a:rPr lang="en-US" dirty="0" smtClean="0"/>
              <a:t>beginning. </a:t>
            </a:r>
          </a:p>
          <a:p>
            <a:r>
              <a:rPr lang="en-US" dirty="0" smtClean="0"/>
              <a:t>A </a:t>
            </a:r>
            <a:r>
              <a:rPr lang="en-US" dirty="0"/>
              <a:t>sign for this is when the client starts to tell you about the problem with a level of </a:t>
            </a:r>
            <a:r>
              <a:rPr lang="en-US" dirty="0" smtClean="0"/>
              <a:t>honesty and </a:t>
            </a:r>
            <a:r>
              <a:rPr lang="en-US" dirty="0"/>
              <a:t>depth which goes beyond that which you would usually expect from your </a:t>
            </a:r>
            <a:r>
              <a:rPr lang="en-US" dirty="0" smtClean="0"/>
              <a:t>normal relationship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907469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Eight Stages in Problem Solving with PRA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sz="4000" b="1" i="1" u="sng" dirty="0" smtClean="0">
                <a:solidFill>
                  <a:schemeClr val="tx2"/>
                </a:solidFill>
              </a:rPr>
              <a:t>Understanding</a:t>
            </a:r>
          </a:p>
          <a:p>
            <a:r>
              <a:rPr lang="en-US" dirty="0" smtClean="0"/>
              <a:t>The </a:t>
            </a:r>
            <a:r>
              <a:rPr lang="en-US" dirty="0"/>
              <a:t>objective of this phase is to understand the problem from the perspective of your </a:t>
            </a:r>
            <a:r>
              <a:rPr lang="en-US" dirty="0" smtClean="0"/>
              <a:t>partner, and </a:t>
            </a:r>
            <a:r>
              <a:rPr lang="en-US" dirty="0"/>
              <a:t>for the partner to know that you do.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can find out when you have achieved </a:t>
            </a:r>
            <a:r>
              <a:rPr lang="en-US" dirty="0" smtClean="0"/>
              <a:t>this objective </a:t>
            </a:r>
            <a:r>
              <a:rPr lang="en-US" dirty="0"/>
              <a:t>by asking the partner. </a:t>
            </a:r>
            <a:endParaRPr lang="en-US" dirty="0" smtClean="0"/>
          </a:p>
          <a:p>
            <a:r>
              <a:rPr lang="en-US" dirty="0" smtClean="0"/>
              <a:t>Without </a:t>
            </a:r>
            <a:r>
              <a:rPr lang="en-US" dirty="0"/>
              <a:t>such an understanding any attempt to move </a:t>
            </a:r>
            <a:r>
              <a:rPr lang="en-US" dirty="0" smtClean="0"/>
              <a:t>forward will </a:t>
            </a:r>
            <a:r>
              <a:rPr lang="en-US" dirty="0"/>
              <a:t>be resisted by the client. </a:t>
            </a:r>
          </a:p>
        </p:txBody>
      </p:sp>
    </p:spTree>
    <p:extLst>
      <p:ext uri="{BB962C8B-B14F-4D97-AF65-F5344CB8AC3E}">
        <p14:creationId xmlns:p14="http://schemas.microsoft.com/office/powerpoint/2010/main" val="42178077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Eight Stages in Problem Solving with PRA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sz="2800" b="1" i="1" u="sng" dirty="0" smtClean="0">
                <a:solidFill>
                  <a:schemeClr val="tx2"/>
                </a:solidFill>
              </a:rPr>
              <a:t>Reframing</a:t>
            </a:r>
          </a:p>
          <a:p>
            <a:r>
              <a:rPr lang="en-US" dirty="0" smtClean="0"/>
              <a:t>Your </a:t>
            </a:r>
            <a:r>
              <a:rPr lang="en-US" dirty="0"/>
              <a:t>objective in reframing is to be critical partner in reflecting the situation and the </a:t>
            </a:r>
            <a:r>
              <a:rPr lang="en-US" dirty="0" smtClean="0"/>
              <a:t>problem. </a:t>
            </a:r>
          </a:p>
          <a:p>
            <a:r>
              <a:rPr lang="en-US" dirty="0" smtClean="0"/>
              <a:t>You </a:t>
            </a:r>
            <a:r>
              <a:rPr lang="en-US" dirty="0"/>
              <a:t>encourage the client to see the problem from a perspective that makes its management possible. </a:t>
            </a: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the partner is in a more manageable perspective they will be ready to move </a:t>
            </a:r>
            <a:r>
              <a:rPr lang="en-US" dirty="0" smtClean="0"/>
              <a:t>to the </a:t>
            </a:r>
            <a:r>
              <a:rPr lang="en-US" dirty="0"/>
              <a:t>next stage. </a:t>
            </a:r>
          </a:p>
        </p:txBody>
      </p:sp>
    </p:spTree>
    <p:extLst>
      <p:ext uri="{BB962C8B-B14F-4D97-AF65-F5344CB8AC3E}">
        <p14:creationId xmlns:p14="http://schemas.microsoft.com/office/powerpoint/2010/main" val="37992722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Eight Stages in Problem Solving with PRA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sz="2800" b="1" i="1" u="sng" dirty="0" smtClean="0">
                <a:solidFill>
                  <a:schemeClr val="tx2"/>
                </a:solidFill>
              </a:rPr>
              <a:t>Solution Searching</a:t>
            </a:r>
            <a:r>
              <a:rPr lang="en-US" dirty="0" smtClean="0"/>
              <a:t> </a:t>
            </a:r>
          </a:p>
          <a:p>
            <a:r>
              <a:rPr lang="en-US" dirty="0"/>
              <a:t>The objective of this stage is to identify a type of solution.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will arrive at this point </a:t>
            </a:r>
            <a:r>
              <a:rPr lang="en-US" dirty="0" smtClean="0"/>
              <a:t>having explored </a:t>
            </a:r>
            <a:r>
              <a:rPr lang="en-US" dirty="0"/>
              <a:t>various solution types. </a:t>
            </a:r>
            <a:endParaRPr lang="en-US" dirty="0" smtClean="0"/>
          </a:p>
          <a:p>
            <a:r>
              <a:rPr lang="en-US" dirty="0" smtClean="0"/>
              <a:t>Progress </a:t>
            </a:r>
            <a:r>
              <a:rPr lang="en-US" dirty="0"/>
              <a:t>to the next stage depends on the partner </a:t>
            </a:r>
            <a:r>
              <a:rPr lang="en-US" dirty="0" smtClean="0"/>
              <a:t>being committed </a:t>
            </a:r>
            <a:r>
              <a:rPr lang="en-US" dirty="0"/>
              <a:t>to a particular type of solution. </a:t>
            </a:r>
          </a:p>
        </p:txBody>
      </p:sp>
    </p:spTree>
    <p:extLst>
      <p:ext uri="{BB962C8B-B14F-4D97-AF65-F5344CB8AC3E}">
        <p14:creationId xmlns:p14="http://schemas.microsoft.com/office/powerpoint/2010/main" val="31296758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Eight Stages in Problem Solving with PRA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sz="2800" b="1" i="1" u="sng" dirty="0" smtClean="0">
                <a:solidFill>
                  <a:schemeClr val="tx2"/>
                </a:solidFill>
              </a:rPr>
              <a:t>Solution Planning and Commitment Development</a:t>
            </a:r>
          </a:p>
          <a:p>
            <a:r>
              <a:rPr lang="en-US" dirty="0"/>
              <a:t>After identifying a type of solution your objective in this stage is to plan a specific solution </a:t>
            </a:r>
            <a:r>
              <a:rPr lang="en-US" dirty="0" smtClean="0"/>
              <a:t>and to </a:t>
            </a:r>
            <a:r>
              <a:rPr lang="en-US" dirty="0"/>
              <a:t>see it through to a successful conclusion.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actors have to express their commitment </a:t>
            </a:r>
            <a:r>
              <a:rPr lang="en-US" dirty="0" smtClean="0"/>
              <a:t>to the </a:t>
            </a:r>
            <a:r>
              <a:rPr lang="en-US" dirty="0"/>
              <a:t>solution. </a:t>
            </a:r>
          </a:p>
        </p:txBody>
      </p:sp>
    </p:spTree>
    <p:extLst>
      <p:ext uri="{BB962C8B-B14F-4D97-AF65-F5344CB8AC3E}">
        <p14:creationId xmlns:p14="http://schemas.microsoft.com/office/powerpoint/2010/main" val="34985824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Eight Stages in Problem Solving with PRA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sz="2800" b="1" i="1" u="sng" dirty="0" smtClean="0">
                <a:solidFill>
                  <a:schemeClr val="tx2"/>
                </a:solidFill>
              </a:rPr>
              <a:t>Implementation </a:t>
            </a:r>
          </a:p>
          <a:p>
            <a:r>
              <a:rPr lang="en-US" dirty="0"/>
              <a:t>The obvious objective is to carry out the plan generated in the previous </a:t>
            </a:r>
            <a:r>
              <a:rPr lang="en-US" dirty="0" smtClean="0"/>
              <a:t>stage. </a:t>
            </a:r>
          </a:p>
          <a:p>
            <a:r>
              <a:rPr lang="en-US" dirty="0" smtClean="0"/>
              <a:t>Specifically </a:t>
            </a:r>
            <a:r>
              <a:rPr lang="en-US" dirty="0"/>
              <a:t>your role here is to help the people with their motivation, focus and persistence. </a:t>
            </a:r>
          </a:p>
        </p:txBody>
      </p:sp>
    </p:spTree>
    <p:extLst>
      <p:ext uri="{BB962C8B-B14F-4D97-AF65-F5344CB8AC3E}">
        <p14:creationId xmlns:p14="http://schemas.microsoft.com/office/powerpoint/2010/main" val="5542573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Eight Stages in Problem Solving with PRA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sz="2800" b="1" i="1" u="sng" dirty="0" smtClean="0">
                <a:solidFill>
                  <a:schemeClr val="tx2"/>
                </a:solidFill>
              </a:rPr>
              <a:t>Evaluation and Adjustment </a:t>
            </a:r>
          </a:p>
          <a:p>
            <a:r>
              <a:rPr lang="en-US" dirty="0" smtClean="0"/>
              <a:t>Whether </a:t>
            </a:r>
            <a:r>
              <a:rPr lang="en-US" dirty="0"/>
              <a:t>you are pushed into this stage through the situation or your partner, the time </a:t>
            </a:r>
            <a:r>
              <a:rPr lang="en-US" dirty="0" smtClean="0"/>
              <a:t>will come </a:t>
            </a:r>
            <a:r>
              <a:rPr lang="en-US" dirty="0"/>
              <a:t>when the implementation as planned has been completed or has reach an </a:t>
            </a:r>
            <a:r>
              <a:rPr lang="en-US" dirty="0" smtClean="0"/>
              <a:t>impasse. </a:t>
            </a:r>
          </a:p>
          <a:p>
            <a:r>
              <a:rPr lang="en-US" dirty="0" smtClean="0"/>
              <a:t>This </a:t>
            </a:r>
            <a:r>
              <a:rPr lang="en-US" dirty="0"/>
              <a:t>is the time when, together, you begin to evaluate and adjust the plan, if necessary. </a:t>
            </a:r>
            <a:endParaRPr lang="en-US" dirty="0" smtClean="0"/>
          </a:p>
          <a:p>
            <a:r>
              <a:rPr lang="en-US" dirty="0" smtClean="0"/>
              <a:t>The objectives </a:t>
            </a:r>
            <a:r>
              <a:rPr lang="en-US" dirty="0"/>
              <a:t>in this stage can vary from abandoning a plan the partner has lost faith in, or </a:t>
            </a:r>
            <a:r>
              <a:rPr lang="en-US" dirty="0" smtClean="0"/>
              <a:t>is creating </a:t>
            </a:r>
            <a:r>
              <a:rPr lang="en-US" dirty="0"/>
              <a:t>new problems to fine-tuning a minor aspect of the plan.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9425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Eight Stages in Problem Solving with PRA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en-US" sz="2800" b="1" i="1" u="sng" dirty="0" smtClean="0">
                <a:solidFill>
                  <a:schemeClr val="tx2"/>
                </a:solidFill>
              </a:rPr>
              <a:t>Ending &amp; Consolidation </a:t>
            </a:r>
          </a:p>
          <a:p>
            <a:r>
              <a:rPr lang="en-US" dirty="0"/>
              <a:t>Now a particular problem has been overcome, it is wise to help the partner consolidate </a:t>
            </a:r>
            <a:r>
              <a:rPr lang="en-US" dirty="0" smtClean="0"/>
              <a:t>the problem </a:t>
            </a:r>
            <a:r>
              <a:rPr lang="en-US" dirty="0"/>
              <a:t>solving skills they have learned or the solutions they have adopted.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sensible </a:t>
            </a:r>
            <a:r>
              <a:rPr lang="en-US" dirty="0" smtClean="0"/>
              <a:t>option is </a:t>
            </a:r>
            <a:r>
              <a:rPr lang="en-US" dirty="0"/>
              <a:t>to put the client in a </a:t>
            </a:r>
            <a:r>
              <a:rPr lang="en-US" dirty="0" smtClean="0"/>
              <a:t>position </a:t>
            </a:r>
            <a:r>
              <a:rPr lang="en-US" dirty="0"/>
              <a:t>where they can solve the same or similar problems if </a:t>
            </a:r>
            <a:r>
              <a:rPr lang="en-US" dirty="0" smtClean="0"/>
              <a:t>they emerge </a:t>
            </a:r>
            <a:r>
              <a:rPr lang="en-US" dirty="0"/>
              <a:t>or re-emerge.</a:t>
            </a:r>
          </a:p>
        </p:txBody>
      </p:sp>
    </p:spTree>
    <p:extLst>
      <p:ext uri="{BB962C8B-B14F-4D97-AF65-F5344CB8AC3E}">
        <p14:creationId xmlns:p14="http://schemas.microsoft.com/office/powerpoint/2010/main" val="322852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Participatory Rural Appraisal?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Appraisal:</a:t>
            </a:r>
            <a:r>
              <a:rPr lang="en-US" u="sng" dirty="0"/>
              <a:t>  </a:t>
            </a:r>
            <a:r>
              <a:rPr lang="en-US" dirty="0"/>
              <a:t>The finding out of information about problems, needs, and potential in a village. </a:t>
            </a:r>
            <a:r>
              <a:rPr lang="en-US" dirty="0" smtClean="0"/>
              <a:t>It is </a:t>
            </a:r>
            <a:r>
              <a:rPr lang="en-US" dirty="0"/>
              <a:t>the first stage in any project. </a:t>
            </a:r>
            <a:endParaRPr lang="en-US" dirty="0" smtClean="0"/>
          </a:p>
          <a:p>
            <a:endParaRPr lang="en-US" dirty="0"/>
          </a:p>
          <a:p>
            <a:r>
              <a:rPr lang="en-US" b="1" u="sng" dirty="0"/>
              <a:t>Participatory: </a:t>
            </a:r>
            <a:r>
              <a:rPr lang="en-US" dirty="0"/>
              <a:t>Means that people are involved in the process – a “bottom-up” approach </a:t>
            </a:r>
            <a:r>
              <a:rPr lang="en-US" dirty="0" smtClean="0"/>
              <a:t>that requires </a:t>
            </a:r>
            <a:r>
              <a:rPr lang="en-US" dirty="0"/>
              <a:t>good communication skills and attitude of project staff. </a:t>
            </a:r>
            <a:endParaRPr lang="en-US" dirty="0" smtClean="0"/>
          </a:p>
          <a:p>
            <a:endParaRPr lang="en-US" dirty="0"/>
          </a:p>
          <a:p>
            <a:r>
              <a:rPr lang="en-US" b="1" u="sng" dirty="0"/>
              <a:t>Rural:</a:t>
            </a:r>
            <a:r>
              <a:rPr lang="en-US" b="1" dirty="0"/>
              <a:t> </a:t>
            </a:r>
            <a:r>
              <a:rPr lang="en-US" dirty="0"/>
              <a:t>The techniques can be used in any situation, urban or rural, with both literate </a:t>
            </a:r>
            <a:r>
              <a:rPr lang="en-US" dirty="0" smtClean="0"/>
              <a:t>and illiterate </a:t>
            </a:r>
            <a:r>
              <a:rPr lang="en-US" dirty="0"/>
              <a:t>people.</a:t>
            </a:r>
          </a:p>
        </p:txBody>
      </p:sp>
    </p:spTree>
    <p:extLst>
      <p:ext uri="{BB962C8B-B14F-4D97-AF65-F5344CB8AC3E}">
        <p14:creationId xmlns:p14="http://schemas.microsoft.com/office/powerpoint/2010/main" val="2033571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Participatory Rural Appraisal?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 is intended to enable local communities to conduct their own analysis and to plan </a:t>
            </a:r>
            <a:r>
              <a:rPr lang="en-US" dirty="0" smtClean="0"/>
              <a:t>and take </a:t>
            </a:r>
            <a:r>
              <a:rPr lang="en-US" dirty="0"/>
              <a:t>action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PRA </a:t>
            </a:r>
            <a:r>
              <a:rPr lang="en-US" dirty="0"/>
              <a:t>involves project staff learning together with </a:t>
            </a:r>
            <a:r>
              <a:rPr lang="en-US" dirty="0" smtClean="0"/>
              <a:t>villagers about </a:t>
            </a:r>
            <a:r>
              <a:rPr lang="en-US" dirty="0"/>
              <a:t>the village.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The aim of PRA is to help strengthen the capacity of villagers to plan, </a:t>
            </a:r>
            <a:r>
              <a:rPr lang="en-US" dirty="0" smtClean="0"/>
              <a:t>make decisions</a:t>
            </a:r>
            <a:r>
              <a:rPr lang="en-US" dirty="0"/>
              <a:t>, and to take action towards improving their own situation. </a:t>
            </a:r>
          </a:p>
        </p:txBody>
      </p:sp>
    </p:spTree>
    <p:extLst>
      <p:ext uri="{BB962C8B-B14F-4D97-AF65-F5344CB8AC3E}">
        <p14:creationId xmlns:p14="http://schemas.microsoft.com/office/powerpoint/2010/main" val="4071306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Participatory Rural Appraisal?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Participatory Rural Appraisal (PRA) is considered one of the popular and </a:t>
            </a:r>
            <a:r>
              <a:rPr lang="en-US" dirty="0" smtClean="0"/>
              <a:t>effective approaches </a:t>
            </a:r>
            <a:r>
              <a:rPr lang="en-US" dirty="0"/>
              <a:t>to gather information in rural areas.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This approach was developed in early </a:t>
            </a:r>
            <a:r>
              <a:rPr lang="en-US" dirty="0" smtClean="0"/>
              <a:t>1990s with </a:t>
            </a:r>
            <a:r>
              <a:rPr lang="en-US" dirty="0"/>
              <a:t>considerable shift in paradigm from top-down to bottom-up approach, and from </a:t>
            </a:r>
            <a:r>
              <a:rPr lang="en-US" dirty="0" smtClean="0"/>
              <a:t>blueprint to </a:t>
            </a:r>
            <a:r>
              <a:rPr lang="en-US" dirty="0"/>
              <a:t>the learning process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 In fact, it is a shift from extractive survey questionnaires to </a:t>
            </a:r>
            <a:r>
              <a:rPr lang="en-US" dirty="0" smtClean="0"/>
              <a:t>experience sharing </a:t>
            </a:r>
            <a:r>
              <a:rPr lang="en-US" dirty="0"/>
              <a:t>by local people.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PRA </a:t>
            </a:r>
            <a:r>
              <a:rPr lang="en-US" dirty="0"/>
              <a:t>is based on village experiences where communities </a:t>
            </a:r>
            <a:r>
              <a:rPr lang="en-US" dirty="0" smtClean="0"/>
              <a:t>effectively manage </a:t>
            </a:r>
            <a:r>
              <a:rPr lang="en-US" dirty="0"/>
              <a:t>their natural resources. </a:t>
            </a:r>
          </a:p>
        </p:txBody>
      </p:sp>
    </p:spTree>
    <p:extLst>
      <p:ext uri="{BB962C8B-B14F-4D97-AF65-F5344CB8AC3E}">
        <p14:creationId xmlns:p14="http://schemas.microsoft.com/office/powerpoint/2010/main" val="2519586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Key Principles of PRA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i="1" u="sng" dirty="0" smtClean="0">
                <a:solidFill>
                  <a:srgbClr val="FF0000"/>
                </a:solidFill>
              </a:rPr>
              <a:t>1. Participation</a:t>
            </a:r>
            <a:r>
              <a:rPr lang="en-US" sz="4000" b="1" i="1" u="sng" dirty="0">
                <a:solidFill>
                  <a:srgbClr val="FF0000"/>
                </a:solidFill>
              </a:rPr>
              <a:t>: </a:t>
            </a:r>
            <a:r>
              <a:rPr lang="en-US" sz="2800" dirty="0"/>
              <a:t>PRA relies heavily on participation by the communities, as the </a:t>
            </a:r>
            <a:r>
              <a:rPr lang="en-US" sz="2800" dirty="0" smtClean="0"/>
              <a:t>method is </a:t>
            </a:r>
            <a:r>
              <a:rPr lang="en-US" sz="2800" dirty="0"/>
              <a:t>designed to enable local people to be involved, not only as sources of information, </a:t>
            </a:r>
            <a:r>
              <a:rPr lang="en-US" sz="2800" dirty="0" smtClean="0"/>
              <a:t>but as </a:t>
            </a:r>
            <a:r>
              <a:rPr lang="en-US" sz="2800" dirty="0"/>
              <a:t>partners with the PRA team in gathering and analyzing the information. </a:t>
            </a:r>
          </a:p>
        </p:txBody>
      </p:sp>
    </p:spTree>
    <p:extLst>
      <p:ext uri="{BB962C8B-B14F-4D97-AF65-F5344CB8AC3E}">
        <p14:creationId xmlns:p14="http://schemas.microsoft.com/office/powerpoint/2010/main" val="1305843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 Key Principles of PRA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i="1" u="sng" dirty="0" smtClean="0">
                <a:solidFill>
                  <a:srgbClr val="FF0000"/>
                </a:solidFill>
              </a:rPr>
              <a:t>2. </a:t>
            </a:r>
            <a:r>
              <a:rPr lang="en-US" sz="4000" b="1" i="1" u="sng" dirty="0">
                <a:solidFill>
                  <a:srgbClr val="FF0000"/>
                </a:solidFill>
              </a:rPr>
              <a:t>Flexibility:  </a:t>
            </a:r>
            <a:r>
              <a:rPr lang="en-US" sz="4000" b="1" i="1" u="sng" dirty="0"/>
              <a:t> </a:t>
            </a:r>
            <a:r>
              <a:rPr lang="en-US" sz="2800" dirty="0"/>
              <a:t>The combination of techniques that is appropriate in a </a:t>
            </a:r>
            <a:r>
              <a:rPr lang="en-US" sz="2800" dirty="0" smtClean="0"/>
              <a:t>particular development </a:t>
            </a:r>
            <a:r>
              <a:rPr lang="en-US" sz="2800" dirty="0"/>
              <a:t>context will be determined by such variables as the size and skill mix of </a:t>
            </a:r>
            <a:r>
              <a:rPr lang="en-US" sz="2800" dirty="0" smtClean="0"/>
              <a:t>the PRA </a:t>
            </a:r>
            <a:r>
              <a:rPr lang="en-US" sz="2800" dirty="0"/>
              <a:t>team, the time and resources available, and the topic and location of the work. </a:t>
            </a:r>
          </a:p>
        </p:txBody>
      </p:sp>
    </p:spTree>
    <p:extLst>
      <p:ext uri="{BB962C8B-B14F-4D97-AF65-F5344CB8AC3E}">
        <p14:creationId xmlns:p14="http://schemas.microsoft.com/office/powerpoint/2010/main" val="765255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 Key Principles of PRA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i="1" u="sng" dirty="0" smtClean="0">
                <a:solidFill>
                  <a:srgbClr val="FF0000"/>
                </a:solidFill>
              </a:rPr>
              <a:t>3. </a:t>
            </a:r>
            <a:r>
              <a:rPr lang="en-US" sz="4000" b="1" i="1" u="sng" dirty="0">
                <a:solidFill>
                  <a:srgbClr val="FF0000"/>
                </a:solidFill>
              </a:rPr>
              <a:t>Teamwork: </a:t>
            </a:r>
            <a:r>
              <a:rPr lang="en-US" sz="2800" dirty="0"/>
              <a:t>Generally, a PRA is best conducted by a local team (speaking the </a:t>
            </a:r>
            <a:r>
              <a:rPr lang="en-US" sz="2800" dirty="0" smtClean="0"/>
              <a:t>local languages</a:t>
            </a:r>
            <a:r>
              <a:rPr lang="en-US" sz="2800" dirty="0"/>
              <a:t>) with a few outsiders present, a significant representation of women, and a </a:t>
            </a:r>
            <a:r>
              <a:rPr lang="en-US" sz="2800" dirty="0" smtClean="0"/>
              <a:t>mix of </a:t>
            </a:r>
            <a:r>
              <a:rPr lang="en-US" sz="2800" dirty="0"/>
              <a:t>sector specialists and social scientists, according to the topic. </a:t>
            </a:r>
          </a:p>
        </p:txBody>
      </p:sp>
    </p:spTree>
    <p:extLst>
      <p:ext uri="{BB962C8B-B14F-4D97-AF65-F5344CB8AC3E}">
        <p14:creationId xmlns:p14="http://schemas.microsoft.com/office/powerpoint/2010/main" val="4111238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Key Principles of PRA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i="1" u="sng" dirty="0" smtClean="0">
                <a:solidFill>
                  <a:srgbClr val="FF0000"/>
                </a:solidFill>
              </a:rPr>
              <a:t>4. </a:t>
            </a:r>
            <a:r>
              <a:rPr lang="en-US" sz="4000" b="1" i="1" u="sng" dirty="0">
                <a:solidFill>
                  <a:srgbClr val="FF0000"/>
                </a:solidFill>
              </a:rPr>
              <a:t>Optimal Ignorance: </a:t>
            </a:r>
            <a:r>
              <a:rPr lang="en-US" sz="2800" dirty="0"/>
              <a:t>To be efficient in terms of both time and money, PRA </a:t>
            </a:r>
            <a:r>
              <a:rPr lang="en-US" sz="2800" dirty="0" smtClean="0"/>
              <a:t>work intends </a:t>
            </a:r>
            <a:r>
              <a:rPr lang="en-US" sz="2800" dirty="0"/>
              <a:t>to gather just enough information to make the necessary recommendations </a:t>
            </a:r>
            <a:r>
              <a:rPr lang="en-US" sz="2800" dirty="0" smtClean="0"/>
              <a:t>and decisions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943555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95</TotalTime>
  <Words>2057</Words>
  <Application>Microsoft Office PowerPoint</Application>
  <PresentationFormat>On-screen Show (4:3)</PresentationFormat>
  <Paragraphs>134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Adjacency</vt:lpstr>
      <vt:lpstr>Participatory Rural Appraisal</vt:lpstr>
      <vt:lpstr>Please think about the question……………..</vt:lpstr>
      <vt:lpstr>What is Participatory Rural Appraisal? </vt:lpstr>
      <vt:lpstr>What is Participatory Rural Appraisal? </vt:lpstr>
      <vt:lpstr>What is Participatory Rural Appraisal? </vt:lpstr>
      <vt:lpstr>Five Key Principles of PRA Activity</vt:lpstr>
      <vt:lpstr>Five Key Principles of PRA Activity</vt:lpstr>
      <vt:lpstr>Five Key Principles of PRA Activity</vt:lpstr>
      <vt:lpstr>Five Key Principles of PRA Activity</vt:lpstr>
      <vt:lpstr>Five Key Principles of PRA Activity</vt:lpstr>
      <vt:lpstr>PRA Tools</vt:lpstr>
      <vt:lpstr>PRA Tools</vt:lpstr>
      <vt:lpstr>PRA Tools</vt:lpstr>
      <vt:lpstr>PRA Tools</vt:lpstr>
      <vt:lpstr>PRA Tools</vt:lpstr>
      <vt:lpstr>PRA Tools</vt:lpstr>
      <vt:lpstr>PRA Tools</vt:lpstr>
      <vt:lpstr>PRA Tools</vt:lpstr>
      <vt:lpstr>PRA Tools</vt:lpstr>
      <vt:lpstr>PRA Tools</vt:lpstr>
      <vt:lpstr>PRA Tools</vt:lpstr>
      <vt:lpstr>The Eight Stages in Problem Solving with PRA</vt:lpstr>
      <vt:lpstr>The Eight Stages in Problem Solving with PRA</vt:lpstr>
      <vt:lpstr>The Eight Stages in Problem Solving with PRA</vt:lpstr>
      <vt:lpstr>The Eight Stages in Problem Solving with PRA</vt:lpstr>
      <vt:lpstr>The Eight Stages in Problem Solving with PRA</vt:lpstr>
      <vt:lpstr>The Eight Stages in Problem Solving with PRA</vt:lpstr>
      <vt:lpstr>The Eight Stages in Problem Solving with PRA</vt:lpstr>
      <vt:lpstr>The Eight Stages in Problem Solving with PRA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Participatory Rural Appraisal</dc:title>
  <dc:creator>diu</dc:creator>
  <cp:lastModifiedBy>diu</cp:lastModifiedBy>
  <cp:revision>13</cp:revision>
  <dcterms:created xsi:type="dcterms:W3CDTF">2019-03-12T07:56:53Z</dcterms:created>
  <dcterms:modified xsi:type="dcterms:W3CDTF">2019-10-12T09:59:18Z</dcterms:modified>
</cp:coreProperties>
</file>