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6"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1" d="100"/>
          <a:sy n="71" d="100"/>
        </p:scale>
        <p:origin x="56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A068C0-4411-431C-ACE7-8A7027DE6097}" type="datetimeFigureOut">
              <a:rPr lang="en-US" smtClean="0"/>
              <a:t>13-Mar-18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11995D-00C7-43E9-AE82-D8299044CAF6}" type="slidenum">
              <a:rPr lang="en-US" smtClean="0"/>
              <a:t>‹#›</a:t>
            </a:fld>
            <a:endParaRPr lang="en-US"/>
          </a:p>
        </p:txBody>
      </p:sp>
    </p:spTree>
    <p:extLst>
      <p:ext uri="{BB962C8B-B14F-4D97-AF65-F5344CB8AC3E}">
        <p14:creationId xmlns:p14="http://schemas.microsoft.com/office/powerpoint/2010/main" val="4273781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a:extLst>
              <a:ext uri="{FF2B5EF4-FFF2-40B4-BE49-F238E27FC236}">
                <a16:creationId xmlns:a16="http://schemas.microsoft.com/office/drawing/2014/main" xmlns="" id="{49EFF3F9-2597-424C-96FA-138444A9A6B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C918F6E-F453-47E5-82CD-DDD77B9C2C11}" type="slidenum">
              <a:rPr lang="en-GB" altLang="en-US" smtClean="0"/>
              <a:pPr>
                <a:spcBef>
                  <a:spcPct val="0"/>
                </a:spcBef>
              </a:pPr>
              <a:t>2</a:t>
            </a:fld>
            <a:endParaRPr lang="en-GB" altLang="en-US"/>
          </a:p>
        </p:txBody>
      </p:sp>
      <p:sp>
        <p:nvSpPr>
          <p:cNvPr id="126979" name="Rectangle 2">
            <a:extLst>
              <a:ext uri="{FF2B5EF4-FFF2-40B4-BE49-F238E27FC236}">
                <a16:creationId xmlns:a16="http://schemas.microsoft.com/office/drawing/2014/main" xmlns="" id="{EC3DBA2E-0B04-40A2-8B4D-23793700B7CE}"/>
              </a:ext>
            </a:extLst>
          </p:cNvPr>
          <p:cNvSpPr>
            <a:spLocks noGrp="1" noRot="1" noChangeAspect="1" noChangeArrowheads="1" noTextEdit="1"/>
          </p:cNvSpPr>
          <p:nvPr>
            <p:ph type="sldImg"/>
          </p:nvPr>
        </p:nvSpPr>
        <p:spPr>
          <a:ln/>
        </p:spPr>
      </p:sp>
      <p:sp>
        <p:nvSpPr>
          <p:cNvPr id="126980" name="Rectangle 3">
            <a:extLst>
              <a:ext uri="{FF2B5EF4-FFF2-40B4-BE49-F238E27FC236}">
                <a16:creationId xmlns:a16="http://schemas.microsoft.com/office/drawing/2014/main" xmlns="" id="{3C5F7A2C-33BC-4667-A9E9-C98810BB00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727216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a:extLst>
              <a:ext uri="{FF2B5EF4-FFF2-40B4-BE49-F238E27FC236}">
                <a16:creationId xmlns:a16="http://schemas.microsoft.com/office/drawing/2014/main" xmlns="" id="{3382E428-C4F1-4EF5-B4BC-42EE087A2A4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FD5034-5FC5-4F78-A9AE-53D7F3384826}" type="slidenum">
              <a:rPr lang="en-GB" altLang="en-US" smtClean="0"/>
              <a:pPr>
                <a:spcBef>
                  <a:spcPct val="0"/>
                </a:spcBef>
              </a:pPr>
              <a:t>3</a:t>
            </a:fld>
            <a:endParaRPr lang="en-GB" altLang="en-US"/>
          </a:p>
        </p:txBody>
      </p:sp>
      <p:sp>
        <p:nvSpPr>
          <p:cNvPr id="129027" name="Rectangle 2">
            <a:extLst>
              <a:ext uri="{FF2B5EF4-FFF2-40B4-BE49-F238E27FC236}">
                <a16:creationId xmlns:a16="http://schemas.microsoft.com/office/drawing/2014/main" xmlns="" id="{F016FE91-BBE5-40E4-A50D-D61EDC60F1A3}"/>
              </a:ext>
            </a:extLst>
          </p:cNvPr>
          <p:cNvSpPr>
            <a:spLocks noGrp="1" noRot="1" noChangeAspect="1" noChangeArrowheads="1" noTextEdit="1"/>
          </p:cNvSpPr>
          <p:nvPr>
            <p:ph type="sldImg"/>
          </p:nvPr>
        </p:nvSpPr>
        <p:spPr>
          <a:ln/>
        </p:spPr>
      </p:sp>
      <p:sp>
        <p:nvSpPr>
          <p:cNvPr id="129028" name="Rectangle 3">
            <a:extLst>
              <a:ext uri="{FF2B5EF4-FFF2-40B4-BE49-F238E27FC236}">
                <a16:creationId xmlns:a16="http://schemas.microsoft.com/office/drawing/2014/main" xmlns="" id="{A6696E23-FA48-485F-AF6A-517C9DAAE9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043535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a:extLst>
              <a:ext uri="{FF2B5EF4-FFF2-40B4-BE49-F238E27FC236}">
                <a16:creationId xmlns:a16="http://schemas.microsoft.com/office/drawing/2014/main" xmlns="" id="{75A1F051-FE8A-4456-86B3-74CDE59BA17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1829A8F-876B-4286-BEF8-1D2367FBF5DB}" type="slidenum">
              <a:rPr lang="en-GB" altLang="en-US" smtClean="0"/>
              <a:pPr>
                <a:spcBef>
                  <a:spcPct val="0"/>
                </a:spcBef>
              </a:pPr>
              <a:t>5</a:t>
            </a:fld>
            <a:endParaRPr lang="en-GB" altLang="en-US"/>
          </a:p>
        </p:txBody>
      </p:sp>
      <p:sp>
        <p:nvSpPr>
          <p:cNvPr id="132099" name="Rectangle 2">
            <a:extLst>
              <a:ext uri="{FF2B5EF4-FFF2-40B4-BE49-F238E27FC236}">
                <a16:creationId xmlns:a16="http://schemas.microsoft.com/office/drawing/2014/main" xmlns="" id="{53393E48-8E1F-4CDD-B5E5-4ACAC2B9ADAF}"/>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xmlns="" id="{1F5A004E-4AD7-41F3-8F0C-7DB17BC2D3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365422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13-Mar-18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13-Mar-18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13-Mar-18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13-Mar-18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13-Mar-18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13-Mar-18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13-Mar-18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13-Mar-18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13-Mar-18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13-Mar-18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13-Mar-18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13-Mar-18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13-Mar-18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13-Mar-18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13-Mar-18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13-Mar-18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13-Mar-18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13-Mar-18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D3ED74-8B68-43C5-8C01-C3B25CC91FAA}"/>
              </a:ext>
            </a:extLst>
          </p:cNvPr>
          <p:cNvSpPr>
            <a:spLocks noGrp="1"/>
          </p:cNvSpPr>
          <p:nvPr>
            <p:ph type="ctrTitle"/>
          </p:nvPr>
        </p:nvSpPr>
        <p:spPr/>
        <p:txBody>
          <a:bodyPr/>
          <a:lstStyle/>
          <a:p>
            <a:r>
              <a:rPr lang="en-GB" sz="6000" dirty="0">
                <a:solidFill>
                  <a:srgbClr val="FFFF00"/>
                </a:solidFill>
              </a:rPr>
              <a:t>		</a:t>
            </a:r>
            <a:r>
              <a:rPr lang="en-GB" dirty="0">
                <a:solidFill>
                  <a:srgbClr val="FFFF00"/>
                </a:solidFill>
              </a:rPr>
              <a:t>  Teambuilding</a:t>
            </a:r>
            <a:br>
              <a:rPr lang="en-GB" dirty="0">
                <a:solidFill>
                  <a:srgbClr val="FFFF00"/>
                </a:solidFill>
              </a:rPr>
            </a:br>
            <a:endParaRPr lang="en-US" dirty="0">
              <a:solidFill>
                <a:srgbClr val="FFFF00"/>
              </a:solidFill>
            </a:endParaRPr>
          </a:p>
        </p:txBody>
      </p:sp>
      <p:sp>
        <p:nvSpPr>
          <p:cNvPr id="3" name="Subtitle 2">
            <a:extLst>
              <a:ext uri="{FF2B5EF4-FFF2-40B4-BE49-F238E27FC236}">
                <a16:creationId xmlns:a16="http://schemas.microsoft.com/office/drawing/2014/main" xmlns="" id="{6A3BD3F6-F3B4-43EB-B318-2605B005668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36287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a:extLst>
              <a:ext uri="{FF2B5EF4-FFF2-40B4-BE49-F238E27FC236}">
                <a16:creationId xmlns:a16="http://schemas.microsoft.com/office/drawing/2014/main" xmlns="" id="{CDD21A99-F63C-4834-8547-389905980F51}"/>
              </a:ext>
            </a:extLst>
          </p:cNvPr>
          <p:cNvSpPr>
            <a:spLocks noGrp="1" noChangeArrowheads="1"/>
          </p:cNvSpPr>
          <p:nvPr>
            <p:ph type="title"/>
          </p:nvPr>
        </p:nvSpPr>
        <p:spPr/>
        <p:txBody>
          <a:bodyPr rtlCol="0">
            <a:noAutofit/>
          </a:bodyPr>
          <a:lstStyle/>
          <a:p>
            <a:pPr defTabSz="457207">
              <a:defRPr/>
            </a:pPr>
            <a:r>
              <a:rPr lang="en-GB" b="1" dirty="0">
                <a:solidFill>
                  <a:schemeClr val="tx1">
                    <a:lumMod val="95000"/>
                  </a:schemeClr>
                </a:solidFill>
              </a:rPr>
              <a:t>Building the Project Team</a:t>
            </a:r>
          </a:p>
        </p:txBody>
      </p:sp>
      <p:sp>
        <p:nvSpPr>
          <p:cNvPr id="139267" name="Rectangle 4">
            <a:extLst>
              <a:ext uri="{FF2B5EF4-FFF2-40B4-BE49-F238E27FC236}">
                <a16:creationId xmlns:a16="http://schemas.microsoft.com/office/drawing/2014/main" xmlns="" id="{21A3F858-11FF-45B5-83B5-B449DC36592B}"/>
              </a:ext>
            </a:extLst>
          </p:cNvPr>
          <p:cNvSpPr>
            <a:spLocks noGrp="1" noChangeArrowheads="1"/>
          </p:cNvSpPr>
          <p:nvPr>
            <p:ph idx="1"/>
          </p:nvPr>
        </p:nvSpPr>
        <p:spPr>
          <a:xfrm>
            <a:off x="646111" y="1411423"/>
            <a:ext cx="10194587" cy="4691062"/>
          </a:xfrm>
        </p:spPr>
        <p:txBody>
          <a:bodyPr rtlCol="0">
            <a:normAutofit/>
          </a:bodyPr>
          <a:lstStyle/>
          <a:p>
            <a:pPr marL="0" indent="0" defTabSz="457207">
              <a:lnSpc>
                <a:spcPct val="150000"/>
              </a:lnSpc>
              <a:buNone/>
              <a:defRPr/>
            </a:pPr>
            <a:r>
              <a:rPr lang="en-GB" sz="2400" dirty="0">
                <a:cs typeface="Times New Roman" panose="02020603050405020304" pitchFamily="18" charset="0"/>
              </a:rPr>
              <a:t>Teams often go through distinct stages in their development. These stages may happen very quickly or quite slowly. Some teams never quite move through all the stages and never work efficiently and effectively as a proper team.</a:t>
            </a:r>
          </a:p>
          <a:p>
            <a:pPr marL="0" indent="0" defTabSz="457207">
              <a:lnSpc>
                <a:spcPct val="90000"/>
              </a:lnSpc>
              <a:buNone/>
              <a:defRPr/>
            </a:pPr>
            <a:endParaRPr lang="en-GB" sz="2400" dirty="0">
              <a:cs typeface="Times New Roman" panose="02020603050405020304" pitchFamily="18" charset="0"/>
            </a:endParaRPr>
          </a:p>
          <a:p>
            <a:pPr marL="342906" indent="-342906" defTabSz="457207">
              <a:lnSpc>
                <a:spcPct val="90000"/>
              </a:lnSpc>
              <a:defRPr/>
            </a:pPr>
            <a:r>
              <a:rPr lang="en-GB" dirty="0">
                <a:cs typeface="Times New Roman" panose="02020603050405020304" pitchFamily="18" charset="0"/>
              </a:rPr>
              <a:t>Forming</a:t>
            </a:r>
            <a:endParaRPr lang="en-GB" dirty="0"/>
          </a:p>
          <a:p>
            <a:pPr marL="342906" indent="-342906" defTabSz="457207">
              <a:lnSpc>
                <a:spcPct val="90000"/>
              </a:lnSpc>
              <a:defRPr/>
            </a:pPr>
            <a:r>
              <a:rPr lang="en-GB" dirty="0">
                <a:cs typeface="Times New Roman" panose="02020603050405020304" pitchFamily="18" charset="0"/>
              </a:rPr>
              <a:t>Storming</a:t>
            </a:r>
            <a:endParaRPr lang="en-GB" dirty="0"/>
          </a:p>
          <a:p>
            <a:pPr marL="342906" indent="-342906" defTabSz="457207">
              <a:lnSpc>
                <a:spcPct val="90000"/>
              </a:lnSpc>
              <a:defRPr/>
            </a:pPr>
            <a:r>
              <a:rPr lang="en-GB" dirty="0">
                <a:cs typeface="Times New Roman" panose="02020603050405020304" pitchFamily="18" charset="0"/>
              </a:rPr>
              <a:t>Norming</a:t>
            </a:r>
            <a:endParaRPr lang="en-GB" dirty="0"/>
          </a:p>
          <a:p>
            <a:pPr marL="342906" indent="-342906" defTabSz="457207">
              <a:lnSpc>
                <a:spcPct val="90000"/>
              </a:lnSpc>
              <a:defRPr/>
            </a:pPr>
            <a:r>
              <a:rPr lang="en-GB" dirty="0">
                <a:cs typeface="Times New Roman" panose="02020603050405020304" pitchFamily="18" charset="0"/>
              </a:rPr>
              <a:t>Performing</a:t>
            </a:r>
          </a:p>
          <a:p>
            <a:pPr marL="0" indent="0" defTabSz="457207">
              <a:lnSpc>
                <a:spcPct val="90000"/>
              </a:lnSpc>
              <a:buNone/>
              <a:defRPr/>
            </a:pPr>
            <a:endParaRPr lang="en-GB" dirty="0"/>
          </a:p>
        </p:txBody>
      </p:sp>
    </p:spTree>
    <p:extLst>
      <p:ext uri="{BB962C8B-B14F-4D97-AF65-F5344CB8AC3E}">
        <p14:creationId xmlns:p14="http://schemas.microsoft.com/office/powerpoint/2010/main" val="2035787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xmlns="" id="{1832FAF7-3CC8-4338-B211-7061A3ADC990}"/>
              </a:ext>
            </a:extLst>
          </p:cNvPr>
          <p:cNvSpPr>
            <a:spLocks noGrp="1" noChangeArrowheads="1"/>
          </p:cNvSpPr>
          <p:nvPr>
            <p:ph type="title"/>
          </p:nvPr>
        </p:nvSpPr>
        <p:spPr>
          <a:xfrm>
            <a:off x="-262647" y="276631"/>
            <a:ext cx="12081753" cy="885825"/>
          </a:xfrm>
        </p:spPr>
        <p:txBody>
          <a:bodyPr/>
          <a:lstStyle/>
          <a:p>
            <a:pPr algn="ctr" eaLnBrk="1" hangingPunct="1"/>
            <a:r>
              <a:rPr lang="en-GB" altLang="en-US" sz="3600" b="1" dirty="0"/>
              <a:t>Tuckman’s Rainbow stages of </a:t>
            </a:r>
            <a:br>
              <a:rPr lang="en-GB" altLang="en-US" sz="3600" b="1" dirty="0"/>
            </a:br>
            <a:r>
              <a:rPr lang="en-GB" altLang="en-US" sz="3600" b="1" dirty="0"/>
              <a:t>team development</a:t>
            </a:r>
            <a:r>
              <a:rPr lang="en-GB" altLang="en-US" dirty="0"/>
              <a:t/>
            </a:r>
            <a:br>
              <a:rPr lang="en-GB" altLang="en-US" dirty="0"/>
            </a:br>
            <a:endParaRPr lang="en-GB" altLang="en-US" dirty="0"/>
          </a:p>
        </p:txBody>
      </p:sp>
      <p:pic>
        <p:nvPicPr>
          <p:cNvPr id="128004" name="Picture 6" descr="grid3">
            <a:extLst>
              <a:ext uri="{FF2B5EF4-FFF2-40B4-BE49-F238E27FC236}">
                <a16:creationId xmlns:a16="http://schemas.microsoft.com/office/drawing/2014/main" xmlns="" id="{5D145942-48C6-4A04-ACE9-0554CF47F8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9013" y="1646206"/>
            <a:ext cx="5067300" cy="467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5553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itle 1">
            <a:extLst>
              <a:ext uri="{FF2B5EF4-FFF2-40B4-BE49-F238E27FC236}">
                <a16:creationId xmlns:a16="http://schemas.microsoft.com/office/drawing/2014/main" xmlns="" id="{D30DB44E-A493-4105-886D-7B32D613BEDD}"/>
              </a:ext>
            </a:extLst>
          </p:cNvPr>
          <p:cNvSpPr>
            <a:spLocks noGrp="1"/>
          </p:cNvSpPr>
          <p:nvPr>
            <p:ph type="title"/>
          </p:nvPr>
        </p:nvSpPr>
        <p:spPr>
          <a:xfrm>
            <a:off x="743388" y="335986"/>
            <a:ext cx="9404723" cy="938337"/>
          </a:xfrm>
        </p:spPr>
        <p:txBody>
          <a:bodyPr/>
          <a:lstStyle/>
          <a:p>
            <a:pPr algn="ctr" eaLnBrk="1" hangingPunct="1"/>
            <a:r>
              <a:rPr lang="en-GB" altLang="en-US" b="1" dirty="0"/>
              <a:t>Stages of team development</a:t>
            </a:r>
          </a:p>
        </p:txBody>
      </p:sp>
      <p:sp>
        <p:nvSpPr>
          <p:cNvPr id="141315" name="Content Placeholder 2">
            <a:extLst>
              <a:ext uri="{FF2B5EF4-FFF2-40B4-BE49-F238E27FC236}">
                <a16:creationId xmlns:a16="http://schemas.microsoft.com/office/drawing/2014/main" xmlns="" id="{8CA6EBB5-94BC-44CE-B74E-4986BA4E9E83}"/>
              </a:ext>
            </a:extLst>
          </p:cNvPr>
          <p:cNvSpPr>
            <a:spLocks noGrp="1"/>
          </p:cNvSpPr>
          <p:nvPr>
            <p:ph idx="1"/>
          </p:nvPr>
        </p:nvSpPr>
        <p:spPr>
          <a:xfrm>
            <a:off x="743388" y="1517897"/>
            <a:ext cx="10278050" cy="4195481"/>
          </a:xfrm>
        </p:spPr>
        <p:txBody>
          <a:bodyPr rtlCol="0">
            <a:normAutofit/>
          </a:bodyPr>
          <a:lstStyle/>
          <a:p>
            <a:pPr marL="342906" indent="-342906" defTabSz="457207">
              <a:lnSpc>
                <a:spcPct val="90000"/>
              </a:lnSpc>
              <a:defRPr/>
            </a:pPr>
            <a:r>
              <a:rPr lang="en-GB" sz="2400" b="1" dirty="0">
                <a:solidFill>
                  <a:srgbClr val="FFFF00"/>
                </a:solidFill>
                <a:cs typeface="Times New Roman" panose="02020603050405020304" pitchFamily="18" charset="0"/>
              </a:rPr>
              <a:t>Forming </a:t>
            </a:r>
            <a:r>
              <a:rPr lang="en-GB" sz="2400" dirty="0">
                <a:solidFill>
                  <a:srgbClr val="FFFF00"/>
                </a:solidFill>
                <a:cs typeface="Times New Roman" panose="02020603050405020304" pitchFamily="18" charset="0"/>
              </a:rPr>
              <a:t>– </a:t>
            </a:r>
            <a:r>
              <a:rPr lang="en-GB" sz="2400" dirty="0">
                <a:cs typeface="Times New Roman" panose="02020603050405020304" pitchFamily="18" charset="0"/>
              </a:rPr>
              <a:t>initiation of the group, some anxiety amongst members as people try and establish their personal identity</a:t>
            </a:r>
          </a:p>
          <a:p>
            <a:pPr marL="342906" indent="-342906" defTabSz="457207">
              <a:lnSpc>
                <a:spcPct val="90000"/>
              </a:lnSpc>
              <a:defRPr/>
            </a:pPr>
            <a:r>
              <a:rPr lang="en-GB" sz="2400" b="1" dirty="0">
                <a:solidFill>
                  <a:srgbClr val="FFFF00"/>
                </a:solidFill>
                <a:cs typeface="Times New Roman" panose="02020603050405020304" pitchFamily="18" charset="0"/>
              </a:rPr>
              <a:t>Storming</a:t>
            </a:r>
            <a:r>
              <a:rPr lang="en-GB" sz="2400" dirty="0">
                <a:solidFill>
                  <a:srgbClr val="FFFF00"/>
                </a:solidFill>
                <a:cs typeface="Times New Roman" panose="02020603050405020304" pitchFamily="18" charset="0"/>
              </a:rPr>
              <a:t> – </a:t>
            </a:r>
            <a:r>
              <a:rPr lang="en-GB" sz="2400" dirty="0">
                <a:cs typeface="Times New Roman" panose="02020603050405020304" pitchFamily="18" charset="0"/>
              </a:rPr>
              <a:t>members get to know each other more and  put forward their opinions and views; there may be conflict and hostility, group starts to identify how it will work together</a:t>
            </a:r>
            <a:endParaRPr lang="en-GB" sz="2400" b="1" dirty="0"/>
          </a:p>
          <a:p>
            <a:pPr marL="342906" indent="-342906" defTabSz="457207">
              <a:lnSpc>
                <a:spcPct val="90000"/>
              </a:lnSpc>
              <a:defRPr/>
            </a:pPr>
            <a:r>
              <a:rPr lang="en-GB" sz="2400" b="1" dirty="0">
                <a:solidFill>
                  <a:srgbClr val="FFFF00"/>
                </a:solidFill>
                <a:cs typeface="Times New Roman" panose="02020603050405020304" pitchFamily="18" charset="0"/>
              </a:rPr>
              <a:t>Norming</a:t>
            </a:r>
            <a:r>
              <a:rPr lang="en-GB" sz="2400" dirty="0">
                <a:solidFill>
                  <a:srgbClr val="FFFF00"/>
                </a:solidFill>
                <a:cs typeface="Times New Roman" panose="02020603050405020304" pitchFamily="18" charset="0"/>
              </a:rPr>
              <a:t> – </a:t>
            </a:r>
            <a:r>
              <a:rPr lang="en-GB" sz="2400" dirty="0">
                <a:cs typeface="Times New Roman" panose="02020603050405020304" pitchFamily="18" charset="0"/>
              </a:rPr>
              <a:t>conflict and hostility controlled, members establish guidelines and standards of up the norms of acceptable behaviour and agreed standards of performance</a:t>
            </a:r>
            <a:endParaRPr lang="en-GB" sz="2400" dirty="0"/>
          </a:p>
          <a:p>
            <a:pPr marL="342906" indent="-342906" defTabSz="457207">
              <a:lnSpc>
                <a:spcPct val="90000"/>
              </a:lnSpc>
              <a:defRPr/>
            </a:pPr>
            <a:r>
              <a:rPr lang="en-GB" sz="2400" b="1" dirty="0">
                <a:solidFill>
                  <a:srgbClr val="FFFF00"/>
                </a:solidFill>
                <a:cs typeface="Times New Roman" panose="02020603050405020304" pitchFamily="18" charset="0"/>
              </a:rPr>
              <a:t>Performing – </a:t>
            </a:r>
            <a:r>
              <a:rPr lang="en-GB" sz="2400" dirty="0">
                <a:cs typeface="Times New Roman" panose="02020603050405020304" pitchFamily="18" charset="0"/>
              </a:rPr>
              <a:t>when the group has created a structure and cohesiveness to work together effectively. Can now concentrate on achieving its tasks.</a:t>
            </a:r>
          </a:p>
          <a:p>
            <a:pPr marL="342906" indent="-342906" defTabSz="457207">
              <a:defRPr/>
            </a:pPr>
            <a:endParaRPr lang="en-GB" dirty="0"/>
          </a:p>
        </p:txBody>
      </p:sp>
    </p:spTree>
    <p:extLst>
      <p:ext uri="{BB962C8B-B14F-4D97-AF65-F5344CB8AC3E}">
        <p14:creationId xmlns:p14="http://schemas.microsoft.com/office/powerpoint/2010/main" val="1590539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xmlns="" id="{34693EFA-C295-4A8B-AC14-4EAF54E93933}"/>
              </a:ext>
            </a:extLst>
          </p:cNvPr>
          <p:cNvSpPr>
            <a:spLocks noGrp="1" noChangeArrowheads="1"/>
          </p:cNvSpPr>
          <p:nvPr>
            <p:ph type="title"/>
          </p:nvPr>
        </p:nvSpPr>
        <p:spPr>
          <a:xfrm>
            <a:off x="1628605" y="321266"/>
            <a:ext cx="9404723" cy="1400530"/>
          </a:xfrm>
        </p:spPr>
        <p:txBody>
          <a:bodyPr/>
          <a:lstStyle/>
          <a:p>
            <a:pPr eaLnBrk="1" hangingPunct="1"/>
            <a:r>
              <a:rPr lang="en-GB" altLang="en-US" sz="4000" b="1" dirty="0"/>
              <a:t>What Tuckman’s Rainbow implies</a:t>
            </a:r>
            <a:r>
              <a:rPr lang="en-GB" altLang="en-US" b="1" dirty="0"/>
              <a:t> </a:t>
            </a:r>
          </a:p>
        </p:txBody>
      </p:sp>
      <p:sp>
        <p:nvSpPr>
          <p:cNvPr id="131075" name="Rectangle 3">
            <a:extLst>
              <a:ext uri="{FF2B5EF4-FFF2-40B4-BE49-F238E27FC236}">
                <a16:creationId xmlns:a16="http://schemas.microsoft.com/office/drawing/2014/main" xmlns="" id="{606D2BFB-79E8-41B4-B830-D7767EBAB0F4}"/>
              </a:ext>
            </a:extLst>
          </p:cNvPr>
          <p:cNvSpPr>
            <a:spLocks noGrp="1" noChangeArrowheads="1"/>
          </p:cNvSpPr>
          <p:nvPr>
            <p:ph idx="1"/>
          </p:nvPr>
        </p:nvSpPr>
        <p:spPr>
          <a:xfrm>
            <a:off x="807396" y="1556426"/>
            <a:ext cx="9242457" cy="4691973"/>
          </a:xfrm>
        </p:spPr>
        <p:txBody>
          <a:bodyPr/>
          <a:lstStyle/>
          <a:p>
            <a:pPr eaLnBrk="1" hangingPunct="1"/>
            <a:r>
              <a:rPr lang="en-GB" altLang="en-US" dirty="0"/>
              <a:t>That teams do not just come together and start working at maximum efficiently straight away.</a:t>
            </a:r>
          </a:p>
          <a:p>
            <a:pPr marL="0" indent="0" eaLnBrk="1" hangingPunct="1">
              <a:buNone/>
            </a:pPr>
            <a:endParaRPr lang="en-GB" altLang="en-US" dirty="0"/>
          </a:p>
          <a:p>
            <a:pPr eaLnBrk="1" hangingPunct="1"/>
            <a:r>
              <a:rPr lang="en-GB" altLang="en-US" dirty="0"/>
              <a:t>That it takes time for a team to work together (perform) well. </a:t>
            </a:r>
          </a:p>
          <a:p>
            <a:pPr marL="0" indent="0" eaLnBrk="1" hangingPunct="1">
              <a:buNone/>
            </a:pPr>
            <a:endParaRPr lang="en-GB" altLang="en-US" dirty="0"/>
          </a:p>
          <a:p>
            <a:pPr eaLnBrk="1" hangingPunct="1"/>
            <a:r>
              <a:rPr lang="en-GB" altLang="en-US" dirty="0"/>
              <a:t>A project manager needs to allow time for this process when planning the project, particularly important for new teams.</a:t>
            </a:r>
          </a:p>
          <a:p>
            <a:pPr eaLnBrk="1" hangingPunct="1"/>
            <a:endParaRPr lang="en-GB" altLang="en-US" dirty="0"/>
          </a:p>
        </p:txBody>
      </p:sp>
    </p:spTree>
    <p:extLst>
      <p:ext uri="{BB962C8B-B14F-4D97-AF65-F5344CB8AC3E}">
        <p14:creationId xmlns:p14="http://schemas.microsoft.com/office/powerpoint/2010/main" val="1169272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TotalTime>
  <Words>215</Words>
  <Application>Microsoft Office PowerPoint</Application>
  <PresentationFormat>Widescreen</PresentationFormat>
  <Paragraphs>23</Paragraphs>
  <Slides>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Century Gothic</vt:lpstr>
      <vt:lpstr>Times New Roman</vt:lpstr>
      <vt:lpstr>Wingdings 3</vt:lpstr>
      <vt:lpstr>Ion</vt:lpstr>
      <vt:lpstr>    Teambuilding </vt:lpstr>
      <vt:lpstr>Building the Project Team</vt:lpstr>
      <vt:lpstr>Tuckman’s Rainbow stages of  team development </vt:lpstr>
      <vt:lpstr>Stages of team development</vt:lpstr>
      <vt:lpstr>What Tuckman’s Rainbow implies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Teambuilding </dc:title>
  <dc:creator>RAM RAM</dc:creator>
  <cp:lastModifiedBy>Orko Mahmud</cp:lastModifiedBy>
  <cp:revision>4</cp:revision>
  <dcterms:created xsi:type="dcterms:W3CDTF">2017-09-16T16:07:19Z</dcterms:created>
  <dcterms:modified xsi:type="dcterms:W3CDTF">2018-03-13T11:47:08Z</dcterms:modified>
</cp:coreProperties>
</file>