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2" r:id="rId2"/>
    <p:sldId id="331" r:id="rId3"/>
    <p:sldId id="332" r:id="rId4"/>
    <p:sldId id="333" r:id="rId5"/>
    <p:sldId id="343" r:id="rId6"/>
    <p:sldId id="351" r:id="rId7"/>
    <p:sldId id="352" r:id="rId8"/>
    <p:sldId id="344" r:id="rId9"/>
    <p:sldId id="337" r:id="rId10"/>
    <p:sldId id="334" r:id="rId11"/>
    <p:sldId id="335" r:id="rId12"/>
    <p:sldId id="336" r:id="rId13"/>
    <p:sldId id="339" r:id="rId14"/>
    <p:sldId id="338" r:id="rId15"/>
    <p:sldId id="377" r:id="rId16"/>
    <p:sldId id="347" r:id="rId17"/>
    <p:sldId id="340" r:id="rId18"/>
    <p:sldId id="378" r:id="rId19"/>
    <p:sldId id="342" r:id="rId20"/>
    <p:sldId id="350" r:id="rId21"/>
    <p:sldId id="346" r:id="rId22"/>
    <p:sldId id="341" r:id="rId23"/>
    <p:sldId id="348" r:id="rId24"/>
    <p:sldId id="345" r:id="rId25"/>
    <p:sldId id="349" r:id="rId26"/>
    <p:sldId id="374" r:id="rId27"/>
  </p:sldIdLst>
  <p:sldSz cx="9906000" cy="6858000" type="A4"/>
  <p:notesSz cx="6858000" cy="9144000"/>
  <p:defaultTextStyle>
    <a:defPPr>
      <a:defRPr lang="en-US"/>
    </a:defPPr>
    <a:lvl1pPr marL="0" algn="l" defTabSz="95785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26" algn="l" defTabSz="95785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51" algn="l" defTabSz="95785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77" algn="l" defTabSz="95785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703" algn="l" defTabSz="95785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629" algn="l" defTabSz="95785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554" algn="l" defTabSz="95785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480" algn="l" defTabSz="95785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406" algn="l" defTabSz="95785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>
      <p:cViewPr varScale="1">
        <p:scale>
          <a:sx n="74" d="100"/>
          <a:sy n="74" d="100"/>
        </p:scale>
        <p:origin x="1068" y="72"/>
      </p:cViewPr>
      <p:guideLst>
        <p:guide orient="horz" pos="2592"/>
        <p:guide pos="4608"/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575A5-7687-49C3-AD02-09625C72408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BDF7D-2C45-4AB4-8CBF-96A590AD9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194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GAA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6B94-F02A-403D-9F1A-A9B3FDF65A20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D67C0-05AC-48E8-B7EA-CF861DF7C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2900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57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8926" algn="l" defTabSz="957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7851" algn="l" defTabSz="957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6777" algn="l" defTabSz="957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15703" algn="l" defTabSz="957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94629" algn="l" defTabSz="957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73554" algn="l" defTabSz="957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52480" algn="l" defTabSz="957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31406" algn="l" defTabSz="95785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GAA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33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09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7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76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55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70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80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59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277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94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9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02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627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666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258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906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253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557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79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17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00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51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3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22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D67C0-05AC-48E8-B7EA-CF861DF7C86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GAA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4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7987-B214-43E4-BE5C-96AA90356CF3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7E48-7850-43D2-9E96-9B8B0451AF6D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6B41-E1C7-4981-AE8B-2D27434D9402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9F47-45E1-4A32-BF0B-49905C2D61C4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4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0310-9F7A-4214-834D-6CAD0EC692F7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1BA0-A900-4A85-9F7A-60E5375E533D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26" indent="0">
              <a:buNone/>
              <a:defRPr sz="2100" b="1"/>
            </a:lvl2pPr>
            <a:lvl3pPr marL="957851" indent="0">
              <a:buNone/>
              <a:defRPr sz="1900" b="1"/>
            </a:lvl3pPr>
            <a:lvl4pPr marL="1436777" indent="0">
              <a:buNone/>
              <a:defRPr sz="1700" b="1"/>
            </a:lvl4pPr>
            <a:lvl5pPr marL="1915703" indent="0">
              <a:buNone/>
              <a:defRPr sz="1700" b="1"/>
            </a:lvl5pPr>
            <a:lvl6pPr marL="2394629" indent="0">
              <a:buNone/>
              <a:defRPr sz="1700" b="1"/>
            </a:lvl6pPr>
            <a:lvl7pPr marL="2873554" indent="0">
              <a:buNone/>
              <a:defRPr sz="1700" b="1"/>
            </a:lvl7pPr>
            <a:lvl8pPr marL="3352480" indent="0">
              <a:buNone/>
              <a:defRPr sz="1700" b="1"/>
            </a:lvl8pPr>
            <a:lvl9pPr marL="383140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26" indent="0">
              <a:buNone/>
              <a:defRPr sz="2100" b="1"/>
            </a:lvl2pPr>
            <a:lvl3pPr marL="957851" indent="0">
              <a:buNone/>
              <a:defRPr sz="1900" b="1"/>
            </a:lvl3pPr>
            <a:lvl4pPr marL="1436777" indent="0">
              <a:buNone/>
              <a:defRPr sz="1700" b="1"/>
            </a:lvl4pPr>
            <a:lvl5pPr marL="1915703" indent="0">
              <a:buNone/>
              <a:defRPr sz="1700" b="1"/>
            </a:lvl5pPr>
            <a:lvl6pPr marL="2394629" indent="0">
              <a:buNone/>
              <a:defRPr sz="1700" b="1"/>
            </a:lvl6pPr>
            <a:lvl7pPr marL="2873554" indent="0">
              <a:buNone/>
              <a:defRPr sz="1700" b="1"/>
            </a:lvl7pPr>
            <a:lvl8pPr marL="3352480" indent="0">
              <a:buNone/>
              <a:defRPr sz="1700" b="1"/>
            </a:lvl8pPr>
            <a:lvl9pPr marL="383140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E4CA-6FA3-4F06-AE82-A040B3E0FAB6}" type="datetime1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228-6E97-4640-9D14-5660A31056D2}" type="datetime1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9479-8454-4473-BBC0-6172152674B7}" type="datetime1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0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26" indent="0">
              <a:buNone/>
              <a:defRPr sz="1200"/>
            </a:lvl2pPr>
            <a:lvl3pPr marL="957851" indent="0">
              <a:buNone/>
              <a:defRPr sz="1000"/>
            </a:lvl3pPr>
            <a:lvl4pPr marL="1436777" indent="0">
              <a:buNone/>
              <a:defRPr sz="1000"/>
            </a:lvl4pPr>
            <a:lvl5pPr marL="1915703" indent="0">
              <a:buNone/>
              <a:defRPr sz="1000"/>
            </a:lvl5pPr>
            <a:lvl6pPr marL="2394629" indent="0">
              <a:buNone/>
              <a:defRPr sz="1000"/>
            </a:lvl6pPr>
            <a:lvl7pPr marL="2873554" indent="0">
              <a:buNone/>
              <a:defRPr sz="1000"/>
            </a:lvl7pPr>
            <a:lvl8pPr marL="3352480" indent="0">
              <a:buNone/>
              <a:defRPr sz="1000"/>
            </a:lvl8pPr>
            <a:lvl9pPr marL="383140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29D9-881C-4758-9329-A0965D972A85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26" indent="0">
              <a:buNone/>
              <a:defRPr sz="2900"/>
            </a:lvl2pPr>
            <a:lvl3pPr marL="957851" indent="0">
              <a:buNone/>
              <a:defRPr sz="2500"/>
            </a:lvl3pPr>
            <a:lvl4pPr marL="1436777" indent="0">
              <a:buNone/>
              <a:defRPr sz="2100"/>
            </a:lvl4pPr>
            <a:lvl5pPr marL="1915703" indent="0">
              <a:buNone/>
              <a:defRPr sz="2100"/>
            </a:lvl5pPr>
            <a:lvl6pPr marL="2394629" indent="0">
              <a:buNone/>
              <a:defRPr sz="2100"/>
            </a:lvl6pPr>
            <a:lvl7pPr marL="2873554" indent="0">
              <a:buNone/>
              <a:defRPr sz="2100"/>
            </a:lvl7pPr>
            <a:lvl8pPr marL="3352480" indent="0">
              <a:buNone/>
              <a:defRPr sz="2100"/>
            </a:lvl8pPr>
            <a:lvl9pPr marL="3831406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26" indent="0">
              <a:buNone/>
              <a:defRPr sz="1200"/>
            </a:lvl2pPr>
            <a:lvl3pPr marL="957851" indent="0">
              <a:buNone/>
              <a:defRPr sz="1000"/>
            </a:lvl3pPr>
            <a:lvl4pPr marL="1436777" indent="0">
              <a:buNone/>
              <a:defRPr sz="1000"/>
            </a:lvl4pPr>
            <a:lvl5pPr marL="1915703" indent="0">
              <a:buNone/>
              <a:defRPr sz="1000"/>
            </a:lvl5pPr>
            <a:lvl6pPr marL="2394629" indent="0">
              <a:buNone/>
              <a:defRPr sz="1000"/>
            </a:lvl6pPr>
            <a:lvl7pPr marL="2873554" indent="0">
              <a:buNone/>
              <a:defRPr sz="1000"/>
            </a:lvl7pPr>
            <a:lvl8pPr marL="3352480" indent="0">
              <a:buNone/>
              <a:defRPr sz="1000"/>
            </a:lvl8pPr>
            <a:lvl9pPr marL="383140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DA7C-AA28-4833-A0D1-93E9CBFC5A96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5" tIns="47893" rIns="95785" bIns="478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5785" tIns="47893" rIns="95785" bIns="478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5" tIns="47893" rIns="95785" bIns="4789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DDFE8-E764-4618-B065-3D5CB011103C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5" tIns="47893" rIns="95785" bIns="4789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5" tIns="47893" rIns="95785" bIns="4789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hdr="0" ftr="0" dt="0"/>
  <p:txStyles>
    <p:titleStyle>
      <a:lvl1pPr algn="ctr" defTabSz="957851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95" indent="-359195" algn="l" defTabSz="95785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54" indent="-299329" algn="l" defTabSz="957851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15" indent="-239463" algn="l" defTabSz="95785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40" indent="-239463" algn="l" defTabSz="95785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66" indent="-239463" algn="l" defTabSz="957851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91" indent="-239463" algn="l" defTabSz="95785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17" indent="-239463" algn="l" defTabSz="95785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43" indent="-239463" algn="l" defTabSz="95785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69" indent="-239463" algn="l" defTabSz="95785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5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26" algn="l" defTabSz="95785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51" algn="l" defTabSz="95785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77" algn="l" defTabSz="95785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03" algn="l" defTabSz="95785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29" algn="l" defTabSz="95785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54" algn="l" defTabSz="95785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80" algn="l" defTabSz="95785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06" algn="l" defTabSz="95785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endParaRPr lang="en-US" sz="3200" b="1" dirty="0">
              <a:solidFill>
                <a:srgbClr val="FFFF00"/>
              </a:solidFill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" y="1332458"/>
            <a:ext cx="8445500" cy="5220742"/>
          </a:xfrm>
        </p:spPr>
        <p:txBody>
          <a:bodyPr>
            <a:normAutofit/>
          </a:bodyPr>
          <a:lstStyle/>
          <a:p>
            <a:pPr algn="ctr">
              <a:buClr>
                <a:srgbClr val="00B0F0"/>
              </a:buClr>
              <a:buNone/>
            </a:pPr>
            <a:r>
              <a:rPr lang="en-US" sz="2500" b="1" dirty="0" smtClean="0">
                <a:latin typeface="Eras Demi ITC" pitchFamily="34" charset="0"/>
              </a:rPr>
              <a:t/>
            </a:r>
            <a:br>
              <a:rPr lang="en-US" sz="2500" b="1" dirty="0" smtClean="0">
                <a:latin typeface="Eras Demi ITC" pitchFamily="34" charset="0"/>
              </a:rPr>
            </a:b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cs typeface="Times New Roman" pitchFamily="18" charset="0"/>
              </a:rPr>
              <a:t> Convolution encoding</a:t>
            </a:r>
            <a:endParaRPr lang="en-US" sz="3800" b="1" dirty="0" smtClean="0">
              <a:solidFill>
                <a:srgbClr val="FFFF00"/>
              </a:solidFill>
              <a:latin typeface="Eras Demi ITC" pitchFamily="34" charset="0"/>
            </a:endParaRPr>
          </a:p>
          <a:p>
            <a:pPr algn="ctr">
              <a:buNone/>
            </a:pPr>
            <a:endParaRPr lang="en-US" sz="2500" b="1" dirty="0" smtClean="0">
              <a:latin typeface="Eras Demi ITC" pitchFamily="34" charset="0"/>
            </a:endParaRPr>
          </a:p>
          <a:p>
            <a:pPr algn="ctr">
              <a:buNone/>
            </a:pPr>
            <a:endParaRPr lang="en-US" sz="2500" b="1" dirty="0">
              <a:latin typeface="Eras Demi ITC" pitchFamily="34" charset="0"/>
            </a:endParaRPr>
          </a:p>
          <a:p>
            <a:pPr algn="ctr">
              <a:buNone/>
            </a:pPr>
            <a:endParaRPr lang="en-US" sz="2500" b="1" dirty="0" smtClean="0">
              <a:latin typeface="Eras Demi ITC" pitchFamily="34" charset="0"/>
            </a:endParaRPr>
          </a:p>
          <a:p>
            <a:pPr algn="ctr">
              <a:buNone/>
            </a:pPr>
            <a:endParaRPr lang="en-US" sz="2500" b="1" dirty="0" smtClean="0">
              <a:latin typeface="Eras Demi ITC" pitchFamily="34" charset="0"/>
            </a:endParaRPr>
          </a:p>
          <a:p>
            <a:pPr marL="0" indent="0" algn="ctr">
              <a:buNone/>
            </a:pPr>
            <a:r>
              <a:rPr lang="pt-BR" sz="2400" b="1" dirty="0">
                <a:latin typeface="Eras Demi ITC" panose="020B0805030504020804" pitchFamily="34" charset="0"/>
              </a:rPr>
              <a:t>Professor Dr. A.K.M Fazlul Haque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Eras Demi ITC" panose="020B0805030504020804" pitchFamily="34" charset="0"/>
              </a:rPr>
              <a:t>Electronics </a:t>
            </a:r>
            <a:r>
              <a:rPr lang="en-US" sz="2400" b="1" dirty="0">
                <a:latin typeface="Eras Demi ITC" panose="020B0805030504020804" pitchFamily="34" charset="0"/>
              </a:rPr>
              <a:t>and Telecommunication Engineering (ETE)</a:t>
            </a:r>
          </a:p>
          <a:p>
            <a:pPr marL="0" indent="0" algn="ctr"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Daffodil International </a:t>
            </a:r>
            <a:r>
              <a:rPr lang="en-US" sz="2400" b="1" dirty="0" smtClean="0">
                <a:latin typeface="Eras Demi ITC" panose="020B0805030504020804" pitchFamily="34" charset="0"/>
              </a:rPr>
              <a:t>University</a:t>
            </a:r>
            <a:endParaRPr lang="en-US" sz="2400" b="1" dirty="0">
              <a:latin typeface="Eras Demi ITC" panose="020B08050305040208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4038600" y="2790825"/>
            <a:ext cx="1179778" cy="106680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4337050" cy="4068763"/>
          </a:xfrm>
        </p:spPr>
        <p:txBody>
          <a:bodyPr>
            <a:normAutofit/>
          </a:bodyPr>
          <a:lstStyle/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n1 = m1 + m0 + m-1</a:t>
            </a:r>
          </a:p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n2 = m0 + m-1</a:t>
            </a:r>
          </a:p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n3 = m1 + m-1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2224881"/>
            <a:ext cx="399732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748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Representation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of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convolution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8001000" cy="4572000"/>
          </a:xfrm>
        </p:spPr>
        <p:txBody>
          <a:bodyPr>
            <a:normAutofit/>
          </a:bodyPr>
          <a:lstStyle/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Shift Register</a:t>
            </a:r>
          </a:p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State diagram</a:t>
            </a:r>
          </a:p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Trellis diagram</a:t>
            </a:r>
          </a:p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Polynomial</a:t>
            </a:r>
          </a:p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Tree diagram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62912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Shift</a:t>
            </a:r>
            <a:r>
              <a:rPr lang="en-US" sz="3200" b="1" dirty="0"/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Register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100" y="3048000"/>
            <a:ext cx="5291000" cy="3200019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174111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00B0F0"/>
              </a:buClr>
            </a:pPr>
            <a:r>
              <a:rPr lang="en-US" sz="2400" b="1" dirty="0">
                <a:latin typeface="Eras Demi ITC" panose="020B0805030504020804" pitchFamily="34" charset="0"/>
              </a:rPr>
              <a:t>Shift Register representation is closest form of physical </a:t>
            </a:r>
            <a:r>
              <a:rPr lang="en-US" sz="2400" b="1" dirty="0" smtClean="0">
                <a:latin typeface="Eras Demi ITC" panose="020B0805030504020804" pitchFamily="34" charset="0"/>
              </a:rPr>
              <a:t>implementation </a:t>
            </a:r>
            <a:r>
              <a:rPr lang="en-US" sz="2400" b="1" dirty="0">
                <a:latin typeface="Eras Demi ITC" panose="020B0805030504020804" pitchFamily="34" charset="0"/>
              </a:rPr>
              <a:t>of the encoder</a:t>
            </a:r>
          </a:p>
        </p:txBody>
      </p:sp>
    </p:spTree>
    <p:extLst>
      <p:ext uri="{BB962C8B-B14F-4D97-AF65-F5344CB8AC3E}">
        <p14:creationId xmlns:p14="http://schemas.microsoft.com/office/powerpoint/2010/main" val="29111893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Impulse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response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of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the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encoder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Impulse response is the response of the encoder to a single “one” bit that moves through it.</a:t>
            </a:r>
          </a:p>
          <a:p>
            <a:pPr marL="0" indent="0">
              <a:buClr>
                <a:srgbClr val="00B0F0"/>
              </a:buClr>
              <a:buNone/>
            </a:pPr>
            <a:endParaRPr lang="en-US" sz="2400" b="1" dirty="0">
              <a:latin typeface="Eras Demi ITC" panose="020B0805030504020804" pitchFamily="34" charset="0"/>
            </a:endParaRPr>
          </a:p>
          <a:p>
            <a:pPr algn="ctr">
              <a:buClr>
                <a:srgbClr val="00B0F0"/>
              </a:buClr>
              <a:buNone/>
            </a:pPr>
            <a:r>
              <a:rPr lang="en-US" sz="2300" b="1" dirty="0" smtClean="0">
                <a:latin typeface="Eras Demi ITC" panose="020B0805030504020804" pitchFamily="34" charset="0"/>
              </a:rPr>
              <a:t>                          Branch word</a:t>
            </a:r>
          </a:p>
          <a:p>
            <a:pPr algn="ctr">
              <a:buClr>
                <a:srgbClr val="00B0F0"/>
              </a:buClr>
              <a:buNone/>
            </a:pPr>
            <a:endParaRPr lang="en-US" sz="2300" b="1" dirty="0">
              <a:latin typeface="Eras Demi ITC" panose="020B0805030504020804" pitchFamily="34" charset="0"/>
            </a:endParaRPr>
          </a:p>
          <a:p>
            <a:pPr algn="ctr">
              <a:buClr>
                <a:srgbClr val="00B0F0"/>
              </a:buClr>
              <a:buNone/>
            </a:pPr>
            <a:endParaRPr lang="en-US" sz="2300" b="1" dirty="0" smtClean="0">
              <a:latin typeface="Eras Demi ITC" panose="020B0805030504020804" pitchFamily="34" charset="0"/>
            </a:endParaRPr>
          </a:p>
          <a:p>
            <a:pPr algn="ctr">
              <a:buClr>
                <a:srgbClr val="00B0F0"/>
              </a:buClr>
              <a:buNone/>
            </a:pPr>
            <a:endParaRPr lang="en-US" sz="2300" b="1" dirty="0">
              <a:latin typeface="Eras Demi ITC" panose="020B0805030504020804" pitchFamily="34" charset="0"/>
            </a:endParaRPr>
          </a:p>
          <a:p>
            <a:pPr algn="ctr">
              <a:buClr>
                <a:srgbClr val="00B0F0"/>
              </a:buClr>
              <a:buNone/>
            </a:pPr>
            <a:endParaRPr lang="en-US" sz="2300" b="1" dirty="0" smtClean="0">
              <a:latin typeface="Eras Demi ITC" panose="020B0805030504020804" pitchFamily="34" charset="0"/>
            </a:endParaRPr>
          </a:p>
          <a:p>
            <a:pPr algn="ctr">
              <a:buClr>
                <a:srgbClr val="00B0F0"/>
              </a:buClr>
              <a:buNone/>
            </a:pPr>
            <a:endParaRPr lang="en-US" sz="2300" b="1" dirty="0">
              <a:latin typeface="Eras Demi ITC" panose="020B0805030504020804" pitchFamily="34" charset="0"/>
            </a:endParaRPr>
          </a:p>
          <a:p>
            <a:pPr algn="ctr">
              <a:buClr>
                <a:srgbClr val="00B0F0"/>
              </a:buClr>
              <a:buNone/>
            </a:pPr>
            <a:r>
              <a:rPr lang="en-US" sz="2300" b="1" dirty="0" smtClean="0">
                <a:latin typeface="Eras Demi ITC" panose="020B0805030504020804" pitchFamily="34" charset="0"/>
              </a:rPr>
              <a:t>Input sequence:    1   0    0</a:t>
            </a:r>
          </a:p>
          <a:p>
            <a:pPr algn="ctr">
              <a:buClr>
                <a:srgbClr val="00B0F0"/>
              </a:buClr>
              <a:buNone/>
            </a:pPr>
            <a:r>
              <a:rPr lang="en-US" sz="2300" b="1" dirty="0" smtClean="0">
                <a:latin typeface="Eras Demi ITC" panose="020B0805030504020804" pitchFamily="34" charset="0"/>
              </a:rPr>
              <a:t>Output sequence:  11 10  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898435"/>
              </p:ext>
            </p:extLst>
          </p:nvPr>
        </p:nvGraphicFramePr>
        <p:xfrm>
          <a:off x="2362200" y="3429000"/>
          <a:ext cx="4495799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99"/>
                <a:gridCol w="14478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Register     </a:t>
                      </a:r>
                    </a:p>
                    <a:p>
                      <a:r>
                        <a:rPr lang="en-US" dirty="0" smtClean="0"/>
                        <a:t>     contents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u2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4965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 fontAlgn="base"/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State diagram</a:t>
            </a:r>
            <a:endParaRPr lang="en-US" sz="3800" b="1" dirty="0">
              <a:solidFill>
                <a:srgbClr val="FFFF00"/>
              </a:solidFill>
              <a:latin typeface="Eras Demi IT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44676"/>
            <a:ext cx="8153400" cy="487680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In most general sense the state consist of the smallest information that, together with current input to machine can predict the output of the machine.</a:t>
            </a:r>
          </a:p>
          <a:p>
            <a:pPr algn="just">
              <a:buClr>
                <a:srgbClr val="00B0F0"/>
              </a:buClr>
              <a:buNone/>
            </a:pPr>
            <a:endParaRPr lang="en-US" sz="2300" b="1" dirty="0">
              <a:latin typeface="Eras Demi ITC" panose="020B08050305040208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934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 fontAlgn="base"/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State diagram (cont.)</a:t>
            </a:r>
            <a:endParaRPr lang="en-US" sz="3800" b="1" dirty="0">
              <a:solidFill>
                <a:srgbClr val="FFFF00"/>
              </a:solidFill>
              <a:latin typeface="Eras Demi IT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740615"/>
            <a:ext cx="7087472" cy="437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373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Example</a:t>
            </a:r>
            <a:endParaRPr lang="en-US" sz="3800" b="1" dirty="0">
              <a:solidFill>
                <a:srgbClr val="FFFF00"/>
              </a:solidFill>
              <a:latin typeface="Eras Demi IT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552607"/>
              </p:ext>
            </p:extLst>
          </p:nvPr>
        </p:nvGraphicFramePr>
        <p:xfrm>
          <a:off x="1523766" y="2362200"/>
          <a:ext cx="7088556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426"/>
                <a:gridCol w="1181426"/>
                <a:gridCol w="1181426"/>
                <a:gridCol w="1181426"/>
                <a:gridCol w="1181426"/>
                <a:gridCol w="1181426"/>
              </a:tblGrid>
              <a:tr h="59891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Input bit, 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Register contents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State at time, </a:t>
                      </a:r>
                      <a:r>
                        <a:rPr lang="en-US" dirty="0" err="1" smtClean="0"/>
                        <a:t>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State at time,</a:t>
                      </a:r>
                      <a:r>
                        <a:rPr lang="en-US" baseline="0" dirty="0" smtClean="0"/>
                        <a:t> ti+1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u2</a:t>
                      </a:r>
                      <a:endParaRPr lang="en-US" dirty="0"/>
                    </a:p>
                  </a:txBody>
                  <a:tcPr/>
                </a:tc>
              </a:tr>
              <a:tr h="340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0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0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0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0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40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   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0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029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371600" y="6321366"/>
            <a:ext cx="6252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buClr>
                <a:srgbClr val="00B0F0"/>
              </a:buClr>
            </a:pPr>
            <a:r>
              <a:rPr lang="en-US" sz="2000" b="1" dirty="0" smtClean="0">
                <a:latin typeface="Eras Demi ITC" panose="020B0805030504020804" pitchFamily="34" charset="0"/>
              </a:rPr>
              <a:t>Output sequence: U = 11   01   01   00   01   01   11</a:t>
            </a:r>
            <a:endParaRPr lang="en-US" sz="2000" b="1" dirty="0">
              <a:latin typeface="Eras Demi ITC" panose="020B08050305040208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31975" y="1492338"/>
            <a:ext cx="41360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buClr>
                <a:srgbClr val="00B0F0"/>
              </a:buClr>
            </a:pPr>
            <a:r>
              <a:rPr lang="en-US" sz="2000" b="1" dirty="0" smtClean="0">
                <a:latin typeface="Eras Demi ITC" panose="020B0805030504020804" pitchFamily="34" charset="0"/>
              </a:rPr>
              <a:t>Message sequence m =  1 1 0 1 1</a:t>
            </a:r>
          </a:p>
          <a:p>
            <a:pPr algn="just" fontAlgn="base">
              <a:buClr>
                <a:srgbClr val="00B0F0"/>
              </a:buClr>
            </a:pPr>
            <a:r>
              <a:rPr lang="en-US" sz="2000" b="1" dirty="0" smtClean="0">
                <a:latin typeface="Eras Demi ITC" panose="020B0805030504020804" pitchFamily="34" charset="0"/>
              </a:rPr>
              <a:t>K – 1 =  2</a:t>
            </a:r>
            <a:endParaRPr lang="en-US" sz="2000" b="1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556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/>
            </a:r>
            <a:b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</a:b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Polynomial representation</a:t>
            </a:r>
            <a:r>
              <a:rPr lang="en-US" sz="3200" cap="all" dirty="0"/>
              <a:t/>
            </a:r>
            <a:br>
              <a:rPr lang="en-US" sz="3200" cap="all" dirty="0"/>
            </a:br>
            <a:endParaRPr lang="en-US" sz="3200" b="1" dirty="0">
              <a:solidFill>
                <a:srgbClr val="FFFF00"/>
              </a:solidFill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3628"/>
            <a:ext cx="8077200" cy="4800600"/>
          </a:xfrm>
        </p:spPr>
        <p:txBody>
          <a:bodyPr>
            <a:normAutofit/>
          </a:bodyPr>
          <a:lstStyle/>
          <a:p>
            <a:pPr marL="0" indent="0" fontAlgn="base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For Connection representation above we can have following Generator polynomials:</a:t>
            </a:r>
          </a:p>
          <a:p>
            <a:pPr marL="0" indent="0" fontAlgn="base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g1(x) = 1 + x + x^2</a:t>
            </a:r>
          </a:p>
          <a:p>
            <a:pPr marL="0" indent="0" fontAlgn="base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g2(x) = 1 + x^2</a:t>
            </a:r>
          </a:p>
          <a:p>
            <a:pPr marL="0" indent="0" fontAlgn="base">
              <a:buClr>
                <a:srgbClr val="00B0F0"/>
              </a:buClr>
              <a:buNone/>
            </a:pPr>
            <a:endParaRPr lang="en-US" sz="2400" b="1" dirty="0" smtClean="0">
              <a:latin typeface="Eras Demi ITC" panose="020B0805030504020804" pitchFamily="34" charset="0"/>
            </a:endParaRPr>
          </a:p>
          <a:p>
            <a:pPr marL="0" indent="0" fontAlgn="base">
              <a:buClr>
                <a:srgbClr val="00B0F0"/>
              </a:buClr>
              <a:buNone/>
            </a:pPr>
            <a:r>
              <a:rPr lang="en-US" sz="2400" b="1" dirty="0" smtClean="0">
                <a:latin typeface="Eras Demi ITC" panose="020B0805030504020804" pitchFamily="34" charset="0"/>
              </a:rPr>
              <a:t>The </a:t>
            </a:r>
            <a:r>
              <a:rPr lang="en-US" sz="2400" b="1" dirty="0">
                <a:latin typeface="Eras Demi ITC" panose="020B0805030504020804" pitchFamily="34" charset="0"/>
              </a:rPr>
              <a:t>output Sequence is found as follows:</a:t>
            </a:r>
          </a:p>
          <a:p>
            <a:pPr marL="0" indent="0" fontAlgn="base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U(x) = m(x) g1(x) interlaced with m(x) g2(x)</a:t>
            </a:r>
          </a:p>
          <a:p>
            <a:pPr marL="0" indent="0">
              <a:buClr>
                <a:srgbClr val="00B0F0"/>
              </a:buClr>
              <a:buNone/>
            </a:pPr>
            <a:endParaRPr lang="en-US" sz="2400" b="1" dirty="0">
              <a:latin typeface="Eras Demi ITC" panose="020B08050305040208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64339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/>
            </a:r>
            <a:b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</a:b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Example</a:t>
            </a:r>
            <a:r>
              <a:rPr lang="en-US" sz="3200" cap="all" dirty="0"/>
              <a:t/>
            </a:r>
            <a:br>
              <a:rPr lang="en-US" sz="3200" cap="all" dirty="0"/>
            </a:br>
            <a:endParaRPr lang="en-US" sz="3200" b="1" dirty="0">
              <a:solidFill>
                <a:srgbClr val="FFFF00"/>
              </a:solidFill>
              <a:latin typeface="Eras Demi ITC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85800" y="1713628"/>
                <a:ext cx="8077200" cy="4800600"/>
              </a:xfrm>
            </p:spPr>
            <p:txBody>
              <a:bodyPr>
                <a:normAutofit/>
              </a:bodyPr>
              <a:lstStyle/>
              <a:p>
                <a:pPr marL="0" indent="0" fontAlgn="base">
                  <a:buClr>
                    <a:srgbClr val="00B0F0"/>
                  </a:buClr>
                  <a:buNone/>
                </a:pPr>
                <a:r>
                  <a:rPr lang="en-US" sz="2400" b="1" dirty="0" smtClean="0">
                    <a:latin typeface="Eras Demi ITC" panose="020B0805030504020804" pitchFamily="34" charset="0"/>
                  </a:rPr>
                  <a:t>m(X) g1(x</a:t>
                </a:r>
                <a:r>
                  <a:rPr lang="en-US" sz="2400" b="1" dirty="0">
                    <a:latin typeface="Eras Demi ITC" panose="020B08050305040208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) 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 smtClean="0">
                    <a:latin typeface="Eras Demi ITC" panose="020B08050305040208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400" b="1" dirty="0" smtClean="0">
                    <a:latin typeface="Eras Demi ITC" panose="020B0805030504020804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2400" b="1" dirty="0" smtClean="0">
                  <a:latin typeface="Eras Demi ITC" panose="020B0805030504020804" pitchFamily="34" charset="0"/>
                </a:endParaRPr>
              </a:p>
              <a:p>
                <a:pPr marL="0" indent="0" fontAlgn="base">
                  <a:buClr>
                    <a:srgbClr val="00B0F0"/>
                  </a:buClr>
                  <a:buNone/>
                </a:pPr>
                <a:r>
                  <a:rPr lang="en-US" sz="2400" b="1" dirty="0">
                    <a:latin typeface="Eras Demi ITC" panose="020B0805030504020804" pitchFamily="34" charset="0"/>
                  </a:rPr>
                  <a:t>m(X) </a:t>
                </a:r>
                <a:r>
                  <a:rPr lang="en-US" sz="2400" b="1" dirty="0" smtClean="0">
                    <a:latin typeface="Eras Demi ITC" panose="020B0805030504020804" pitchFamily="34" charset="0"/>
                  </a:rPr>
                  <a:t>g2(x</a:t>
                </a:r>
                <a:r>
                  <a:rPr lang="en-US" sz="2400" b="1" dirty="0">
                    <a:latin typeface="Eras Demi ITC" panose="020B0805030504020804" pitchFamily="34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latin typeface="Eras Demi ITC" panose="020B08050305040208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) (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400" b="1" dirty="0" smtClean="0">
                    <a:latin typeface="Eras Demi ITC" panose="020B08050305040208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2400" b="1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sz="2400" b="1" dirty="0">
                  <a:latin typeface="Eras Demi ITC" panose="020B0805030504020804" pitchFamily="34" charset="0"/>
                </a:endParaRPr>
              </a:p>
              <a:p>
                <a:pPr marL="0" indent="0" fontAlgn="base">
                  <a:buClr>
                    <a:srgbClr val="00B0F0"/>
                  </a:buClr>
                  <a:buNone/>
                </a:pPr>
                <a:endParaRPr lang="en-US" sz="2400" b="1" dirty="0" smtClean="0">
                  <a:latin typeface="Eras Demi ITC" panose="020B0805030504020804" pitchFamily="34" charset="0"/>
                </a:endParaRPr>
              </a:p>
              <a:p>
                <a:pPr marL="0" indent="0" fontAlgn="base">
                  <a:buClr>
                    <a:srgbClr val="00B0F0"/>
                  </a:buClr>
                  <a:buNone/>
                </a:pPr>
                <a:r>
                  <a:rPr lang="en-US" sz="2400" b="1" dirty="0" smtClean="0">
                    <a:latin typeface="Eras Demi ITC" panose="020B0805030504020804" pitchFamily="34" charset="0"/>
                  </a:rPr>
                  <a:t>m(X</a:t>
                </a:r>
                <a:r>
                  <a:rPr lang="en-US" sz="2400" b="1" dirty="0">
                    <a:latin typeface="Eras Demi ITC" panose="020B0805030504020804" pitchFamily="34" charset="0"/>
                  </a:rPr>
                  <a:t>) g1(x) </a:t>
                </a:r>
                <a:r>
                  <a:rPr lang="en-US" sz="2400" b="1" dirty="0" smtClean="0">
                    <a:latin typeface="Eras Demi ITC" panose="020B08050305040208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2400" b="1" dirty="0" smtClean="0">
                  <a:latin typeface="Eras Demi ITC" panose="020B0805030504020804" pitchFamily="34" charset="0"/>
                </a:endParaRPr>
              </a:p>
              <a:p>
                <a:pPr marL="0" indent="0" fontAlgn="base">
                  <a:buClr>
                    <a:srgbClr val="00B0F0"/>
                  </a:buClr>
                  <a:buNone/>
                </a:pPr>
                <a:r>
                  <a:rPr lang="en-US" sz="2400" b="1" dirty="0">
                    <a:latin typeface="Eras Demi ITC" panose="020B0805030504020804" pitchFamily="34" charset="0"/>
                  </a:rPr>
                  <a:t>m(X) </a:t>
                </a:r>
                <a:r>
                  <a:rPr lang="en-US" sz="2400" b="1" dirty="0" smtClean="0">
                    <a:latin typeface="Eras Demi ITC" panose="020B0805030504020804" pitchFamily="34" charset="0"/>
                  </a:rPr>
                  <a:t>g2(x</a:t>
                </a:r>
                <a:r>
                  <a:rPr lang="en-US" sz="2400" b="1" dirty="0">
                    <a:latin typeface="Eras Demi ITC" panose="020B0805030504020804" pitchFamily="34" charset="0"/>
                  </a:rPr>
                  <a:t>)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400" b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2400" b="1" dirty="0" smtClean="0">
                  <a:latin typeface="Eras Demi ITC" panose="020B0805030504020804" pitchFamily="34" charset="0"/>
                </a:endParaRPr>
              </a:p>
              <a:p>
                <a:pPr marL="0" indent="0" fontAlgn="base">
                  <a:buClr>
                    <a:srgbClr val="00B0F0"/>
                  </a:buClr>
                  <a:buNone/>
                </a:pPr>
                <a:endParaRPr lang="en-US" sz="2400" b="1" dirty="0" smtClean="0">
                  <a:latin typeface="Eras Demi ITC" panose="020B0805030504020804" pitchFamily="34" charset="0"/>
                </a:endParaRPr>
              </a:p>
              <a:p>
                <a:pPr marL="0" indent="0" fontAlgn="base">
                  <a:buClr>
                    <a:srgbClr val="00B0F0"/>
                  </a:buClr>
                  <a:buNone/>
                </a:pPr>
                <a:r>
                  <a:rPr lang="en-US" sz="2400" b="1" dirty="0" smtClean="0">
                    <a:latin typeface="Eras Demi ITC" panose="020B0805030504020804" pitchFamily="34" charset="0"/>
                  </a:rPr>
                  <a:t>U(X) = (1,1) + (1,0)X + (0,0)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latin typeface="Eras Demi ITC" panose="020B0805030504020804" pitchFamily="34" charset="0"/>
                  </a:rPr>
                  <a:t> + (1,0)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400" b="1" dirty="0" smtClean="0">
                    <a:latin typeface="Eras Demi ITC" panose="020B0805030504020804" pitchFamily="34" charset="0"/>
                  </a:rPr>
                  <a:t> + (1,1)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sz="2400" b="1" dirty="0" smtClean="0">
                  <a:latin typeface="Eras Demi ITC" panose="020B0805030504020804" pitchFamily="34" charset="0"/>
                </a:endParaRPr>
              </a:p>
              <a:p>
                <a:pPr marL="0" indent="0" fontAlgn="base">
                  <a:buClr>
                    <a:srgbClr val="00B0F0"/>
                  </a:buClr>
                  <a:buNone/>
                </a:pPr>
                <a:endParaRPr lang="en-US" sz="2400" b="1" dirty="0" smtClean="0">
                  <a:latin typeface="Eras Demi ITC" panose="020B0805030504020804" pitchFamily="34" charset="0"/>
                </a:endParaRPr>
              </a:p>
              <a:p>
                <a:pPr marL="0" indent="0" fontAlgn="base">
                  <a:buClr>
                    <a:srgbClr val="00B0F0"/>
                  </a:buClr>
                  <a:buNone/>
                </a:pPr>
                <a:r>
                  <a:rPr lang="en-US" sz="2400" b="1" dirty="0" smtClean="0">
                    <a:latin typeface="Eras Demi ITC" panose="020B0805030504020804" pitchFamily="34" charset="0"/>
                  </a:rPr>
                  <a:t>U = 1 1    1 0    0 0    1 0    1 1</a:t>
                </a:r>
              </a:p>
              <a:p>
                <a:pPr marL="0" indent="0">
                  <a:buClr>
                    <a:srgbClr val="00B0F0"/>
                  </a:buClr>
                  <a:buNone/>
                </a:pPr>
                <a:endParaRPr lang="en-US" sz="2400" b="1" dirty="0">
                  <a:latin typeface="Eras Demi ITC" panose="020B08050305040208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85800" y="1713628"/>
                <a:ext cx="8077200" cy="4800600"/>
              </a:xfrm>
              <a:blipFill rotWithShape="0">
                <a:blip r:embed="rId3"/>
                <a:stretch>
                  <a:fillRect l="-1132" t="-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53858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The</a:t>
            </a:r>
            <a:r>
              <a:rPr lang="en-US" sz="3200" cap="all" dirty="0" smtClean="0"/>
              <a:t> </a:t>
            </a: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Trellis</a:t>
            </a:r>
            <a:r>
              <a:rPr lang="en-US" sz="3200" cap="all" dirty="0" smtClean="0"/>
              <a:t> </a:t>
            </a: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diagram</a:t>
            </a:r>
            <a:endParaRPr lang="en-US" sz="3800" b="1" dirty="0">
              <a:solidFill>
                <a:srgbClr val="FFFF00"/>
              </a:solidFill>
              <a:latin typeface="Eras Demi IT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90700"/>
            <a:ext cx="8153400" cy="5067300"/>
          </a:xfrm>
        </p:spPr>
        <p:txBody>
          <a:bodyPr>
            <a:normAutofit/>
          </a:bodyPr>
          <a:lstStyle/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The Trellis Diagram exploits a repetitive structure and a more manageable encoder description than that of Tree Diagram.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29884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Convolution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A convolutional code is a type of error-correcting code that generates parity symbols via the sliding application of a </a:t>
            </a:r>
            <a:r>
              <a:rPr lang="en-US" sz="2400" b="1" dirty="0" smtClean="0">
                <a:latin typeface="Eras Demi ITC" panose="020B0805030504020804" pitchFamily="34" charset="0"/>
              </a:rPr>
              <a:t>Boolean </a:t>
            </a:r>
            <a:r>
              <a:rPr lang="en-US" sz="2400" b="1" dirty="0">
                <a:latin typeface="Eras Demi ITC" panose="020B0805030504020804" pitchFamily="34" charset="0"/>
              </a:rPr>
              <a:t>polynomial function to a data stream.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92118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The</a:t>
            </a:r>
            <a:r>
              <a:rPr lang="en-US" sz="3200" cap="all" dirty="0" smtClean="0"/>
              <a:t> </a:t>
            </a: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Trellis</a:t>
            </a:r>
            <a:r>
              <a:rPr lang="en-US" sz="3200" cap="all" dirty="0" smtClean="0"/>
              <a:t> </a:t>
            </a: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diagram (cont.)</a:t>
            </a:r>
            <a:endParaRPr lang="en-US" sz="3800" b="1" dirty="0">
              <a:solidFill>
                <a:srgbClr val="FFFF00"/>
              </a:solidFill>
              <a:latin typeface="Eras Demi IT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14400" y="3454287"/>
            <a:ext cx="8172450" cy="835385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lIns="95785" tIns="47893" rIns="95785" bIns="47893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2400" b="1" dirty="0">
                <a:latin typeface="Eras Demi ITC" panose="020B0805030504020804" pitchFamily="34" charset="0"/>
              </a:rPr>
              <a:t>T</a:t>
            </a:r>
            <a:r>
              <a:rPr lang="en-US" sz="2400" b="1" dirty="0" smtClean="0">
                <a:latin typeface="Eras Demi ITC" panose="020B0805030504020804" pitchFamily="34" charset="0"/>
              </a:rPr>
              <a:t>he </a:t>
            </a:r>
            <a:r>
              <a:rPr lang="en-US" sz="2400" b="1" dirty="0">
                <a:latin typeface="Eras Demi ITC" panose="020B0805030504020804" pitchFamily="34" charset="0"/>
              </a:rPr>
              <a:t>dotted line shows input bit 1 and solid line shows input bit 0.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434978"/>
            <a:ext cx="22574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1917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The</a:t>
            </a:r>
            <a:r>
              <a:rPr lang="en-US" sz="3200" cap="all" dirty="0" smtClean="0"/>
              <a:t> </a:t>
            </a: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Trellis</a:t>
            </a:r>
            <a:r>
              <a:rPr lang="en-US" sz="3200" cap="all" dirty="0" smtClean="0"/>
              <a:t> </a:t>
            </a: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diagram (cont.)</a:t>
            </a:r>
            <a:endParaRPr lang="en-US" sz="3800" b="1" dirty="0">
              <a:solidFill>
                <a:srgbClr val="FFFF00"/>
              </a:solidFill>
              <a:latin typeface="Eras Demi IT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819" y="1898650"/>
            <a:ext cx="8520363" cy="424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171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The</a:t>
            </a:r>
            <a:r>
              <a:rPr lang="en-US" sz="3200" cap="all" dirty="0" smtClean="0"/>
              <a:t> </a:t>
            </a: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Tree diagram</a:t>
            </a:r>
            <a:endParaRPr lang="en-US" sz="3200" b="1" dirty="0">
              <a:solidFill>
                <a:srgbClr val="FFFF00"/>
              </a:solidFill>
              <a:latin typeface="Eras Demi IT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474" y="1841344"/>
            <a:ext cx="8975725" cy="4724400"/>
          </a:xfrm>
        </p:spPr>
        <p:txBody>
          <a:bodyPr>
            <a:normAutofit/>
          </a:bodyPr>
          <a:lstStyle/>
          <a:p>
            <a:pPr marL="0" indent="0" algn="just" fontAlgn="base">
              <a:buClr>
                <a:srgbClr val="00B0F0"/>
              </a:buClr>
              <a:buNone/>
            </a:pPr>
            <a:r>
              <a:rPr lang="en-US" sz="2400" b="1" dirty="0" smtClean="0">
                <a:latin typeface="Eras Demi ITC" panose="020B0805030504020804" pitchFamily="34" charset="0"/>
              </a:rPr>
              <a:t>At </a:t>
            </a:r>
            <a:r>
              <a:rPr lang="en-US" sz="2400" b="1" dirty="0">
                <a:latin typeface="Eras Demi ITC" panose="020B0805030504020804" pitchFamily="34" charset="0"/>
              </a:rPr>
              <a:t>each input bit time the encoding process can be described by traversing the diagram left to right with each tree branch describing an output branch word.</a:t>
            </a:r>
          </a:p>
          <a:p>
            <a:pPr marL="0" indent="0" algn="just">
              <a:buClr>
                <a:srgbClr val="00B0F0"/>
              </a:buClr>
              <a:buNone/>
            </a:pPr>
            <a:endParaRPr lang="en-US" sz="2400" b="1" dirty="0">
              <a:latin typeface="Eras Demi ITC" panose="020B08050305040208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64937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The</a:t>
            </a:r>
            <a:r>
              <a:rPr lang="en-US" sz="2400" cap="all" dirty="0"/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Tree</a:t>
            </a:r>
            <a:r>
              <a:rPr lang="en-US" sz="3200" b="1" dirty="0">
                <a:solidFill>
                  <a:srgbClr val="FFFF00"/>
                </a:solidFill>
                <a:latin typeface="Eras Demi ITC" pitchFamily="34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diagram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14400" y="3503490"/>
            <a:ext cx="8172450" cy="835385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lIns="95785" tIns="47893" rIns="95785" bIns="47893">
            <a:spAutoFit/>
          </a:bodyPr>
          <a:lstStyle/>
          <a:p>
            <a:r>
              <a:rPr lang="en-US" sz="2400" b="1" dirty="0" smtClean="0">
                <a:latin typeface="Eras Demi ITC" panose="020B0805030504020804" pitchFamily="34" charset="0"/>
              </a:rPr>
              <a:t>The tree diagram adds the dimension of time to the state diagram</a:t>
            </a:r>
            <a:endParaRPr lang="en-US" sz="2400" b="1" dirty="0">
              <a:latin typeface="Eras Demi ITC" panose="020B08050305040208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2512890"/>
            <a:ext cx="22574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026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The</a:t>
            </a:r>
            <a:r>
              <a:rPr lang="en-US" sz="2400" cap="all" dirty="0"/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Tree</a:t>
            </a:r>
            <a:r>
              <a:rPr lang="en-US" sz="3200" b="1" dirty="0">
                <a:solidFill>
                  <a:srgbClr val="FFFF00"/>
                </a:solidFill>
                <a:latin typeface="Eras Demi ITC" pitchFamily="34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diagram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73268" y="1492338"/>
            <a:ext cx="4453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buClr>
                <a:srgbClr val="00B0F0"/>
              </a:buClr>
            </a:pPr>
            <a:r>
              <a:rPr lang="en-US" sz="2000" b="1" dirty="0">
                <a:latin typeface="Eras Demi ITC" panose="020B0805030504020804" pitchFamily="34" charset="0"/>
              </a:rPr>
              <a:t>For K=3 and Code rate= ½ we have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1" y="2079410"/>
            <a:ext cx="8001000" cy="464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629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The</a:t>
            </a:r>
            <a:r>
              <a:rPr lang="en-US" sz="2400" cap="all" dirty="0"/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Tree</a:t>
            </a:r>
            <a:r>
              <a:rPr lang="en-US" sz="3200" b="1" dirty="0">
                <a:solidFill>
                  <a:srgbClr val="FFFF00"/>
                </a:solidFill>
                <a:latin typeface="Eras Demi ITC" pitchFamily="34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diagram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14400" y="3503490"/>
            <a:ext cx="8172450" cy="1574049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lIns="95785" tIns="47893" rIns="95785" bIns="47893">
            <a:spAutoFit/>
          </a:bodyPr>
          <a:lstStyle/>
          <a:p>
            <a:pPr algn="just" fontAlgn="base">
              <a:buClr>
                <a:srgbClr val="00B0F0"/>
              </a:buClr>
            </a:pPr>
            <a:r>
              <a:rPr lang="en-US" sz="2400" b="1" dirty="0">
                <a:latin typeface="Eras Demi ITC" panose="020B0805030504020804" pitchFamily="34" charset="0"/>
              </a:rPr>
              <a:t>If the input bit is a zero,  the associated branch word moving in the upward direction.</a:t>
            </a:r>
          </a:p>
          <a:p>
            <a:pPr algn="just" fontAlgn="base">
              <a:buClr>
                <a:srgbClr val="00B0F0"/>
              </a:buClr>
            </a:pPr>
            <a:r>
              <a:rPr lang="en-US" sz="2400" b="1" dirty="0">
                <a:latin typeface="Eras Demi ITC" panose="020B0805030504020804" pitchFamily="34" charset="0"/>
              </a:rPr>
              <a:t>If the input bit is a one,  the associated branch word moving in the downward direction</a:t>
            </a:r>
            <a:r>
              <a:rPr lang="en-US" sz="2400" b="1" dirty="0" smtClean="0">
                <a:latin typeface="Eras Demi ITC" panose="020B0805030504020804" pitchFamily="34" charset="0"/>
              </a:rPr>
              <a:t>.</a:t>
            </a:r>
            <a:endParaRPr lang="en-US" sz="2400" b="1" dirty="0">
              <a:latin typeface="Eras Demi ITC" panose="020B08050305040208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2512890"/>
            <a:ext cx="22574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313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62" y="2892425"/>
            <a:ext cx="6954838" cy="9652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END</a:t>
            </a:r>
            <a:endParaRPr lang="en-US" sz="3800" b="1" dirty="0">
              <a:solidFill>
                <a:srgbClr val="FFFF00"/>
              </a:solidFill>
              <a:latin typeface="Eras Demi IT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524000" y="2514600"/>
            <a:ext cx="3416956" cy="2165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buClr>
                <a:srgbClr val="00B0F0"/>
              </a:buClr>
            </a:pPr>
            <a:endParaRPr lang="en-US" sz="2000" b="1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271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Convolution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encoding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798928"/>
            <a:ext cx="8534400" cy="4540251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1839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Convolution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encoding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14400" y="3503490"/>
            <a:ext cx="8172450" cy="1204717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lIns="95785" tIns="47893" rIns="95785" bIns="47893">
            <a:spAutoFit/>
          </a:bodyPr>
          <a:lstStyle/>
          <a:p>
            <a:r>
              <a:rPr lang="en-US" sz="2400" b="1" dirty="0">
                <a:latin typeface="Eras Demi ITC" panose="020B0805030504020804" pitchFamily="34" charset="0"/>
              </a:rPr>
              <a:t>Convolution codes have memory that utilizes previous bits to encode or decode following bits (block codes are memory less)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2512890"/>
            <a:ext cx="22574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1890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Convolution</a:t>
            </a:r>
            <a:r>
              <a:rPr lang="en-US" sz="3200" dirty="0" smtClean="0"/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8001000" cy="4724400"/>
          </a:xfrm>
        </p:spPr>
        <p:txBody>
          <a:bodyPr>
            <a:normAutofit/>
          </a:bodyPr>
          <a:lstStyle/>
          <a:p>
            <a:pPr marL="0" indent="0" fontAlgn="base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Convolutional codes are commonly specified by three parameters; (n,k,m</a:t>
            </a:r>
            <a:r>
              <a:rPr lang="en-US" sz="2400" b="1" dirty="0" smtClean="0">
                <a:latin typeface="Eras Demi ITC" panose="020B0805030504020804" pitchFamily="34" charset="0"/>
              </a:rPr>
              <a:t>)</a:t>
            </a:r>
            <a:endParaRPr lang="en-US" sz="2400" b="1" dirty="0">
              <a:latin typeface="Eras Demi ITC" panose="020B0805030504020804" pitchFamily="34" charset="0"/>
            </a:endParaRPr>
          </a:p>
          <a:p>
            <a:pPr marL="0" indent="0" fontAlgn="base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n = number of output bits</a:t>
            </a:r>
          </a:p>
          <a:p>
            <a:pPr marL="0" indent="0" fontAlgn="base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k = number of input bits</a:t>
            </a:r>
          </a:p>
          <a:p>
            <a:pPr marL="0" indent="0" fontAlgn="base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m = number of memory registers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41117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Convolution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encoding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14400" y="3503490"/>
            <a:ext cx="8172450" cy="1204717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lIns="95785" tIns="47893" rIns="95785" bIns="47893">
            <a:spAutoFit/>
          </a:bodyPr>
          <a:lstStyle/>
          <a:p>
            <a:pPr algn="just"/>
            <a:r>
              <a:rPr lang="en-US" sz="2400" b="1" dirty="0" smtClean="0">
                <a:latin typeface="Eras Demi ITC" panose="020B0805030504020804" pitchFamily="34" charset="0"/>
              </a:rPr>
              <a:t>Each branch word Ui is made up of binary code symbols, often called channel symbols, channel bits or code  bits</a:t>
            </a:r>
            <a:endParaRPr lang="en-US" sz="2400" b="1" dirty="0">
              <a:latin typeface="Eras Demi ITC" panose="020B08050305040208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2512890"/>
            <a:ext cx="22574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827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Convolution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encoder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19406"/>
            <a:ext cx="8001000" cy="558957"/>
          </a:xfrm>
        </p:spPr>
        <p:txBody>
          <a:bodyPr>
            <a:noAutofit/>
          </a:bodyPr>
          <a:lstStyle/>
          <a:p>
            <a:pPr marL="0" indent="0" algn="just" fontAlgn="base">
              <a:buClr>
                <a:srgbClr val="00B0F0"/>
              </a:buClr>
              <a:buNone/>
            </a:pPr>
            <a:r>
              <a:rPr lang="en-US" sz="2400" b="1" dirty="0" smtClean="0">
                <a:latin typeface="Eras Demi ITC" panose="020B0805030504020804" pitchFamily="34" charset="0"/>
              </a:rPr>
              <a:t>The constraint length represents the number of k- bit shifts over which a signal information bit can influence the encoder output.</a:t>
            </a:r>
          </a:p>
          <a:p>
            <a:pPr marL="0" indent="0" algn="just" fontAlgn="base">
              <a:buClr>
                <a:srgbClr val="00B0F0"/>
              </a:buClr>
              <a:buNone/>
            </a:pPr>
            <a:r>
              <a:rPr lang="en-US" sz="2400" b="1" dirty="0" smtClean="0">
                <a:latin typeface="Eras Demi ITC" panose="020B0805030504020804" pitchFamily="34" charset="0"/>
              </a:rPr>
              <a:t>The code symbols are used by the modulator to specify the waveforms to be transmitted over the channel.</a:t>
            </a:r>
            <a:endParaRPr lang="en-US" sz="2400" b="1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3745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Convolution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 smtClean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encoder (cont.)</a:t>
            </a:r>
            <a:endParaRPr lang="en-US" sz="3800" b="1" dirty="0">
              <a:solidFill>
                <a:srgbClr val="FFFF00"/>
              </a:solidFill>
              <a:latin typeface="Eras Demi ITC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813708"/>
            <a:ext cx="810577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613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06" y="114300"/>
            <a:ext cx="6954838" cy="965200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Convolution</a:t>
            </a:r>
            <a:r>
              <a:rPr lang="en-US" sz="3200" b="1" dirty="0" smtClean="0">
                <a:solidFill>
                  <a:srgbClr val="FFFF00"/>
                </a:solidFill>
                <a:latin typeface="Eras Demi ITC" pitchFamily="34" charset="0"/>
              </a:rPr>
              <a:t> </a:t>
            </a:r>
            <a:r>
              <a:rPr lang="en-US" sz="3800" b="1" dirty="0">
                <a:solidFill>
                  <a:srgbClr val="FFFF00"/>
                </a:solidFill>
                <a:latin typeface="Eras Demi ITC" pitchFamily="34" charset="0"/>
                <a:ea typeface="+mn-ea"/>
                <a:cs typeface="Times New Roman" pitchFamily="18" charset="0"/>
              </a:rPr>
              <a:t>encoding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lowchart: Process 4"/>
          <p:cNvSpPr>
            <a:spLocks noChangeArrowheads="1"/>
          </p:cNvSpPr>
          <p:nvPr/>
        </p:nvSpPr>
        <p:spPr bwMode="auto">
          <a:xfrm>
            <a:off x="1" y="1206500"/>
            <a:ext cx="9906000" cy="152400"/>
          </a:xfrm>
          <a:prstGeom prst="flowChartProcess">
            <a:avLst/>
          </a:prstGeom>
          <a:solidFill>
            <a:srgbClr val="00B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lIns="74161" tIns="37080" rIns="74161" bIns="37080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1026" name="Picture 2" descr="C:\Users\MosHiuR\Documents\DIU-Resul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8344" y="63500"/>
            <a:ext cx="2794462" cy="1079500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28174" y="3503926"/>
            <a:ext cx="6426826" cy="835385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95785" tIns="47893" rIns="95785" bIns="47893">
            <a:spAutoFit/>
          </a:bodyPr>
          <a:lstStyle/>
          <a:p>
            <a:pPr algn="ctr">
              <a:buClr>
                <a:srgbClr val="00B0F0"/>
              </a:buClr>
              <a:buNone/>
            </a:pPr>
            <a:r>
              <a:rPr lang="en-US" sz="2400" b="1" dirty="0">
                <a:latin typeface="Eras Demi ITC" panose="020B0805030504020804" pitchFamily="34" charset="0"/>
              </a:rPr>
              <a:t>The quantity k/n called the code rate, is a measure of the efficiency of the code.</a:t>
            </a:r>
            <a:r>
              <a:rPr lang="en-US" sz="2400" dirty="0"/>
              <a:t> </a:t>
            </a:r>
            <a:endParaRPr lang="en-US" sz="2300" b="1" dirty="0">
              <a:latin typeface="Eras Demi ITC" panose="020B08050305040208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2512890"/>
            <a:ext cx="22574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6725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4736</TotalTime>
  <Words>667</Words>
  <Application>Microsoft Office PowerPoint</Application>
  <PresentationFormat>A4 Paper (210x297 mm)</PresentationFormat>
  <Paragraphs>233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 Math</vt:lpstr>
      <vt:lpstr>Eras Demi ITC</vt:lpstr>
      <vt:lpstr>Times New Roman</vt:lpstr>
      <vt:lpstr>Office Theme</vt:lpstr>
      <vt:lpstr>PowerPoint Presentation</vt:lpstr>
      <vt:lpstr>Convolution encoding</vt:lpstr>
      <vt:lpstr>Convolution encoding</vt:lpstr>
      <vt:lpstr>Convolution encoding</vt:lpstr>
      <vt:lpstr>Convolution codes</vt:lpstr>
      <vt:lpstr>Convolution encoding</vt:lpstr>
      <vt:lpstr>Convolution encoder</vt:lpstr>
      <vt:lpstr>Convolution encoder (cont.)</vt:lpstr>
      <vt:lpstr>Convolution encoding</vt:lpstr>
      <vt:lpstr>Example</vt:lpstr>
      <vt:lpstr>Representation of convolution encoding</vt:lpstr>
      <vt:lpstr>Shift Register</vt:lpstr>
      <vt:lpstr>Impulse response of the encoder</vt:lpstr>
      <vt:lpstr>State diagram</vt:lpstr>
      <vt:lpstr>State diagram (cont.)</vt:lpstr>
      <vt:lpstr>Example</vt:lpstr>
      <vt:lpstr> Polynomial representation </vt:lpstr>
      <vt:lpstr> Example </vt:lpstr>
      <vt:lpstr>The Trellis diagram</vt:lpstr>
      <vt:lpstr>The Trellis diagram (cont.)</vt:lpstr>
      <vt:lpstr>The Trellis diagram (cont.)</vt:lpstr>
      <vt:lpstr>The Tree diagram</vt:lpstr>
      <vt:lpstr>The Tree diagram (cont.)</vt:lpstr>
      <vt:lpstr>The Tree diagram (cont.)</vt:lpstr>
      <vt:lpstr>The Tree diagram (cont.)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Motiur Rahman Hasan</dc:creator>
  <cp:lastModifiedBy>Administrator</cp:lastModifiedBy>
  <cp:revision>514</cp:revision>
  <dcterms:created xsi:type="dcterms:W3CDTF">2006-08-16T00:00:00Z</dcterms:created>
  <dcterms:modified xsi:type="dcterms:W3CDTF">2020-08-19T07:51:06Z</dcterms:modified>
</cp:coreProperties>
</file>