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57FB-9A31-F66D-6A85-57FB99403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1124C-56E2-50C7-A49C-6D3A75F8C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99BE0-B0EB-052B-24FE-268FBD60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CF0C-740A-50A2-0946-3C5F41C2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C0330-7612-BDF1-C362-2E90F192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5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CC9C-E3BD-49B6-69C7-BFFB3514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3F65D-40C6-72DE-3427-EA5D672F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169FD-7FD0-823A-0C1E-85357804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7B8D5-3B3B-AF83-DFE6-ED0C588E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AFE95-655F-8512-BDB0-B7325E6A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25269-8F0A-9E95-AAC1-0F49A987C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B2267-2EDA-C4ED-1867-8BE4A807C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1F2EB-168E-77B8-C360-96CEE574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DAEA-CBAE-8EFE-DB0F-253E5F8E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3397-1F15-8214-2865-B1EE7168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DB93-54A4-0159-98EF-FD7BC4CB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6195-1C18-5592-04AB-C1C21889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92EA0-828F-DF9D-C77D-22BF72C2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34C96-ACE5-0F66-B150-F85CBFDB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9514A-A2BC-5C5E-BC39-D1C58A97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3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C99D-2CC8-B642-91C7-4C2510EB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23DBD-CF15-EBDC-A819-FB1BE28E7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3CC7A-8B21-EE9F-76EA-F3EDC02C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3C36-570A-7756-1364-4031DE5C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2F035-3245-8AFC-B36C-60BFF416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937E-F33A-4E08-30D9-B3CD9C7B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C5A40-2B23-56D7-7D2B-05D237839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E1007-5E3C-6C70-4AA4-ED54C0D8A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E946A-C82B-B879-7DAE-6DB50373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EA199-0078-B588-9095-E91A7B33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C460A-D6E1-7EB6-A73E-0F831920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D0C9-3B44-363C-34C8-F2FFF95F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940CC-B89A-5E24-4986-18224434C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E76AA-9A58-A825-1B19-DC75D0B1C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35D2A-1E6D-CB5A-3F4E-F80579970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4F775-8A10-6B04-A5EA-99AF24801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4E05D6-CC2B-EEEC-CE90-9C225898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1943E-7CB1-EE6C-647F-F5A94FB3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81DF9-D40E-20EC-F498-006B9687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F1FC-0CDC-DF9D-DAA2-4ABA8E4E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2CFFA-A390-E102-074A-FC0A534E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CDD88-D130-851F-E86C-59883D4E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DD206-F43E-699D-4290-0D8193CD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5996A-E3AB-D4F1-3FE9-BE7D6B1B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5A2B0-7D0D-678E-AC5B-2285AA4F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410AA-214B-C4D5-16D9-CB91F58F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4D62-15B3-FC0C-FADE-38F9E87C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CD747-9D8A-2D66-678A-D6CF39773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4DBC8-5FE6-A64A-0229-77CF91F3B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1703F-4875-2A99-3641-650E95F7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4E5C6-5F9F-CD2F-913E-C7A29402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BDC8B-875D-FF6B-E48A-3F477B55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4961-CBB5-587B-C0E6-8A136E2C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0E985-3812-F1C6-E1AA-F5911423C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7856E-D0EE-473B-1C99-7575561E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C251E-2E9F-3C76-AA9A-66E680AE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5573A-D28C-B8AF-0391-D9BFCC57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7ECEC-23AC-9FF1-CE3D-DCB14AAA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7D162-1F43-B5B6-B339-A4F195117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7B7E-6395-CE58-2BDA-FD341C5D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BFDC9-054E-667E-9987-3DE3D0C66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ACF6-1235-49A1-9DD0-8EE5C4ACCC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1357A-1416-3F50-67F7-530DBC05B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B5259-86FE-C56A-AAE7-49D85DCFD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ECBF-96C8-4619-9A3D-E0C9AC3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0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BE6A-4067-3830-4CAC-2F117A20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94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Daffodil International University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Dept. of CSE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1A1B-4159-8C81-9A48-765F34BCE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6240"/>
            <a:ext cx="10515600" cy="1970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Chapter 1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Information Security and It’s Elements</a:t>
            </a:r>
          </a:p>
        </p:txBody>
      </p:sp>
    </p:spTree>
    <p:extLst>
      <p:ext uri="{BB962C8B-B14F-4D97-AF65-F5344CB8AC3E}">
        <p14:creationId xmlns:p14="http://schemas.microsoft.com/office/powerpoint/2010/main" val="420467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35856-92D6-C3E2-C5A8-12A8D0A3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9508"/>
            <a:ext cx="10515600" cy="542745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Examples of information warfare weapons include </a:t>
            </a:r>
            <a:r>
              <a:rPr lang="en-US" sz="2400" b="1" dirty="0"/>
              <a:t>viruses</a:t>
            </a:r>
            <a:r>
              <a:rPr lang="en-US" sz="2400" dirty="0"/>
              <a:t>, </a:t>
            </a:r>
            <a:r>
              <a:rPr lang="en-US" sz="2400" b="1" dirty="0"/>
              <a:t>worms</a:t>
            </a:r>
            <a:r>
              <a:rPr lang="en-US" sz="2400" dirty="0"/>
              <a:t>, </a:t>
            </a:r>
            <a:r>
              <a:rPr lang="en-US" sz="2400" b="1" dirty="0"/>
              <a:t>Trojan horses</a:t>
            </a:r>
            <a:r>
              <a:rPr lang="en-US" sz="2400" dirty="0"/>
              <a:t>, </a:t>
            </a:r>
            <a:r>
              <a:rPr lang="en-US" sz="2400" b="1" dirty="0"/>
              <a:t>logic bombs</a:t>
            </a:r>
            <a:r>
              <a:rPr lang="en-US" sz="2400" dirty="0"/>
              <a:t>, </a:t>
            </a:r>
            <a:r>
              <a:rPr lang="en-US" sz="2400" b="1" dirty="0"/>
              <a:t>trap doors</a:t>
            </a:r>
            <a:r>
              <a:rPr lang="en-US" sz="2400" dirty="0"/>
              <a:t>, </a:t>
            </a:r>
            <a:r>
              <a:rPr lang="en-US" sz="2400" b="1" dirty="0"/>
              <a:t>nanomachine and microbes</a:t>
            </a:r>
            <a:r>
              <a:rPr lang="en-US" sz="2400" dirty="0"/>
              <a:t>, </a:t>
            </a:r>
            <a:r>
              <a:rPr lang="en-US" sz="2400" b="1" dirty="0"/>
              <a:t>electronic jamming </a:t>
            </a:r>
            <a:r>
              <a:rPr lang="en-US" sz="2400" dirty="0"/>
              <a:t>and </a:t>
            </a:r>
            <a:r>
              <a:rPr lang="en-US" sz="2400" b="1" dirty="0"/>
              <a:t>penetration exploits and tools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Martin Libicki divided information warfare or InfoWar into the following categories-</a:t>
            </a:r>
          </a:p>
          <a:p>
            <a:r>
              <a:rPr lang="en-US" sz="2400" b="1" dirty="0"/>
              <a:t>Command and control warfare (C2 warfare)</a:t>
            </a:r>
          </a:p>
          <a:p>
            <a:r>
              <a:rPr lang="en-US" sz="2400" b="1" dirty="0"/>
              <a:t>Intelligence-based warfare</a:t>
            </a:r>
          </a:p>
          <a:p>
            <a:r>
              <a:rPr lang="en-US" sz="2400" b="1" dirty="0"/>
              <a:t>Electronic warfare</a:t>
            </a:r>
          </a:p>
          <a:p>
            <a:r>
              <a:rPr lang="en-US" sz="2400" b="1" dirty="0"/>
              <a:t>Psychological warfare</a:t>
            </a:r>
          </a:p>
          <a:p>
            <a:r>
              <a:rPr lang="en-US" sz="2400" b="1" dirty="0"/>
              <a:t>Hacker warfare</a:t>
            </a:r>
          </a:p>
          <a:p>
            <a:r>
              <a:rPr lang="en-US" sz="2400" b="1" dirty="0"/>
              <a:t>Economic warfare</a:t>
            </a:r>
          </a:p>
          <a:p>
            <a:r>
              <a:rPr lang="en-US" sz="2400" b="1" dirty="0"/>
              <a:t>Cyberwarfare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823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AF24D-601E-45BA-91BC-4EB29B56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4774"/>
            <a:ext cx="10515600" cy="6220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Broadway" panose="04040905080B02020502" pitchFamily="82" charset="0"/>
            </a:endParaRPr>
          </a:p>
          <a:p>
            <a:pPr marL="0" indent="0" algn="ctr">
              <a:buNone/>
            </a:pPr>
            <a:endParaRPr lang="en-US" sz="8000" dirty="0">
              <a:latin typeface="Broadway" panose="04040905080B02020502" pitchFamily="82" charset="0"/>
            </a:endParaRPr>
          </a:p>
          <a:p>
            <a:pPr marL="0" indent="0" algn="ctr">
              <a:buNone/>
            </a:pPr>
            <a:r>
              <a:rPr lang="en-US" sz="8000" dirty="0">
                <a:latin typeface="Broadway" panose="04040905080B020205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0477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CFC1-8900-2078-0F43-EEDB19F9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History of 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8F0E7-348F-5950-285A-8AEEF2CC2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559"/>
            <a:ext cx="10515600" cy="3982403"/>
          </a:xfrm>
        </p:spPr>
        <p:txBody>
          <a:bodyPr>
            <a:normAutofit/>
          </a:bodyPr>
          <a:lstStyle/>
          <a:p>
            <a:r>
              <a:rPr lang="en-US" sz="2400" b="1" dirty="0"/>
              <a:t>1968</a:t>
            </a:r>
            <a:r>
              <a:rPr lang="en-US" sz="2400" dirty="0"/>
              <a:t>, Maurice Wilkes discusses password security in Time-Sharing Computer Systems.</a:t>
            </a:r>
          </a:p>
          <a:p>
            <a:r>
              <a:rPr lang="en-US" sz="2400" b="1" dirty="0"/>
              <a:t>1975</a:t>
            </a:r>
            <a:r>
              <a:rPr lang="en-US" sz="2400" dirty="0"/>
              <a:t>, The Federal Information Processing Standards (FIPS) examines Digital Encryption Standard (DES) in the Federal Register.</a:t>
            </a:r>
          </a:p>
          <a:p>
            <a:r>
              <a:rPr lang="en-US" sz="2400" b="1" dirty="0"/>
              <a:t>1979</a:t>
            </a:r>
            <a:r>
              <a:rPr lang="en-US" sz="2400" dirty="0"/>
              <a:t>, Dennis Ritchie publishes “On the Security of UNIX” and “Protection of Data File Contents,” discussing secure user IDs and secure group IDs, and the problems inherent in the systems.</a:t>
            </a:r>
          </a:p>
          <a:p>
            <a:r>
              <a:rPr lang="en-US" sz="2400" b="1" dirty="0"/>
              <a:t>Today</a:t>
            </a:r>
            <a:r>
              <a:rPr lang="en-US" sz="2400" dirty="0"/>
              <a:t>, the Internet brings millions of unsecured computer networks into continuous communication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26971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BE900-F330-A1A7-18C7-5D09D41B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n-lt"/>
              </a:rPr>
              <a:t>What is security?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6D1B-329C-8105-83F3-71256C6D7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general, </a:t>
            </a:r>
            <a:r>
              <a:rPr lang="en-US" b="1" dirty="0"/>
              <a:t>security</a:t>
            </a:r>
            <a:r>
              <a:rPr lang="en-US" dirty="0"/>
              <a:t> is “the quality or state of being secure—to be free from danger.”</a:t>
            </a:r>
          </a:p>
          <a:p>
            <a:pPr marL="0" indent="0">
              <a:buNone/>
            </a:pPr>
            <a:r>
              <a:rPr lang="en-GB" sz="2600" dirty="0">
                <a:effectLst/>
                <a:ea typeface="Times New Roman" panose="02020603050405020304" pitchFamily="18" charset="0"/>
              </a:rPr>
              <a:t>Information Security is a comprehensive study of the principles and practices of computer system security including </a:t>
            </a:r>
            <a:r>
              <a:rPr lang="en-GB" sz="2600" b="1" dirty="0">
                <a:effectLst/>
                <a:ea typeface="Times New Roman" panose="02020603050405020304" pitchFamily="18" charset="0"/>
              </a:rPr>
              <a:t>operating system security, network security, software security and web security</a:t>
            </a:r>
            <a:r>
              <a:rPr lang="en-GB" sz="2600" dirty="0">
                <a:effectLst/>
                <a:ea typeface="Times New Roman" panose="02020603050405020304" pitchFamily="18" charset="0"/>
              </a:rPr>
              <a:t>.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A successful organization should have the following multiple layers of security –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-Physical security</a:t>
            </a:r>
          </a:p>
          <a:p>
            <a:pPr marL="0" indent="0">
              <a:buNone/>
            </a:pPr>
            <a:r>
              <a:rPr lang="en-US" sz="2400" dirty="0"/>
              <a:t>	-Personnel security</a:t>
            </a:r>
          </a:p>
          <a:p>
            <a:pPr marL="0" indent="0">
              <a:buNone/>
            </a:pPr>
            <a:r>
              <a:rPr lang="en-US" sz="2400" dirty="0"/>
              <a:t>	-Operations security</a:t>
            </a:r>
          </a:p>
          <a:p>
            <a:pPr marL="0" indent="0">
              <a:buNone/>
            </a:pPr>
            <a:r>
              <a:rPr lang="en-US" sz="2400" dirty="0"/>
              <a:t>	-Communications security</a:t>
            </a:r>
          </a:p>
          <a:p>
            <a:pPr marL="0" indent="0">
              <a:buNone/>
            </a:pPr>
            <a:r>
              <a:rPr lang="en-US" sz="2400" dirty="0"/>
              <a:t>	-Network security</a:t>
            </a:r>
          </a:p>
          <a:p>
            <a:pPr marL="0" indent="0">
              <a:buNone/>
            </a:pPr>
            <a:r>
              <a:rPr lang="en-US" sz="2400" dirty="0"/>
              <a:t>	-Information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5703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3327-8399-9B81-87CD-0B152DD3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Principles of Security (CIA Triad)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531EC-A872-761C-6910-22CD3F9E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258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23E48"/>
                </a:solidFill>
                <a:effectLst/>
                <a:latin typeface="Inter"/>
              </a:rPr>
              <a:t>1. Confidentiality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23E48"/>
                </a:solidFill>
                <a:latin typeface="Inter"/>
              </a:rPr>
              <a:t>	</a:t>
            </a:r>
            <a:r>
              <a:rPr lang="en-US" sz="2000" b="1" dirty="0">
                <a:solidFill>
                  <a:srgbClr val="323E48"/>
                </a:solidFill>
                <a:latin typeface="Inter"/>
              </a:rPr>
              <a:t>-</a:t>
            </a:r>
            <a:r>
              <a:rPr lang="en-US" sz="2000" dirty="0"/>
              <a:t>Education of information custodians and end users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323E48"/>
                </a:solidFill>
                <a:effectLst/>
                <a:latin typeface="Inter"/>
              </a:rPr>
              <a:t>	-</a:t>
            </a:r>
            <a:r>
              <a:rPr lang="en-US" sz="2000" dirty="0"/>
              <a:t>Information classification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323E48"/>
                </a:solidFill>
                <a:effectLst/>
                <a:latin typeface="Inter"/>
              </a:rPr>
              <a:t>	-</a:t>
            </a:r>
            <a:r>
              <a:rPr lang="en-US" sz="2000" dirty="0"/>
              <a:t>Application of general security policies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323E48"/>
                </a:solidFill>
                <a:effectLst/>
                <a:latin typeface="Inter"/>
              </a:rPr>
              <a:t>	-</a:t>
            </a:r>
            <a:r>
              <a:rPr lang="en-US" sz="2000" dirty="0"/>
              <a:t>Secure document storage</a:t>
            </a:r>
          </a:p>
          <a:p>
            <a:pPr marL="0" indent="0">
              <a:buNone/>
            </a:pPr>
            <a:endParaRPr lang="en-US" sz="2000" b="1" i="0" dirty="0">
              <a:solidFill>
                <a:srgbClr val="323E48"/>
              </a:solidFill>
              <a:effectLst/>
              <a:latin typeface="Inter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23E48"/>
                </a:solidFill>
                <a:effectLst/>
                <a:latin typeface="Inter"/>
              </a:rPr>
              <a:t>2. Integrity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23E48"/>
                </a:solidFill>
                <a:effectLst/>
                <a:latin typeface="Inter"/>
              </a:rPr>
              <a:t>3. Availability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72DF-07F8-3C75-79A1-D51DC6F83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62" y="2630658"/>
            <a:ext cx="413538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8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EBA8-E4AA-06E8-4D62-CE424DAE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Five major Elements (Confidentiality, Integrity, Availability, Authenticity and Non-Repudiation)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C0D069-297D-5821-2D5F-4B3C5231C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34053"/>
            <a:ext cx="10515599" cy="4658821"/>
          </a:xfrm>
        </p:spPr>
      </p:pic>
    </p:spTree>
    <p:extLst>
      <p:ext uri="{BB962C8B-B14F-4D97-AF65-F5344CB8AC3E}">
        <p14:creationId xmlns:p14="http://schemas.microsoft.com/office/powerpoint/2010/main" val="232133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8DB9-9E89-8061-DB71-9618E11B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n-lt"/>
              </a:rPr>
              <a:t>“Attack” in 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2344-F60A-8679-D22E-8A3FABC69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799"/>
            <a:ext cx="11213892" cy="4871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Attacks = Motive (Goal) + Method + Vulnerability</a:t>
            </a:r>
          </a:p>
          <a:p>
            <a:pPr marL="0" indent="0">
              <a:buNone/>
            </a:pPr>
            <a:endParaRPr lang="en-US" sz="2400" b="0" i="0" dirty="0">
              <a:solidFill>
                <a:srgbClr val="424242"/>
              </a:solidFill>
              <a:effectLst/>
            </a:endParaRPr>
          </a:p>
          <a:p>
            <a:pPr marL="0" indent="0">
              <a:buNone/>
            </a:pPr>
            <a:r>
              <a:rPr lang="en-US" sz="2400" b="0" i="0" dirty="0">
                <a:solidFill>
                  <a:srgbClr val="424242"/>
                </a:solidFill>
                <a:effectLst/>
              </a:rPr>
              <a:t>An </a:t>
            </a:r>
            <a:r>
              <a:rPr lang="en-US" sz="2400" b="1" i="0" dirty="0">
                <a:solidFill>
                  <a:srgbClr val="424242"/>
                </a:solidFill>
                <a:effectLst/>
              </a:rPr>
              <a:t>attack</a:t>
            </a:r>
            <a:r>
              <a:rPr lang="en-US" sz="2400" b="0" i="0" dirty="0">
                <a:solidFill>
                  <a:srgbClr val="424242"/>
                </a:solidFill>
                <a:effectLst/>
              </a:rPr>
              <a:t> is an information security 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424242"/>
                </a:solidFill>
                <a:effectLst/>
              </a:rPr>
              <a:t>threat that involves an attempt to 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424242"/>
                </a:solidFill>
                <a:effectLst/>
              </a:rPr>
              <a:t>obtain, alter, destroy, remove, 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424242"/>
                </a:solidFill>
                <a:effectLst/>
              </a:rPr>
              <a:t>implant or reveal information 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424242"/>
                </a:solidFill>
                <a:effectLst/>
              </a:rPr>
              <a:t>without authorized access 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424242"/>
                </a:solidFill>
                <a:effectLst/>
              </a:rPr>
              <a:t>or permission.</a:t>
            </a:r>
          </a:p>
          <a:p>
            <a:pPr marL="0" indent="0">
              <a:buNone/>
            </a:pPr>
            <a:endParaRPr lang="en-US" sz="2400" i="0" dirty="0">
              <a:solidFill>
                <a:srgbClr val="3B3D40"/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3B69EF-BBFC-AB71-048E-35E3F76DA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39" y="2492335"/>
            <a:ext cx="6342402" cy="40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8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CD2A5-01F5-361F-CCF8-DA27B2B3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197"/>
            <a:ext cx="10515600" cy="5304766"/>
          </a:xfrm>
        </p:spPr>
        <p:txBody>
          <a:bodyPr/>
          <a:lstStyle/>
          <a:p>
            <a:pPr marL="0" indent="0">
              <a:buNone/>
            </a:pPr>
            <a:endParaRPr lang="en-US" b="0" i="0" dirty="0">
              <a:solidFill>
                <a:srgbClr val="3B3D40"/>
              </a:solidFill>
              <a:effectLst/>
              <a:latin typeface="SegoeRegular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34E42-EC4A-635D-CB48-2870FD9B1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19" y="872197"/>
            <a:ext cx="9654674" cy="53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E2E3-1248-C9B5-F6C1-9813D626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13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n-lt"/>
              </a:rPr>
              <a:t>Classification of Attack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FD9674-E7AD-FF18-52CF-6FA3BCBAB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2447"/>
            <a:ext cx="10789263" cy="5310428"/>
          </a:xfrm>
        </p:spPr>
      </p:pic>
    </p:spTree>
    <p:extLst>
      <p:ext uri="{BB962C8B-B14F-4D97-AF65-F5344CB8AC3E}">
        <p14:creationId xmlns:p14="http://schemas.microsoft.com/office/powerpoint/2010/main" val="334127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610B-5502-3D57-D72A-CF5D004B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2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n-lt"/>
              </a:rPr>
              <a:t>Information Warfare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089D91-5FE9-522F-E8A2-01E461777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4" y="1011041"/>
            <a:ext cx="11222712" cy="5374769"/>
          </a:xfrm>
        </p:spPr>
      </p:pic>
    </p:spTree>
    <p:extLst>
      <p:ext uri="{BB962C8B-B14F-4D97-AF65-F5344CB8AC3E}">
        <p14:creationId xmlns:p14="http://schemas.microsoft.com/office/powerpoint/2010/main" val="1087793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368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Broadway</vt:lpstr>
      <vt:lpstr>Calibri</vt:lpstr>
      <vt:lpstr>Calibri Light</vt:lpstr>
      <vt:lpstr>Inter</vt:lpstr>
      <vt:lpstr>SegoeRegular</vt:lpstr>
      <vt:lpstr>Office Theme</vt:lpstr>
      <vt:lpstr>Daffodil International University  Dept. of CSE  Information Security</vt:lpstr>
      <vt:lpstr>History of information security</vt:lpstr>
      <vt:lpstr>What is security?</vt:lpstr>
      <vt:lpstr>Principles of Security (CIA Triad)</vt:lpstr>
      <vt:lpstr>Five major Elements (Confidentiality, Integrity, Availability, Authenticity and Non-Repudiation)</vt:lpstr>
      <vt:lpstr>“Attack” in Information Security</vt:lpstr>
      <vt:lpstr>PowerPoint Presentation</vt:lpstr>
      <vt:lpstr>Classification of Attack</vt:lpstr>
      <vt:lpstr>Information Warfare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Daffodil International University  Dept. of CSE  Information Security</dc:title>
  <dc:creator>KOTHA</dc:creator>
  <cp:lastModifiedBy>KOTHA</cp:lastModifiedBy>
  <cp:revision>3</cp:revision>
  <dcterms:created xsi:type="dcterms:W3CDTF">2022-07-30T17:03:50Z</dcterms:created>
  <dcterms:modified xsi:type="dcterms:W3CDTF">2022-08-02T05:39:14Z</dcterms:modified>
</cp:coreProperties>
</file>