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12192000"/>
  <p:notesSz cx="6858000" cy="9144000"/>
  <p:embeddedFontLst>
    <p:embeddedFont>
      <p:font typeface="Limelight"/>
      <p:regular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2" roundtripDataSignature="AMtx7mi+0/NMaoEn1ZORxd3/UsVl/4Bq/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Limelight-regular.fntdata"/><Relationship Id="rId10" Type="http://schemas.openxmlformats.org/officeDocument/2006/relationships/slide" Target="slides/slide6.xml"/><Relationship Id="rId12" Type="http://customschemas.google.com/relationships/presentationmetadata" Target="metadata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7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8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9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0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1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2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2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2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5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6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>
            <p:ph type="title"/>
          </p:nvPr>
        </p:nvSpPr>
        <p:spPr>
          <a:xfrm>
            <a:off x="838200" y="365125"/>
            <a:ext cx="10515600" cy="19733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lang="en-US" sz="4000">
                <a:latin typeface="Calibri"/>
                <a:ea typeface="Calibri"/>
                <a:cs typeface="Calibri"/>
                <a:sym typeface="Calibri"/>
              </a:rPr>
              <a:t>Daffodil International University </a:t>
            </a:r>
            <a:br>
              <a:rPr b="1" lang="en-US" sz="4000"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4000">
                <a:latin typeface="Calibri"/>
                <a:ea typeface="Calibri"/>
                <a:cs typeface="Calibri"/>
                <a:sym typeface="Calibri"/>
              </a:rPr>
              <a:t>Dept. of CSE </a:t>
            </a:r>
            <a:br>
              <a:rPr b="1" lang="en-US" sz="4000"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4000">
                <a:latin typeface="Calibri"/>
                <a:ea typeface="Calibri"/>
                <a:cs typeface="Calibri"/>
                <a:sym typeface="Calibri"/>
              </a:rPr>
              <a:t>Information Security</a:t>
            </a:r>
            <a:endParaRPr/>
          </a:p>
        </p:txBody>
      </p:sp>
      <p:sp>
        <p:nvSpPr>
          <p:cNvPr id="90" name="Google Shape;90;p1"/>
          <p:cNvSpPr txBox="1"/>
          <p:nvPr>
            <p:ph idx="1" type="body"/>
          </p:nvPr>
        </p:nvSpPr>
        <p:spPr>
          <a:xfrm>
            <a:off x="838200" y="3429000"/>
            <a:ext cx="10515600" cy="2747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b="1">
              <a:solidFill>
                <a:srgbClr val="C0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b="1" lang="en-US">
                <a:solidFill>
                  <a:srgbClr val="C00000"/>
                </a:solidFill>
              </a:rPr>
              <a:t>Lecture 5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b="1" lang="en-US">
                <a:solidFill>
                  <a:srgbClr val="C00000"/>
                </a:solidFill>
              </a:rPr>
              <a:t>Incident Management, Handling and Response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/>
          <p:nvPr>
            <p:ph type="title"/>
          </p:nvPr>
        </p:nvSpPr>
        <p:spPr>
          <a:xfrm>
            <a:off x="838200" y="365125"/>
            <a:ext cx="10515600" cy="8938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Calibri"/>
              <a:buNone/>
            </a:pPr>
            <a:r>
              <a:rPr b="1" lang="en-US" sz="2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What is Incident</a:t>
            </a:r>
            <a:endParaRPr sz="2800"/>
          </a:p>
        </p:txBody>
      </p:sp>
      <p:sp>
        <p:nvSpPr>
          <p:cNvPr id="96" name="Google Shape;96;p2"/>
          <p:cNvSpPr txBox="1"/>
          <p:nvPr>
            <p:ph idx="1" type="body"/>
          </p:nvPr>
        </p:nvSpPr>
        <p:spPr>
          <a:xfrm>
            <a:off x="1232452" y="1258957"/>
            <a:ext cx="9978888" cy="52339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b="0" i="0" lang="en-US" sz="2100"/>
              <a:t>The definition of an incident is </a:t>
            </a:r>
            <a:r>
              <a:rPr b="1" i="0" lang="en-US" sz="2100"/>
              <a:t>something that happens, possibly as a result of something else</a:t>
            </a:r>
            <a:r>
              <a:rPr b="0" i="0" lang="en-US" sz="2100"/>
              <a:t>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b="0" i="0" lang="en-US" sz="2100"/>
              <a:t>A </a:t>
            </a:r>
            <a:r>
              <a:rPr b="0" i="0" lang="en-US" sz="2100">
                <a:solidFill>
                  <a:srgbClr val="0070C0"/>
                </a:solidFill>
              </a:rPr>
              <a:t>security incident </a:t>
            </a:r>
            <a:r>
              <a:rPr b="0" i="0" lang="en-US" sz="2100"/>
              <a:t>is </a:t>
            </a:r>
            <a:r>
              <a:rPr b="1" i="0" lang="en-US" sz="2100"/>
              <a:t>an event that may indicate that an organization's systems or data have been compromised or that measures put in place to protect them have failed</a:t>
            </a:r>
            <a:r>
              <a:rPr b="0" i="0" lang="en-US" sz="2100"/>
              <a:t>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 b="0" i="0" sz="21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 b="0" i="0" sz="21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t/>
            </a:r>
            <a:endParaRPr sz="2200"/>
          </a:p>
        </p:txBody>
      </p:sp>
      <p:pic>
        <p:nvPicPr>
          <p:cNvPr id="97" name="Google Shape;97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76870" y="2796209"/>
            <a:ext cx="4280451" cy="3380755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2"/>
          <p:cNvSpPr txBox="1"/>
          <p:nvPr/>
        </p:nvSpPr>
        <p:spPr>
          <a:xfrm>
            <a:off x="4267200" y="5962545"/>
            <a:ext cx="365759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Incident Response Process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/>
          <p:nvPr>
            <p:ph type="title"/>
          </p:nvPr>
        </p:nvSpPr>
        <p:spPr>
          <a:xfrm>
            <a:off x="838200" y="365126"/>
            <a:ext cx="10515600" cy="469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Calibri"/>
              <a:buNone/>
            </a:pPr>
            <a:r>
              <a:rPr b="1" lang="en-US" sz="2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Incident Management</a:t>
            </a:r>
            <a:endParaRPr/>
          </a:p>
        </p:txBody>
      </p:sp>
      <p:pic>
        <p:nvPicPr>
          <p:cNvPr id="104" name="Google Shape;104;p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15549"/>
          <a:stretch/>
        </p:blipFill>
        <p:spPr>
          <a:xfrm>
            <a:off x="1014379" y="2263911"/>
            <a:ext cx="9836501" cy="3564805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3"/>
          <p:cNvSpPr txBox="1"/>
          <p:nvPr/>
        </p:nvSpPr>
        <p:spPr>
          <a:xfrm>
            <a:off x="4214948" y="5828716"/>
            <a:ext cx="4040778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Fig:1 Block Diagram of Incident Management 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3"/>
          <p:cNvSpPr txBox="1"/>
          <p:nvPr/>
        </p:nvSpPr>
        <p:spPr>
          <a:xfrm>
            <a:off x="905690" y="949235"/>
            <a:ext cx="99451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Incident Management is a set of defined processes to </a:t>
            </a:r>
            <a:r>
              <a:rPr b="1" i="0" lang="en-US" sz="24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identify, analyze, prioritize</a:t>
            </a:r>
            <a:r>
              <a:rPr b="0" i="0" lang="en-US" sz="24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</a:t>
            </a:r>
            <a:r>
              <a:rPr b="1" i="0" lang="en-US" sz="24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resolve security 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incidents to restore normal service operations as quickly as possible and prevent future recurrence of the incident. 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"/>
          <p:cNvSpPr txBox="1"/>
          <p:nvPr>
            <p:ph type="title"/>
          </p:nvPr>
        </p:nvSpPr>
        <p:spPr>
          <a:xfrm>
            <a:off x="838200" y="365125"/>
            <a:ext cx="10515600" cy="549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Calibri"/>
              <a:buNone/>
            </a:pPr>
            <a:r>
              <a:rPr b="1" lang="en-US" sz="2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Incident Management </a:t>
            </a:r>
            <a:endParaRPr b="1" sz="28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4"/>
          <p:cNvSpPr txBox="1"/>
          <p:nvPr>
            <p:ph idx="1" type="body"/>
          </p:nvPr>
        </p:nvSpPr>
        <p:spPr>
          <a:xfrm>
            <a:off x="838199" y="1034048"/>
            <a:ext cx="10578737" cy="53406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00000"/>
              <a:buNone/>
            </a:pPr>
            <a:r>
              <a:rPr b="1" lang="en-US" sz="2600">
                <a:solidFill>
                  <a:srgbClr val="0070C0"/>
                </a:solidFill>
              </a:rPr>
              <a:t>Incident Management includes the Following: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en-US" sz="2200"/>
              <a:t>Vulnerability Analysis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en-US" sz="2200"/>
              <a:t>Artifacts Analysis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en-US" sz="2200"/>
              <a:t>Security Awareness Training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en-US" sz="2200"/>
              <a:t>Intrusion Detection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en-US" sz="2200"/>
              <a:t>Public or Technology Monitoring</a:t>
            </a:r>
            <a:endParaRPr/>
          </a:p>
          <a:p>
            <a:pPr indent="-99377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b="1"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ct val="100000"/>
              <a:buNone/>
            </a:pPr>
            <a:r>
              <a:rPr b="1" lang="en-US" sz="2200">
                <a:solidFill>
                  <a:srgbClr val="0070C0"/>
                </a:solidFill>
              </a:rPr>
              <a:t>The Incident Management Process is designed to: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en-US" sz="2200"/>
              <a:t>Improve service quality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en-US" sz="2200"/>
              <a:t>Resolve problems proactively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en-US" sz="2200"/>
              <a:t>Reduce the impact of incidents on an organization or its business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en-US" sz="2200"/>
              <a:t>Meet service availability requirements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en-US" sz="2200"/>
              <a:t>Increase staff efficiency and productivity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en-US" sz="2200"/>
              <a:t>Improve user and customer satisfaction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en-US" sz="2200"/>
              <a:t>Assist in handling future incidents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"/>
          <p:cNvSpPr txBox="1"/>
          <p:nvPr>
            <p:ph type="title"/>
          </p:nvPr>
        </p:nvSpPr>
        <p:spPr>
          <a:xfrm>
            <a:off x="838200" y="365126"/>
            <a:ext cx="10515600" cy="6739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Calibri"/>
              <a:buNone/>
            </a:pPr>
            <a:r>
              <a:rPr b="1" lang="en-US" sz="2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Incident Handling and Response </a:t>
            </a:r>
            <a:endParaRPr/>
          </a:p>
        </p:txBody>
      </p:sp>
      <p:pic>
        <p:nvPicPr>
          <p:cNvPr id="118" name="Google Shape;118;p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14571"/>
          <a:stretch/>
        </p:blipFill>
        <p:spPr>
          <a:xfrm>
            <a:off x="740230" y="2290354"/>
            <a:ext cx="10230278" cy="3912402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5"/>
          <p:cNvSpPr txBox="1"/>
          <p:nvPr/>
        </p:nvSpPr>
        <p:spPr>
          <a:xfrm flipH="1">
            <a:off x="838200" y="970728"/>
            <a:ext cx="10003972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Incident handling and response(IH&amp;R) is the </a:t>
            </a:r>
            <a:r>
              <a:rPr b="1" lang="en-US" sz="24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process of taking organized and careful steps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when reacting to a security incident or cyberattack. It’s a set of procedures, actions and measures taken against an unexpected event occurrence.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5"/>
          <p:cNvSpPr txBox="1"/>
          <p:nvPr/>
        </p:nvSpPr>
        <p:spPr>
          <a:xfrm>
            <a:off x="3513908" y="6202756"/>
            <a:ext cx="516418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Fig:1 Incident Handling and Response Process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"/>
          <p:cNvSpPr txBox="1"/>
          <p:nvPr>
            <p:ph idx="1" type="body"/>
          </p:nvPr>
        </p:nvSpPr>
        <p:spPr>
          <a:xfrm>
            <a:off x="838200" y="944380"/>
            <a:ext cx="10515600" cy="52325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</a:pPr>
            <a:r>
              <a:t/>
            </a:r>
            <a:endParaRPr sz="6600">
              <a:latin typeface="Limelight"/>
              <a:ea typeface="Limelight"/>
              <a:cs typeface="Limelight"/>
              <a:sym typeface="Limelight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</a:pPr>
            <a:r>
              <a:t/>
            </a:r>
            <a:endParaRPr sz="6600">
              <a:latin typeface="Limelight"/>
              <a:ea typeface="Limelight"/>
              <a:cs typeface="Limelight"/>
              <a:sym typeface="Limelight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</a:pPr>
            <a:r>
              <a:rPr lang="en-US" sz="6600">
                <a:latin typeface="Limelight"/>
                <a:ea typeface="Limelight"/>
                <a:cs typeface="Limelight"/>
                <a:sym typeface="Limelight"/>
              </a:rPr>
              <a:t>Thank You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2022-08-10T14:29:45Z</dcterms:created>
  <dc:creator>KOTHA</dc:creator>
</cp:coreProperties>
</file>