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9" r:id="rId4"/>
    <p:sldId id="290" r:id="rId5"/>
    <p:sldId id="287" r:id="rId6"/>
    <p:sldId id="282" r:id="rId7"/>
    <p:sldId id="291" r:id="rId8"/>
    <p:sldId id="285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782" y="-2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E3620C-0BD8-5BD0-4A11-01E940CFD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348E18D-FBE4-22C7-C547-3BE8AEEA9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9B03D7-4908-54A7-1805-69A0CFAC2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711946-24BD-F8C4-540A-5193427DB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9E640B-39BF-9807-8B8D-DEC67CFD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813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83EDD1-4237-4D0C-2C57-683F68A1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2FAD5A4-4694-4A65-2AD5-9BE179DF0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673CD5-77E6-EDDC-1ED1-BF2BAA7C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CDC9E5-1EBE-4C4E-9709-1A89EA650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FA4A92-EAD3-BE27-1ACC-8A123740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196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8EB5DBF-A802-3C23-E00A-AAED065AC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2975DE2-E666-DB3C-3006-9683EB83C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14D429-A2C0-CE33-F565-85DB1BD17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AB8C25D-B875-BE81-DA4F-A0B72AB1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D7F48F-820E-24E6-D40E-4DFA4D93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980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D7B041-ABCC-C67C-6923-4933D1013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E3560E-61B8-1947-1632-B5EFFDEC7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43A780-7F0C-3E05-7E7A-39151BC51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373CE9-77B0-AFED-47F0-C9D780EA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0F3EFB-1685-BE5E-7DA8-424CF700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536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B333D7-4404-37CB-ADE1-2637355C5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F6BEA63-97E8-FFE9-9908-6C9B2BCF7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928E04-8D4B-6257-FE94-1C7DE5F9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3F3C44-394A-D57A-BA42-6FDB8FF2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060E9A-5E0D-CE89-0240-7B9739B6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830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F8470C-D899-FCB9-9D5F-8E4457B8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BB953A-B860-8852-2C0E-BD406C22C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C8454E9-BB84-A079-B8E4-7B69F2CF9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6027E8-CA4A-59A9-EBD7-6DC4AEE04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72B7538-462B-F2F6-F856-E9463D3C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8A8B202-4C10-2EB6-06C4-46AB6A1A9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75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FF6AEF-8C84-89B7-0E5B-6E75ACF45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702405-D177-DE79-ACC6-B3588C6DD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D119348-4D6D-7374-21BA-9BF37FE17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403A99F-0674-8451-ECF9-6953BD066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89B4E41-4FFE-BFC9-1E9E-6FF109ACA4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771DBEA-8FDF-45FE-85FF-B93F43288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BCBFE50-BCE6-2033-CF9E-6439B4B4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BDA4E00-D926-4A02-104F-C36F4498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338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80C970-904D-DA8E-02AE-26C005C3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50C55F0-B233-4EB7-B213-64FF1EAA8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030C9EE-5158-F91E-0E30-B7033575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C92383A-F980-72C0-721B-CF10AA596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649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FFB8174-EE92-5ABB-A05E-16A02A4A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FF9F0AC-63AB-9041-314F-C2443B812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41E0A28-0463-94D1-4687-B91E9F7E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181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DF10AF-1EA4-8CA2-EE48-9CBA808B8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A67D80-8923-EE44-B76D-D77829A2C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9583E81-053D-9C9F-C144-560248DF6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40AE67-930D-C2D5-2CFB-42387EF5F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D50610-DF0B-0C4A-143E-04CE67CA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A6F0ED-FC21-6ADA-59BD-D6236EC9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22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4F4904-7D96-F248-C2EE-F702994AE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29D0410-8C7A-5BBA-14E6-967A5A7B4B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39CFA0E-752E-F7A0-4FD6-B56D01044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0647064-A73D-3DB6-C51E-214D6FE3D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5BCC0B4-4DDE-CF4A-7CB6-509E230F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98135CA-D97D-E6CB-F08D-2D3DFF16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035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F1BD965-FAA3-F363-90BB-15576302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6A31A0-93F4-22F4-1B0B-93A399B76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255352-A3E0-B4D9-4C51-501C290D5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6E5F9-ACF6-4CA2-9C69-06799B143BE1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150817-A055-D071-7463-7FEC7F592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BC35E7-ABB7-3E51-391F-8C660A7B7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483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016BEC-06A0-F521-FEFD-9EE2AA2C1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7334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Daffodil International University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Dept. of CSE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Information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9B7738-6851-E897-FEE6-C84B3374B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2"/>
          </a:xfrm>
        </p:spPr>
        <p:txBody>
          <a:bodyPr/>
          <a:lstStyle/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C00000"/>
                </a:solidFill>
              </a:rPr>
              <a:t>Lecture 8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Personal Device Security-Antivirus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113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AFF8F3-7E42-AE6A-D2E6-967102AD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374" y="450574"/>
            <a:ext cx="10598426" cy="334286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+mn-lt"/>
              </a:rPr>
              <a:t>Personal Device Security-Antivirus</a:t>
            </a:r>
            <a:endParaRPr lang="en-US" sz="3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374" y="784860"/>
            <a:ext cx="108346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Device </a:t>
            </a:r>
            <a:r>
              <a:rPr lang="en-US" sz="2400" dirty="0" smtClean="0"/>
              <a:t>security refers to the </a:t>
            </a:r>
            <a:r>
              <a:rPr lang="en-US" sz="2400" b="1" dirty="0" smtClean="0">
                <a:solidFill>
                  <a:srgbClr val="C00000"/>
                </a:solidFill>
              </a:rPr>
              <a:t>protection</a:t>
            </a:r>
            <a:r>
              <a:rPr lang="en-US" sz="2400" dirty="0" smtClean="0"/>
              <a:t> of a </a:t>
            </a:r>
            <a:r>
              <a:rPr lang="en-US" sz="2400" dirty="0" smtClean="0"/>
              <a:t>devices' </a:t>
            </a:r>
            <a:r>
              <a:rPr lang="en-US" sz="2400" b="1" dirty="0" smtClean="0">
                <a:solidFill>
                  <a:srgbClr val="C00000"/>
                </a:solidFill>
              </a:rPr>
              <a:t>hardware</a:t>
            </a:r>
            <a:r>
              <a:rPr lang="en-US" sz="2400" dirty="0" smtClean="0"/>
              <a:t> and the </a:t>
            </a:r>
            <a:r>
              <a:rPr lang="en-US" sz="2400" b="1" dirty="0" smtClean="0">
                <a:solidFill>
                  <a:srgbClr val="C00000"/>
                </a:solidFill>
              </a:rPr>
              <a:t>data</a:t>
            </a:r>
            <a:r>
              <a:rPr lang="en-US" sz="2400" dirty="0" smtClean="0"/>
              <a:t> that it holds. </a:t>
            </a:r>
            <a:r>
              <a:rPr lang="en-US" sz="2400" dirty="0" smtClean="0"/>
              <a:t>It can </a:t>
            </a:r>
            <a:r>
              <a:rPr lang="en-US" sz="2400" dirty="0" smtClean="0"/>
              <a:t>be implemented using </a:t>
            </a:r>
            <a:r>
              <a:rPr lang="en-US" sz="2400" dirty="0" smtClean="0"/>
              <a:t>antivirus, passwords</a:t>
            </a:r>
            <a:r>
              <a:rPr lang="en-US" sz="2400" dirty="0" smtClean="0"/>
              <a:t>, encryption, and firewalls, and denying physical access to a computer's location.</a:t>
            </a:r>
          </a:p>
          <a:p>
            <a:endParaRPr lang="en-US" sz="2400" dirty="0" smtClean="0"/>
          </a:p>
          <a:p>
            <a:r>
              <a:rPr lang="en-US" sz="2400" dirty="0" smtClean="0"/>
              <a:t>An </a:t>
            </a:r>
            <a:r>
              <a:rPr lang="en-US" sz="2400" dirty="0" smtClean="0"/>
              <a:t>antivirus program is a </a:t>
            </a:r>
            <a:r>
              <a:rPr lang="en-US" sz="2400" b="1" dirty="0" smtClean="0">
                <a:solidFill>
                  <a:srgbClr val="C00000"/>
                </a:solidFill>
              </a:rPr>
              <a:t>software utility </a:t>
            </a:r>
            <a:r>
              <a:rPr lang="en-US" sz="2400" dirty="0" smtClean="0"/>
              <a:t>designed to protect computers or networks against computer viruses. There </a:t>
            </a:r>
            <a:r>
              <a:rPr lang="en-US" sz="2400" dirty="0"/>
              <a:t>has been a continuous arms race between virus writers and writers of antivirus software since viruses first appeared</a:t>
            </a:r>
            <a:r>
              <a:rPr lang="en-US" sz="2400" dirty="0" smtClean="0"/>
              <a:t>. Example: </a:t>
            </a:r>
            <a:r>
              <a:rPr lang="en-US" sz="2400" dirty="0" err="1" smtClean="0"/>
              <a:t>CalmWin</a:t>
            </a:r>
            <a:r>
              <a:rPr lang="en-US" sz="2400" dirty="0" smtClean="0"/>
              <a:t>, McAfee, </a:t>
            </a:r>
            <a:r>
              <a:rPr lang="en-US" sz="2400" dirty="0" err="1" smtClean="0"/>
              <a:t>Kaspersky</a:t>
            </a:r>
            <a:r>
              <a:rPr lang="en-US" sz="2400" dirty="0" smtClean="0"/>
              <a:t> Anti-Virus</a:t>
            </a:r>
            <a:endParaRPr lang="en-US" sz="2400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xmlns="" id="{1121BA99-01A6-9144-5013-D7F33712D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799" y="3840232"/>
            <a:ext cx="10598426" cy="4308406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Features of Antivirus Software:</a:t>
            </a:r>
          </a:p>
          <a:p>
            <a:pPr marL="0" indent="0"/>
            <a:r>
              <a:rPr lang="en-US" sz="2400" dirty="0" smtClean="0"/>
              <a:t>Background Scanning </a:t>
            </a:r>
          </a:p>
          <a:p>
            <a:pPr marL="0" indent="0"/>
            <a:r>
              <a:rPr lang="en-US" sz="2400" dirty="0" smtClean="0"/>
              <a:t>Complete System Scan</a:t>
            </a:r>
          </a:p>
          <a:p>
            <a:pPr marL="0" indent="0"/>
            <a:r>
              <a:rPr lang="en-US" sz="2400" dirty="0" smtClean="0"/>
              <a:t>Virus Definition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81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AFF8F3-7E42-AE6A-D2E6-967102AD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374" y="450574"/>
            <a:ext cx="10598426" cy="334286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+mn-lt"/>
              </a:rPr>
              <a:t>How does an Antivirus work?</a:t>
            </a:r>
            <a:endParaRPr lang="en-US" sz="3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374" y="784860"/>
            <a:ext cx="1083464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en-US" sz="2000" dirty="0" smtClean="0"/>
          </a:p>
          <a:p>
            <a:pPr fontAlgn="base"/>
            <a:r>
              <a:rPr lang="en-US" sz="2600" dirty="0" smtClean="0"/>
              <a:t>Most programs </a:t>
            </a:r>
            <a:r>
              <a:rPr lang="en-US" sz="2000" dirty="0" smtClean="0"/>
              <a:t>will employ three types of detection devices: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xmlns="" id="{1121BA99-01A6-9144-5013-D7F33712D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4" y="1495425"/>
            <a:ext cx="10598426" cy="518160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b="1" dirty="0" smtClean="0">
                <a:solidFill>
                  <a:srgbClr val="C00000"/>
                </a:solidFill>
              </a:rPr>
              <a:t>Virus Definitions :</a:t>
            </a:r>
          </a:p>
          <a:p>
            <a:pPr fontAlgn="base">
              <a:buNone/>
            </a:pPr>
            <a:r>
              <a:rPr lang="en-US" sz="2600" dirty="0" smtClean="0"/>
              <a:t>This is essentially the first method conventional antivirus software utilize to identify virus.</a:t>
            </a:r>
            <a:br>
              <a:rPr lang="en-US" sz="2600" dirty="0" smtClean="0"/>
            </a:br>
            <a:r>
              <a:rPr lang="en-US" sz="2600" dirty="0" smtClean="0"/>
              <a:t>The programs look for signatures to detect new malware.</a:t>
            </a:r>
            <a:r>
              <a:rPr lang="en-US" dirty="0" smtClean="0"/>
              <a:t> </a:t>
            </a:r>
          </a:p>
          <a:p>
            <a:pPr fontAlgn="base"/>
            <a:r>
              <a:rPr lang="en-US" b="1" dirty="0" smtClean="0">
                <a:solidFill>
                  <a:srgbClr val="C00000"/>
                </a:solidFill>
              </a:rPr>
              <a:t>Heuristic-based detection :</a:t>
            </a:r>
            <a:r>
              <a:rPr lang="en-US" dirty="0" smtClean="0"/>
              <a:t> </a:t>
            </a:r>
          </a:p>
          <a:p>
            <a:pPr fontAlgn="base">
              <a:buNone/>
            </a:pPr>
            <a:r>
              <a:rPr lang="en-US" sz="2600" dirty="0" smtClean="0"/>
              <a:t>An antivirus packed with this type of detection can also detect viruses that have not yet been discovered and released.</a:t>
            </a:r>
          </a:p>
          <a:p>
            <a:pPr fontAlgn="base"/>
            <a:r>
              <a:rPr lang="en-US" b="1" dirty="0" smtClean="0">
                <a:solidFill>
                  <a:srgbClr val="C00000"/>
                </a:solidFill>
              </a:rPr>
              <a:t>Behavior-based detection :</a:t>
            </a:r>
          </a:p>
          <a:p>
            <a:pPr fontAlgn="base">
              <a:buNone/>
            </a:pPr>
            <a:r>
              <a:rPr lang="en-US" sz="2600" dirty="0" smtClean="0"/>
              <a:t>An antivirus observes the behavior of programs running on the computer. The antivirus triggers a warning if a program begins to perform strange actions.</a:t>
            </a:r>
          </a:p>
          <a:p>
            <a:pPr fontAlgn="base"/>
            <a:r>
              <a:rPr lang="en-US" b="1" dirty="0" smtClean="0">
                <a:solidFill>
                  <a:srgbClr val="C00000"/>
                </a:solidFill>
              </a:rPr>
              <a:t>Data mining strategies :</a:t>
            </a:r>
          </a:p>
          <a:p>
            <a:pPr fontAlgn="base">
              <a:buNone/>
            </a:pPr>
            <a:r>
              <a:rPr lang="en-US" sz="2600" dirty="0" smtClean="0"/>
              <a:t>This is one of the most recent patterns in recognizing a malware. With an arrangement of the traits of a program, Data mining finds if the file or an application is a malware.</a:t>
            </a:r>
          </a:p>
          <a:p>
            <a:pPr fontAlgn="base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78104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AFF8F3-7E42-AE6A-D2E6-967102AD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374" y="450574"/>
            <a:ext cx="10598426" cy="334286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Calibri body"/>
              </a:rPr>
              <a:t>How 3</a:t>
            </a:r>
            <a:r>
              <a:rPr lang="en-US" sz="3000" b="1" baseline="30000" dirty="0" smtClean="0">
                <a:solidFill>
                  <a:srgbClr val="C00000"/>
                </a:solidFill>
                <a:latin typeface="Calibri body"/>
              </a:rPr>
              <a:t>rd</a:t>
            </a:r>
            <a:r>
              <a:rPr lang="en-US" sz="3000" b="1" dirty="0" smtClean="0">
                <a:solidFill>
                  <a:srgbClr val="C00000"/>
                </a:solidFill>
                <a:latin typeface="Calibri body"/>
              </a:rPr>
              <a:t> gen Antivirus works?</a:t>
            </a:r>
            <a:endParaRPr lang="en-US" sz="3000" b="1" dirty="0">
              <a:solidFill>
                <a:srgbClr val="C00000"/>
              </a:solidFill>
              <a:latin typeface="Calibri body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xmlns="" id="{1121BA99-01A6-9144-5013-D7F33712D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4" y="1085850"/>
            <a:ext cx="10598426" cy="518160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gen Antivirus offers 360° security against online dangers by consolidating;</a:t>
            </a:r>
          </a:p>
          <a:p>
            <a:pPr marL="514350" indent="-514350" fontAlgn="base">
              <a:buFont typeface="Wingdings" pitchFamily="2" charset="2"/>
              <a:buChar char="ü"/>
            </a:pPr>
            <a:r>
              <a:rPr lang="en-US" dirty="0" smtClean="0"/>
              <a:t>A capable antivirus, </a:t>
            </a:r>
          </a:p>
          <a:p>
            <a:pPr marL="514350" indent="-514350" fontAlgn="base">
              <a:buFont typeface="Wingdings" pitchFamily="2" charset="2"/>
              <a:buChar char="ü"/>
            </a:pPr>
            <a:r>
              <a:rPr lang="en-US" dirty="0" smtClean="0"/>
              <a:t>An enterprise packet filtering firewall, </a:t>
            </a:r>
          </a:p>
          <a:p>
            <a:pPr marL="514350" indent="-514350" fontAlgn="base">
              <a:buFont typeface="Wingdings" pitchFamily="2" charset="2"/>
              <a:buChar char="ü"/>
            </a:pPr>
            <a:r>
              <a:rPr lang="en-US" dirty="0" smtClean="0"/>
              <a:t>An host intrusion prevention system called HIPS.</a:t>
            </a:r>
          </a:p>
        </p:txBody>
      </p:sp>
    </p:spTree>
    <p:extLst>
      <p:ext uri="{BB962C8B-B14F-4D97-AF65-F5344CB8AC3E}">
        <p14:creationId xmlns:p14="http://schemas.microsoft.com/office/powerpoint/2010/main" xmlns="" val="1178104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DD702E3-44DA-C4A8-7D46-B908A184A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209" y="1048851"/>
            <a:ext cx="10386391" cy="53233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5825" y="304800"/>
            <a:ext cx="73048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How to Infect Systems Using a Fake Antivirus</a:t>
            </a:r>
            <a:endParaRPr lang="en-US" sz="3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157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2A3056-DAE7-5543-73FC-D27C45A3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787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Personal Device 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Security</a:t>
            </a:r>
            <a:r>
              <a:rPr lang="en-US" sz="2800" b="1" dirty="0" smtClean="0">
                <a:solidFill>
                  <a:srgbClr val="C00000"/>
                </a:solidFill>
              </a:rPr>
              <a:t>-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Firewall</a:t>
            </a:r>
            <a:endParaRPr lang="en-US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4875" y="1066800"/>
            <a:ext cx="10306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computing, a </a:t>
            </a:r>
            <a:r>
              <a:rPr lang="en-US" sz="2400" b="1" dirty="0" smtClean="0">
                <a:solidFill>
                  <a:srgbClr val="C00000"/>
                </a:solidFill>
              </a:rPr>
              <a:t>F</a:t>
            </a:r>
            <a:r>
              <a:rPr lang="en-US" sz="2400" b="1" dirty="0" smtClean="0">
                <a:solidFill>
                  <a:srgbClr val="C00000"/>
                </a:solidFill>
              </a:rPr>
              <a:t>irewall</a:t>
            </a:r>
            <a:r>
              <a:rPr lang="en-US" sz="2400" dirty="0" smtClean="0"/>
              <a:t> </a:t>
            </a:r>
            <a:r>
              <a:rPr lang="en-US" sz="2400" dirty="0" smtClean="0"/>
              <a:t>is a network security system that </a:t>
            </a:r>
            <a:r>
              <a:rPr lang="en-US" sz="2400" b="1" dirty="0" smtClean="0">
                <a:solidFill>
                  <a:srgbClr val="C00000"/>
                </a:solidFill>
              </a:rPr>
              <a:t>monitors </a:t>
            </a:r>
            <a:r>
              <a:rPr lang="en-US" sz="2400" dirty="0" smtClean="0"/>
              <a:t>and </a:t>
            </a:r>
            <a:r>
              <a:rPr lang="en-US" sz="2400" b="1" dirty="0" smtClean="0">
                <a:solidFill>
                  <a:srgbClr val="C00000"/>
                </a:solidFill>
              </a:rPr>
              <a:t>controls</a:t>
            </a:r>
            <a:r>
              <a:rPr lang="en-US" sz="2400" dirty="0" smtClean="0"/>
              <a:t> incoming and outgoing network traffic based on predetermined security rules.</a:t>
            </a:r>
          </a:p>
          <a:p>
            <a:r>
              <a:rPr lang="en-US" sz="2400" dirty="0" smtClean="0"/>
              <a:t> A firewall typically establishes a barrier between a trusted network and an </a:t>
            </a:r>
            <a:r>
              <a:rPr lang="en-US" sz="2400" dirty="0" err="1" smtClean="0"/>
              <a:t>untrusted</a:t>
            </a:r>
            <a:r>
              <a:rPr lang="en-US" sz="2400" dirty="0" smtClean="0"/>
              <a:t> network, such as the Internet.</a:t>
            </a:r>
          </a:p>
          <a:p>
            <a:endParaRPr lang="en-US" dirty="0"/>
          </a:p>
        </p:txBody>
      </p:sp>
      <p:pic>
        <p:nvPicPr>
          <p:cNvPr id="8" name="Picture 7" descr="Firewall_1.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oel="http://schemas.microsoft.com/office/2019/extlst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61975" y="2255202"/>
            <a:ext cx="5553075" cy="223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Firewall_2.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oel="http://schemas.microsoft.com/office/2019/extlst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848350" y="4204970"/>
            <a:ext cx="5943600" cy="222440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1000125" y="4429125"/>
            <a:ext cx="3399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Fig: Firewall allowing Good Traffic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343650" y="6097369"/>
            <a:ext cx="32380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Fig: Firewall blocking Bad Traffic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5915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2A3056-DAE7-5543-73FC-D27C45A3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787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+mn-lt"/>
              </a:rPr>
              <a:t>How Does a Firewall Work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04875" y="1066800"/>
            <a:ext cx="1057275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Think of the firewall like a </a:t>
            </a:r>
            <a:r>
              <a:rPr lang="en-US" sz="2400" b="1" dirty="0" smtClean="0">
                <a:solidFill>
                  <a:srgbClr val="C00000"/>
                </a:solidFill>
              </a:rPr>
              <a:t>gatekeeper</a:t>
            </a:r>
            <a:r>
              <a:rPr lang="en-US" sz="2400" dirty="0" smtClean="0"/>
              <a:t> at your computer’s entry point which only allows trusted sources, or IP addresses, to enter your network. 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C00000"/>
                </a:solidFill>
              </a:rPr>
              <a:t> Distinguishes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between good and malicious traffic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C00000"/>
                </a:solidFill>
              </a:rPr>
              <a:t> Allows</a:t>
            </a:r>
            <a:r>
              <a:rPr lang="en-US" sz="2400" dirty="0" smtClean="0"/>
              <a:t> or blocks specific data packets on pre-established security rules. 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Rules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are based on several aspects indicated by the packet data, like their   source,</a:t>
            </a:r>
          </a:p>
          <a:p>
            <a:r>
              <a:rPr lang="en-US" sz="2400" dirty="0" smtClean="0"/>
              <a:t>              destination, content, and so on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C00000"/>
                </a:solidFill>
              </a:rPr>
              <a:t> Blocks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traffic coming from suspicious sources to prevent </a:t>
            </a:r>
            <a:r>
              <a:rPr lang="en-US" sz="2400" dirty="0" err="1" smtClean="0"/>
              <a:t>cyberattacks</a:t>
            </a:r>
            <a:r>
              <a:rPr lang="en-US" sz="2400" dirty="0" smtClean="0"/>
              <a:t>. 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5915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5557" y="462833"/>
            <a:ext cx="80473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Differences between Anti-virus and Firewall</a:t>
            </a:r>
            <a:endParaRPr lang="en-US" sz="3000" dirty="0"/>
          </a:p>
        </p:txBody>
      </p:sp>
      <p:pic>
        <p:nvPicPr>
          <p:cNvPr id="4" name="Picture 3" descr="No alt text provided for this image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oel="http://schemas.microsoft.com/office/2019/extlst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190625" y="1238251"/>
            <a:ext cx="9705975" cy="51625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79103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64D56B-20C9-E3B8-C503-BCC7DF327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380"/>
            <a:ext cx="10515600" cy="52325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r>
              <a:rPr lang="en-US" sz="6600" dirty="0">
                <a:latin typeface="Broadway" panose="04040905080B020205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224624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182</Words>
  <Application>Microsoft Office PowerPoint</Application>
  <PresentationFormat>Custom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Daffodil International University  Dept. of CSE  Information Security</vt:lpstr>
      <vt:lpstr>Personal Device Security-Antivirus</vt:lpstr>
      <vt:lpstr>How does an Antivirus work?</vt:lpstr>
      <vt:lpstr>How 3rd gen Antivirus works?</vt:lpstr>
      <vt:lpstr>Slide 5</vt:lpstr>
      <vt:lpstr>Personal Device Security-Firewall</vt:lpstr>
      <vt:lpstr>How Does a Firewall Work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Daffodil International University  Dept. of CSE  Information Security</dc:title>
  <dc:creator>KOTHA</dc:creator>
  <cp:lastModifiedBy>Windows User</cp:lastModifiedBy>
  <cp:revision>79</cp:revision>
  <dcterms:created xsi:type="dcterms:W3CDTF">2022-08-10T14:29:45Z</dcterms:created>
  <dcterms:modified xsi:type="dcterms:W3CDTF">2022-10-27T13:48:56Z</dcterms:modified>
</cp:coreProperties>
</file>