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Limelight"/>
      <p:regular r:id="rId16"/>
    </p:embeddedFont>
    <p:embeddedFont>
      <p:font typeface="Inter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9" roundtripDataSignature="AMtx7mjCDkPkeBmNY3w+yh5PMZCqlStL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Inter-regular.fntdata"/><Relationship Id="rId16" Type="http://schemas.openxmlformats.org/officeDocument/2006/relationships/font" Target="fonts/Limelight-regular.fntdata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Inter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getastra.com/blog/wp-content/uploads/2021/06/Astra-Security-Sample-VAPT-Report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838200" y="365125"/>
            <a:ext cx="10515600" cy="1973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Daffodil International University </a:t>
            </a:r>
            <a:br>
              <a:rPr b="1" lang="en-U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Dept. of CSE </a:t>
            </a:r>
            <a:br>
              <a:rPr b="1" lang="en-US" sz="40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4000">
                <a:latin typeface="Calibri"/>
                <a:ea typeface="Calibri"/>
                <a:cs typeface="Calibri"/>
                <a:sym typeface="Calibri"/>
              </a:rPr>
              <a:t>Information Security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838200" y="3429000"/>
            <a:ext cx="10515600" cy="2747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b="1">
              <a:solidFill>
                <a:srgbClr val="C0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>
                <a:solidFill>
                  <a:srgbClr val="C00000"/>
                </a:solidFill>
              </a:rPr>
              <a:t>Lecture 10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en-US">
                <a:solidFill>
                  <a:srgbClr val="C00000"/>
                </a:solidFill>
              </a:rPr>
              <a:t>Vulnerability Assessment and Penetration Testing - VAPT</a:t>
            </a:r>
            <a:r>
              <a:rPr lang="en-US"/>
              <a:t> </a:t>
            </a:r>
            <a:endParaRPr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838200" y="159385"/>
            <a:ext cx="10346750" cy="11658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Components of a Vulnerability Assessment Report</a:t>
            </a:r>
            <a:endParaRPr/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1139687" y="1444487"/>
            <a:ext cx="9647584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A vulnerability scan report is usually divided into </a:t>
            </a:r>
            <a:r>
              <a:rPr b="1" lang="en-US" sz="2000">
                <a:solidFill>
                  <a:srgbClr val="00B050"/>
                </a:solidFill>
              </a:rPr>
              <a:t>3</a:t>
            </a:r>
            <a:r>
              <a:rPr b="1" lang="en-US" sz="2000">
                <a:solidFill>
                  <a:srgbClr val="C00000"/>
                </a:solidFill>
              </a:rPr>
              <a:t> </a:t>
            </a:r>
            <a:r>
              <a:rPr b="1" lang="en-US" sz="2000">
                <a:solidFill>
                  <a:srgbClr val="00B050"/>
                </a:solidFill>
              </a:rPr>
              <a:t>parts</a:t>
            </a:r>
            <a:r>
              <a:rPr lang="en-US" sz="2000"/>
              <a:t>. Let us understand the significance of each segment.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The executive summary</a:t>
            </a:r>
            <a:endParaRPr b="1" sz="20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The details of vulnerabilities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b="1" lang="en-US" sz="2000"/>
              <a:t>Details of the scan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C00000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C00000"/>
              </a:solidFill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C00000"/>
              </a:buClr>
              <a:buSzPts val="2000"/>
              <a:buNone/>
            </a:pPr>
            <a:r>
              <a:rPr b="1" lang="en-US" sz="2000">
                <a:solidFill>
                  <a:srgbClr val="C00000"/>
                </a:solidFill>
              </a:rPr>
              <a:t>Sample VAPT Report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https://www.getastra.com/blog/wp-content/uploads/2021/06/Astra-Security-Sample-VAPT-Report.pdf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/>
          <p:nvPr>
            <p:ph idx="1" type="body"/>
          </p:nvPr>
        </p:nvSpPr>
        <p:spPr>
          <a:xfrm>
            <a:off x="838200" y="944380"/>
            <a:ext cx="10515600" cy="5232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sz="6600"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t/>
            </a:r>
            <a:endParaRPr sz="6600">
              <a:latin typeface="Limelight"/>
              <a:ea typeface="Limelight"/>
              <a:cs typeface="Limelight"/>
              <a:sym typeface="Limelight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6600"/>
              <a:buNone/>
            </a:pPr>
            <a:r>
              <a:rPr lang="en-US" sz="6600">
                <a:latin typeface="Limelight"/>
                <a:ea typeface="Limelight"/>
                <a:cs typeface="Limelight"/>
                <a:sym typeface="Limelight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1010849" y="689113"/>
            <a:ext cx="37371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exploit? </a:t>
            </a:r>
            <a:endParaRPr/>
          </a:p>
        </p:txBody>
      </p:sp>
      <p:sp>
        <p:nvSpPr>
          <p:cNvPr id="91" name="Google Shape;91;p2"/>
          <p:cNvSpPr txBox="1"/>
          <p:nvPr/>
        </p:nvSpPr>
        <p:spPr>
          <a:xfrm>
            <a:off x="1060174" y="1643270"/>
            <a:ext cx="3737113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An </a:t>
            </a:r>
            <a:r>
              <a:rPr b="1" i="0" lang="en-US" sz="1800" u="none" cap="none" strike="noStrike">
                <a:solidFill>
                  <a:srgbClr val="00B050"/>
                </a:solidFill>
                <a:latin typeface="Inter"/>
                <a:ea typeface="Inter"/>
                <a:cs typeface="Inter"/>
                <a:sym typeface="Inter"/>
              </a:rPr>
              <a:t>exploit</a:t>
            </a:r>
            <a:r>
              <a:rPr b="0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 is a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piece of code</a:t>
            </a:r>
            <a:r>
              <a:rPr b="0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, a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chunk of data</a:t>
            </a:r>
            <a:r>
              <a:rPr b="0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, or a </a:t>
            </a:r>
            <a:r>
              <a:rPr b="1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sequence of commands </a:t>
            </a:r>
            <a:r>
              <a:rPr b="0" i="0" lang="en-US" sz="1800" u="none" cap="none" strike="noStrike">
                <a:solidFill>
                  <a:srgbClr val="333333"/>
                </a:solidFill>
                <a:latin typeface="Inter"/>
                <a:ea typeface="Inter"/>
                <a:cs typeface="Inter"/>
                <a:sym typeface="Inter"/>
              </a:rPr>
              <a:t>that takes advantage of a software vulnerability or security flaw in an application or a system to cause unexpected behavior to occur.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1060174" y="3750365"/>
            <a:ext cx="4199700" cy="24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at is a Zero-day Exploit?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zero-day (0day) exploit is a cyber-attack targeting a software vulnerability which is unknown to the software vendor or to antivirus vendors. </a:t>
            </a:r>
            <a:endParaRPr/>
          </a:p>
        </p:txBody>
      </p:sp>
      <p:pic>
        <p:nvPicPr>
          <p:cNvPr descr="What is a zero-day exploit? | Norton"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8147" y="788505"/>
            <a:ext cx="6093920" cy="5280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type="title"/>
          </p:nvPr>
        </p:nvSpPr>
        <p:spPr>
          <a:xfrm>
            <a:off x="954156" y="365125"/>
            <a:ext cx="10399643" cy="11191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Typical properties of a zero-exploit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954157" y="1484245"/>
            <a:ext cx="7527300" cy="22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flaw or vulnerability in a computer software.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Vulnerability was previously unknown to the software vendor.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no immediate fix available for the vulnerability.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vulnerability is open to be exploited by the hackers.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Zero-day exploit example</a:t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2315" y="2919509"/>
            <a:ext cx="7258876" cy="36901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/>
          <p:nvPr>
            <p:ph type="title"/>
          </p:nvPr>
        </p:nvSpPr>
        <p:spPr>
          <a:xfrm>
            <a:off x="649357" y="365126"/>
            <a:ext cx="10704443" cy="16359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700"/>
              <a:buFont typeface="Calibri"/>
              <a:buNone/>
            </a:pPr>
            <a:r>
              <a:rPr b="1" lang="en-US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a zero-day vulnerability, a zero-day exploit and a zero-day attack?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8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06" name="Google Shape;106;p4"/>
          <p:cNvSpPr txBox="1"/>
          <p:nvPr/>
        </p:nvSpPr>
        <p:spPr>
          <a:xfrm>
            <a:off x="649356" y="1510748"/>
            <a:ext cx="9660835" cy="19849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Zero-day vulnerability is simply a flaw that is discovered before the software vendor knows about it. There is no fix available for it.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zero-day exploit indicates that the method to exploit the zero-day vulnerability has been discovered.</a:t>
            </a:r>
            <a:endParaRPr/>
          </a:p>
          <a:p>
            <a:pPr indent="-342900" lvl="0" marL="3429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∙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zero-day attack leverages zero-day vulnerability to cause damage e.g. steal the data, bring down the systems.</a:t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5575" y="3429000"/>
            <a:ext cx="6333711" cy="3291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/>
          <p:nvPr>
            <p:ph type="title"/>
          </p:nvPr>
        </p:nvSpPr>
        <p:spPr>
          <a:xfrm>
            <a:off x="838199" y="229942"/>
            <a:ext cx="10250593" cy="9892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a CVE?</a:t>
            </a:r>
            <a:endParaRPr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838200" y="1219201"/>
            <a:ext cx="9458740" cy="3087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/>
              <a:t>CVE</a:t>
            </a:r>
            <a:r>
              <a:rPr lang="en-US" sz="2000"/>
              <a:t>, short for </a:t>
            </a:r>
            <a:r>
              <a:rPr b="1" lang="en-US" sz="2000"/>
              <a:t>Common</a:t>
            </a:r>
            <a:r>
              <a:rPr lang="en-US" sz="2000"/>
              <a:t> </a:t>
            </a:r>
            <a:r>
              <a:rPr b="1" lang="en-US" sz="2000"/>
              <a:t>Vulnerabilities</a:t>
            </a:r>
            <a:r>
              <a:rPr lang="en-US" sz="2000"/>
              <a:t> and </a:t>
            </a:r>
            <a:r>
              <a:rPr b="1" lang="en-US" sz="2000"/>
              <a:t>Exposures</a:t>
            </a:r>
            <a:r>
              <a:rPr lang="en-US" sz="2000"/>
              <a:t>, is a list of publicly disclosed computer security flaws. When someone refers to a CVE, they mean a security flaw that's been assigned a </a:t>
            </a:r>
            <a:r>
              <a:rPr lang="en-US" sz="2000">
                <a:solidFill>
                  <a:srgbClr val="00B050"/>
                </a:solidFill>
              </a:rPr>
              <a:t>CVE ID number</a:t>
            </a:r>
            <a:r>
              <a:rPr lang="en-US" sz="2000"/>
              <a:t>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2000"/>
              <a:buNone/>
            </a:pPr>
            <a:r>
              <a:rPr b="1" lang="en-US" sz="2000">
                <a:solidFill>
                  <a:srgbClr val="002060"/>
                </a:solidFill>
              </a:rPr>
              <a:t>CVE ID Example: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7668" y="2871020"/>
            <a:ext cx="6716663" cy="3087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>
            <p:ph type="title"/>
          </p:nvPr>
        </p:nvSpPr>
        <p:spPr>
          <a:xfrm>
            <a:off x="838200" y="503583"/>
            <a:ext cx="9909313" cy="9276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b="1" lang="en-US" sz="27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What is a CVSS?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0" name="Google Shape;120;p6"/>
          <p:cNvSpPr txBox="1"/>
          <p:nvPr>
            <p:ph idx="1" type="body"/>
          </p:nvPr>
        </p:nvSpPr>
        <p:spPr>
          <a:xfrm>
            <a:off x="838200" y="1192697"/>
            <a:ext cx="9750287" cy="7686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The </a:t>
            </a:r>
            <a:r>
              <a:rPr b="1" lang="en-US" sz="2000">
                <a:solidFill>
                  <a:srgbClr val="00B050"/>
                </a:solidFill>
              </a:rPr>
              <a:t>Common Vulnerability Scoring System </a:t>
            </a:r>
            <a:r>
              <a:rPr lang="en-US" sz="2000"/>
              <a:t>(</a:t>
            </a:r>
            <a:r>
              <a:rPr b="1" lang="en-US" sz="2000">
                <a:solidFill>
                  <a:srgbClr val="C55A11"/>
                </a:solidFill>
              </a:rPr>
              <a:t>CVSS</a:t>
            </a:r>
            <a:r>
              <a:rPr lang="en-US" sz="2000"/>
              <a:t>) is a free and open industry standard for assessing the severity of computer system security vulnerabilities.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50436" y="2419350"/>
            <a:ext cx="6837840" cy="2958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title"/>
          </p:nvPr>
        </p:nvSpPr>
        <p:spPr>
          <a:xfrm>
            <a:off x="838200" y="174625"/>
            <a:ext cx="10353983" cy="113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libri"/>
              <a:buNone/>
            </a:pPr>
            <a:r>
              <a:rPr b="1" lang="en-US" sz="24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Vulnerability Assessment and Penetration Testing (VAPT)</a:t>
            </a:r>
            <a:endParaRPr/>
          </a:p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838200" y="1311964"/>
            <a:ext cx="10515600" cy="486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000"/>
              <a:buNone/>
            </a:pPr>
            <a:r>
              <a:rPr b="1" lang="en-US" sz="20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Vulnerability Assessment and Penetration Testing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b="1" lang="en-US" sz="2000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VAPT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) are </a:t>
            </a: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 types of vulnerability testing. The tests have different strengths and are often combined to achieve a more complete vulnerability analysis.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b="1" lang="en-US" sz="2000">
                <a:latin typeface="Calibri"/>
                <a:ea typeface="Calibri"/>
                <a:cs typeface="Calibri"/>
                <a:sym typeface="Calibri"/>
              </a:rPr>
              <a:t>In short, </a:t>
            </a: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Penetration Testing and Vulnerability Assessments perform two different tasks, usually with different results, within the same area of focus.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1" sz="2400">
              <a:solidFill>
                <a:srgbClr val="C00000"/>
              </a:solidFill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914400" y="3429000"/>
            <a:ext cx="1035611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000"/>
              <a:buFont typeface="Calibri"/>
              <a:buNone/>
            </a:pPr>
            <a:r>
              <a:rPr b="1" lang="en-US" sz="2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Vulnerability Assessment Report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t/>
            </a:r>
            <a:endParaRPr b="1" sz="2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vulnerability assessment report is a </a:t>
            </a: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records all the vulnerabilities found in your systems during a vulnerability scan.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report provides you with a </a:t>
            </a:r>
            <a:r>
              <a:rPr b="1" lang="en-US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list of the vulnerabilities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indexed by severity along with suggestions for fixing the vulnerabilities.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190" y="437492"/>
            <a:ext cx="9779618" cy="3773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8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06190" y="4210494"/>
            <a:ext cx="9779619" cy="1988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7563" y="404038"/>
            <a:ext cx="10207255" cy="417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7562" y="4582633"/>
            <a:ext cx="1020725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2022-08-10T14:29:45Z</dcterms:created>
  <dc:creator>KOTHA</dc:creator>
</cp:coreProperties>
</file>