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embeddedFontLst>
    <p:embeddedFont>
      <p:font typeface="Limelight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ihmKIkMsNtb9yhWvFfvtNVBhxO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Lime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973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Daffodil International University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Dept. of CSE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Information Security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838200" y="3429000"/>
            <a:ext cx="10515600" cy="274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Lecture 13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Introduction to Cryptography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941524" y="365125"/>
            <a:ext cx="10412276" cy="9203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Cryptography</a:t>
            </a: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1" name="Google Shape;91;p2"/>
          <p:cNvSpPr txBox="1"/>
          <p:nvPr/>
        </p:nvSpPr>
        <p:spPr>
          <a:xfrm>
            <a:off x="941524" y="1285461"/>
            <a:ext cx="973972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Cryptography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practice of concealing information by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converting plaintext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(readable format) into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ciphertext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(unreadable format) using a key or encryption scheme.   </a:t>
            </a:r>
            <a:endParaRPr/>
          </a:p>
        </p:txBody>
      </p:sp>
      <p:pic>
        <p:nvPicPr>
          <p:cNvPr descr="c1.PNG"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902" y="2432648"/>
            <a:ext cx="6832120" cy="42871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3.PNG"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83400" y="3105874"/>
            <a:ext cx="5105400" cy="1681786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475133" y="4919134"/>
            <a:ext cx="25447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 1: Encryption Process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446314" y="223611"/>
            <a:ext cx="10515600" cy="801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Types of Cryptography</a:t>
            </a:r>
            <a:endParaRPr b="1" sz="2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772886" y="1183703"/>
            <a:ext cx="10515600" cy="4851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000"/>
              <a:buNone/>
            </a:pPr>
            <a:r>
              <a:rPr b="1" lang="en-US" sz="2000">
                <a:solidFill>
                  <a:srgbClr val="C00000"/>
                </a:solidFill>
              </a:rPr>
              <a:t>Cryptography</a:t>
            </a:r>
            <a:r>
              <a:rPr lang="en-US" sz="2000"/>
              <a:t> is categorized into </a:t>
            </a:r>
            <a:r>
              <a:rPr b="1" lang="en-US" sz="2000"/>
              <a:t>two</a:t>
            </a:r>
            <a:r>
              <a:rPr lang="en-US" sz="2000"/>
              <a:t> types according to the number of keys employed for encryption and decryption.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b="1" lang="en-US" sz="2400">
                <a:solidFill>
                  <a:srgbClr val="C00000"/>
                </a:solidFill>
              </a:rPr>
              <a:t>    Symmetric Encryption                                                        Asymmetric Encryption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solidFill>
                <a:srgbClr val="C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solidFill>
                <a:srgbClr val="002060"/>
              </a:solidFill>
            </a:endParaRPr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261" y="2839754"/>
            <a:ext cx="5016909" cy="243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74971" y="2748410"/>
            <a:ext cx="5116284" cy="2420537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 txBox="1"/>
          <p:nvPr/>
        </p:nvSpPr>
        <p:spPr>
          <a:xfrm>
            <a:off x="1894114" y="4822372"/>
            <a:ext cx="2351314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8011885" y="4767943"/>
            <a:ext cx="2351314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489857" y="503110"/>
            <a:ext cx="11244943" cy="6082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Symmetric Encryption</a:t>
            </a:r>
            <a:endParaRPr b="1">
              <a:solidFill>
                <a:srgbClr val="C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Sender and receiver use same digital key to encrypt and decrypt message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Requires different set of keys for each transaction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Strength of encryption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          -Fixed Length of binary key used to encrypt data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Sending secret key is a challenge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Faster and consumes less computational energy than asymmetric key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400"/>
              <a:t>■ Data Encryption Standard (DES)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plaintext and cipher text is of 64 bits and 56 bit encryption key.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3DES is used to ensure security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400"/>
              <a:t>■ Advanced Encryption Standard (AES)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 Most widely used symmetric key encryption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 Uses 128-, 192-, and 256-bit plaintext, cipher text and encryption keys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 </a:t>
            </a:r>
            <a:r>
              <a:rPr lang="en-US" sz="2400"/>
              <a:t>Other standards use keys with up to 2,048 bits</a:t>
            </a:r>
            <a:endParaRPr sz="2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669235" y="405138"/>
            <a:ext cx="10532165" cy="5554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Encryption Algorithm- DES, AES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000"/>
              <a:buNone/>
            </a:pPr>
            <a:r>
              <a:rPr b="1" lang="en-US" sz="2000">
                <a:solidFill>
                  <a:srgbClr val="002060"/>
                </a:solidFill>
              </a:rPr>
              <a:t>Data Encryption Standard (DES) and Advanced Encryption Standard (AES)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solidFill>
                <a:srgbClr val="00206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 sz="2400">
              <a:solidFill>
                <a:srgbClr val="002060"/>
              </a:solidFill>
            </a:endParaRPr>
          </a:p>
        </p:txBody>
      </p:sp>
      <p:pic>
        <p:nvPicPr>
          <p:cNvPr id="115" name="Google Shape;11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028" y="1556657"/>
            <a:ext cx="10831285" cy="48985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489857" y="503110"/>
            <a:ext cx="11244943" cy="6082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Asymmetric Encryption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Uses two mathematically related digital keys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❖ Public key (widely disseminated)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❖ Private key (kept secret by owner)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 Both keys used to encrypt and decrypt message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 Once key used to encrypt message, same key cannot be used to decrypt message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Sender uses recipient’s public key to encrypt message; recipient uses private key to decrypt it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Slower and consumes more computational energy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Ex: RSA, DSA Algorithm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489857" y="503110"/>
            <a:ext cx="11244943" cy="6082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Message Digest (One way Hash Function)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Mathematical algorithm that produces fixed-length number called message or hash digests. Ex: MD5, SHA.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rgbClr val="C00000"/>
              </a:solidFill>
            </a:endParaRPr>
          </a:p>
        </p:txBody>
      </p:sp>
      <p:pic>
        <p:nvPicPr>
          <p:cNvPr descr="c4.PNG" id="126" name="Google Shape;12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7170" y="2057396"/>
            <a:ext cx="9427028" cy="4472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idx="1" type="body"/>
          </p:nvPr>
        </p:nvSpPr>
        <p:spPr>
          <a:xfrm>
            <a:off x="838200" y="944380"/>
            <a:ext cx="10515600" cy="5232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>
                <a:latin typeface="Limelight"/>
                <a:ea typeface="Limelight"/>
                <a:cs typeface="Limelight"/>
                <a:sym typeface="Limelight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2022-08-10T14:29:45Z</dcterms:created>
  <dc:creator>KOTHA</dc:creator>
</cp:coreProperties>
</file>