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embeddedFontLst>
    <p:embeddedFont>
      <p:font typeface="Limelight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5" roundtripDataSignature="AMtx7mihmKIkMsNtb9yhWvFfvtNVBhxO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Limeligh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838200" y="365125"/>
            <a:ext cx="10515600" cy="1973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lang="en-US" sz="4000">
                <a:latin typeface="Calibri"/>
                <a:ea typeface="Calibri"/>
                <a:cs typeface="Calibri"/>
                <a:sym typeface="Calibri"/>
              </a:rPr>
              <a:t>Daffodil International University </a:t>
            </a:r>
            <a:br>
              <a:rPr b="1" lang="en-US" sz="40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000">
                <a:latin typeface="Calibri"/>
                <a:ea typeface="Calibri"/>
                <a:cs typeface="Calibri"/>
                <a:sym typeface="Calibri"/>
              </a:rPr>
              <a:t>Dept. of CSE </a:t>
            </a:r>
            <a:br>
              <a:rPr b="1" lang="en-US" sz="40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000">
                <a:latin typeface="Calibri"/>
                <a:ea typeface="Calibri"/>
                <a:cs typeface="Calibri"/>
                <a:sym typeface="Calibri"/>
              </a:rPr>
              <a:t>Information Security</a:t>
            </a:r>
            <a:endParaRPr/>
          </a:p>
        </p:txBody>
      </p:sp>
      <p:sp>
        <p:nvSpPr>
          <p:cNvPr id="85" name="Google Shape;85;p1"/>
          <p:cNvSpPr txBox="1"/>
          <p:nvPr>
            <p:ph idx="1" type="body"/>
          </p:nvPr>
        </p:nvSpPr>
        <p:spPr>
          <a:xfrm>
            <a:off x="838200" y="3429000"/>
            <a:ext cx="10515600" cy="2747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>
              <a:solidFill>
                <a:srgbClr val="C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en-US">
                <a:solidFill>
                  <a:srgbClr val="C00000"/>
                </a:solidFill>
              </a:rPr>
              <a:t>Lecture 13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en-US">
                <a:solidFill>
                  <a:srgbClr val="C00000"/>
                </a:solidFill>
              </a:rPr>
              <a:t>Introduction to Cryptography</a:t>
            </a:r>
            <a:endParaRPr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941524" y="365125"/>
            <a:ext cx="10412276" cy="9203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b="1" lang="en-US" sz="3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Cryptography</a:t>
            </a:r>
            <a:r>
              <a:rPr b="1" lang="en-US" sz="2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91" name="Google Shape;91;p2"/>
          <p:cNvSpPr txBox="1"/>
          <p:nvPr/>
        </p:nvSpPr>
        <p:spPr>
          <a:xfrm>
            <a:off x="941524" y="1285461"/>
            <a:ext cx="9739728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Cryptography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the practice of concealing information by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converting plaintext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(readable format) into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ciphertext</a:t>
            </a:r>
            <a:r>
              <a:rPr b="0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(unreadable format) using a key or encryption scheme.   </a:t>
            </a:r>
            <a:endParaRPr/>
          </a:p>
        </p:txBody>
      </p:sp>
      <p:pic>
        <p:nvPicPr>
          <p:cNvPr descr="c1.PNG"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3902" y="2432648"/>
            <a:ext cx="6832120" cy="428713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3.PNG" id="93" name="Google Shape;9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83400" y="3105874"/>
            <a:ext cx="5105400" cy="1681786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 txBox="1"/>
          <p:nvPr/>
        </p:nvSpPr>
        <p:spPr>
          <a:xfrm>
            <a:off x="8475133" y="4919134"/>
            <a:ext cx="254479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 1: Encryption Process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/>
          <p:nvPr>
            <p:ph type="title"/>
          </p:nvPr>
        </p:nvSpPr>
        <p:spPr>
          <a:xfrm>
            <a:off x="446314" y="223611"/>
            <a:ext cx="10515600" cy="801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Types of Cryptography</a:t>
            </a:r>
            <a:endParaRPr b="1" sz="28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3"/>
          <p:cNvSpPr txBox="1"/>
          <p:nvPr>
            <p:ph idx="1" type="body"/>
          </p:nvPr>
        </p:nvSpPr>
        <p:spPr>
          <a:xfrm>
            <a:off x="772886" y="1183703"/>
            <a:ext cx="10515600" cy="48517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None/>
            </a:pPr>
            <a:r>
              <a:rPr b="1" lang="en-US" sz="2000">
                <a:solidFill>
                  <a:srgbClr val="C00000"/>
                </a:solidFill>
              </a:rPr>
              <a:t>Cryptography</a:t>
            </a:r>
            <a:r>
              <a:rPr lang="en-US" sz="2000"/>
              <a:t> is categorized into </a:t>
            </a:r>
            <a:r>
              <a:rPr b="1" lang="en-US" sz="2000"/>
              <a:t>two</a:t>
            </a:r>
            <a:r>
              <a:rPr lang="en-US" sz="2000"/>
              <a:t> types according to the number of keys employed for encryption and decryption.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400"/>
              <a:buNone/>
            </a:pPr>
            <a:r>
              <a:rPr b="1" lang="en-US" sz="2400">
                <a:solidFill>
                  <a:srgbClr val="C00000"/>
                </a:solidFill>
              </a:rPr>
              <a:t>    Symmetric Encryption                                                        Asymmetric Encryption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 sz="2400">
              <a:solidFill>
                <a:srgbClr val="C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 sz="2400">
              <a:solidFill>
                <a:srgbClr val="002060"/>
              </a:solidFill>
            </a:endParaRPr>
          </a:p>
        </p:txBody>
      </p:sp>
      <p:pic>
        <p:nvPicPr>
          <p:cNvPr id="101" name="Google Shape;10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1261" y="2839754"/>
            <a:ext cx="5016909" cy="2431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74971" y="2748410"/>
            <a:ext cx="5116284" cy="2420537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3"/>
          <p:cNvSpPr txBox="1"/>
          <p:nvPr/>
        </p:nvSpPr>
        <p:spPr>
          <a:xfrm>
            <a:off x="1894114" y="4822372"/>
            <a:ext cx="2351314" cy="3693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/>
          <p:cNvSpPr txBox="1"/>
          <p:nvPr/>
        </p:nvSpPr>
        <p:spPr>
          <a:xfrm>
            <a:off x="8011885" y="4767943"/>
            <a:ext cx="2351314" cy="3693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>
            <p:ph idx="1" type="body"/>
          </p:nvPr>
        </p:nvSpPr>
        <p:spPr>
          <a:xfrm>
            <a:off x="489857" y="503110"/>
            <a:ext cx="11244943" cy="6082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en-US">
                <a:solidFill>
                  <a:srgbClr val="C00000"/>
                </a:solidFill>
              </a:rPr>
              <a:t>Symmetric Encryption</a:t>
            </a:r>
            <a:endParaRPr b="1">
              <a:solidFill>
                <a:srgbClr val="C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Sender and receiver use same digital key to encrypt and decrypt message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Requires different set of keys for each transaction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Strength of encryption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          -Fixed Length of binary key used to encrypt data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Sending secret key is a challenge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Faster and consumes less computational energy than asymmetric key</a:t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 sz="2400"/>
              <a:t>■ Data Encryption Standard (DES)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The plaintext and cipher text is of 64 bits and 56 bit encryption key.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3DES is used to ensure security</a:t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 sz="2400"/>
              <a:t>■ Advanced Encryption Standard (AES)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 Most widely used symmetric key encryption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 Uses 128-, 192-, and 256-bit plaintext, cipher text and encryption keys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 </a:t>
            </a:r>
            <a:r>
              <a:rPr lang="en-US" sz="2400"/>
              <a:t>Other standards use keys with up to 2,048 bits</a:t>
            </a:r>
            <a:endParaRPr sz="2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>
            <p:ph idx="1" type="body"/>
          </p:nvPr>
        </p:nvSpPr>
        <p:spPr>
          <a:xfrm>
            <a:off x="669235" y="405138"/>
            <a:ext cx="10532165" cy="55541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en-US">
                <a:solidFill>
                  <a:srgbClr val="C00000"/>
                </a:solidFill>
              </a:rPr>
              <a:t>Encryption Algorithm- DES, AES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</a:pPr>
            <a:r>
              <a:rPr b="1" lang="en-US" sz="2000">
                <a:solidFill>
                  <a:srgbClr val="002060"/>
                </a:solidFill>
              </a:rPr>
              <a:t>Data Encryption Standard (DES) and Advanced Encryption Standard (AES)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 sz="2400">
              <a:solidFill>
                <a:srgbClr val="00206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 sz="2400">
              <a:solidFill>
                <a:srgbClr val="002060"/>
              </a:solidFill>
            </a:endParaRPr>
          </a:p>
        </p:txBody>
      </p:sp>
      <p:pic>
        <p:nvPicPr>
          <p:cNvPr id="115" name="Google Shape;11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4028" y="1556657"/>
            <a:ext cx="10831285" cy="48985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/>
          <p:nvPr>
            <p:ph idx="1" type="body"/>
          </p:nvPr>
        </p:nvSpPr>
        <p:spPr>
          <a:xfrm>
            <a:off x="489857" y="503110"/>
            <a:ext cx="11244943" cy="6082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en-US">
                <a:solidFill>
                  <a:srgbClr val="C00000"/>
                </a:solidFill>
              </a:rPr>
              <a:t>Asymmetric Encryption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Uses two mathematically related digital keys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❖ Public key (widely disseminated)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❖ Private key (kept secret by owner)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 Both keys used to encrypt and decrypt message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 Once key used to encrypt message, same key cannot be used to decrypt message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Sender uses recipient’s public key to encrypt message; recipient uses private key to decrypt it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Slower and consumes more computational energy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Ex: RSA, DSA Algorithm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/>
          <p:nvPr>
            <p:ph idx="1" type="body"/>
          </p:nvPr>
        </p:nvSpPr>
        <p:spPr>
          <a:xfrm>
            <a:off x="489857" y="503110"/>
            <a:ext cx="11244943" cy="6082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en-US">
                <a:solidFill>
                  <a:srgbClr val="C00000"/>
                </a:solidFill>
              </a:rPr>
              <a:t>Message Digest (One way Hash Function)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Mathematical algorithm that produces fixed-length number called message or hash digests. Ex: MD5, SHA.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>
              <a:solidFill>
                <a:srgbClr val="C00000"/>
              </a:solidFill>
            </a:endParaRPr>
          </a:p>
        </p:txBody>
      </p:sp>
      <p:pic>
        <p:nvPicPr>
          <p:cNvPr descr="c4.PNG" id="126" name="Google Shape;12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17170" y="2057396"/>
            <a:ext cx="9427028" cy="44725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/>
          <p:nvPr>
            <p:ph idx="1" type="body"/>
          </p:nvPr>
        </p:nvSpPr>
        <p:spPr>
          <a:xfrm>
            <a:off x="838200" y="944380"/>
            <a:ext cx="10515600" cy="5232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t/>
            </a:r>
            <a:endParaRPr sz="6600">
              <a:latin typeface="Limelight"/>
              <a:ea typeface="Limelight"/>
              <a:cs typeface="Limelight"/>
              <a:sym typeface="Limelight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t/>
            </a:r>
            <a:endParaRPr sz="6600">
              <a:latin typeface="Limelight"/>
              <a:ea typeface="Limelight"/>
              <a:cs typeface="Limelight"/>
              <a:sym typeface="Limelight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rPr lang="en-US" sz="6600">
                <a:latin typeface="Limelight"/>
                <a:ea typeface="Limelight"/>
                <a:cs typeface="Limelight"/>
                <a:sym typeface="Limelight"/>
              </a:rPr>
              <a:t>Thank You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2022-08-10T14:29:45Z</dcterms:created>
  <dc:creator>KOTHA</dc:creator>
</cp:coreProperties>
</file>