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5" r:id="rId1"/>
  </p:sldMasterIdLst>
  <p:notesMasterIdLst>
    <p:notesMasterId r:id="rId26"/>
  </p:notesMasterIdLst>
  <p:handoutMasterIdLst>
    <p:handoutMasterId r:id="rId27"/>
  </p:handoutMasterIdLst>
  <p:sldIdLst>
    <p:sldId id="262" r:id="rId2"/>
    <p:sldId id="342" r:id="rId3"/>
    <p:sldId id="396" r:id="rId4"/>
    <p:sldId id="393" r:id="rId5"/>
    <p:sldId id="395" r:id="rId6"/>
    <p:sldId id="378" r:id="rId7"/>
    <p:sldId id="377" r:id="rId8"/>
    <p:sldId id="389" r:id="rId9"/>
    <p:sldId id="394" r:id="rId10"/>
    <p:sldId id="383" r:id="rId11"/>
    <p:sldId id="386" r:id="rId12"/>
    <p:sldId id="384" r:id="rId13"/>
    <p:sldId id="380" r:id="rId14"/>
    <p:sldId id="381" r:id="rId15"/>
    <p:sldId id="385" r:id="rId16"/>
    <p:sldId id="382" r:id="rId17"/>
    <p:sldId id="374" r:id="rId18"/>
    <p:sldId id="323" r:id="rId19"/>
    <p:sldId id="392" r:id="rId20"/>
    <p:sldId id="325" r:id="rId21"/>
    <p:sldId id="390" r:id="rId22"/>
    <p:sldId id="327" r:id="rId23"/>
    <p:sldId id="391" r:id="rId24"/>
    <p:sldId id="359" r:id="rId25"/>
  </p:sldIdLst>
  <p:sldSz cx="14630400" cy="9144000"/>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77863" indent="-220663" algn="l" rtl="0" eaLnBrk="0" fontAlgn="base" hangingPunct="0">
      <a:spcBef>
        <a:spcPct val="0"/>
      </a:spcBef>
      <a:spcAft>
        <a:spcPct val="0"/>
      </a:spcAft>
      <a:defRPr kern="1200">
        <a:solidFill>
          <a:schemeClr val="tx1"/>
        </a:solidFill>
        <a:latin typeface="Arial" charset="0"/>
        <a:ea typeface="+mn-ea"/>
        <a:cs typeface="+mn-cs"/>
      </a:defRPr>
    </a:lvl2pPr>
    <a:lvl3pPr marL="1357313" indent="-442913" algn="l" rtl="0" eaLnBrk="0" fontAlgn="base" hangingPunct="0">
      <a:spcBef>
        <a:spcPct val="0"/>
      </a:spcBef>
      <a:spcAft>
        <a:spcPct val="0"/>
      </a:spcAft>
      <a:defRPr kern="1200">
        <a:solidFill>
          <a:schemeClr val="tx1"/>
        </a:solidFill>
        <a:latin typeface="Arial" charset="0"/>
        <a:ea typeface="+mn-ea"/>
        <a:cs typeface="+mn-cs"/>
      </a:defRPr>
    </a:lvl3pPr>
    <a:lvl4pPr marL="2036763" indent="-665163" algn="l" rtl="0" eaLnBrk="0" fontAlgn="base" hangingPunct="0">
      <a:spcBef>
        <a:spcPct val="0"/>
      </a:spcBef>
      <a:spcAft>
        <a:spcPct val="0"/>
      </a:spcAft>
      <a:defRPr kern="1200">
        <a:solidFill>
          <a:schemeClr val="tx1"/>
        </a:solidFill>
        <a:latin typeface="Arial" charset="0"/>
        <a:ea typeface="+mn-ea"/>
        <a:cs typeface="+mn-cs"/>
      </a:defRPr>
    </a:lvl4pPr>
    <a:lvl5pPr marL="2716213" indent="-8874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C8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38" autoAdjust="0"/>
    <p:restoredTop sz="94660"/>
  </p:normalViewPr>
  <p:slideViewPr>
    <p:cSldViewPr>
      <p:cViewPr varScale="1">
        <p:scale>
          <a:sx n="52" d="100"/>
          <a:sy n="52" d="100"/>
        </p:scale>
        <p:origin x="924" y="90"/>
      </p:cViewPr>
      <p:guideLst>
        <p:guide orient="horz" pos="2880"/>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33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33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33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5D24038-5EE5-4FEE-BA96-99EED4EDBD1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BCFE9FE0-1F3F-408C-B41F-91D00C8B6514}" type="datetimeFigureOut">
              <a:rPr lang="en-US"/>
              <a:pPr>
                <a:defRPr/>
              </a:pPr>
              <a:t>7/31/2021</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1409CD3-6491-4E82-8B80-FF36C48B96D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677863" algn="l" rtl="0" eaLnBrk="0" fontAlgn="base" hangingPunct="0">
      <a:spcBef>
        <a:spcPct val="30000"/>
      </a:spcBef>
      <a:spcAft>
        <a:spcPct val="0"/>
      </a:spcAft>
      <a:defRPr sz="1200" kern="1200">
        <a:solidFill>
          <a:schemeClr val="tx1"/>
        </a:solidFill>
        <a:latin typeface="+mn-lt"/>
        <a:ea typeface="+mn-ea"/>
        <a:cs typeface="+mn-cs"/>
      </a:defRPr>
    </a:lvl2pPr>
    <a:lvl3pPr marL="1357313" algn="l" rtl="0" eaLnBrk="0" fontAlgn="base" hangingPunct="0">
      <a:spcBef>
        <a:spcPct val="30000"/>
      </a:spcBef>
      <a:spcAft>
        <a:spcPct val="0"/>
      </a:spcAft>
      <a:defRPr sz="1200" kern="1200">
        <a:solidFill>
          <a:schemeClr val="tx1"/>
        </a:solidFill>
        <a:latin typeface="+mn-lt"/>
        <a:ea typeface="+mn-ea"/>
        <a:cs typeface="+mn-cs"/>
      </a:defRPr>
    </a:lvl3pPr>
    <a:lvl4pPr marL="2036763" algn="l" rtl="0" eaLnBrk="0" fontAlgn="base" hangingPunct="0">
      <a:spcBef>
        <a:spcPct val="30000"/>
      </a:spcBef>
      <a:spcAft>
        <a:spcPct val="0"/>
      </a:spcAft>
      <a:defRPr sz="1200" kern="1200">
        <a:solidFill>
          <a:schemeClr val="tx1"/>
        </a:solidFill>
        <a:latin typeface="+mn-lt"/>
        <a:ea typeface="+mn-ea"/>
        <a:cs typeface="+mn-cs"/>
      </a:defRPr>
    </a:lvl4pPr>
    <a:lvl5pPr marL="2716213" algn="l" rtl="0" eaLnBrk="0" fontAlgn="base" hangingPunct="0">
      <a:spcBef>
        <a:spcPct val="30000"/>
      </a:spcBef>
      <a:spcAft>
        <a:spcPct val="0"/>
      </a:spcAft>
      <a:defRPr sz="1200" kern="1200">
        <a:solidFill>
          <a:schemeClr val="tx1"/>
        </a:solidFill>
        <a:latin typeface="+mn-lt"/>
        <a:ea typeface="+mn-ea"/>
        <a:cs typeface="+mn-cs"/>
      </a:defRPr>
    </a:lvl5pPr>
    <a:lvl6pPr marL="3396310" algn="l" defTabSz="1358524" rtl="0" eaLnBrk="1" latinLnBrk="0" hangingPunct="1">
      <a:defRPr sz="1800" kern="1200">
        <a:solidFill>
          <a:schemeClr val="tx1"/>
        </a:solidFill>
        <a:latin typeface="+mn-lt"/>
        <a:ea typeface="+mn-ea"/>
        <a:cs typeface="+mn-cs"/>
      </a:defRPr>
    </a:lvl6pPr>
    <a:lvl7pPr marL="4075572" algn="l" defTabSz="1358524" rtl="0" eaLnBrk="1" latinLnBrk="0" hangingPunct="1">
      <a:defRPr sz="1800" kern="1200">
        <a:solidFill>
          <a:schemeClr val="tx1"/>
        </a:solidFill>
        <a:latin typeface="+mn-lt"/>
        <a:ea typeface="+mn-ea"/>
        <a:cs typeface="+mn-cs"/>
      </a:defRPr>
    </a:lvl7pPr>
    <a:lvl8pPr marL="4754834" algn="l" defTabSz="1358524" rtl="0" eaLnBrk="1" latinLnBrk="0" hangingPunct="1">
      <a:defRPr sz="1800" kern="1200">
        <a:solidFill>
          <a:schemeClr val="tx1"/>
        </a:solidFill>
        <a:latin typeface="+mn-lt"/>
        <a:ea typeface="+mn-ea"/>
        <a:cs typeface="+mn-cs"/>
      </a:defRPr>
    </a:lvl8pPr>
    <a:lvl9pPr marL="5434096" algn="l" defTabSz="1358524"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z="1800" smtClean="0"/>
          </a:p>
        </p:txBody>
      </p:sp>
      <p:sp>
        <p:nvSpPr>
          <p:cNvPr id="68612" name="Slide Number Placeholder 3"/>
          <p:cNvSpPr>
            <a:spLocks noGrp="1"/>
          </p:cNvSpPr>
          <p:nvPr>
            <p:ph type="sldNum" sz="quarter" idx="5"/>
          </p:nvPr>
        </p:nvSpPr>
        <p:spPr bwMode="auto">
          <a:noFill/>
          <a:ln>
            <a:miter lim="800000"/>
            <a:headEnd/>
            <a:tailEnd/>
          </a:ln>
        </p:spPr>
        <p:txBody>
          <a:bodyPr/>
          <a:lstStyle/>
          <a:p>
            <a:fld id="{37E91571-0BA7-4E7F-A93D-DBBAAC80DFA8}" type="slidenum">
              <a:rPr lang="en-US" smtClean="0"/>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
          <p:cNvSpPr>
            <a:spLocks/>
          </p:cNvSpPr>
          <p:nvPr/>
        </p:nvSpPr>
        <p:spPr bwMode="auto">
          <a:xfrm>
            <a:off x="-50800" y="5761038"/>
            <a:ext cx="2232025" cy="1041400"/>
          </a:xfrm>
          <a:custGeom>
            <a:avLst/>
            <a:gdLst/>
            <a:ahLst/>
            <a:cxnLst>
              <a:cxn ang="0">
                <a:pos x="5799" y="10000"/>
              </a:cxn>
              <a:cxn ang="0">
                <a:pos x="5961" y="9880"/>
              </a:cxn>
              <a:cxn ang="0">
                <a:pos x="5988" y="9820"/>
              </a:cxn>
              <a:cxn ang="0">
                <a:pos x="8042" y="5260"/>
              </a:cxn>
              <a:cxn ang="0">
                <a:pos x="8042" y="4721"/>
              </a:cxn>
              <a:cxn ang="0">
                <a:pos x="5988" y="221"/>
              </a:cxn>
              <a:cxn ang="0">
                <a:pos x="5961" y="160"/>
              </a:cxn>
              <a:cxn ang="0">
                <a:pos x="5799" y="41"/>
              </a:cxn>
              <a:cxn ang="0">
                <a:pos x="18" y="0"/>
              </a:cxn>
              <a:cxn ang="0">
                <a:pos x="0" y="9991"/>
              </a:cxn>
              <a:cxn ang="0">
                <a:pos x="5799" y="10000"/>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w="9525">
            <a:noFill/>
            <a:round/>
            <a:headEnd/>
            <a:tailEnd/>
          </a:ln>
        </p:spPr>
        <p:txBody>
          <a:bodyPr lIns="135852" tIns="67926" rIns="135852" bIns="67926"/>
          <a:lstStyle/>
          <a:p>
            <a:pPr>
              <a:defRPr/>
            </a:pPr>
            <a:endParaRPr lang="en-US"/>
          </a:p>
        </p:txBody>
      </p:sp>
      <p:sp>
        <p:nvSpPr>
          <p:cNvPr id="2" name="Title 1"/>
          <p:cNvSpPr>
            <a:spLocks noGrp="1"/>
          </p:cNvSpPr>
          <p:nvPr>
            <p:ph type="ctrTitle"/>
          </p:nvPr>
        </p:nvSpPr>
        <p:spPr>
          <a:xfrm>
            <a:off x="3107866" y="3352802"/>
            <a:ext cx="10560722" cy="3017041"/>
          </a:xfrm>
        </p:spPr>
        <p:txBody>
          <a:bodyPr anchor="b">
            <a:norm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3107866" y="6369841"/>
            <a:ext cx="10560722" cy="1501711"/>
          </a:xfrm>
        </p:spPr>
        <p:txBody>
          <a:bodyPr/>
          <a:lstStyle>
            <a:lvl1pPr marL="0" indent="0" algn="l">
              <a:buNone/>
              <a:defRPr>
                <a:solidFill>
                  <a:schemeClr val="tx1">
                    <a:lumMod val="65000"/>
                    <a:lumOff val="35000"/>
                  </a:schemeClr>
                </a:solidFill>
              </a:defRPr>
            </a:lvl1pPr>
            <a:lvl2pPr marL="679262" indent="0" algn="ctr">
              <a:buNone/>
              <a:defRPr>
                <a:solidFill>
                  <a:schemeClr val="tx1">
                    <a:tint val="75000"/>
                  </a:schemeClr>
                </a:solidFill>
              </a:defRPr>
            </a:lvl2pPr>
            <a:lvl3pPr marL="1358524" indent="0" algn="ctr">
              <a:buNone/>
              <a:defRPr>
                <a:solidFill>
                  <a:schemeClr val="tx1">
                    <a:tint val="75000"/>
                  </a:schemeClr>
                </a:solidFill>
              </a:defRPr>
            </a:lvl3pPr>
            <a:lvl4pPr marL="2037786" indent="0" algn="ctr">
              <a:buNone/>
              <a:defRPr>
                <a:solidFill>
                  <a:schemeClr val="tx1">
                    <a:tint val="75000"/>
                  </a:schemeClr>
                </a:solidFill>
              </a:defRPr>
            </a:lvl4pPr>
            <a:lvl5pPr marL="2717048" indent="0" algn="ctr">
              <a:buNone/>
              <a:defRPr>
                <a:solidFill>
                  <a:schemeClr val="tx1">
                    <a:tint val="75000"/>
                  </a:schemeClr>
                </a:solidFill>
              </a:defRPr>
            </a:lvl5pPr>
            <a:lvl6pPr marL="3396310" indent="0" algn="ctr">
              <a:buNone/>
              <a:defRPr>
                <a:solidFill>
                  <a:schemeClr val="tx1">
                    <a:tint val="75000"/>
                  </a:schemeClr>
                </a:solidFill>
              </a:defRPr>
            </a:lvl6pPr>
            <a:lvl7pPr marL="4075572" indent="0" algn="ctr">
              <a:buNone/>
              <a:defRPr>
                <a:solidFill>
                  <a:schemeClr val="tx1">
                    <a:tint val="75000"/>
                  </a:schemeClr>
                </a:solidFill>
              </a:defRPr>
            </a:lvl7pPr>
            <a:lvl8pPr marL="4754834" indent="0" algn="ctr">
              <a:buNone/>
              <a:defRPr>
                <a:solidFill>
                  <a:schemeClr val="tx1">
                    <a:tint val="75000"/>
                  </a:schemeClr>
                </a:solidFill>
              </a:defRPr>
            </a:lvl8pPr>
            <a:lvl9pPr marL="5434096"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77863" y="6038850"/>
            <a:ext cx="935037" cy="487363"/>
          </a:xfrm>
        </p:spPr>
        <p:txBody>
          <a:bodyPr/>
          <a:lstStyle>
            <a:lvl1pPr>
              <a:defRPr/>
            </a:lvl1pPr>
          </a:lstStyle>
          <a:p>
            <a:pPr>
              <a:defRPr/>
            </a:pPr>
            <a:fld id="{0BFF68E1-C7D5-40DD-8FFB-232F272B066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p:cNvSpPr>
            <a:spLocks/>
          </p:cNvSpPr>
          <p:nvPr/>
        </p:nvSpPr>
        <p:spPr bwMode="auto">
          <a:xfrm flipV="1">
            <a:off x="0" y="4222750"/>
            <a:ext cx="2174875" cy="677863"/>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2" name="Title 1"/>
          <p:cNvSpPr>
            <a:spLocks noGrp="1"/>
          </p:cNvSpPr>
          <p:nvPr>
            <p:ph type="title"/>
          </p:nvPr>
        </p:nvSpPr>
        <p:spPr>
          <a:xfrm>
            <a:off x="3107865" y="812800"/>
            <a:ext cx="10547176" cy="4156053"/>
          </a:xfrm>
        </p:spPr>
        <p:txBody>
          <a:bodyPr anchor="ctr">
            <a:normAutofit/>
          </a:bodyPr>
          <a:lstStyle>
            <a:lvl1pPr algn="l">
              <a:defRPr sz="71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3107865" y="5805395"/>
            <a:ext cx="10547176" cy="2074485"/>
          </a:xfrm>
        </p:spPr>
        <p:txBody>
          <a:bodyPr anchor="ctr">
            <a:normAutofit/>
          </a:bodyPr>
          <a:lstStyle>
            <a:lvl1pPr marL="0" indent="0" algn="l">
              <a:buNone/>
              <a:defRPr sz="2700">
                <a:solidFill>
                  <a:schemeClr val="tx1">
                    <a:lumMod val="65000"/>
                    <a:lumOff val="35000"/>
                  </a:schemeClr>
                </a:solidFill>
              </a:defRPr>
            </a:lvl1pPr>
            <a:lvl2pPr marL="679262" indent="0">
              <a:buNone/>
              <a:defRPr sz="2700">
                <a:solidFill>
                  <a:schemeClr val="tx1">
                    <a:tint val="75000"/>
                  </a:schemeClr>
                </a:solidFill>
              </a:defRPr>
            </a:lvl2pPr>
            <a:lvl3pPr marL="1358524" indent="0">
              <a:buNone/>
              <a:defRPr sz="2400">
                <a:solidFill>
                  <a:schemeClr val="tx1">
                    <a:tint val="75000"/>
                  </a:schemeClr>
                </a:solidFill>
              </a:defRPr>
            </a:lvl3pPr>
            <a:lvl4pPr marL="2037786" indent="0">
              <a:buNone/>
              <a:defRPr sz="2100">
                <a:solidFill>
                  <a:schemeClr val="tx1">
                    <a:tint val="75000"/>
                  </a:schemeClr>
                </a:solidFill>
              </a:defRPr>
            </a:lvl4pPr>
            <a:lvl5pPr marL="2717048" indent="0">
              <a:buNone/>
              <a:defRPr sz="2100">
                <a:solidFill>
                  <a:schemeClr val="tx1">
                    <a:tint val="75000"/>
                  </a:schemeClr>
                </a:solidFill>
              </a:defRPr>
            </a:lvl5pPr>
            <a:lvl6pPr marL="3396310" indent="0">
              <a:buNone/>
              <a:defRPr sz="2100">
                <a:solidFill>
                  <a:schemeClr val="tx1">
                    <a:tint val="75000"/>
                  </a:schemeClr>
                </a:solidFill>
              </a:defRPr>
            </a:lvl6pPr>
            <a:lvl7pPr marL="4075572" indent="0">
              <a:buNone/>
              <a:defRPr sz="2100">
                <a:solidFill>
                  <a:schemeClr val="tx1">
                    <a:tint val="75000"/>
                  </a:schemeClr>
                </a:solidFill>
              </a:defRPr>
            </a:lvl7pPr>
            <a:lvl8pPr marL="4754834" indent="0">
              <a:buNone/>
              <a:defRPr sz="2100">
                <a:solidFill>
                  <a:schemeClr val="tx1">
                    <a:tint val="75000"/>
                  </a:schemeClr>
                </a:solidFill>
              </a:defRPr>
            </a:lvl8pPr>
            <a:lvl9pPr marL="5434096" indent="0">
              <a:buNone/>
              <a:defRPr sz="21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17563" y="4325938"/>
            <a:ext cx="938212" cy="487362"/>
          </a:xfrm>
        </p:spPr>
        <p:txBody>
          <a:bodyPr/>
          <a:lstStyle>
            <a:lvl1pPr>
              <a:defRPr/>
            </a:lvl1pPr>
          </a:lstStyle>
          <a:p>
            <a:pPr>
              <a:defRPr/>
            </a:pPr>
            <a:fld id="{75CA882B-16D0-4A1B-9CD9-AE35B8DAB18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4222750"/>
            <a:ext cx="2174875" cy="677863"/>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6" name="TextBox 5"/>
          <p:cNvSpPr txBox="1">
            <a:spLocks noChangeArrowheads="1"/>
          </p:cNvSpPr>
          <p:nvPr/>
        </p:nvSpPr>
        <p:spPr bwMode="auto">
          <a:xfrm>
            <a:off x="2892425" y="863600"/>
            <a:ext cx="731838" cy="781050"/>
          </a:xfrm>
          <a:prstGeom prst="rect">
            <a:avLst/>
          </a:prstGeom>
          <a:noFill/>
          <a:ln w="9525">
            <a:noFill/>
            <a:miter lim="800000"/>
            <a:headEnd/>
            <a:tailEnd/>
          </a:ln>
        </p:spPr>
        <p:txBody>
          <a:bodyPr lIns="135852" tIns="67926" rIns="135852" bIns="67926" anchor="ctr"/>
          <a:lstStyle/>
          <a:p>
            <a:pPr>
              <a:defRPr/>
            </a:pPr>
            <a:r>
              <a:rPr lang="en-US" sz="11900" dirty="0">
                <a:solidFill>
                  <a:schemeClr val="accent1"/>
                </a:solidFill>
              </a:rPr>
              <a:t>“</a:t>
            </a:r>
          </a:p>
        </p:txBody>
      </p:sp>
      <p:sp>
        <p:nvSpPr>
          <p:cNvPr id="7" name="TextBox 62"/>
          <p:cNvSpPr txBox="1">
            <a:spLocks noChangeArrowheads="1"/>
          </p:cNvSpPr>
          <p:nvPr/>
        </p:nvSpPr>
        <p:spPr bwMode="auto">
          <a:xfrm>
            <a:off x="13071475" y="3873500"/>
            <a:ext cx="730250" cy="779463"/>
          </a:xfrm>
          <a:prstGeom prst="rect">
            <a:avLst/>
          </a:prstGeom>
          <a:noFill/>
          <a:ln w="9525">
            <a:noFill/>
            <a:miter lim="800000"/>
            <a:headEnd/>
            <a:tailEnd/>
          </a:ln>
        </p:spPr>
        <p:txBody>
          <a:bodyPr lIns="135852" tIns="67926" rIns="135852" bIns="67926" anchor="ctr"/>
          <a:lstStyle/>
          <a:p>
            <a:pPr>
              <a:defRPr/>
            </a:pPr>
            <a:r>
              <a:rPr lang="en-US" sz="11900" dirty="0">
                <a:solidFill>
                  <a:schemeClr val="accent1"/>
                </a:solidFill>
              </a:rPr>
              <a:t>”</a:t>
            </a:r>
          </a:p>
        </p:txBody>
      </p:sp>
      <p:sp>
        <p:nvSpPr>
          <p:cNvPr id="2" name="Title 1"/>
          <p:cNvSpPr>
            <a:spLocks noGrp="1"/>
          </p:cNvSpPr>
          <p:nvPr>
            <p:ph type="title"/>
          </p:nvPr>
        </p:nvSpPr>
        <p:spPr>
          <a:xfrm>
            <a:off x="3500998" y="812800"/>
            <a:ext cx="9775339" cy="3860800"/>
          </a:xfrm>
        </p:spPr>
        <p:txBody>
          <a:bodyPr anchor="ctr">
            <a:normAutofit/>
          </a:bodyPr>
          <a:lstStyle>
            <a:lvl1pPr algn="l">
              <a:defRPr sz="71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865555" y="4673600"/>
            <a:ext cx="9046221" cy="508000"/>
          </a:xfrm>
        </p:spPr>
        <p:txBody>
          <a:bodyPr anchor="ctr">
            <a:noAutofit/>
          </a:bodyPr>
          <a:lstStyle>
            <a:lvl1pPr marL="0" indent="0">
              <a:buFontTx/>
              <a:buNone/>
              <a:defRPr sz="2400">
                <a:solidFill>
                  <a:schemeClr val="tx1">
                    <a:lumMod val="50000"/>
                    <a:lumOff val="50000"/>
                  </a:schemeClr>
                </a:solidFill>
              </a:defRPr>
            </a:lvl1pPr>
            <a:lvl2pPr marL="679262" indent="0">
              <a:buFontTx/>
              <a:buNone/>
              <a:defRPr/>
            </a:lvl2pPr>
            <a:lvl3pPr marL="1358524" indent="0">
              <a:buFontTx/>
              <a:buNone/>
              <a:defRPr/>
            </a:lvl3pPr>
            <a:lvl4pPr marL="2037786" indent="0">
              <a:buFontTx/>
              <a:buNone/>
              <a:defRPr/>
            </a:lvl4pPr>
            <a:lvl5pPr marL="2717048"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3107865" y="5805395"/>
            <a:ext cx="10547176" cy="2074485"/>
          </a:xfrm>
        </p:spPr>
        <p:txBody>
          <a:bodyPr anchor="ctr">
            <a:normAutofit/>
          </a:bodyPr>
          <a:lstStyle>
            <a:lvl1pPr marL="0" indent="0" algn="l">
              <a:buNone/>
              <a:defRPr sz="2700">
                <a:solidFill>
                  <a:schemeClr val="tx1">
                    <a:lumMod val="65000"/>
                    <a:lumOff val="35000"/>
                  </a:schemeClr>
                </a:solidFill>
              </a:defRPr>
            </a:lvl1pPr>
            <a:lvl2pPr marL="679262" indent="0">
              <a:buNone/>
              <a:defRPr sz="2700">
                <a:solidFill>
                  <a:schemeClr val="tx1">
                    <a:tint val="75000"/>
                  </a:schemeClr>
                </a:solidFill>
              </a:defRPr>
            </a:lvl2pPr>
            <a:lvl3pPr marL="1358524" indent="0">
              <a:buNone/>
              <a:defRPr sz="2400">
                <a:solidFill>
                  <a:schemeClr val="tx1">
                    <a:tint val="75000"/>
                  </a:schemeClr>
                </a:solidFill>
              </a:defRPr>
            </a:lvl3pPr>
            <a:lvl4pPr marL="2037786" indent="0">
              <a:buNone/>
              <a:defRPr sz="2100">
                <a:solidFill>
                  <a:schemeClr val="tx1">
                    <a:tint val="75000"/>
                  </a:schemeClr>
                </a:solidFill>
              </a:defRPr>
            </a:lvl4pPr>
            <a:lvl5pPr marL="2717048" indent="0">
              <a:buNone/>
              <a:defRPr sz="2100">
                <a:solidFill>
                  <a:schemeClr val="tx1">
                    <a:tint val="75000"/>
                  </a:schemeClr>
                </a:solidFill>
              </a:defRPr>
            </a:lvl5pPr>
            <a:lvl6pPr marL="3396310" indent="0">
              <a:buNone/>
              <a:defRPr sz="2100">
                <a:solidFill>
                  <a:schemeClr val="tx1">
                    <a:tint val="75000"/>
                  </a:schemeClr>
                </a:solidFill>
              </a:defRPr>
            </a:lvl6pPr>
            <a:lvl7pPr marL="4075572" indent="0">
              <a:buNone/>
              <a:defRPr sz="2100">
                <a:solidFill>
                  <a:schemeClr val="tx1">
                    <a:tint val="75000"/>
                  </a:schemeClr>
                </a:solidFill>
              </a:defRPr>
            </a:lvl7pPr>
            <a:lvl8pPr marL="4754834" indent="0">
              <a:buNone/>
              <a:defRPr sz="2100">
                <a:solidFill>
                  <a:schemeClr val="tx1">
                    <a:tint val="75000"/>
                  </a:schemeClr>
                </a:solidFill>
              </a:defRPr>
            </a:lvl8pPr>
            <a:lvl9pPr marL="5434096" indent="0">
              <a:buNone/>
              <a:defRPr sz="21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a:xfrm>
            <a:off x="817563" y="4325938"/>
            <a:ext cx="938212" cy="487362"/>
          </a:xfrm>
        </p:spPr>
        <p:txBody>
          <a:bodyPr/>
          <a:lstStyle>
            <a:lvl1pPr>
              <a:defRPr/>
            </a:lvl1pPr>
          </a:lstStyle>
          <a:p>
            <a:pPr>
              <a:defRPr/>
            </a:pPr>
            <a:fld id="{70EE6E41-7E6E-42AA-99F2-242F45AF95F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5" name="Freeform 11"/>
          <p:cNvSpPr>
            <a:spLocks/>
          </p:cNvSpPr>
          <p:nvPr/>
        </p:nvSpPr>
        <p:spPr bwMode="auto">
          <a:xfrm flipV="1">
            <a:off x="0" y="6546850"/>
            <a:ext cx="2174875" cy="677863"/>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2" name="Title 1"/>
          <p:cNvSpPr>
            <a:spLocks noGrp="1"/>
          </p:cNvSpPr>
          <p:nvPr>
            <p:ph type="title"/>
          </p:nvPr>
        </p:nvSpPr>
        <p:spPr>
          <a:xfrm>
            <a:off x="3107865" y="3251202"/>
            <a:ext cx="10547176" cy="3633127"/>
          </a:xfrm>
        </p:spPr>
        <p:txBody>
          <a:bodyPr anchor="b">
            <a:normAutofit/>
          </a:bodyPr>
          <a:lstStyle>
            <a:lvl1pPr algn="l">
              <a:defRPr sz="71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3107865" y="6908800"/>
            <a:ext cx="10547176" cy="972829"/>
          </a:xfrm>
        </p:spPr>
        <p:txBody>
          <a:bodyPr rtlCol="0">
            <a:normAutofit/>
          </a:bodyPr>
          <a:lstStyle>
            <a:lvl1pPr>
              <a:buNone/>
              <a:defRPr lang="en-US">
                <a:solidFill>
                  <a:schemeClr val="tx1">
                    <a:lumMod val="65000"/>
                    <a:lumOff val="35000"/>
                  </a:schemeClr>
                </a:solidFill>
              </a:defRPr>
            </a:lvl1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817563" y="6643688"/>
            <a:ext cx="938212" cy="487362"/>
          </a:xfrm>
        </p:spPr>
        <p:txBody>
          <a:bodyPr/>
          <a:lstStyle>
            <a:lvl1pPr>
              <a:defRPr/>
            </a:lvl1pPr>
          </a:lstStyle>
          <a:p>
            <a:pPr>
              <a:defRPr/>
            </a:pPr>
            <a:fld id="{7B3DC638-5126-4801-812C-FC4E5FA381B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Freeform 11"/>
          <p:cNvSpPr>
            <a:spLocks/>
          </p:cNvSpPr>
          <p:nvPr/>
        </p:nvSpPr>
        <p:spPr bwMode="auto">
          <a:xfrm flipV="1">
            <a:off x="0" y="6546850"/>
            <a:ext cx="2174875" cy="677863"/>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6" name="TextBox 5"/>
          <p:cNvSpPr txBox="1">
            <a:spLocks noChangeArrowheads="1"/>
          </p:cNvSpPr>
          <p:nvPr/>
        </p:nvSpPr>
        <p:spPr bwMode="auto">
          <a:xfrm>
            <a:off x="2892425" y="863600"/>
            <a:ext cx="731838" cy="781050"/>
          </a:xfrm>
          <a:prstGeom prst="rect">
            <a:avLst/>
          </a:prstGeom>
          <a:noFill/>
          <a:ln w="9525">
            <a:noFill/>
            <a:miter lim="800000"/>
            <a:headEnd/>
            <a:tailEnd/>
          </a:ln>
        </p:spPr>
        <p:txBody>
          <a:bodyPr lIns="135852" tIns="67926" rIns="135852" bIns="67926" anchor="ctr"/>
          <a:lstStyle/>
          <a:p>
            <a:pPr>
              <a:defRPr/>
            </a:pPr>
            <a:r>
              <a:rPr lang="en-US" sz="11900" dirty="0">
                <a:solidFill>
                  <a:schemeClr val="accent1"/>
                </a:solidFill>
              </a:rPr>
              <a:t>“</a:t>
            </a:r>
          </a:p>
        </p:txBody>
      </p:sp>
      <p:sp>
        <p:nvSpPr>
          <p:cNvPr id="7" name="TextBox 62"/>
          <p:cNvSpPr txBox="1">
            <a:spLocks noChangeArrowheads="1"/>
          </p:cNvSpPr>
          <p:nvPr/>
        </p:nvSpPr>
        <p:spPr bwMode="auto">
          <a:xfrm>
            <a:off x="13071475" y="3873500"/>
            <a:ext cx="730250" cy="779463"/>
          </a:xfrm>
          <a:prstGeom prst="rect">
            <a:avLst/>
          </a:prstGeom>
          <a:noFill/>
          <a:ln w="9525">
            <a:noFill/>
            <a:miter lim="800000"/>
            <a:headEnd/>
            <a:tailEnd/>
          </a:ln>
        </p:spPr>
        <p:txBody>
          <a:bodyPr lIns="135852" tIns="67926" rIns="135852" bIns="67926" anchor="ctr"/>
          <a:lstStyle/>
          <a:p>
            <a:pPr>
              <a:defRPr/>
            </a:pPr>
            <a:r>
              <a:rPr lang="en-US" sz="11900" dirty="0">
                <a:solidFill>
                  <a:schemeClr val="accent1"/>
                </a:solidFill>
              </a:rPr>
              <a:t>”</a:t>
            </a:r>
          </a:p>
        </p:txBody>
      </p:sp>
      <p:sp>
        <p:nvSpPr>
          <p:cNvPr id="13" name="Title 1"/>
          <p:cNvSpPr>
            <a:spLocks noGrp="1"/>
          </p:cNvSpPr>
          <p:nvPr>
            <p:ph type="title"/>
          </p:nvPr>
        </p:nvSpPr>
        <p:spPr>
          <a:xfrm>
            <a:off x="3500998" y="812800"/>
            <a:ext cx="9775339" cy="3860800"/>
          </a:xfrm>
        </p:spPr>
        <p:txBody>
          <a:bodyPr anchor="ctr">
            <a:normAutofit/>
          </a:bodyPr>
          <a:lstStyle>
            <a:lvl1pPr algn="l">
              <a:defRPr sz="71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3107864" y="5791200"/>
            <a:ext cx="10701267" cy="1117600"/>
          </a:xfrm>
        </p:spPr>
        <p:txBody>
          <a:bodyPr anchor="b">
            <a:noAutofit/>
          </a:bodyPr>
          <a:lstStyle>
            <a:lvl1pPr marL="0" indent="0">
              <a:buFontTx/>
              <a:buNone/>
              <a:defRPr sz="3600">
                <a:solidFill>
                  <a:schemeClr val="accent1"/>
                </a:solidFill>
              </a:defRPr>
            </a:lvl1pPr>
            <a:lvl2pPr marL="679262" indent="0">
              <a:buFontTx/>
              <a:buNone/>
              <a:defRPr/>
            </a:lvl2pPr>
            <a:lvl3pPr marL="1358524" indent="0">
              <a:buFontTx/>
              <a:buNone/>
              <a:defRPr/>
            </a:lvl3pPr>
            <a:lvl4pPr marL="2037786" indent="0">
              <a:buFontTx/>
              <a:buNone/>
              <a:defRPr/>
            </a:lvl4pPr>
            <a:lvl5pPr marL="2717048"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3107864" y="6908800"/>
            <a:ext cx="10701267" cy="972829"/>
          </a:xfrm>
        </p:spPr>
        <p:txBody>
          <a:bodyPr rtlCol="0">
            <a:normAutofit/>
          </a:bodyPr>
          <a:lstStyle>
            <a:lvl1pPr>
              <a:buNone/>
              <a:defRPr lang="en-US">
                <a:solidFill>
                  <a:schemeClr val="tx1">
                    <a:lumMod val="65000"/>
                    <a:lumOff val="35000"/>
                  </a:schemeClr>
                </a:solidFill>
              </a:defRPr>
            </a:lvl1pPr>
          </a:lstStyle>
          <a:p>
            <a:pPr lvl="0"/>
            <a:r>
              <a:rPr lang="en-US" smtClean="0"/>
              <a:t>Click to edit Master text styles</a:t>
            </a:r>
          </a:p>
        </p:txBody>
      </p:sp>
      <p:sp>
        <p:nvSpPr>
          <p:cNvPr id="8" name="Date Placeholder 4"/>
          <p:cNvSpPr>
            <a:spLocks noGrp="1"/>
          </p:cNvSpPr>
          <p:nvPr>
            <p:ph type="dt" sz="half" idx="14"/>
          </p:nvPr>
        </p:nvSpPr>
        <p:spPr/>
        <p:txBody>
          <a:bodyPr/>
          <a:lstStyle>
            <a:lvl1pPr>
              <a:defRPr/>
            </a:lvl1pPr>
          </a:lstStyle>
          <a:p>
            <a:pPr>
              <a:defRPr/>
            </a:pPr>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a:xfrm>
            <a:off x="817563" y="6643688"/>
            <a:ext cx="938212" cy="487362"/>
          </a:xfrm>
        </p:spPr>
        <p:txBody>
          <a:bodyPr/>
          <a:lstStyle>
            <a:lvl1pPr>
              <a:defRPr/>
            </a:lvl1pPr>
          </a:lstStyle>
          <a:p>
            <a:pPr>
              <a:defRPr/>
            </a:pPr>
            <a:fld id="{666FA01E-4809-4C28-A54C-4B4CAB53512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5" name="Freeform 11"/>
          <p:cNvSpPr>
            <a:spLocks/>
          </p:cNvSpPr>
          <p:nvPr/>
        </p:nvSpPr>
        <p:spPr bwMode="auto">
          <a:xfrm flipV="1">
            <a:off x="0" y="6546850"/>
            <a:ext cx="2174875" cy="677863"/>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2" name="Title 1"/>
          <p:cNvSpPr>
            <a:spLocks noGrp="1"/>
          </p:cNvSpPr>
          <p:nvPr>
            <p:ph type="title"/>
          </p:nvPr>
        </p:nvSpPr>
        <p:spPr>
          <a:xfrm>
            <a:off x="3107866" y="836542"/>
            <a:ext cx="10547174" cy="3840027"/>
          </a:xfrm>
        </p:spPr>
        <p:txBody>
          <a:bodyPr anchor="ctr">
            <a:normAutofit/>
          </a:bodyPr>
          <a:lstStyle>
            <a:lvl1pPr algn="l">
              <a:defRPr sz="71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3107865" y="5791200"/>
            <a:ext cx="10547176" cy="1117600"/>
          </a:xfrm>
        </p:spPr>
        <p:txBody>
          <a:bodyPr anchor="b">
            <a:noAutofit/>
          </a:bodyPr>
          <a:lstStyle>
            <a:lvl1pPr marL="0" indent="0">
              <a:buFontTx/>
              <a:buNone/>
              <a:defRPr sz="3600">
                <a:solidFill>
                  <a:schemeClr val="accent1"/>
                </a:solidFill>
              </a:defRPr>
            </a:lvl1pPr>
            <a:lvl2pPr marL="679262" indent="0">
              <a:buFontTx/>
              <a:buNone/>
              <a:defRPr/>
            </a:lvl2pPr>
            <a:lvl3pPr marL="1358524" indent="0">
              <a:buFontTx/>
              <a:buNone/>
              <a:defRPr/>
            </a:lvl3pPr>
            <a:lvl4pPr marL="2037786" indent="0">
              <a:buFontTx/>
              <a:buNone/>
              <a:defRPr/>
            </a:lvl4pPr>
            <a:lvl5pPr marL="2717048"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3107865" y="6908800"/>
            <a:ext cx="10547176" cy="972829"/>
          </a:xfrm>
        </p:spPr>
        <p:txBody>
          <a:bodyPr rtlCol="0">
            <a:normAutofit/>
          </a:bodyPr>
          <a:lstStyle>
            <a:lvl1pPr>
              <a:buNone/>
              <a:defRPr lang="en-US">
                <a:solidFill>
                  <a:schemeClr val="tx1">
                    <a:lumMod val="65000"/>
                    <a:lumOff val="35000"/>
                  </a:schemeClr>
                </a:solidFill>
              </a:defRPr>
            </a:lvl1pPr>
          </a:lstStyle>
          <a:p>
            <a:pPr lvl="0"/>
            <a:r>
              <a:rPr lang="en-US" smtClean="0"/>
              <a:t>Click to edit Master text styles</a:t>
            </a:r>
          </a:p>
        </p:txBody>
      </p:sp>
      <p:sp>
        <p:nvSpPr>
          <p:cNvPr id="6" name="Date Placeholder 4"/>
          <p:cNvSpPr>
            <a:spLocks noGrp="1"/>
          </p:cNvSpPr>
          <p:nvPr>
            <p:ph type="dt" sz="half" idx="14"/>
          </p:nvPr>
        </p:nvSpPr>
        <p:spPr/>
        <p:txBody>
          <a:bodyPr/>
          <a:lstStyle>
            <a:lvl1pPr>
              <a:defRPr/>
            </a:lvl1pPr>
          </a:lstStyle>
          <a:p>
            <a:pPr>
              <a:defRPr/>
            </a:pPr>
            <a:endParaRPr lang="en-US"/>
          </a:p>
        </p:txBody>
      </p:sp>
      <p:sp>
        <p:nvSpPr>
          <p:cNvPr id="7" name="Footer Placeholder 5"/>
          <p:cNvSpPr>
            <a:spLocks noGrp="1"/>
          </p:cNvSpPr>
          <p:nvPr>
            <p:ph type="ftr" sz="quarter" idx="15"/>
          </p:nvPr>
        </p:nvSpPr>
        <p:spPr/>
        <p:txBody>
          <a:bodyPr/>
          <a:lstStyle>
            <a:lvl1pPr>
              <a:defRPr/>
            </a:lvl1pPr>
          </a:lstStyle>
          <a:p>
            <a:pPr>
              <a:defRPr/>
            </a:pPr>
            <a:endParaRPr lang="en-US"/>
          </a:p>
        </p:txBody>
      </p:sp>
      <p:sp>
        <p:nvSpPr>
          <p:cNvPr id="8" name="Slide Number Placeholder 6"/>
          <p:cNvSpPr>
            <a:spLocks noGrp="1"/>
          </p:cNvSpPr>
          <p:nvPr>
            <p:ph type="sldNum" sz="quarter" idx="16"/>
          </p:nvPr>
        </p:nvSpPr>
        <p:spPr>
          <a:xfrm>
            <a:off x="817563" y="6643688"/>
            <a:ext cx="938212" cy="487362"/>
          </a:xfrm>
        </p:spPr>
        <p:txBody>
          <a:bodyPr/>
          <a:lstStyle>
            <a:lvl1pPr>
              <a:defRPr/>
            </a:lvl1pPr>
          </a:lstStyle>
          <a:p>
            <a:pPr>
              <a:defRPr/>
            </a:pPr>
            <a:fld id="{8BEE09ED-927B-4B95-B526-55C88ADBB2D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p:cNvSpPr>
            <a:spLocks/>
          </p:cNvSpPr>
          <p:nvPr/>
        </p:nvSpPr>
        <p:spPr bwMode="auto">
          <a:xfrm flipV="1">
            <a:off x="0" y="947738"/>
            <a:ext cx="2174875" cy="677862"/>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501E2F-F38E-4155-9B79-3BC74E21CBB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p:cNvSpPr>
            <a:spLocks/>
          </p:cNvSpPr>
          <p:nvPr/>
        </p:nvSpPr>
        <p:spPr bwMode="auto">
          <a:xfrm flipV="1">
            <a:off x="0" y="947738"/>
            <a:ext cx="2174875" cy="677862"/>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2" name="Vertical Title 1"/>
          <p:cNvSpPr>
            <a:spLocks noGrp="1"/>
          </p:cNvSpPr>
          <p:nvPr>
            <p:ph type="title" orient="vert"/>
          </p:nvPr>
        </p:nvSpPr>
        <p:spPr>
          <a:xfrm>
            <a:off x="11005656" y="836542"/>
            <a:ext cx="2649811" cy="7045089"/>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107866" y="836542"/>
            <a:ext cx="7546157" cy="70450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9613C5-BBCE-4994-A3A8-BC80DABDC86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p:cNvSpPr>
            <a:spLocks/>
          </p:cNvSpPr>
          <p:nvPr/>
        </p:nvSpPr>
        <p:spPr bwMode="auto">
          <a:xfrm flipV="1">
            <a:off x="0" y="947738"/>
            <a:ext cx="2174875" cy="677862"/>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2" name="Title 1"/>
          <p:cNvSpPr>
            <a:spLocks noGrp="1"/>
          </p:cNvSpPr>
          <p:nvPr>
            <p:ph type="title"/>
          </p:nvPr>
        </p:nvSpPr>
        <p:spPr>
          <a:xfrm>
            <a:off x="3112323" y="832147"/>
            <a:ext cx="10542718" cy="170785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107865" y="2844800"/>
            <a:ext cx="10547176" cy="50368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C74812-1977-436C-9024-6E2DF5A5352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p:cNvSpPr>
            <a:spLocks/>
          </p:cNvSpPr>
          <p:nvPr/>
        </p:nvSpPr>
        <p:spPr bwMode="auto">
          <a:xfrm flipV="1">
            <a:off x="0" y="4222750"/>
            <a:ext cx="2174875" cy="677863"/>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2" name="Title 1"/>
          <p:cNvSpPr>
            <a:spLocks noGrp="1"/>
          </p:cNvSpPr>
          <p:nvPr>
            <p:ph type="title"/>
          </p:nvPr>
        </p:nvSpPr>
        <p:spPr>
          <a:xfrm>
            <a:off x="3107865" y="2766083"/>
            <a:ext cx="10547176" cy="1958400"/>
          </a:xfrm>
        </p:spPr>
        <p:txBody>
          <a:bodyPr anchor="b"/>
          <a:lstStyle>
            <a:lvl1pPr algn="l">
              <a:defRPr sz="59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3107865" y="4775200"/>
            <a:ext cx="10547176" cy="1147200"/>
          </a:xfrm>
        </p:spPr>
        <p:txBody>
          <a:bodyPr/>
          <a:lstStyle>
            <a:lvl1pPr marL="0" indent="0" algn="l">
              <a:buNone/>
              <a:defRPr sz="3000">
                <a:solidFill>
                  <a:schemeClr val="tx1">
                    <a:lumMod val="65000"/>
                    <a:lumOff val="35000"/>
                  </a:schemeClr>
                </a:solidFill>
              </a:defRPr>
            </a:lvl1pPr>
            <a:lvl2pPr marL="679262" indent="0">
              <a:buNone/>
              <a:defRPr sz="2700">
                <a:solidFill>
                  <a:schemeClr val="tx1">
                    <a:tint val="75000"/>
                  </a:schemeClr>
                </a:solidFill>
              </a:defRPr>
            </a:lvl2pPr>
            <a:lvl3pPr marL="1358524" indent="0">
              <a:buNone/>
              <a:defRPr sz="2400">
                <a:solidFill>
                  <a:schemeClr val="tx1">
                    <a:tint val="75000"/>
                  </a:schemeClr>
                </a:solidFill>
              </a:defRPr>
            </a:lvl3pPr>
            <a:lvl4pPr marL="2037786" indent="0">
              <a:buNone/>
              <a:defRPr sz="2100">
                <a:solidFill>
                  <a:schemeClr val="tx1">
                    <a:tint val="75000"/>
                  </a:schemeClr>
                </a:solidFill>
              </a:defRPr>
            </a:lvl4pPr>
            <a:lvl5pPr marL="2717048" indent="0">
              <a:buNone/>
              <a:defRPr sz="2100">
                <a:solidFill>
                  <a:schemeClr val="tx1">
                    <a:tint val="75000"/>
                  </a:schemeClr>
                </a:solidFill>
              </a:defRPr>
            </a:lvl5pPr>
            <a:lvl6pPr marL="3396310" indent="0">
              <a:buNone/>
              <a:defRPr sz="2100">
                <a:solidFill>
                  <a:schemeClr val="tx1">
                    <a:tint val="75000"/>
                  </a:schemeClr>
                </a:solidFill>
              </a:defRPr>
            </a:lvl6pPr>
            <a:lvl7pPr marL="4075572" indent="0">
              <a:buNone/>
              <a:defRPr sz="2100">
                <a:solidFill>
                  <a:schemeClr val="tx1">
                    <a:tint val="75000"/>
                  </a:schemeClr>
                </a:solidFill>
              </a:defRPr>
            </a:lvl7pPr>
            <a:lvl8pPr marL="4754834" indent="0">
              <a:buNone/>
              <a:defRPr sz="2100">
                <a:solidFill>
                  <a:schemeClr val="tx1">
                    <a:tint val="75000"/>
                  </a:schemeClr>
                </a:solidFill>
              </a:defRPr>
            </a:lvl8pPr>
            <a:lvl9pPr marL="5434096" indent="0">
              <a:buNone/>
              <a:defRPr sz="21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17563" y="4325938"/>
            <a:ext cx="938212" cy="487362"/>
          </a:xfrm>
        </p:spPr>
        <p:txBody>
          <a:bodyPr/>
          <a:lstStyle>
            <a:lvl1pPr>
              <a:defRPr/>
            </a:lvl1pPr>
          </a:lstStyle>
          <a:p>
            <a:pPr>
              <a:defRPr/>
            </a:pPr>
            <a:fld id="{958BDC6E-0203-4E22-9507-7C4F396BC15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11"/>
          <p:cNvSpPr>
            <a:spLocks/>
          </p:cNvSpPr>
          <p:nvPr/>
        </p:nvSpPr>
        <p:spPr bwMode="auto">
          <a:xfrm flipV="1">
            <a:off x="0" y="947738"/>
            <a:ext cx="2174875" cy="677862"/>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107866" y="2848942"/>
            <a:ext cx="5116050" cy="502319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539692" y="2848942"/>
            <a:ext cx="5115349" cy="502319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F2728BA-D43F-44F8-8308-8CBA7B2750C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11"/>
          <p:cNvSpPr>
            <a:spLocks/>
          </p:cNvSpPr>
          <p:nvPr/>
        </p:nvSpPr>
        <p:spPr bwMode="auto">
          <a:xfrm flipV="1">
            <a:off x="0" y="947738"/>
            <a:ext cx="2174875" cy="677862"/>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624563" y="2968835"/>
            <a:ext cx="4599354" cy="768349"/>
          </a:xfrm>
        </p:spPr>
        <p:txBody>
          <a:bodyPr anchor="b">
            <a:noAutofit/>
          </a:bodyPr>
          <a:lstStyle>
            <a:lvl1pPr marL="0" indent="0">
              <a:buNone/>
              <a:defRPr sz="3600" b="0"/>
            </a:lvl1pPr>
            <a:lvl2pPr marL="679262" indent="0">
              <a:buNone/>
              <a:defRPr sz="3000" b="1"/>
            </a:lvl2pPr>
            <a:lvl3pPr marL="1358524" indent="0">
              <a:buNone/>
              <a:defRPr sz="2700" b="1"/>
            </a:lvl3pPr>
            <a:lvl4pPr marL="2037786" indent="0">
              <a:buNone/>
              <a:defRPr sz="2400" b="1"/>
            </a:lvl4pPr>
            <a:lvl5pPr marL="2717048" indent="0">
              <a:buNone/>
              <a:defRPr sz="2400" b="1"/>
            </a:lvl5pPr>
            <a:lvl6pPr marL="3396310" indent="0">
              <a:buNone/>
              <a:defRPr sz="2400" b="1"/>
            </a:lvl6pPr>
            <a:lvl7pPr marL="4075572" indent="0">
              <a:buNone/>
              <a:defRPr sz="2400" b="1"/>
            </a:lvl7pPr>
            <a:lvl8pPr marL="4754834" indent="0">
              <a:buNone/>
              <a:defRPr sz="2400" b="1"/>
            </a:lvl8pPr>
            <a:lvl9pPr marL="5434096"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3107864" y="3737185"/>
            <a:ext cx="5116051" cy="41409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9049847" y="2964531"/>
            <a:ext cx="4597182" cy="768349"/>
          </a:xfrm>
        </p:spPr>
        <p:txBody>
          <a:bodyPr anchor="b">
            <a:noAutofit/>
          </a:bodyPr>
          <a:lstStyle>
            <a:lvl1pPr marL="0" indent="0">
              <a:buNone/>
              <a:defRPr sz="3600" b="0"/>
            </a:lvl1pPr>
            <a:lvl2pPr marL="679262" indent="0">
              <a:buNone/>
              <a:defRPr sz="3000" b="1"/>
            </a:lvl2pPr>
            <a:lvl3pPr marL="1358524" indent="0">
              <a:buNone/>
              <a:defRPr sz="2700" b="1"/>
            </a:lvl3pPr>
            <a:lvl4pPr marL="2037786" indent="0">
              <a:buNone/>
              <a:defRPr sz="2400" b="1"/>
            </a:lvl4pPr>
            <a:lvl5pPr marL="2717048" indent="0">
              <a:buNone/>
              <a:defRPr sz="2400" b="1"/>
            </a:lvl5pPr>
            <a:lvl6pPr marL="3396310" indent="0">
              <a:buNone/>
              <a:defRPr sz="2400" b="1"/>
            </a:lvl6pPr>
            <a:lvl7pPr marL="4075572" indent="0">
              <a:buNone/>
              <a:defRPr sz="2400" b="1"/>
            </a:lvl7pPr>
            <a:lvl8pPr marL="4754834" indent="0">
              <a:buNone/>
              <a:defRPr sz="2400" b="1"/>
            </a:lvl8pPr>
            <a:lvl9pPr marL="5434096"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8533944" y="3732881"/>
            <a:ext cx="5113088" cy="41409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E8442198-888A-478B-B71F-C0C2195BABB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p:cNvSpPr>
            <a:spLocks/>
          </p:cNvSpPr>
          <p:nvPr/>
        </p:nvSpPr>
        <p:spPr bwMode="auto">
          <a:xfrm flipV="1">
            <a:off x="0" y="947738"/>
            <a:ext cx="2174875" cy="677862"/>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2" name="Title 1"/>
          <p:cNvSpPr>
            <a:spLocks noGrp="1"/>
          </p:cNvSpPr>
          <p:nvPr>
            <p:ph type="title"/>
          </p:nvPr>
        </p:nvSpPr>
        <p:spPr>
          <a:xfrm>
            <a:off x="3112320" y="832147"/>
            <a:ext cx="10542720" cy="1707853"/>
          </a:xfrm>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46D12B1F-F4FB-47C4-BD14-801EF603B42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p:cNvSpPr>
            <a:spLocks/>
          </p:cNvSpPr>
          <p:nvPr/>
        </p:nvSpPr>
        <p:spPr bwMode="auto">
          <a:xfrm flipV="1">
            <a:off x="0" y="947738"/>
            <a:ext cx="2174875" cy="677862"/>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2F1A6DA3-D664-4A48-80FC-A4B26086E39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p:cNvSpPr>
            <a:spLocks/>
          </p:cNvSpPr>
          <p:nvPr/>
        </p:nvSpPr>
        <p:spPr bwMode="auto">
          <a:xfrm flipV="1">
            <a:off x="0" y="947738"/>
            <a:ext cx="2174875" cy="677862"/>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2" name="Title 1"/>
          <p:cNvSpPr>
            <a:spLocks noGrp="1"/>
          </p:cNvSpPr>
          <p:nvPr>
            <p:ph type="title"/>
          </p:nvPr>
        </p:nvSpPr>
        <p:spPr>
          <a:xfrm>
            <a:off x="3107864" y="594784"/>
            <a:ext cx="4207334" cy="1301749"/>
          </a:xfrm>
        </p:spPr>
        <p:txBody>
          <a:bodyPr anchor="b"/>
          <a:lstStyle>
            <a:lvl1pPr algn="l">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7589590" y="594786"/>
            <a:ext cx="6065450" cy="7219951"/>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107864" y="2131484"/>
            <a:ext cx="4207334" cy="5683248"/>
          </a:xfrm>
        </p:spPr>
        <p:txBody>
          <a:bodyPr/>
          <a:lstStyle>
            <a:lvl1pPr marL="0" indent="0">
              <a:buNone/>
              <a:defRPr sz="2100"/>
            </a:lvl1pPr>
            <a:lvl2pPr marL="679262" indent="0">
              <a:buNone/>
              <a:defRPr sz="1800"/>
            </a:lvl2pPr>
            <a:lvl3pPr marL="1358524" indent="0">
              <a:buNone/>
              <a:defRPr sz="1500"/>
            </a:lvl3pPr>
            <a:lvl4pPr marL="2037786" indent="0">
              <a:buNone/>
              <a:defRPr sz="1300"/>
            </a:lvl4pPr>
            <a:lvl5pPr marL="2717048" indent="0">
              <a:buNone/>
              <a:defRPr sz="1300"/>
            </a:lvl5pPr>
            <a:lvl6pPr marL="3396310" indent="0">
              <a:buNone/>
              <a:defRPr sz="1300"/>
            </a:lvl6pPr>
            <a:lvl7pPr marL="4075572" indent="0">
              <a:buNone/>
              <a:defRPr sz="1300"/>
            </a:lvl7pPr>
            <a:lvl8pPr marL="4754834" indent="0">
              <a:buNone/>
              <a:defRPr sz="1300"/>
            </a:lvl8pPr>
            <a:lvl9pPr marL="5434096" indent="0">
              <a:buNone/>
              <a:defRPr sz="13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2A4C37F5-2E15-43E5-A23A-9ED50DED6B4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6546850"/>
            <a:ext cx="2174875" cy="677863"/>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2" name="Title 1"/>
          <p:cNvSpPr>
            <a:spLocks noGrp="1"/>
          </p:cNvSpPr>
          <p:nvPr>
            <p:ph type="title"/>
          </p:nvPr>
        </p:nvSpPr>
        <p:spPr>
          <a:xfrm>
            <a:off x="3107865" y="6400800"/>
            <a:ext cx="10547176" cy="755651"/>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107865" y="846620"/>
            <a:ext cx="10547176" cy="5139960"/>
          </a:xfrm>
        </p:spPr>
        <p:txBody>
          <a:bodyPr rtlCol="0">
            <a:normAutofit/>
          </a:bodyPr>
          <a:lstStyle>
            <a:lvl1pPr marL="0" indent="0" algn="ctr">
              <a:buNone/>
              <a:defRPr sz="2400"/>
            </a:lvl1pPr>
            <a:lvl2pPr marL="679262" indent="0">
              <a:buNone/>
              <a:defRPr sz="2400"/>
            </a:lvl2pPr>
            <a:lvl3pPr marL="1358524" indent="0">
              <a:buNone/>
              <a:defRPr sz="2400"/>
            </a:lvl3pPr>
            <a:lvl4pPr marL="2037786" indent="0">
              <a:buNone/>
              <a:defRPr sz="2400"/>
            </a:lvl4pPr>
            <a:lvl5pPr marL="2717048" indent="0">
              <a:buNone/>
              <a:defRPr sz="2400"/>
            </a:lvl5pPr>
            <a:lvl6pPr marL="3396310" indent="0">
              <a:buNone/>
              <a:defRPr sz="2400"/>
            </a:lvl6pPr>
            <a:lvl7pPr marL="4075572" indent="0">
              <a:buNone/>
              <a:defRPr sz="2400"/>
            </a:lvl7pPr>
            <a:lvl8pPr marL="4754834" indent="0">
              <a:buNone/>
              <a:defRPr sz="2400"/>
            </a:lvl8pPr>
            <a:lvl9pPr marL="5434096" indent="0">
              <a:buNone/>
              <a:defRPr sz="24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107865" y="7156451"/>
            <a:ext cx="10547176" cy="658283"/>
          </a:xfrm>
        </p:spPr>
        <p:txBody>
          <a:bodyPr>
            <a:normAutofit/>
          </a:bodyPr>
          <a:lstStyle>
            <a:lvl1pPr marL="0" indent="0">
              <a:buNone/>
              <a:defRPr sz="1800"/>
            </a:lvl1pPr>
            <a:lvl2pPr marL="679262" indent="0">
              <a:buNone/>
              <a:defRPr sz="1800"/>
            </a:lvl2pPr>
            <a:lvl3pPr marL="1358524" indent="0">
              <a:buNone/>
              <a:defRPr sz="1500"/>
            </a:lvl3pPr>
            <a:lvl4pPr marL="2037786" indent="0">
              <a:buNone/>
              <a:defRPr sz="1300"/>
            </a:lvl4pPr>
            <a:lvl5pPr marL="2717048" indent="0">
              <a:buNone/>
              <a:defRPr sz="1300"/>
            </a:lvl5pPr>
            <a:lvl6pPr marL="3396310" indent="0">
              <a:buNone/>
              <a:defRPr sz="1300"/>
            </a:lvl6pPr>
            <a:lvl7pPr marL="4075572" indent="0">
              <a:buNone/>
              <a:defRPr sz="1300"/>
            </a:lvl7pPr>
            <a:lvl8pPr marL="4754834" indent="0">
              <a:buNone/>
              <a:defRPr sz="1300"/>
            </a:lvl8pPr>
            <a:lvl9pPr marL="5434096" indent="0">
              <a:buNone/>
              <a:defRPr sz="13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817563" y="6643688"/>
            <a:ext cx="938212" cy="487362"/>
          </a:xfrm>
        </p:spPr>
        <p:txBody>
          <a:bodyPr/>
          <a:lstStyle>
            <a:lvl1pPr>
              <a:defRPr/>
            </a:lvl1pPr>
          </a:lstStyle>
          <a:p>
            <a:pPr>
              <a:defRPr/>
            </a:pPr>
            <a:fld id="{C16CD6F0-B3B7-4DBD-8775-105B37F051C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1026" name="Group 35"/>
          <p:cNvGrpSpPr>
            <a:grpSpLocks/>
          </p:cNvGrpSpPr>
          <p:nvPr/>
        </p:nvGrpSpPr>
        <p:grpSpPr bwMode="auto">
          <a:xfrm>
            <a:off x="0" y="304800"/>
            <a:ext cx="3170238" cy="8851900"/>
            <a:chOff x="2487613" y="285750"/>
            <a:chExt cx="2428875" cy="5654676"/>
          </a:xfrm>
        </p:grpSpPr>
        <p:sp>
          <p:nvSpPr>
            <p:cNvPr id="1046" name="Freeform 11"/>
            <p:cNvSpPr>
              <a:spLocks/>
            </p:cNvSpPr>
            <p:nvPr/>
          </p:nvSpPr>
          <p:spPr bwMode="auto">
            <a:xfrm>
              <a:off x="2487613" y="2284561"/>
              <a:ext cx="85138" cy="533422"/>
            </a:xfrm>
            <a:custGeom>
              <a:avLst/>
              <a:gdLst/>
              <a:ahLst/>
              <a:cxnLst>
                <a:cxn ang="0">
                  <a:pos x="22" y="136"/>
                </a:cxn>
                <a:cxn ang="0">
                  <a:pos x="17" y="80"/>
                </a:cxn>
                <a:cxn ang="0">
                  <a:pos x="0" y="0"/>
                </a:cxn>
                <a:cxn ang="0">
                  <a:pos x="0" y="35"/>
                </a:cxn>
                <a:cxn ang="0">
                  <a:pos x="20" y="124"/>
                </a:cxn>
                <a:cxn ang="0">
                  <a:pos x="22" y="136"/>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a:defRPr/>
              </a:pPr>
              <a:endParaRPr lang="en-US"/>
            </a:p>
          </p:txBody>
        </p:sp>
        <p:sp>
          <p:nvSpPr>
            <p:cNvPr id="1047" name="Freeform 12"/>
            <p:cNvSpPr>
              <a:spLocks/>
            </p:cNvSpPr>
            <p:nvPr/>
          </p:nvSpPr>
          <p:spPr bwMode="auto">
            <a:xfrm>
              <a:off x="2597077" y="2779446"/>
              <a:ext cx="549750" cy="1977514"/>
            </a:xfrm>
            <a:custGeom>
              <a:avLst/>
              <a:gdLst/>
              <a:ahLst/>
              <a:cxnLst>
                <a:cxn ang="0">
                  <a:pos x="86" y="350"/>
                </a:cxn>
                <a:cxn ang="0">
                  <a:pos x="139" y="504"/>
                </a:cxn>
                <a:cxn ang="0">
                  <a:pos x="140" y="478"/>
                </a:cxn>
                <a:cxn ang="0">
                  <a:pos x="95" y="347"/>
                </a:cxn>
                <a:cxn ang="0">
                  <a:pos x="0" y="0"/>
                </a:cxn>
                <a:cxn ang="0">
                  <a:pos x="6" y="61"/>
                </a:cxn>
                <a:cxn ang="0">
                  <a:pos x="86" y="350"/>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a:defRPr/>
              </a:pPr>
              <a:endParaRPr lang="en-US"/>
            </a:p>
          </p:txBody>
        </p:sp>
        <p:sp>
          <p:nvSpPr>
            <p:cNvPr id="1048" name="Freeform 13"/>
            <p:cNvSpPr>
              <a:spLocks/>
            </p:cNvSpPr>
            <p:nvPr/>
          </p:nvSpPr>
          <p:spPr bwMode="auto">
            <a:xfrm>
              <a:off x="3174801" y="4730593"/>
              <a:ext cx="519343" cy="1209833"/>
            </a:xfrm>
            <a:custGeom>
              <a:avLst/>
              <a:gdLst/>
              <a:ahLst/>
              <a:cxnLst>
                <a:cxn ang="0">
                  <a:pos x="8" y="22"/>
                </a:cxn>
                <a:cxn ang="0">
                  <a:pos x="0" y="0"/>
                </a:cxn>
                <a:cxn ang="0">
                  <a:pos x="0" y="29"/>
                </a:cxn>
                <a:cxn ang="0">
                  <a:pos x="68" y="194"/>
                </a:cxn>
                <a:cxn ang="0">
                  <a:pos x="123" y="308"/>
                </a:cxn>
                <a:cxn ang="0">
                  <a:pos x="132" y="308"/>
                </a:cxn>
                <a:cxn ang="0">
                  <a:pos x="77" y="190"/>
                </a:cxn>
                <a:cxn ang="0">
                  <a:pos x="8" y="22"/>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a:defRPr/>
              </a:pPr>
              <a:endParaRPr lang="en-US"/>
            </a:p>
          </p:txBody>
        </p:sp>
        <p:sp>
          <p:nvSpPr>
            <p:cNvPr id="1049" name="Freeform 14"/>
            <p:cNvSpPr>
              <a:spLocks/>
            </p:cNvSpPr>
            <p:nvPr/>
          </p:nvSpPr>
          <p:spPr bwMode="auto">
            <a:xfrm>
              <a:off x="3304941" y="5631123"/>
              <a:ext cx="145951" cy="309303"/>
            </a:xfrm>
            <a:custGeom>
              <a:avLst/>
              <a:gdLst/>
              <a:ahLst/>
              <a:cxnLst>
                <a:cxn ang="0">
                  <a:pos x="28" y="79"/>
                </a:cxn>
                <a:cxn ang="0">
                  <a:pos x="37" y="79"/>
                </a:cxn>
                <a:cxn ang="0">
                  <a:pos x="0" y="0"/>
                </a:cxn>
                <a:cxn ang="0">
                  <a:pos x="28" y="79"/>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a:defRPr/>
              </a:pPr>
              <a:endParaRPr lang="en-US"/>
            </a:p>
          </p:txBody>
        </p:sp>
        <p:sp>
          <p:nvSpPr>
            <p:cNvPr id="1050" name="Freeform 15"/>
            <p:cNvSpPr>
              <a:spLocks/>
            </p:cNvSpPr>
            <p:nvPr/>
          </p:nvSpPr>
          <p:spPr bwMode="auto">
            <a:xfrm>
              <a:off x="2572751" y="2817982"/>
              <a:ext cx="700567" cy="2834436"/>
            </a:xfrm>
            <a:custGeom>
              <a:avLst/>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a:defRPr/>
              </a:pPr>
              <a:endParaRPr lang="en-US"/>
            </a:p>
          </p:txBody>
        </p:sp>
        <p:sp>
          <p:nvSpPr>
            <p:cNvPr id="1051" name="Freeform 16"/>
            <p:cNvSpPr>
              <a:spLocks/>
            </p:cNvSpPr>
            <p:nvPr/>
          </p:nvSpPr>
          <p:spPr bwMode="auto">
            <a:xfrm>
              <a:off x="2507073" y="285750"/>
              <a:ext cx="90003" cy="2493696"/>
            </a:xfrm>
            <a:custGeom>
              <a:avLst/>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a:defRPr/>
              </a:pPr>
              <a:endParaRPr lang="en-US"/>
            </a:p>
          </p:txBody>
        </p:sp>
        <p:sp>
          <p:nvSpPr>
            <p:cNvPr id="1052" name="Freeform 17"/>
            <p:cNvSpPr>
              <a:spLocks/>
            </p:cNvSpPr>
            <p:nvPr/>
          </p:nvSpPr>
          <p:spPr bwMode="auto">
            <a:xfrm>
              <a:off x="2553291" y="2598935"/>
              <a:ext cx="68111" cy="420855"/>
            </a:xfrm>
            <a:custGeom>
              <a:avLst/>
              <a:gdLst/>
              <a:ahLst/>
              <a:cxnLst>
                <a:cxn ang="0">
                  <a:pos x="0" y="0"/>
                </a:cxn>
                <a:cxn ang="0">
                  <a:pos x="5" y="56"/>
                </a:cxn>
                <a:cxn ang="0">
                  <a:pos x="17" y="107"/>
                </a:cxn>
                <a:cxn ang="0">
                  <a:pos x="11" y="46"/>
                </a:cxn>
                <a:cxn ang="0">
                  <a:pos x="10" y="43"/>
                </a:cxn>
                <a:cxn ang="0">
                  <a:pos x="0" y="0"/>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a:defRPr/>
              </a:pPr>
              <a:endParaRPr lang="en-US"/>
            </a:p>
          </p:txBody>
        </p:sp>
        <p:sp>
          <p:nvSpPr>
            <p:cNvPr id="1053" name="Freeform 18"/>
            <p:cNvSpPr>
              <a:spLocks/>
            </p:cNvSpPr>
            <p:nvPr/>
          </p:nvSpPr>
          <p:spPr bwMode="auto">
            <a:xfrm>
              <a:off x="3143178" y="4756960"/>
              <a:ext cx="161762" cy="874163"/>
            </a:xfrm>
            <a:custGeom>
              <a:avLst/>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a:defRPr/>
              </a:pPr>
              <a:endParaRPr lang="en-US"/>
            </a:p>
          </p:txBody>
        </p:sp>
        <p:sp>
          <p:nvSpPr>
            <p:cNvPr id="1054" name="Freeform 19"/>
            <p:cNvSpPr>
              <a:spLocks/>
            </p:cNvSpPr>
            <p:nvPr/>
          </p:nvSpPr>
          <p:spPr bwMode="auto">
            <a:xfrm>
              <a:off x="3146827" y="1282620"/>
              <a:ext cx="1769661" cy="3447973"/>
            </a:xfrm>
            <a:custGeom>
              <a:avLst/>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a:defRPr/>
              </a:pPr>
              <a:endParaRPr lang="en-US"/>
            </a:p>
          </p:txBody>
        </p:sp>
        <p:sp>
          <p:nvSpPr>
            <p:cNvPr id="1055" name="Freeform 20"/>
            <p:cNvSpPr>
              <a:spLocks/>
            </p:cNvSpPr>
            <p:nvPr/>
          </p:nvSpPr>
          <p:spPr bwMode="auto">
            <a:xfrm>
              <a:off x="3273318" y="5652419"/>
              <a:ext cx="138654" cy="288007"/>
            </a:xfrm>
            <a:custGeom>
              <a:avLst/>
              <a:gdLst/>
              <a:ahLst/>
              <a:cxnLst>
                <a:cxn ang="0">
                  <a:pos x="0" y="0"/>
                </a:cxn>
                <a:cxn ang="0">
                  <a:pos x="26" y="73"/>
                </a:cxn>
                <a:cxn ang="0">
                  <a:pos x="35" y="73"/>
                </a:cxn>
                <a:cxn ang="0">
                  <a:pos x="0" y="0"/>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a:defRPr/>
              </a:pPr>
              <a:endParaRPr lang="en-US"/>
            </a:p>
          </p:txBody>
        </p:sp>
        <p:sp>
          <p:nvSpPr>
            <p:cNvPr id="1056" name="Freeform 21"/>
            <p:cNvSpPr>
              <a:spLocks/>
            </p:cNvSpPr>
            <p:nvPr/>
          </p:nvSpPr>
          <p:spPr bwMode="auto">
            <a:xfrm>
              <a:off x="3143178" y="4655549"/>
              <a:ext cx="31623" cy="189638"/>
            </a:xfrm>
            <a:custGeom>
              <a:avLst/>
              <a:gdLst/>
              <a:ahLst/>
              <a:cxnLst>
                <a:cxn ang="0">
                  <a:pos x="7" y="44"/>
                </a:cxn>
                <a:cxn ang="0">
                  <a:pos x="8" y="48"/>
                </a:cxn>
                <a:cxn ang="0">
                  <a:pos x="8" y="19"/>
                </a:cxn>
                <a:cxn ang="0">
                  <a:pos x="1" y="0"/>
                </a:cxn>
                <a:cxn ang="0">
                  <a:pos x="0" y="26"/>
                </a:cxn>
                <a:cxn ang="0">
                  <a:pos x="7" y="44"/>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a:defRPr/>
              </a:pPr>
              <a:endParaRPr lang="en-US"/>
            </a:p>
          </p:txBody>
        </p:sp>
        <p:sp>
          <p:nvSpPr>
            <p:cNvPr id="1057" name="Freeform 22"/>
            <p:cNvSpPr>
              <a:spLocks/>
            </p:cNvSpPr>
            <p:nvPr/>
          </p:nvSpPr>
          <p:spPr bwMode="auto">
            <a:xfrm>
              <a:off x="3211289" y="5410047"/>
              <a:ext cx="203115" cy="530379"/>
            </a:xfrm>
            <a:custGeom>
              <a:avLst/>
              <a:gdLst/>
              <a:ahLst/>
              <a:cxnLst>
                <a:cxn ang="0">
                  <a:pos x="7" y="18"/>
                </a:cxn>
                <a:cxn ang="0">
                  <a:pos x="0" y="0"/>
                </a:cxn>
                <a:cxn ang="0">
                  <a:pos x="12" y="48"/>
                </a:cxn>
                <a:cxn ang="0">
                  <a:pos x="16" y="62"/>
                </a:cxn>
                <a:cxn ang="0">
                  <a:pos x="51" y="135"/>
                </a:cxn>
                <a:cxn ang="0">
                  <a:pos x="52" y="135"/>
                </a:cxn>
                <a:cxn ang="0">
                  <a:pos x="24" y="56"/>
                </a:cxn>
                <a:cxn ang="0">
                  <a:pos x="7" y="18"/>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a:defRPr/>
              </a:pPr>
              <a:endParaRPr lang="en-US"/>
            </a:p>
          </p:txBody>
        </p:sp>
      </p:grpSp>
      <p:grpSp>
        <p:nvGrpSpPr>
          <p:cNvPr id="1027" name="Group 48"/>
          <p:cNvGrpSpPr>
            <a:grpSpLocks/>
          </p:cNvGrpSpPr>
          <p:nvPr/>
        </p:nvGrpSpPr>
        <p:grpSpPr bwMode="auto">
          <a:xfrm>
            <a:off x="33338" y="0"/>
            <a:ext cx="3124200" cy="9137650"/>
            <a:chOff x="6627813" y="195717"/>
            <a:chExt cx="1952625" cy="5678034"/>
          </a:xfrm>
        </p:grpSpPr>
        <p:sp>
          <p:nvSpPr>
            <p:cNvPr id="1034" name="Freeform 27"/>
            <p:cNvSpPr>
              <a:spLocks/>
            </p:cNvSpPr>
            <p:nvPr/>
          </p:nvSpPr>
          <p:spPr bwMode="auto">
            <a:xfrm>
              <a:off x="6627813" y="195717"/>
              <a:ext cx="409773" cy="3645937"/>
            </a:xfrm>
            <a:custGeom>
              <a:avLst/>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a:defRPr/>
              </a:pPr>
              <a:endParaRPr lang="en-US"/>
            </a:p>
          </p:txBody>
        </p:sp>
        <p:sp>
          <p:nvSpPr>
            <p:cNvPr id="1035" name="Freeform 28"/>
            <p:cNvSpPr>
              <a:spLocks/>
            </p:cNvSpPr>
            <p:nvPr/>
          </p:nvSpPr>
          <p:spPr bwMode="auto">
            <a:xfrm>
              <a:off x="7061399" y="3771616"/>
              <a:ext cx="350243" cy="1310012"/>
            </a:xfrm>
            <a:custGeom>
              <a:avLst/>
              <a:gdLst/>
              <a:ahLst/>
              <a:cxnLst>
                <a:cxn ang="0">
                  <a:pos x="53" y="229"/>
                </a:cxn>
                <a:cxn ang="0">
                  <a:pos x="88" y="330"/>
                </a:cxn>
                <a:cxn ang="0">
                  <a:pos x="88" y="308"/>
                </a:cxn>
                <a:cxn ang="0">
                  <a:pos x="88" y="304"/>
                </a:cxn>
                <a:cxn ang="0">
                  <a:pos x="62" y="226"/>
                </a:cxn>
                <a:cxn ang="0">
                  <a:pos x="0" y="0"/>
                </a:cxn>
                <a:cxn ang="0">
                  <a:pos x="7" y="63"/>
                </a:cxn>
                <a:cxn ang="0">
                  <a:pos x="53" y="229"/>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a:defRPr/>
              </a:pPr>
              <a:endParaRPr lang="en-US"/>
            </a:p>
          </p:txBody>
        </p:sp>
        <p:sp>
          <p:nvSpPr>
            <p:cNvPr id="1036" name="Freeform 29"/>
            <p:cNvSpPr>
              <a:spLocks/>
            </p:cNvSpPr>
            <p:nvPr/>
          </p:nvSpPr>
          <p:spPr bwMode="auto">
            <a:xfrm>
              <a:off x="7439422" y="5053021"/>
              <a:ext cx="357188" cy="820730"/>
            </a:xfrm>
            <a:custGeom>
              <a:avLst/>
              <a:gdLst/>
              <a:ahLst/>
              <a:cxnLst>
                <a:cxn ang="0">
                  <a:pos x="6" y="15"/>
                </a:cxn>
                <a:cxn ang="0">
                  <a:pos x="0" y="0"/>
                </a:cxn>
                <a:cxn ang="0">
                  <a:pos x="1" y="29"/>
                </a:cxn>
                <a:cxn ang="0">
                  <a:pos x="42" y="127"/>
                </a:cxn>
                <a:cxn ang="0">
                  <a:pos x="80" y="207"/>
                </a:cxn>
                <a:cxn ang="0">
                  <a:pos x="90" y="207"/>
                </a:cxn>
                <a:cxn ang="0">
                  <a:pos x="50" y="123"/>
                </a:cxn>
                <a:cxn ang="0">
                  <a:pos x="6" y="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a:defRPr/>
              </a:pPr>
              <a:endParaRPr lang="en-US"/>
            </a:p>
          </p:txBody>
        </p:sp>
        <p:sp>
          <p:nvSpPr>
            <p:cNvPr id="1037" name="Freeform 30"/>
            <p:cNvSpPr>
              <a:spLocks/>
            </p:cNvSpPr>
            <p:nvPr/>
          </p:nvSpPr>
          <p:spPr bwMode="auto">
            <a:xfrm>
              <a:off x="7037586" y="3811074"/>
              <a:ext cx="457399" cy="1853548"/>
            </a:xfrm>
            <a:custGeom>
              <a:avLst/>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a:defRPr/>
              </a:pPr>
              <a:endParaRPr lang="en-US"/>
            </a:p>
          </p:txBody>
        </p:sp>
        <p:sp>
          <p:nvSpPr>
            <p:cNvPr id="1038" name="Freeform 31"/>
            <p:cNvSpPr>
              <a:spLocks/>
            </p:cNvSpPr>
            <p:nvPr/>
          </p:nvSpPr>
          <p:spPr bwMode="auto">
            <a:xfrm>
              <a:off x="6992938" y="1264048"/>
              <a:ext cx="144859" cy="2507568"/>
            </a:xfrm>
            <a:custGeom>
              <a:avLst/>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a:defRPr/>
              </a:pPr>
              <a:endParaRPr lang="en-US"/>
            </a:p>
          </p:txBody>
        </p:sp>
        <p:sp>
          <p:nvSpPr>
            <p:cNvPr id="1039" name="Freeform 32"/>
            <p:cNvSpPr>
              <a:spLocks/>
            </p:cNvSpPr>
            <p:nvPr/>
          </p:nvSpPr>
          <p:spPr bwMode="auto">
            <a:xfrm>
              <a:off x="7526735" y="5640948"/>
              <a:ext cx="111125" cy="232803"/>
            </a:xfrm>
            <a:custGeom>
              <a:avLst/>
              <a:gdLst/>
              <a:ahLst/>
              <a:cxnLst>
                <a:cxn ang="0">
                  <a:pos x="22" y="59"/>
                </a:cxn>
                <a:cxn ang="0">
                  <a:pos x="28" y="59"/>
                </a:cxn>
                <a:cxn ang="0">
                  <a:pos x="0" y="0"/>
                </a:cxn>
                <a:cxn ang="0">
                  <a:pos x="22" y="59"/>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a:defRPr/>
              </a:pPr>
              <a:endParaRPr lang="en-US"/>
            </a:p>
          </p:txBody>
        </p:sp>
        <p:sp>
          <p:nvSpPr>
            <p:cNvPr id="1040" name="Freeform 33"/>
            <p:cNvSpPr>
              <a:spLocks/>
            </p:cNvSpPr>
            <p:nvPr/>
          </p:nvSpPr>
          <p:spPr bwMode="auto">
            <a:xfrm>
              <a:off x="7021711" y="3598000"/>
              <a:ext cx="68461" cy="425162"/>
            </a:xfrm>
            <a:custGeom>
              <a:avLst/>
              <a:gdLst/>
              <a:ahLst/>
              <a:cxnLst>
                <a:cxn ang="0">
                  <a:pos x="4" y="54"/>
                </a:cxn>
                <a:cxn ang="0">
                  <a:pos x="17" y="107"/>
                </a:cxn>
                <a:cxn ang="0">
                  <a:pos x="10" y="44"/>
                </a:cxn>
                <a:cxn ang="0">
                  <a:pos x="9" y="43"/>
                </a:cxn>
                <a:cxn ang="0">
                  <a:pos x="0" y="0"/>
                </a:cxn>
                <a:cxn ang="0">
                  <a:pos x="0" y="8"/>
                </a:cxn>
                <a:cxn ang="0">
                  <a:pos x="4" y="54"/>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a:defRPr/>
              </a:pPr>
              <a:endParaRPr lang="en-US"/>
            </a:p>
          </p:txBody>
        </p:sp>
        <p:sp>
          <p:nvSpPr>
            <p:cNvPr id="1041" name="Freeform 34"/>
            <p:cNvSpPr>
              <a:spLocks/>
            </p:cNvSpPr>
            <p:nvPr/>
          </p:nvSpPr>
          <p:spPr bwMode="auto">
            <a:xfrm>
              <a:off x="7411641" y="2802917"/>
              <a:ext cx="1168797" cy="2250103"/>
            </a:xfrm>
            <a:custGeom>
              <a:avLst/>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a:defRPr/>
              </a:pPr>
              <a:endParaRPr lang="en-US"/>
            </a:p>
          </p:txBody>
        </p:sp>
        <p:sp>
          <p:nvSpPr>
            <p:cNvPr id="1042" name="Freeform 35"/>
            <p:cNvSpPr>
              <a:spLocks/>
            </p:cNvSpPr>
            <p:nvPr/>
          </p:nvSpPr>
          <p:spPr bwMode="auto">
            <a:xfrm>
              <a:off x="7494985" y="5664623"/>
              <a:ext cx="99219" cy="209128"/>
            </a:xfrm>
            <a:custGeom>
              <a:avLst/>
              <a:gdLst/>
              <a:ahLst/>
              <a:cxnLst>
                <a:cxn ang="0">
                  <a:pos x="0" y="0"/>
                </a:cxn>
                <a:cxn ang="0">
                  <a:pos x="19" y="53"/>
                </a:cxn>
                <a:cxn ang="0">
                  <a:pos x="25" y="53"/>
                </a:cxn>
                <a:cxn ang="0">
                  <a:pos x="0" y="0"/>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a:defRPr/>
              </a:pPr>
              <a:endParaRPr lang="en-US"/>
            </a:p>
          </p:txBody>
        </p:sp>
        <p:sp>
          <p:nvSpPr>
            <p:cNvPr id="1043" name="Freeform 36"/>
            <p:cNvSpPr>
              <a:spLocks/>
            </p:cNvSpPr>
            <p:nvPr/>
          </p:nvSpPr>
          <p:spPr bwMode="auto">
            <a:xfrm>
              <a:off x="7411641" y="5081628"/>
              <a:ext cx="115094" cy="559320"/>
            </a:xfrm>
            <a:custGeom>
              <a:avLst/>
              <a:gdLst/>
              <a:ahLst/>
              <a:cxnLst>
                <a:cxn ang="0">
                  <a:pos x="0" y="0"/>
                </a:cxn>
                <a:cxn ang="0">
                  <a:pos x="7" y="89"/>
                </a:cxn>
                <a:cxn ang="0">
                  <a:pos x="18" y="117"/>
                </a:cxn>
                <a:cxn ang="0">
                  <a:pos x="29" y="141"/>
                </a:cxn>
                <a:cxn ang="0">
                  <a:pos x="27" y="135"/>
                </a:cxn>
                <a:cxn ang="0">
                  <a:pos x="8" y="22"/>
                </a:cxn>
                <a:cxn ang="0">
                  <a:pos x="4" y="11"/>
                </a:cxn>
                <a:cxn ang="0">
                  <a:pos x="0" y="0"/>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a:defRPr/>
              </a:pPr>
              <a:endParaRPr lang="en-US"/>
            </a:p>
          </p:txBody>
        </p:sp>
        <p:sp>
          <p:nvSpPr>
            <p:cNvPr id="1044" name="Freeform 37"/>
            <p:cNvSpPr>
              <a:spLocks/>
            </p:cNvSpPr>
            <p:nvPr/>
          </p:nvSpPr>
          <p:spPr bwMode="auto">
            <a:xfrm>
              <a:off x="7411641" y="4978050"/>
              <a:ext cx="31750" cy="189399"/>
            </a:xfrm>
            <a:custGeom>
              <a:avLst/>
              <a:gdLst/>
              <a:ahLst/>
              <a:cxnLst>
                <a:cxn ang="0">
                  <a:pos x="0" y="26"/>
                </a:cxn>
                <a:cxn ang="0">
                  <a:pos x="4" y="37"/>
                </a:cxn>
                <a:cxn ang="0">
                  <a:pos x="8" y="48"/>
                </a:cxn>
                <a:cxn ang="0">
                  <a:pos x="7" y="19"/>
                </a:cxn>
                <a:cxn ang="0">
                  <a:pos x="0" y="0"/>
                </a:cxn>
                <a:cxn ang="0">
                  <a:pos x="0" y="4"/>
                </a:cxn>
                <a:cxn ang="0">
                  <a:pos x="0" y="26"/>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a:defRPr/>
              </a:pPr>
              <a:endParaRPr lang="en-US"/>
            </a:p>
          </p:txBody>
        </p:sp>
        <p:sp>
          <p:nvSpPr>
            <p:cNvPr id="1045" name="Freeform 38"/>
            <p:cNvSpPr>
              <a:spLocks/>
            </p:cNvSpPr>
            <p:nvPr/>
          </p:nvSpPr>
          <p:spPr bwMode="auto">
            <a:xfrm>
              <a:off x="7439422" y="5434779"/>
              <a:ext cx="174625" cy="438972"/>
            </a:xfrm>
            <a:custGeom>
              <a:avLst/>
              <a:gdLst/>
              <a:ahLst/>
              <a:cxnLst>
                <a:cxn ang="0">
                  <a:pos x="11" y="28"/>
                </a:cxn>
                <a:cxn ang="0">
                  <a:pos x="0" y="0"/>
                </a:cxn>
                <a:cxn ang="0">
                  <a:pos x="11" y="49"/>
                </a:cxn>
                <a:cxn ang="0">
                  <a:pos x="14" y="58"/>
                </a:cxn>
                <a:cxn ang="0">
                  <a:pos x="39" y="111"/>
                </a:cxn>
                <a:cxn ang="0">
                  <a:pos x="44" y="111"/>
                </a:cxn>
                <a:cxn ang="0">
                  <a:pos x="22" y="52"/>
                </a:cxn>
                <a:cxn ang="0">
                  <a:pos x="11" y="28"/>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a:defRPr/>
              </a:pPr>
              <a:endParaRPr lang="en-US"/>
            </a:p>
          </p:txBody>
        </p:sp>
      </p:grpSp>
      <p:sp>
        <p:nvSpPr>
          <p:cNvPr id="62" name="Rectangle 61"/>
          <p:cNvSpPr/>
          <p:nvPr/>
        </p:nvSpPr>
        <p:spPr>
          <a:xfrm>
            <a:off x="0" y="0"/>
            <a:ext cx="292100" cy="9144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3111500" y="831850"/>
            <a:ext cx="10544175" cy="1708150"/>
          </a:xfrm>
          <a:prstGeom prst="rect">
            <a:avLst/>
          </a:prstGeom>
          <a:noFill/>
          <a:ln w="9525">
            <a:noFill/>
            <a:miter lim="800000"/>
            <a:headEnd/>
            <a:tailEnd/>
          </a:ln>
        </p:spPr>
        <p:txBody>
          <a:bodyPr vert="horz" wrap="square" lIns="135852" tIns="67926" rIns="135852" bIns="67926" numCol="1" anchor="t" anchorCtr="0" compatLnSpc="1">
            <a:prstTxWarp prst="textNoShape">
              <a:avLst/>
            </a:prstTxWarp>
          </a:bodyPr>
          <a:lstStyle/>
          <a:p>
            <a:pPr lvl="0"/>
            <a:r>
              <a:rPr lang="en-US" smtClean="0"/>
              <a:t>Click to edit Master title style</a:t>
            </a:r>
          </a:p>
        </p:txBody>
      </p:sp>
      <p:sp>
        <p:nvSpPr>
          <p:cNvPr id="1030" name="Text Placeholder 2"/>
          <p:cNvSpPr>
            <a:spLocks noGrp="1"/>
          </p:cNvSpPr>
          <p:nvPr>
            <p:ph type="body" idx="1"/>
          </p:nvPr>
        </p:nvSpPr>
        <p:spPr bwMode="auto">
          <a:xfrm>
            <a:off x="3108325" y="2844800"/>
            <a:ext cx="10547350" cy="5181600"/>
          </a:xfrm>
          <a:prstGeom prst="rect">
            <a:avLst/>
          </a:prstGeom>
          <a:noFill/>
          <a:ln w="9525">
            <a:noFill/>
            <a:miter lim="800000"/>
            <a:headEnd/>
            <a:tailEnd/>
          </a:ln>
        </p:spPr>
        <p:txBody>
          <a:bodyPr vert="horz" wrap="square" lIns="135852" tIns="67926" rIns="135852" bIns="6792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12436475" y="8180388"/>
            <a:ext cx="1225550" cy="493712"/>
          </a:xfrm>
          <a:prstGeom prst="rect">
            <a:avLst/>
          </a:prstGeom>
        </p:spPr>
        <p:txBody>
          <a:bodyPr vert="horz" lIns="135852" tIns="67926" rIns="135852" bIns="67926" rtlCol="0" anchor="ctr"/>
          <a:lstStyle>
            <a:lvl1pPr algn="r">
              <a:defRPr sz="1300">
                <a:solidFill>
                  <a:schemeClr val="tx1">
                    <a:tint val="75000"/>
                  </a:schemeClr>
                </a:solidFill>
                <a:latin typeface="Arial" panose="020B0604020202020204" pitchFamily="34" charset="0"/>
              </a:defRPr>
            </a:lvl1pPr>
          </a:lstStyle>
          <a:p>
            <a:pPr>
              <a:defRPr/>
            </a:pPr>
            <a:endParaRPr lang="en-US"/>
          </a:p>
        </p:txBody>
      </p:sp>
      <p:sp>
        <p:nvSpPr>
          <p:cNvPr id="5" name="Footer Placeholder 4"/>
          <p:cNvSpPr>
            <a:spLocks noGrp="1"/>
          </p:cNvSpPr>
          <p:nvPr>
            <p:ph type="ftr" sz="quarter" idx="3"/>
          </p:nvPr>
        </p:nvSpPr>
        <p:spPr>
          <a:xfrm>
            <a:off x="3108325" y="8180388"/>
            <a:ext cx="9147175" cy="487362"/>
          </a:xfrm>
          <a:prstGeom prst="rect">
            <a:avLst/>
          </a:prstGeom>
        </p:spPr>
        <p:txBody>
          <a:bodyPr vert="horz" lIns="135852" tIns="67926" rIns="135852" bIns="67926" rtlCol="0" anchor="ctr"/>
          <a:lstStyle>
            <a:lvl1pPr algn="l">
              <a:defRPr sz="1300">
                <a:solidFill>
                  <a:schemeClr val="tx1">
                    <a:tint val="75000"/>
                  </a:schemeClr>
                </a:solidFill>
                <a:latin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bwMode="gray">
          <a:xfrm>
            <a:off x="817563" y="1049338"/>
            <a:ext cx="938212" cy="487362"/>
          </a:xfrm>
          <a:prstGeom prst="rect">
            <a:avLst/>
          </a:prstGeom>
        </p:spPr>
        <p:txBody>
          <a:bodyPr vert="horz" wrap="square" lIns="135852" tIns="67926" rIns="135852" bIns="67926" numCol="1" anchor="ctr" anchorCtr="0" compatLnSpc="1">
            <a:prstTxWarp prst="textNoShape">
              <a:avLst/>
            </a:prstTxWarp>
          </a:bodyPr>
          <a:lstStyle>
            <a:lvl1pPr algn="r">
              <a:defRPr sz="3000">
                <a:solidFill>
                  <a:srgbClr val="FEFFFF"/>
                </a:solidFill>
              </a:defRPr>
            </a:lvl1pPr>
          </a:lstStyle>
          <a:p>
            <a:pPr>
              <a:defRPr/>
            </a:pPr>
            <a:fld id="{22DBD375-9A43-4414-88C0-297F33221A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68" r:id="rId1"/>
    <p:sldLayoutId id="2147484369" r:id="rId2"/>
    <p:sldLayoutId id="2147484370" r:id="rId3"/>
    <p:sldLayoutId id="2147484371" r:id="rId4"/>
    <p:sldLayoutId id="2147484372" r:id="rId5"/>
    <p:sldLayoutId id="2147484373" r:id="rId6"/>
    <p:sldLayoutId id="2147484374" r:id="rId7"/>
    <p:sldLayoutId id="2147484375" r:id="rId8"/>
    <p:sldLayoutId id="2147484376" r:id="rId9"/>
    <p:sldLayoutId id="2147484377" r:id="rId10"/>
    <p:sldLayoutId id="2147484378" r:id="rId11"/>
    <p:sldLayoutId id="2147484379" r:id="rId12"/>
    <p:sldLayoutId id="2147484380" r:id="rId13"/>
    <p:sldLayoutId id="2147484381" r:id="rId14"/>
    <p:sldLayoutId id="2147484382" r:id="rId15"/>
    <p:sldLayoutId id="2147484383" r:id="rId16"/>
  </p:sldLayoutIdLst>
  <p:txStyles>
    <p:titleStyle>
      <a:lvl1pPr algn="l" defTabSz="677863" rtl="0" eaLnBrk="0" fontAlgn="base" hangingPunct="0">
        <a:spcBef>
          <a:spcPct val="0"/>
        </a:spcBef>
        <a:spcAft>
          <a:spcPct val="0"/>
        </a:spcAft>
        <a:defRPr sz="5300" kern="1200">
          <a:solidFill>
            <a:srgbClr val="262626"/>
          </a:solidFill>
          <a:latin typeface="+mj-lt"/>
          <a:ea typeface="+mj-ea"/>
          <a:cs typeface="+mj-cs"/>
        </a:defRPr>
      </a:lvl1pPr>
      <a:lvl2pPr algn="l" defTabSz="677863" rtl="0" eaLnBrk="0" fontAlgn="base" hangingPunct="0">
        <a:spcBef>
          <a:spcPct val="0"/>
        </a:spcBef>
        <a:spcAft>
          <a:spcPct val="0"/>
        </a:spcAft>
        <a:defRPr sz="5300">
          <a:solidFill>
            <a:srgbClr val="262626"/>
          </a:solidFill>
          <a:latin typeface="Century Gothic" pitchFamily="34" charset="0"/>
        </a:defRPr>
      </a:lvl2pPr>
      <a:lvl3pPr algn="l" defTabSz="677863" rtl="0" eaLnBrk="0" fontAlgn="base" hangingPunct="0">
        <a:spcBef>
          <a:spcPct val="0"/>
        </a:spcBef>
        <a:spcAft>
          <a:spcPct val="0"/>
        </a:spcAft>
        <a:defRPr sz="5300">
          <a:solidFill>
            <a:srgbClr val="262626"/>
          </a:solidFill>
          <a:latin typeface="Century Gothic" pitchFamily="34" charset="0"/>
        </a:defRPr>
      </a:lvl3pPr>
      <a:lvl4pPr algn="l" defTabSz="677863" rtl="0" eaLnBrk="0" fontAlgn="base" hangingPunct="0">
        <a:spcBef>
          <a:spcPct val="0"/>
        </a:spcBef>
        <a:spcAft>
          <a:spcPct val="0"/>
        </a:spcAft>
        <a:defRPr sz="5300">
          <a:solidFill>
            <a:srgbClr val="262626"/>
          </a:solidFill>
          <a:latin typeface="Century Gothic" pitchFamily="34" charset="0"/>
        </a:defRPr>
      </a:lvl4pPr>
      <a:lvl5pPr algn="l" defTabSz="677863" rtl="0" eaLnBrk="0" fontAlgn="base" hangingPunct="0">
        <a:spcBef>
          <a:spcPct val="0"/>
        </a:spcBef>
        <a:spcAft>
          <a:spcPct val="0"/>
        </a:spcAft>
        <a:defRPr sz="5300">
          <a:solidFill>
            <a:srgbClr val="262626"/>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08000" indent="-508000" algn="l" defTabSz="677863" rtl="0" eaLnBrk="0" fontAlgn="base" hangingPunct="0">
        <a:spcBef>
          <a:spcPts val="1488"/>
        </a:spcBef>
        <a:spcAft>
          <a:spcPct val="0"/>
        </a:spcAft>
        <a:buClr>
          <a:schemeClr val="accent1"/>
        </a:buClr>
        <a:buFont typeface="Wingdings 3" pitchFamily="18" charset="2"/>
        <a:buChar char=""/>
        <a:defRPr sz="4800" kern="1200">
          <a:solidFill>
            <a:srgbClr val="404040"/>
          </a:solidFill>
          <a:latin typeface="+mn-lt"/>
          <a:ea typeface="+mn-ea"/>
          <a:cs typeface="+mn-cs"/>
        </a:defRPr>
      </a:lvl1pPr>
      <a:lvl2pPr marL="1103313" indent="-423863" algn="l" defTabSz="677863" rtl="0" eaLnBrk="0" fontAlgn="base" hangingPunct="0">
        <a:spcBef>
          <a:spcPts val="1488"/>
        </a:spcBef>
        <a:spcAft>
          <a:spcPct val="0"/>
        </a:spcAft>
        <a:buClr>
          <a:schemeClr val="accent1"/>
        </a:buClr>
        <a:buFont typeface="Wingdings 3" pitchFamily="18" charset="2"/>
        <a:buChar char=""/>
        <a:defRPr sz="2400" kern="1200">
          <a:solidFill>
            <a:srgbClr val="404040"/>
          </a:solidFill>
          <a:latin typeface="+mn-lt"/>
          <a:ea typeface="+mn-ea"/>
          <a:cs typeface="+mn-cs"/>
        </a:defRPr>
      </a:lvl2pPr>
      <a:lvl3pPr marL="1697038" indent="-338138" algn="l" defTabSz="677863" rtl="0" eaLnBrk="0" fontAlgn="base" hangingPunct="0">
        <a:spcBef>
          <a:spcPts val="1488"/>
        </a:spcBef>
        <a:spcAft>
          <a:spcPct val="0"/>
        </a:spcAft>
        <a:buClr>
          <a:schemeClr val="accent1"/>
        </a:buClr>
        <a:buFont typeface="Wingdings 3" pitchFamily="18" charset="2"/>
        <a:buChar char=""/>
        <a:defRPr sz="2100" kern="1200">
          <a:solidFill>
            <a:srgbClr val="404040"/>
          </a:solidFill>
          <a:latin typeface="+mn-lt"/>
          <a:ea typeface="+mn-ea"/>
          <a:cs typeface="+mn-cs"/>
        </a:defRPr>
      </a:lvl3pPr>
      <a:lvl4pPr marL="2376488" indent="-338138" algn="l" defTabSz="677863" rtl="0" eaLnBrk="0" fontAlgn="base" hangingPunct="0">
        <a:spcBef>
          <a:spcPts val="1488"/>
        </a:spcBef>
        <a:spcAft>
          <a:spcPct val="0"/>
        </a:spcAft>
        <a:buClr>
          <a:schemeClr val="accent1"/>
        </a:buClr>
        <a:buFont typeface="Wingdings 3" pitchFamily="18" charset="2"/>
        <a:buChar char=""/>
        <a:defRPr sz="2000" kern="1200">
          <a:solidFill>
            <a:srgbClr val="404040"/>
          </a:solidFill>
          <a:latin typeface="+mn-lt"/>
          <a:ea typeface="+mn-ea"/>
          <a:cs typeface="+mn-cs"/>
        </a:defRPr>
      </a:lvl4pPr>
      <a:lvl5pPr marL="3055938" indent="-338138" algn="l" defTabSz="677863" rtl="0" eaLnBrk="0" fontAlgn="base" hangingPunct="0">
        <a:spcBef>
          <a:spcPts val="1488"/>
        </a:spcBef>
        <a:spcAft>
          <a:spcPct val="0"/>
        </a:spcAft>
        <a:buClr>
          <a:schemeClr val="accent1"/>
        </a:buClr>
        <a:buFont typeface="Wingdings 3" pitchFamily="18" charset="2"/>
        <a:buChar char=""/>
        <a:defRPr sz="2000" kern="1200">
          <a:solidFill>
            <a:srgbClr val="404040"/>
          </a:solidFill>
          <a:latin typeface="+mn-lt"/>
          <a:ea typeface="+mn-ea"/>
          <a:cs typeface="+mn-cs"/>
        </a:defRPr>
      </a:lvl5pPr>
      <a:lvl6pPr marL="3735941" indent="-339631" algn="l" defTabSz="679262" rtl="0" eaLnBrk="1" latinLnBrk="0" hangingPunct="1">
        <a:spcBef>
          <a:spcPts val="1486"/>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6pPr>
      <a:lvl7pPr marL="4415203" indent="-339631" algn="l" defTabSz="679262" rtl="0" eaLnBrk="1" latinLnBrk="0" hangingPunct="1">
        <a:spcBef>
          <a:spcPts val="1486"/>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7pPr>
      <a:lvl8pPr marL="5094465" indent="-339631" algn="l" defTabSz="679262" rtl="0" eaLnBrk="1" latinLnBrk="0" hangingPunct="1">
        <a:spcBef>
          <a:spcPts val="1486"/>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8pPr>
      <a:lvl9pPr marL="5773727" indent="-339631" algn="l" defTabSz="679262" rtl="0" eaLnBrk="1" latinLnBrk="0" hangingPunct="1">
        <a:spcBef>
          <a:spcPts val="1486"/>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9pPr>
    </p:bodyStyle>
    <p:otherStyle>
      <a:defPPr>
        <a:defRPr lang="en-US"/>
      </a:defPPr>
      <a:lvl1pPr marL="0" algn="l" defTabSz="679262" rtl="0" eaLnBrk="1" latinLnBrk="0" hangingPunct="1">
        <a:defRPr sz="2700" kern="1200">
          <a:solidFill>
            <a:schemeClr val="tx1"/>
          </a:solidFill>
          <a:latin typeface="+mn-lt"/>
          <a:ea typeface="+mn-ea"/>
          <a:cs typeface="+mn-cs"/>
        </a:defRPr>
      </a:lvl1pPr>
      <a:lvl2pPr marL="679262" algn="l" defTabSz="679262" rtl="0" eaLnBrk="1" latinLnBrk="0" hangingPunct="1">
        <a:defRPr sz="2700" kern="1200">
          <a:solidFill>
            <a:schemeClr val="tx1"/>
          </a:solidFill>
          <a:latin typeface="+mn-lt"/>
          <a:ea typeface="+mn-ea"/>
          <a:cs typeface="+mn-cs"/>
        </a:defRPr>
      </a:lvl2pPr>
      <a:lvl3pPr marL="1358524" algn="l" defTabSz="679262" rtl="0" eaLnBrk="1" latinLnBrk="0" hangingPunct="1">
        <a:defRPr sz="2700" kern="1200">
          <a:solidFill>
            <a:schemeClr val="tx1"/>
          </a:solidFill>
          <a:latin typeface="+mn-lt"/>
          <a:ea typeface="+mn-ea"/>
          <a:cs typeface="+mn-cs"/>
        </a:defRPr>
      </a:lvl3pPr>
      <a:lvl4pPr marL="2037786" algn="l" defTabSz="679262" rtl="0" eaLnBrk="1" latinLnBrk="0" hangingPunct="1">
        <a:defRPr sz="2700" kern="1200">
          <a:solidFill>
            <a:schemeClr val="tx1"/>
          </a:solidFill>
          <a:latin typeface="+mn-lt"/>
          <a:ea typeface="+mn-ea"/>
          <a:cs typeface="+mn-cs"/>
        </a:defRPr>
      </a:lvl4pPr>
      <a:lvl5pPr marL="2717048" algn="l" defTabSz="679262" rtl="0" eaLnBrk="1" latinLnBrk="0" hangingPunct="1">
        <a:defRPr sz="2700" kern="1200">
          <a:solidFill>
            <a:schemeClr val="tx1"/>
          </a:solidFill>
          <a:latin typeface="+mn-lt"/>
          <a:ea typeface="+mn-ea"/>
          <a:cs typeface="+mn-cs"/>
        </a:defRPr>
      </a:lvl5pPr>
      <a:lvl6pPr marL="3396310" algn="l" defTabSz="679262" rtl="0" eaLnBrk="1" latinLnBrk="0" hangingPunct="1">
        <a:defRPr sz="2700" kern="1200">
          <a:solidFill>
            <a:schemeClr val="tx1"/>
          </a:solidFill>
          <a:latin typeface="+mn-lt"/>
          <a:ea typeface="+mn-ea"/>
          <a:cs typeface="+mn-cs"/>
        </a:defRPr>
      </a:lvl6pPr>
      <a:lvl7pPr marL="4075572" algn="l" defTabSz="679262" rtl="0" eaLnBrk="1" latinLnBrk="0" hangingPunct="1">
        <a:defRPr sz="2700" kern="1200">
          <a:solidFill>
            <a:schemeClr val="tx1"/>
          </a:solidFill>
          <a:latin typeface="+mn-lt"/>
          <a:ea typeface="+mn-ea"/>
          <a:cs typeface="+mn-cs"/>
        </a:defRPr>
      </a:lvl7pPr>
      <a:lvl8pPr marL="4754834" algn="l" defTabSz="679262" rtl="0" eaLnBrk="1" latinLnBrk="0" hangingPunct="1">
        <a:defRPr sz="2700" kern="1200">
          <a:solidFill>
            <a:schemeClr val="tx1"/>
          </a:solidFill>
          <a:latin typeface="+mn-lt"/>
          <a:ea typeface="+mn-ea"/>
          <a:cs typeface="+mn-cs"/>
        </a:defRPr>
      </a:lvl8pPr>
      <a:lvl9pPr marL="5434096" algn="l" defTabSz="679262"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s://www.dhakatribune.com/opinion/op-ed/2019/06/21/transforming-the-power-sector-of-bangladesh"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btrc.gov.bd/content/mobile-phone-subscribers-bangladesh-june-2019"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btrc.gov.bd/content/internet-subscribers-bangladesh-june-201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228600"/>
            <a:ext cx="14630400" cy="1044575"/>
          </a:xfrm>
          <a:prstGeom prst="rect">
            <a:avLst/>
          </a:prstGeom>
          <a:noFill/>
          <a:ln w="9525">
            <a:noFill/>
            <a:miter lim="800000"/>
            <a:headEnd/>
            <a:tailEnd/>
          </a:ln>
        </p:spPr>
        <p:txBody>
          <a:bodyPr lIns="135852" tIns="67926" rIns="135852" bIns="67926" anchor="ctr">
            <a:spAutoFit/>
          </a:bodyPr>
          <a:lstStyle/>
          <a:p>
            <a:pPr algn="ctr"/>
            <a:r>
              <a:rPr lang="en-US" sz="5900" b="1">
                <a:cs typeface="Arial" charset="0"/>
              </a:rPr>
              <a:t>  </a:t>
            </a:r>
            <a:r>
              <a:rPr lang="en-US" sz="5900" b="1">
                <a:solidFill>
                  <a:srgbClr val="002060"/>
                </a:solidFill>
                <a:latin typeface="Eras Demi ITC" pitchFamily="34" charset="0"/>
                <a:cs typeface="Arial" charset="0"/>
              </a:rPr>
              <a:t>Industrial Sector in Bangladesh</a:t>
            </a:r>
            <a:endParaRPr lang="en-US" sz="5900">
              <a:solidFill>
                <a:srgbClr val="002060"/>
              </a:solidFill>
              <a:latin typeface="Eras Demi ITC" pitchFamily="34" charset="0"/>
              <a:cs typeface="Arial" charset="0"/>
            </a:endParaRPr>
          </a:p>
        </p:txBody>
      </p:sp>
      <p:pic>
        <p:nvPicPr>
          <p:cNvPr id="23553" name="Picture 4"/>
          <p:cNvPicPr>
            <a:picLocks noChangeAspect="1" noChangeArrowheads="1"/>
          </p:cNvPicPr>
          <p:nvPr/>
        </p:nvPicPr>
        <p:blipFill>
          <a:blip r:embed="rId3">
            <a:lum contrast="6000"/>
          </a:blip>
          <a:srcRect/>
          <a:stretch>
            <a:fillRect/>
          </a:stretch>
        </p:blipFill>
        <p:spPr bwMode="auto">
          <a:xfrm>
            <a:off x="6324600" y="3124201"/>
            <a:ext cx="2149475" cy="1599910"/>
          </a:xfrm>
          <a:prstGeom prst="rect">
            <a:avLst/>
          </a:prstGeom>
          <a:solidFill>
            <a:srgbClr val="FFFF00"/>
          </a:solidFill>
          <a:ln>
            <a:headEnd/>
            <a:tailEnd/>
          </a:ln>
        </p:spPr>
        <p:style>
          <a:lnRef idx="1">
            <a:schemeClr val="dk1"/>
          </a:lnRef>
          <a:fillRef idx="3">
            <a:schemeClr val="dk1"/>
          </a:fillRef>
          <a:effectRef idx="2">
            <a:schemeClr val="dk1"/>
          </a:effectRef>
          <a:fontRef idx="minor">
            <a:schemeClr val="lt1"/>
          </a:fontRef>
        </p:style>
      </p:pic>
      <p:sp>
        <p:nvSpPr>
          <p:cNvPr id="18436" name="Flowchart: Process 4"/>
          <p:cNvSpPr>
            <a:spLocks noChangeArrowheads="1"/>
          </p:cNvSpPr>
          <p:nvPr/>
        </p:nvSpPr>
        <p:spPr bwMode="auto">
          <a:xfrm>
            <a:off x="2057400" y="1219200"/>
            <a:ext cx="125730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
        <p:nvSpPr>
          <p:cNvPr id="18437" name="Rectangle 2"/>
          <p:cNvSpPr>
            <a:spLocks noChangeArrowheads="1"/>
          </p:cNvSpPr>
          <p:nvPr/>
        </p:nvSpPr>
        <p:spPr bwMode="auto">
          <a:xfrm>
            <a:off x="2316163" y="5301596"/>
            <a:ext cx="10607675" cy="2076171"/>
          </a:xfrm>
          <a:prstGeom prst="rect">
            <a:avLst/>
          </a:prstGeom>
          <a:noFill/>
          <a:ln w="9525">
            <a:noFill/>
            <a:miter lim="800000"/>
            <a:headEnd/>
            <a:tailEnd/>
          </a:ln>
        </p:spPr>
        <p:txBody>
          <a:bodyPr lIns="135852" tIns="67926" rIns="135852" bIns="67926" anchor="ctr">
            <a:spAutoFit/>
          </a:bodyPr>
          <a:lstStyle/>
          <a:p>
            <a:pPr algn="ctr"/>
            <a:r>
              <a:rPr lang="en-US" sz="4200" b="1" dirty="0" smtClean="0">
                <a:solidFill>
                  <a:srgbClr val="7030A0"/>
                </a:solidFill>
                <a:latin typeface="Eras Demi ITC" pitchFamily="34" charset="0"/>
                <a:cs typeface="Arial" charset="0"/>
              </a:rPr>
              <a:t>MUNMUN </a:t>
            </a:r>
            <a:r>
              <a:rPr lang="en-US" sz="4200" b="1" smtClean="0">
                <a:solidFill>
                  <a:srgbClr val="7030A0"/>
                </a:solidFill>
                <a:latin typeface="Eras Demi ITC" pitchFamily="34" charset="0"/>
                <a:cs typeface="Arial" charset="0"/>
              </a:rPr>
              <a:t>SHABNAM BIPASHA</a:t>
            </a:r>
          </a:p>
          <a:p>
            <a:pPr algn="ctr"/>
            <a:r>
              <a:rPr lang="en-US" sz="4200" b="1" smtClean="0">
                <a:solidFill>
                  <a:srgbClr val="7030A0"/>
                </a:solidFill>
                <a:latin typeface="Eras Demi ITC" pitchFamily="34" charset="0"/>
                <a:cs typeface="Arial" charset="0"/>
              </a:rPr>
              <a:t>Department </a:t>
            </a:r>
            <a:r>
              <a:rPr lang="en-US" sz="4200" b="1" dirty="0">
                <a:solidFill>
                  <a:srgbClr val="7030A0"/>
                </a:solidFill>
                <a:latin typeface="Eras Demi ITC" pitchFamily="34" charset="0"/>
                <a:cs typeface="Arial" charset="0"/>
              </a:rPr>
              <a:t>of </a:t>
            </a:r>
            <a:r>
              <a:rPr lang="en-US" sz="4200" b="1" dirty="0" err="1" smtClean="0">
                <a:solidFill>
                  <a:srgbClr val="7030A0"/>
                </a:solidFill>
                <a:latin typeface="Eras Demi ITC" pitchFamily="34" charset="0"/>
                <a:cs typeface="Arial" charset="0"/>
              </a:rPr>
              <a:t>Bus.Ad</a:t>
            </a:r>
            <a:endParaRPr lang="en-US" sz="4200" b="1" dirty="0">
              <a:solidFill>
                <a:srgbClr val="7030A0"/>
              </a:solidFill>
              <a:latin typeface="Eras Demi ITC" pitchFamily="34" charset="0"/>
              <a:cs typeface="Arial" charset="0"/>
            </a:endParaRPr>
          </a:p>
          <a:p>
            <a:pPr algn="ctr"/>
            <a:r>
              <a:rPr lang="en-US" sz="4200" b="1" dirty="0">
                <a:solidFill>
                  <a:srgbClr val="7030A0"/>
                </a:solidFill>
                <a:latin typeface="Eras Demi ITC" pitchFamily="34" charset="0"/>
                <a:cs typeface="Arial" charset="0"/>
              </a:rPr>
              <a:t>Daffodil International University </a:t>
            </a:r>
          </a:p>
        </p:txBody>
      </p:sp>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04800" y="228600"/>
            <a:ext cx="13350875" cy="990600"/>
          </a:xfrm>
        </p:spPr>
        <p:txBody>
          <a:bodyPr/>
          <a:lstStyle/>
          <a:p>
            <a:r>
              <a:rPr lang="en-US" sz="4400" smtClean="0">
                <a:latin typeface="Eras Bold ITC" pitchFamily="34" charset="0"/>
              </a:rPr>
              <a:t>Frozen Foods Industry-1</a:t>
            </a:r>
            <a:r>
              <a:rPr lang="en-US" smtClean="0">
                <a:latin typeface="Eras Bold ITC" pitchFamily="34" charset="0"/>
              </a:rPr>
              <a:t/>
            </a:r>
            <a:br>
              <a:rPr lang="en-US" smtClean="0">
                <a:latin typeface="Eras Bold ITC" pitchFamily="34" charset="0"/>
              </a:rPr>
            </a:br>
            <a:endParaRPr lang="en-US" smtClean="0">
              <a:latin typeface="Eras Bold ITC" pitchFamily="34" charset="0"/>
            </a:endParaRPr>
          </a:p>
        </p:txBody>
      </p:sp>
      <p:sp>
        <p:nvSpPr>
          <p:cNvPr id="25603" name="Content Placeholder 2"/>
          <p:cNvSpPr>
            <a:spLocks noGrp="1"/>
          </p:cNvSpPr>
          <p:nvPr>
            <p:ph idx="1"/>
          </p:nvPr>
        </p:nvSpPr>
        <p:spPr>
          <a:xfrm>
            <a:off x="731838" y="1524000"/>
            <a:ext cx="13288962" cy="7112000"/>
          </a:xfrm>
        </p:spPr>
        <p:txBody>
          <a:bodyPr/>
          <a:lstStyle/>
          <a:p>
            <a:pPr algn="just"/>
            <a:r>
              <a:rPr lang="en-US" sz="3000" smtClean="0"/>
              <a:t>Frozen foods is the </a:t>
            </a:r>
            <a:r>
              <a:rPr lang="en-US" sz="3000" b="1" smtClean="0">
                <a:solidFill>
                  <a:srgbClr val="00B050"/>
                </a:solidFill>
              </a:rPr>
              <a:t>second largest export sector </a:t>
            </a:r>
            <a:r>
              <a:rPr lang="en-US" sz="3000" smtClean="0"/>
              <a:t>of the economy. The massive natural resources available in Bangladesh make this sector particularly promising for investors looking to supply in international as well as in domestic markets.</a:t>
            </a:r>
          </a:p>
        </p:txBody>
      </p:sp>
      <p:sp>
        <p:nvSpPr>
          <p:cNvPr id="5" name="Title 1"/>
          <p:cNvSpPr txBox="1">
            <a:spLocks/>
          </p:cNvSpPr>
          <p:nvPr/>
        </p:nvSpPr>
        <p:spPr bwMode="auto">
          <a:xfrm>
            <a:off x="2438400" y="7213600"/>
            <a:ext cx="10544175" cy="812800"/>
          </a:xfrm>
          <a:prstGeom prst="rect">
            <a:avLst/>
          </a:prstGeom>
          <a:noFill/>
          <a:ln w="9525">
            <a:noFill/>
            <a:miter lim="800000"/>
            <a:headEnd/>
            <a:tailEnd/>
          </a:ln>
        </p:spPr>
        <p:txBody>
          <a:bodyPr lIns="135852" tIns="67926" rIns="135852" bIns="67926"/>
          <a:lstStyle/>
          <a:p>
            <a:pPr defTabSz="679262">
              <a:defRPr/>
            </a:pPr>
            <a:r>
              <a:rPr lang="en-US" sz="5300" dirty="0">
                <a:solidFill>
                  <a:srgbClr val="262626"/>
                </a:solidFill>
                <a:latin typeface="+mj-lt"/>
                <a:ea typeface="+mj-ea"/>
                <a:cs typeface="+mj-cs"/>
              </a:rPr>
              <a:t/>
            </a:r>
            <a:br>
              <a:rPr lang="en-US" sz="5300" dirty="0">
                <a:solidFill>
                  <a:srgbClr val="262626"/>
                </a:solidFill>
                <a:latin typeface="+mj-lt"/>
                <a:ea typeface="+mj-ea"/>
                <a:cs typeface="+mj-cs"/>
              </a:rPr>
            </a:br>
            <a:endParaRPr lang="en-US" sz="5300" dirty="0">
              <a:solidFill>
                <a:srgbClr val="262626"/>
              </a:solidFill>
              <a:latin typeface="+mj-lt"/>
              <a:ea typeface="+mj-ea"/>
              <a:cs typeface="+mj-cs"/>
            </a:endParaRPr>
          </a:p>
        </p:txBody>
      </p:sp>
      <p:pic>
        <p:nvPicPr>
          <p:cNvPr id="25605" name="Picture 2" descr="http://www.dhakatribune.com/sites/default/files/imagecache/870x488_article_high/article/2013/07/13/busi-Syed-Zakir-Hossain.jpg"/>
          <p:cNvPicPr>
            <a:picLocks noChangeAspect="1" noChangeArrowheads="1"/>
          </p:cNvPicPr>
          <p:nvPr/>
        </p:nvPicPr>
        <p:blipFill>
          <a:blip r:embed="rId2"/>
          <a:srcRect l="10805" t="3279" r="11034"/>
          <a:stretch>
            <a:fillRect/>
          </a:stretch>
        </p:blipFill>
        <p:spPr bwMode="auto">
          <a:xfrm>
            <a:off x="7924800" y="3657600"/>
            <a:ext cx="6019800" cy="5181600"/>
          </a:xfrm>
          <a:prstGeom prst="rect">
            <a:avLst/>
          </a:prstGeom>
          <a:noFill/>
          <a:ln w="9525">
            <a:noFill/>
            <a:miter lim="800000"/>
            <a:headEnd/>
            <a:tailEnd/>
          </a:ln>
        </p:spPr>
      </p:pic>
      <p:pic>
        <p:nvPicPr>
          <p:cNvPr id="25606" name="Picture 4" descr="http://lankabd.com/mubasherFileServer/File.Story_File/frozen-food-exporters.jpg"/>
          <p:cNvPicPr>
            <a:picLocks noChangeAspect="1" noChangeArrowheads="1"/>
          </p:cNvPicPr>
          <p:nvPr/>
        </p:nvPicPr>
        <p:blipFill>
          <a:blip r:embed="rId3"/>
          <a:srcRect/>
          <a:stretch>
            <a:fillRect/>
          </a:stretch>
        </p:blipFill>
        <p:spPr bwMode="auto">
          <a:xfrm>
            <a:off x="304800" y="3657600"/>
            <a:ext cx="7620000" cy="5181600"/>
          </a:xfrm>
          <a:prstGeom prst="rect">
            <a:avLst/>
          </a:prstGeom>
          <a:noFill/>
          <a:ln w="9525">
            <a:noFill/>
            <a:miter lim="800000"/>
            <a:headEnd/>
            <a:tailEnd/>
          </a:ln>
        </p:spPr>
      </p:pic>
      <p:sp>
        <p:nvSpPr>
          <p:cNvPr id="25607" name="Flowchart: Process 4"/>
          <p:cNvSpPr>
            <a:spLocks noChangeArrowheads="1"/>
          </p:cNvSpPr>
          <p:nvPr/>
        </p:nvSpPr>
        <p:spPr bwMode="auto">
          <a:xfrm>
            <a:off x="2057400" y="1193800"/>
            <a:ext cx="12496800" cy="1778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04800" y="304800"/>
            <a:ext cx="13350875" cy="762000"/>
          </a:xfrm>
        </p:spPr>
        <p:txBody>
          <a:bodyPr/>
          <a:lstStyle/>
          <a:p>
            <a:r>
              <a:rPr lang="en-US" sz="4400" smtClean="0">
                <a:latin typeface="Eras Bold ITC" pitchFamily="34" charset="0"/>
              </a:rPr>
              <a:t>Frozen Foods Industry-2 </a:t>
            </a:r>
            <a:r>
              <a:rPr lang="en-US" smtClean="0">
                <a:latin typeface="Eras Bold ITC" pitchFamily="34" charset="0"/>
              </a:rPr>
              <a:t/>
            </a:r>
            <a:br>
              <a:rPr lang="en-US" smtClean="0">
                <a:latin typeface="Eras Bold ITC" pitchFamily="34" charset="0"/>
              </a:rPr>
            </a:br>
            <a:endParaRPr lang="en-US" smtClean="0">
              <a:latin typeface="Eras Bold ITC" pitchFamily="34" charset="0"/>
            </a:endParaRPr>
          </a:p>
        </p:txBody>
      </p:sp>
      <p:sp>
        <p:nvSpPr>
          <p:cNvPr id="26627" name="Content Placeholder 2"/>
          <p:cNvSpPr>
            <a:spLocks noGrp="1"/>
          </p:cNvSpPr>
          <p:nvPr>
            <p:ph idx="1"/>
          </p:nvPr>
        </p:nvSpPr>
        <p:spPr>
          <a:xfrm>
            <a:off x="731838" y="1524000"/>
            <a:ext cx="13288962" cy="7112000"/>
          </a:xfrm>
        </p:spPr>
        <p:txBody>
          <a:bodyPr/>
          <a:lstStyle/>
          <a:p>
            <a:pPr algn="just"/>
            <a:r>
              <a:rPr lang="en-US" sz="3000" smtClean="0">
                <a:solidFill>
                  <a:schemeClr val="tx1"/>
                </a:solidFill>
                <a:latin typeface="Eras Demi ITC" pitchFamily="34" charset="0"/>
              </a:rPr>
              <a:t>Following a period of strong investment in technology, processes and regulation the frozen foods sector has flourished and earned itself an excellent reputation with trading partners.</a:t>
            </a:r>
          </a:p>
          <a:p>
            <a:pPr algn="just"/>
            <a:r>
              <a:rPr lang="en-US" sz="3000" smtClean="0">
                <a:solidFill>
                  <a:srgbClr val="7030A0"/>
                </a:solidFill>
                <a:latin typeface="Eras Demi ITC" pitchFamily="34" charset="0"/>
              </a:rPr>
              <a:t>The demand for</a:t>
            </a:r>
            <a:r>
              <a:rPr lang="en-US" sz="3000" b="1" smtClean="0">
                <a:solidFill>
                  <a:srgbClr val="7030A0"/>
                </a:solidFill>
                <a:latin typeface="Eras Demi ITC" pitchFamily="34" charset="0"/>
              </a:rPr>
              <a:t> “ready to cook” </a:t>
            </a:r>
          </a:p>
          <a:p>
            <a:pPr algn="just">
              <a:buFont typeface="Wingdings 3" pitchFamily="18" charset="2"/>
              <a:buNone/>
            </a:pPr>
            <a:r>
              <a:rPr lang="en-US" sz="3000" b="1" smtClean="0">
                <a:solidFill>
                  <a:schemeClr val="tx1"/>
                </a:solidFill>
                <a:latin typeface="Eras Demi ITC" pitchFamily="34" charset="0"/>
              </a:rPr>
              <a:t>    </a:t>
            </a:r>
            <a:r>
              <a:rPr lang="en-US" sz="3000" b="1" smtClean="0">
                <a:solidFill>
                  <a:srgbClr val="7030A0"/>
                </a:solidFill>
                <a:latin typeface="Eras Demi ITC" pitchFamily="34" charset="0"/>
              </a:rPr>
              <a:t>Frozen Foods:  </a:t>
            </a:r>
            <a:r>
              <a:rPr lang="en-US" sz="3000" smtClean="0">
                <a:solidFill>
                  <a:schemeClr val="tx1"/>
                </a:solidFill>
                <a:latin typeface="Eras Demi ITC" pitchFamily="34" charset="0"/>
              </a:rPr>
              <a:t>Frozen Ready to Cook Snacks, Frozen Ready to Cook Meat, Frozen Ready to Cook Vegetables, Frozen Ready to Cook </a:t>
            </a:r>
            <a:r>
              <a:rPr lang="en-US" sz="3000" smtClean="0"/>
              <a:t>Fishes</a:t>
            </a:r>
          </a:p>
        </p:txBody>
      </p:sp>
      <p:sp>
        <p:nvSpPr>
          <p:cNvPr id="5" name="Title 1"/>
          <p:cNvSpPr txBox="1">
            <a:spLocks/>
          </p:cNvSpPr>
          <p:nvPr/>
        </p:nvSpPr>
        <p:spPr bwMode="auto">
          <a:xfrm>
            <a:off x="2438400" y="7213600"/>
            <a:ext cx="10544175" cy="812800"/>
          </a:xfrm>
          <a:prstGeom prst="rect">
            <a:avLst/>
          </a:prstGeom>
          <a:noFill/>
          <a:ln w="9525">
            <a:noFill/>
            <a:miter lim="800000"/>
            <a:headEnd/>
            <a:tailEnd/>
          </a:ln>
        </p:spPr>
        <p:txBody>
          <a:bodyPr lIns="135852" tIns="67926" rIns="135852" bIns="67926"/>
          <a:lstStyle/>
          <a:p>
            <a:pPr defTabSz="679262">
              <a:defRPr/>
            </a:pPr>
            <a:r>
              <a:rPr lang="en-US" sz="5300" dirty="0">
                <a:solidFill>
                  <a:srgbClr val="262626"/>
                </a:solidFill>
                <a:latin typeface="+mj-lt"/>
                <a:ea typeface="+mj-ea"/>
                <a:cs typeface="+mj-cs"/>
              </a:rPr>
              <a:t/>
            </a:r>
            <a:br>
              <a:rPr lang="en-US" sz="5300" dirty="0">
                <a:solidFill>
                  <a:srgbClr val="262626"/>
                </a:solidFill>
                <a:latin typeface="+mj-lt"/>
                <a:ea typeface="+mj-ea"/>
                <a:cs typeface="+mj-cs"/>
              </a:rPr>
            </a:br>
            <a:endParaRPr lang="en-US" sz="5300" dirty="0">
              <a:solidFill>
                <a:srgbClr val="262626"/>
              </a:solidFill>
              <a:latin typeface="+mj-lt"/>
              <a:ea typeface="+mj-ea"/>
              <a:cs typeface="+mj-cs"/>
            </a:endParaRPr>
          </a:p>
        </p:txBody>
      </p:sp>
      <p:pic>
        <p:nvPicPr>
          <p:cNvPr id="26629" name="Picture 2" descr="https://encrypted-tbn2.gstatic.com/images?q=tbn:ANd9GcQUH4KvysFiIOJH8dr1MR1F9oH_Sxcj9lG4cN5_5GQgcGknd-_c"/>
          <p:cNvPicPr>
            <a:picLocks noChangeAspect="1" noChangeArrowheads="1"/>
          </p:cNvPicPr>
          <p:nvPr/>
        </p:nvPicPr>
        <p:blipFill>
          <a:blip r:embed="rId2"/>
          <a:srcRect/>
          <a:stretch>
            <a:fillRect/>
          </a:stretch>
        </p:blipFill>
        <p:spPr bwMode="auto">
          <a:xfrm>
            <a:off x="8534400" y="4876800"/>
            <a:ext cx="5410200" cy="3810000"/>
          </a:xfrm>
          <a:prstGeom prst="rect">
            <a:avLst/>
          </a:prstGeom>
          <a:noFill/>
          <a:ln w="9525">
            <a:noFill/>
            <a:miter lim="800000"/>
            <a:headEnd/>
            <a:tailEnd/>
          </a:ln>
        </p:spPr>
      </p:pic>
      <p:pic>
        <p:nvPicPr>
          <p:cNvPr id="26630" name="Picture 4" descr="Market Insight: Bangladesh Frozen Food Sector"/>
          <p:cNvPicPr>
            <a:picLocks noChangeAspect="1" noChangeArrowheads="1"/>
          </p:cNvPicPr>
          <p:nvPr/>
        </p:nvPicPr>
        <p:blipFill>
          <a:blip r:embed="rId3"/>
          <a:srcRect/>
          <a:stretch>
            <a:fillRect/>
          </a:stretch>
        </p:blipFill>
        <p:spPr bwMode="auto">
          <a:xfrm>
            <a:off x="381000" y="4876800"/>
            <a:ext cx="8031163" cy="3810000"/>
          </a:xfrm>
          <a:prstGeom prst="rect">
            <a:avLst/>
          </a:prstGeom>
          <a:noFill/>
          <a:ln w="9525">
            <a:noFill/>
            <a:miter lim="800000"/>
            <a:headEnd/>
            <a:tailEnd/>
          </a:ln>
        </p:spPr>
      </p:pic>
      <p:sp>
        <p:nvSpPr>
          <p:cNvPr id="26631" name="Flowchart: Process 4"/>
          <p:cNvSpPr>
            <a:spLocks noChangeArrowheads="1"/>
          </p:cNvSpPr>
          <p:nvPr/>
        </p:nvSpPr>
        <p:spPr bwMode="auto">
          <a:xfrm>
            <a:off x="0" y="1117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28600" y="228600"/>
            <a:ext cx="13427075" cy="1092200"/>
          </a:xfrm>
        </p:spPr>
        <p:txBody>
          <a:bodyPr/>
          <a:lstStyle/>
          <a:p>
            <a:r>
              <a:rPr lang="en-US" sz="4400" dirty="0" smtClean="0">
                <a:latin typeface="Eras Bold ITC" pitchFamily="34" charset="0"/>
              </a:rPr>
              <a:t>Leather Industry</a:t>
            </a:r>
            <a:r>
              <a:rPr lang="en-US" sz="4800" dirty="0" smtClean="0">
                <a:latin typeface="Eras Demi ITC" pitchFamily="34" charset="0"/>
              </a:rPr>
              <a:t/>
            </a:r>
            <a:br>
              <a:rPr lang="en-US" sz="4800" dirty="0" smtClean="0">
                <a:latin typeface="Eras Demi ITC" pitchFamily="34" charset="0"/>
              </a:rPr>
            </a:br>
            <a:endParaRPr lang="en-US" sz="4800" dirty="0" smtClean="0">
              <a:latin typeface="Eras Demi ITC" pitchFamily="34" charset="0"/>
            </a:endParaRPr>
          </a:p>
        </p:txBody>
      </p:sp>
      <p:sp>
        <p:nvSpPr>
          <p:cNvPr id="27651" name="Content Placeholder 2"/>
          <p:cNvSpPr>
            <a:spLocks noGrp="1"/>
          </p:cNvSpPr>
          <p:nvPr>
            <p:ph idx="1"/>
          </p:nvPr>
        </p:nvSpPr>
        <p:spPr>
          <a:xfrm>
            <a:off x="609600" y="1422400"/>
            <a:ext cx="13533438" cy="7315200"/>
          </a:xfrm>
        </p:spPr>
        <p:txBody>
          <a:bodyPr/>
          <a:lstStyle/>
          <a:p>
            <a:pPr algn="just"/>
            <a:r>
              <a:rPr lang="en-US" sz="2800" smtClean="0">
                <a:solidFill>
                  <a:schemeClr val="tx1"/>
                </a:solidFill>
                <a:latin typeface="Eras Demi ITC" pitchFamily="34" charset="0"/>
              </a:rPr>
              <a:t>Leather Industry developed in Bangladesh on a large-scale basis from the 1970s. About 95% of leather and leather products of Bangladesh are marketed abroad, mostly in the form of crushed leather, finished leather, leather garments, and footwear. Most leather and leather goods go to Germany, Italy, France, Netherlands, Spain, Russia, Brazil, Japan, China, Singapore and Taiwan</a:t>
            </a:r>
          </a:p>
          <a:p>
            <a:pPr algn="just"/>
            <a:r>
              <a:rPr lang="en-US" sz="2800" smtClean="0">
                <a:solidFill>
                  <a:schemeClr val="tx1"/>
                </a:solidFill>
                <a:latin typeface="Eras Demi ITC" pitchFamily="34" charset="0"/>
              </a:rPr>
              <a:t>Bangladesh now exports leather, leather goods and footwear worth around $1 billion a year, which accounts for only 0.005 percent of the global market worth $230 billion, said Shaheen Ahmed, chairman of Bangladesh Tanners Association (BTA)</a:t>
            </a:r>
            <a:endParaRPr lang="en-US" sz="2800" b="1" smtClean="0">
              <a:solidFill>
                <a:schemeClr val="tx1"/>
              </a:solidFill>
              <a:latin typeface="Eras Demi ITC" pitchFamily="34" charset="0"/>
            </a:endParaRPr>
          </a:p>
          <a:p>
            <a:pPr algn="just">
              <a:buFont typeface="Wingdings 3" pitchFamily="18" charset="2"/>
              <a:buNone/>
            </a:pPr>
            <a:endParaRPr lang="en-US" sz="3000" smtClean="0"/>
          </a:p>
        </p:txBody>
      </p:sp>
      <p:sp>
        <p:nvSpPr>
          <p:cNvPr id="4" name="Title 1"/>
          <p:cNvSpPr txBox="1">
            <a:spLocks/>
          </p:cNvSpPr>
          <p:nvPr/>
        </p:nvSpPr>
        <p:spPr bwMode="auto">
          <a:xfrm>
            <a:off x="3048000" y="7010400"/>
            <a:ext cx="10544175" cy="1016000"/>
          </a:xfrm>
          <a:prstGeom prst="rect">
            <a:avLst/>
          </a:prstGeom>
          <a:noFill/>
          <a:ln w="9525">
            <a:noFill/>
            <a:miter lim="800000"/>
            <a:headEnd/>
            <a:tailEnd/>
          </a:ln>
        </p:spPr>
        <p:txBody>
          <a:bodyPr lIns="135852" tIns="67926" rIns="135852" bIns="67926"/>
          <a:lstStyle/>
          <a:p>
            <a:pPr defTabSz="679262">
              <a:defRPr/>
            </a:pPr>
            <a:endParaRPr lang="en-US" sz="5300" dirty="0">
              <a:solidFill>
                <a:srgbClr val="262626"/>
              </a:solidFill>
              <a:latin typeface="+mj-lt"/>
              <a:ea typeface="+mj-ea"/>
              <a:cs typeface="+mj-cs"/>
            </a:endParaRPr>
          </a:p>
        </p:txBody>
      </p:sp>
      <p:pic>
        <p:nvPicPr>
          <p:cNvPr id="27653" name="Picture 3"/>
          <p:cNvPicPr>
            <a:picLocks noChangeAspect="1" noChangeArrowheads="1"/>
          </p:cNvPicPr>
          <p:nvPr/>
        </p:nvPicPr>
        <p:blipFill>
          <a:blip r:embed="rId2"/>
          <a:srcRect l="7143" r="7143"/>
          <a:stretch>
            <a:fillRect/>
          </a:stretch>
        </p:blipFill>
        <p:spPr bwMode="auto">
          <a:xfrm>
            <a:off x="914400" y="6008688"/>
            <a:ext cx="6888163" cy="2678112"/>
          </a:xfrm>
          <a:prstGeom prst="rect">
            <a:avLst/>
          </a:prstGeom>
          <a:noFill/>
          <a:ln w="9525">
            <a:noFill/>
            <a:miter lim="800000"/>
            <a:headEnd/>
            <a:tailEnd/>
          </a:ln>
        </p:spPr>
      </p:pic>
      <p:pic>
        <p:nvPicPr>
          <p:cNvPr id="27654" name="Picture 4"/>
          <p:cNvPicPr>
            <a:picLocks noChangeAspect="1" noChangeArrowheads="1"/>
          </p:cNvPicPr>
          <p:nvPr/>
        </p:nvPicPr>
        <p:blipFill>
          <a:blip r:embed="rId3"/>
          <a:srcRect/>
          <a:stretch>
            <a:fillRect/>
          </a:stretch>
        </p:blipFill>
        <p:spPr bwMode="auto">
          <a:xfrm>
            <a:off x="7802563" y="6076950"/>
            <a:ext cx="6142037" cy="2609850"/>
          </a:xfrm>
          <a:prstGeom prst="rect">
            <a:avLst/>
          </a:prstGeom>
          <a:noFill/>
          <a:ln w="9525">
            <a:noFill/>
            <a:miter lim="800000"/>
            <a:headEnd/>
            <a:tailEnd/>
          </a:ln>
        </p:spPr>
      </p:pic>
      <p:sp>
        <p:nvSpPr>
          <p:cNvPr id="27655" name="Flowchart: Process 4"/>
          <p:cNvSpPr>
            <a:spLocks noChangeArrowheads="1"/>
          </p:cNvSpPr>
          <p:nvPr/>
        </p:nvSpPr>
        <p:spPr bwMode="auto">
          <a:xfrm>
            <a:off x="0" y="1117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04800" y="0"/>
            <a:ext cx="13350875" cy="1422400"/>
          </a:xfrm>
        </p:spPr>
        <p:txBody>
          <a:bodyPr/>
          <a:lstStyle/>
          <a:p>
            <a:r>
              <a:rPr lang="en-US" sz="4800" b="1" dirty="0" smtClean="0">
                <a:latin typeface="Eras Demi ITC" pitchFamily="34" charset="0"/>
              </a:rPr>
              <a:t>Jute Industry</a:t>
            </a:r>
            <a:r>
              <a:rPr lang="en-US" dirty="0" smtClean="0"/>
              <a:t> </a:t>
            </a:r>
            <a:endParaRPr lang="en-US" sz="4800" dirty="0" smtClean="0">
              <a:latin typeface="Eras Demi ITC" pitchFamily="34" charset="0"/>
            </a:endParaRPr>
          </a:p>
        </p:txBody>
      </p:sp>
      <p:sp>
        <p:nvSpPr>
          <p:cNvPr id="28675" name="Content Placeholder 2"/>
          <p:cNvSpPr>
            <a:spLocks noGrp="1"/>
          </p:cNvSpPr>
          <p:nvPr>
            <p:ph idx="1"/>
          </p:nvPr>
        </p:nvSpPr>
        <p:spPr>
          <a:xfrm>
            <a:off x="731838" y="1727200"/>
            <a:ext cx="13411200" cy="6705600"/>
          </a:xfrm>
        </p:spPr>
        <p:txBody>
          <a:bodyPr/>
          <a:lstStyle/>
          <a:p>
            <a:pPr algn="just">
              <a:buFont typeface="Wingdings 3" pitchFamily="18" charset="2"/>
              <a:buNone/>
            </a:pPr>
            <a:r>
              <a:rPr lang="en-US" sz="3400" smtClean="0">
                <a:solidFill>
                  <a:srgbClr val="7030A0"/>
                </a:solidFill>
                <a:latin typeface="Eras Demi ITC" pitchFamily="34" charset="0"/>
              </a:rPr>
              <a:t>     Jute Industry played an important role in the economic development of Bengal. At the beginning of the twentieth century, Bengal could boast of only one manufacturing industry - jute.</a:t>
            </a:r>
          </a:p>
        </p:txBody>
      </p:sp>
      <p:sp>
        <p:nvSpPr>
          <p:cNvPr id="4" name="Title 1"/>
          <p:cNvSpPr txBox="1">
            <a:spLocks/>
          </p:cNvSpPr>
          <p:nvPr/>
        </p:nvSpPr>
        <p:spPr bwMode="auto">
          <a:xfrm>
            <a:off x="1463675" y="4572000"/>
            <a:ext cx="13166725" cy="1524000"/>
          </a:xfrm>
          <a:prstGeom prst="rect">
            <a:avLst/>
          </a:prstGeom>
          <a:noFill/>
          <a:ln w="9525">
            <a:noFill/>
            <a:miter lim="800000"/>
            <a:headEnd/>
            <a:tailEnd/>
          </a:ln>
        </p:spPr>
        <p:txBody>
          <a:bodyPr lIns="135852" tIns="67926" rIns="135852" bIns="67926"/>
          <a:lstStyle/>
          <a:p>
            <a:pPr defTabSz="679262">
              <a:defRPr/>
            </a:pPr>
            <a:endParaRPr lang="en-US" sz="5900" dirty="0">
              <a:solidFill>
                <a:srgbClr val="262626"/>
              </a:solidFill>
              <a:latin typeface="+mj-lt"/>
              <a:ea typeface="+mj-ea"/>
              <a:cs typeface="+mj-cs"/>
            </a:endParaRPr>
          </a:p>
        </p:txBody>
      </p:sp>
      <p:sp>
        <p:nvSpPr>
          <p:cNvPr id="5" name="Title 1"/>
          <p:cNvSpPr txBox="1">
            <a:spLocks/>
          </p:cNvSpPr>
          <p:nvPr/>
        </p:nvSpPr>
        <p:spPr bwMode="auto">
          <a:xfrm>
            <a:off x="854075" y="6604000"/>
            <a:ext cx="13166725" cy="1524000"/>
          </a:xfrm>
          <a:prstGeom prst="rect">
            <a:avLst/>
          </a:prstGeom>
          <a:noFill/>
          <a:ln w="9525">
            <a:noFill/>
            <a:miter lim="800000"/>
            <a:headEnd/>
            <a:tailEnd/>
          </a:ln>
        </p:spPr>
        <p:txBody>
          <a:bodyPr lIns="135852" tIns="67926" rIns="135852" bIns="67926"/>
          <a:lstStyle/>
          <a:p>
            <a:pPr defTabSz="679262">
              <a:defRPr/>
            </a:pPr>
            <a:endParaRPr lang="en-US" sz="5900" dirty="0">
              <a:solidFill>
                <a:srgbClr val="262626"/>
              </a:solidFill>
              <a:latin typeface="+mj-lt"/>
              <a:ea typeface="+mj-ea"/>
              <a:cs typeface="+mj-cs"/>
            </a:endParaRPr>
          </a:p>
        </p:txBody>
      </p:sp>
      <p:pic>
        <p:nvPicPr>
          <p:cNvPr id="28678" name="Picture 2"/>
          <p:cNvPicPr>
            <a:picLocks noChangeAspect="1" noChangeArrowheads="1"/>
          </p:cNvPicPr>
          <p:nvPr/>
        </p:nvPicPr>
        <p:blipFill>
          <a:blip r:embed="rId2"/>
          <a:srcRect/>
          <a:stretch>
            <a:fillRect/>
          </a:stretch>
        </p:blipFill>
        <p:spPr bwMode="auto">
          <a:xfrm>
            <a:off x="8169275" y="4038600"/>
            <a:ext cx="6096000" cy="4800600"/>
          </a:xfrm>
          <a:prstGeom prst="rect">
            <a:avLst/>
          </a:prstGeom>
          <a:noFill/>
          <a:ln w="9525">
            <a:noFill/>
            <a:miter lim="800000"/>
            <a:headEnd/>
            <a:tailEnd/>
          </a:ln>
        </p:spPr>
      </p:pic>
      <p:pic>
        <p:nvPicPr>
          <p:cNvPr id="28679" name="Picture 3"/>
          <p:cNvPicPr>
            <a:picLocks noChangeAspect="1" noChangeArrowheads="1"/>
          </p:cNvPicPr>
          <p:nvPr/>
        </p:nvPicPr>
        <p:blipFill>
          <a:blip r:embed="rId3"/>
          <a:srcRect/>
          <a:stretch>
            <a:fillRect/>
          </a:stretch>
        </p:blipFill>
        <p:spPr bwMode="auto">
          <a:xfrm>
            <a:off x="685800" y="4038600"/>
            <a:ext cx="7483475" cy="4662488"/>
          </a:xfrm>
          <a:prstGeom prst="rect">
            <a:avLst/>
          </a:prstGeom>
          <a:noFill/>
          <a:ln w="9525">
            <a:noFill/>
            <a:miter lim="800000"/>
            <a:headEnd/>
            <a:tailEnd/>
          </a:ln>
        </p:spPr>
      </p:pic>
      <p:sp>
        <p:nvSpPr>
          <p:cNvPr id="28680" name="Flowchart: Process 4"/>
          <p:cNvSpPr>
            <a:spLocks noChangeArrowheads="1"/>
          </p:cNvSpPr>
          <p:nvPr/>
        </p:nvSpPr>
        <p:spPr bwMode="auto">
          <a:xfrm>
            <a:off x="0" y="1117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28600" y="0"/>
            <a:ext cx="13411200" cy="1143000"/>
          </a:xfrm>
        </p:spPr>
        <p:txBody>
          <a:bodyPr/>
          <a:lstStyle/>
          <a:p>
            <a:r>
              <a:rPr lang="en-US" sz="4400" b="1" dirty="0" smtClean="0">
                <a:latin typeface="Eras Bold ITC" pitchFamily="34" charset="0"/>
              </a:rPr>
              <a:t>Jute Industry</a:t>
            </a:r>
            <a:r>
              <a:rPr lang="en-US" sz="4400" dirty="0" smtClean="0">
                <a:latin typeface="Eras Bold ITC" pitchFamily="34" charset="0"/>
              </a:rPr>
              <a:t> </a:t>
            </a:r>
          </a:p>
        </p:txBody>
      </p:sp>
      <p:sp>
        <p:nvSpPr>
          <p:cNvPr id="29699" name="Content Placeholder 2"/>
          <p:cNvSpPr>
            <a:spLocks noGrp="1"/>
          </p:cNvSpPr>
          <p:nvPr>
            <p:ph idx="1"/>
          </p:nvPr>
        </p:nvSpPr>
        <p:spPr>
          <a:xfrm>
            <a:off x="731838" y="1320800"/>
            <a:ext cx="13288962" cy="7315200"/>
          </a:xfrm>
        </p:spPr>
        <p:txBody>
          <a:bodyPr/>
          <a:lstStyle/>
          <a:p>
            <a:pPr algn="just"/>
            <a:r>
              <a:rPr lang="en-US" sz="3200" smtClean="0">
                <a:solidFill>
                  <a:srgbClr val="7030A0"/>
                </a:solidFill>
                <a:latin typeface="Eras Demi ITC" pitchFamily="34" charset="0"/>
              </a:rPr>
              <a:t>Bangladesh holds the </a:t>
            </a:r>
            <a:r>
              <a:rPr lang="en-US" sz="3200" b="1" smtClean="0">
                <a:solidFill>
                  <a:srgbClr val="7030A0"/>
                </a:solidFill>
                <a:latin typeface="Eras Demi ITC" pitchFamily="34" charset="0"/>
              </a:rPr>
              <a:t>2nd position as a Jute producer</a:t>
            </a:r>
            <a:r>
              <a:rPr lang="en-US" sz="3200" smtClean="0">
                <a:solidFill>
                  <a:srgbClr val="7030A0"/>
                </a:solidFill>
                <a:latin typeface="Eras Demi ITC" pitchFamily="34" charset="0"/>
              </a:rPr>
              <a:t> in the world with the average production of Jute 1.08 m ton/Year.</a:t>
            </a:r>
          </a:p>
          <a:p>
            <a:pPr algn="just"/>
            <a:r>
              <a:rPr lang="en-US" sz="3200" smtClean="0">
                <a:solidFill>
                  <a:srgbClr val="7030A0"/>
                </a:solidFill>
                <a:latin typeface="Eras Demi ITC" pitchFamily="34" charset="0"/>
              </a:rPr>
              <a:t>About </a:t>
            </a:r>
            <a:r>
              <a:rPr lang="en-US" sz="3200" b="1" smtClean="0">
                <a:solidFill>
                  <a:srgbClr val="7030A0"/>
                </a:solidFill>
                <a:latin typeface="Eras Demi ITC" pitchFamily="34" charset="0"/>
              </a:rPr>
              <a:t>40 million people </a:t>
            </a:r>
            <a:r>
              <a:rPr lang="en-US" sz="3200" smtClean="0">
                <a:solidFill>
                  <a:srgbClr val="7030A0"/>
                </a:solidFill>
                <a:latin typeface="Eras Demi ITC" pitchFamily="34" charset="0"/>
              </a:rPr>
              <a:t>are involved directly and indirectly in the jute industry.</a:t>
            </a:r>
          </a:p>
        </p:txBody>
      </p:sp>
      <p:sp>
        <p:nvSpPr>
          <p:cNvPr id="4" name="Title 1"/>
          <p:cNvSpPr txBox="1">
            <a:spLocks/>
          </p:cNvSpPr>
          <p:nvPr/>
        </p:nvSpPr>
        <p:spPr bwMode="auto">
          <a:xfrm>
            <a:off x="3779838" y="4572000"/>
            <a:ext cx="7924800" cy="1016000"/>
          </a:xfrm>
          <a:prstGeom prst="rect">
            <a:avLst/>
          </a:prstGeom>
          <a:noFill/>
          <a:ln w="9525">
            <a:noFill/>
            <a:miter lim="800000"/>
            <a:headEnd/>
            <a:tailEnd/>
          </a:ln>
        </p:spPr>
        <p:txBody>
          <a:bodyPr lIns="135852" tIns="67926" rIns="135852" bIns="67926"/>
          <a:lstStyle/>
          <a:p>
            <a:pPr defTabSz="679262">
              <a:defRPr/>
            </a:pPr>
            <a:endParaRPr lang="en-US" sz="5300" dirty="0">
              <a:solidFill>
                <a:srgbClr val="262626"/>
              </a:solidFill>
              <a:latin typeface="+mj-lt"/>
              <a:ea typeface="+mj-ea"/>
              <a:cs typeface="+mj-cs"/>
            </a:endParaRPr>
          </a:p>
        </p:txBody>
      </p:sp>
      <p:pic>
        <p:nvPicPr>
          <p:cNvPr id="29701" name="Picture 2" descr="http://www.lightcastlebd.com/blog/wp-content/uploads/2014/09/news_image_2013-07-07_26061.jpg"/>
          <p:cNvPicPr>
            <a:picLocks noChangeAspect="1" noChangeArrowheads="1"/>
          </p:cNvPicPr>
          <p:nvPr/>
        </p:nvPicPr>
        <p:blipFill>
          <a:blip r:embed="rId2"/>
          <a:srcRect/>
          <a:stretch>
            <a:fillRect/>
          </a:stretch>
        </p:blipFill>
        <p:spPr bwMode="auto">
          <a:xfrm>
            <a:off x="990600" y="3810000"/>
            <a:ext cx="12877800" cy="4749800"/>
          </a:xfrm>
          <a:prstGeom prst="rect">
            <a:avLst/>
          </a:prstGeom>
          <a:noFill/>
          <a:ln w="9525">
            <a:noFill/>
            <a:miter lim="800000"/>
            <a:headEnd/>
            <a:tailEnd/>
          </a:ln>
        </p:spPr>
      </p:pic>
      <p:sp>
        <p:nvSpPr>
          <p:cNvPr id="29702" name="Flowchart: Process 4"/>
          <p:cNvSpPr>
            <a:spLocks noChangeArrowheads="1"/>
          </p:cNvSpPr>
          <p:nvPr/>
        </p:nvSpPr>
        <p:spPr bwMode="auto">
          <a:xfrm>
            <a:off x="0" y="1117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04800" y="228600"/>
            <a:ext cx="13350875" cy="1295400"/>
          </a:xfrm>
        </p:spPr>
        <p:txBody>
          <a:bodyPr/>
          <a:lstStyle/>
          <a:p>
            <a:r>
              <a:rPr lang="en-US" sz="4400" dirty="0" smtClean="0">
                <a:latin typeface="Eras Bold ITC" pitchFamily="34" charset="0"/>
              </a:rPr>
              <a:t>Pharmaceutical Industry</a:t>
            </a:r>
            <a:r>
              <a:rPr lang="en-US" dirty="0" smtClean="0"/>
              <a:t/>
            </a:r>
            <a:br>
              <a:rPr lang="en-US" dirty="0" smtClean="0"/>
            </a:br>
            <a:endParaRPr lang="en-US" dirty="0" smtClean="0"/>
          </a:p>
        </p:txBody>
      </p:sp>
      <p:sp>
        <p:nvSpPr>
          <p:cNvPr id="30723" name="Content Placeholder 2"/>
          <p:cNvSpPr>
            <a:spLocks noGrp="1"/>
          </p:cNvSpPr>
          <p:nvPr>
            <p:ph idx="1"/>
          </p:nvPr>
        </p:nvSpPr>
        <p:spPr>
          <a:xfrm>
            <a:off x="854075" y="1422400"/>
            <a:ext cx="13411200" cy="7010400"/>
          </a:xfrm>
        </p:spPr>
        <p:txBody>
          <a:bodyPr/>
          <a:lstStyle/>
          <a:p>
            <a:pPr algn="just"/>
            <a:r>
              <a:rPr lang="en-US" sz="2900" smtClean="0">
                <a:solidFill>
                  <a:schemeClr val="tx1"/>
                </a:solidFill>
                <a:latin typeface="Eras Demi ITC" pitchFamily="34" charset="0"/>
              </a:rPr>
              <a:t>The pharmaceutical industry in Bangladesh is one of the most developed technology sectors within Bangladesh. Manufacturers produce insulin, hormones, and cancer drugs. This sector provides </a:t>
            </a:r>
            <a:r>
              <a:rPr lang="en-US" sz="2900" b="1" smtClean="0">
                <a:solidFill>
                  <a:schemeClr val="tx1"/>
                </a:solidFill>
                <a:latin typeface="Eras Demi ITC" pitchFamily="34" charset="0"/>
              </a:rPr>
              <a:t>97% of the total medicinal requirement of the local market. </a:t>
            </a:r>
            <a:r>
              <a:rPr lang="en-US" sz="2900" smtClean="0">
                <a:solidFill>
                  <a:schemeClr val="tx1"/>
                </a:solidFill>
                <a:latin typeface="Eras Demi ITC" pitchFamily="34" charset="0"/>
              </a:rPr>
              <a:t>The industry also exports medicines to global markets, including Europe. Pharmaceutical companies are expanding their business with the aim to expand the export market.</a:t>
            </a:r>
          </a:p>
        </p:txBody>
      </p:sp>
      <p:sp>
        <p:nvSpPr>
          <p:cNvPr id="4" name="Title 1"/>
          <p:cNvSpPr txBox="1">
            <a:spLocks/>
          </p:cNvSpPr>
          <p:nvPr/>
        </p:nvSpPr>
        <p:spPr bwMode="auto">
          <a:xfrm>
            <a:off x="3170238" y="5689600"/>
            <a:ext cx="10542587" cy="1117600"/>
          </a:xfrm>
          <a:prstGeom prst="rect">
            <a:avLst/>
          </a:prstGeom>
          <a:noFill/>
          <a:ln w="9525">
            <a:noFill/>
            <a:miter lim="800000"/>
            <a:headEnd/>
            <a:tailEnd/>
          </a:ln>
        </p:spPr>
        <p:txBody>
          <a:bodyPr lIns="135852" tIns="67926" rIns="135852" bIns="67926"/>
          <a:lstStyle/>
          <a:p>
            <a:pPr defTabSz="679262">
              <a:defRPr/>
            </a:pPr>
            <a:endParaRPr lang="en-US" sz="5300" dirty="0">
              <a:solidFill>
                <a:srgbClr val="262626"/>
              </a:solidFill>
              <a:latin typeface="+mj-lt"/>
              <a:ea typeface="+mj-ea"/>
              <a:cs typeface="+mj-cs"/>
            </a:endParaRPr>
          </a:p>
        </p:txBody>
      </p:sp>
      <p:pic>
        <p:nvPicPr>
          <p:cNvPr id="30725" name="Picture 3" descr="pharma-exports-rise.jpg"/>
          <p:cNvPicPr>
            <a:picLocks noChangeAspect="1"/>
          </p:cNvPicPr>
          <p:nvPr/>
        </p:nvPicPr>
        <p:blipFill>
          <a:blip r:embed="rId2"/>
          <a:srcRect/>
          <a:stretch>
            <a:fillRect/>
          </a:stretch>
        </p:blipFill>
        <p:spPr bwMode="auto">
          <a:xfrm>
            <a:off x="1566863" y="4876800"/>
            <a:ext cx="12453937" cy="3810000"/>
          </a:xfrm>
          <a:prstGeom prst="rect">
            <a:avLst/>
          </a:prstGeom>
          <a:noFill/>
          <a:ln w="9525">
            <a:noFill/>
            <a:miter lim="800000"/>
            <a:headEnd/>
            <a:tailEnd/>
          </a:ln>
        </p:spPr>
      </p:pic>
      <p:sp>
        <p:nvSpPr>
          <p:cNvPr id="30726" name="Flowchart: Process 4"/>
          <p:cNvSpPr>
            <a:spLocks noChangeArrowheads="1"/>
          </p:cNvSpPr>
          <p:nvPr/>
        </p:nvSpPr>
        <p:spPr bwMode="auto">
          <a:xfrm flipV="1">
            <a:off x="1981200" y="1219200"/>
            <a:ext cx="12649200" cy="1524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04800" y="228600"/>
            <a:ext cx="13042900" cy="990600"/>
          </a:xfrm>
        </p:spPr>
        <p:txBody>
          <a:bodyPr/>
          <a:lstStyle/>
          <a:p>
            <a:r>
              <a:rPr lang="en-US" sz="4400" dirty="0" smtClean="0">
                <a:latin typeface="Eras Bold ITC" pitchFamily="34" charset="0"/>
              </a:rPr>
              <a:t>Power Sector</a:t>
            </a:r>
          </a:p>
        </p:txBody>
      </p:sp>
      <p:sp>
        <p:nvSpPr>
          <p:cNvPr id="31747" name="Content Placeholder 2"/>
          <p:cNvSpPr>
            <a:spLocks noGrp="1"/>
          </p:cNvSpPr>
          <p:nvPr>
            <p:ph idx="1"/>
          </p:nvPr>
        </p:nvSpPr>
        <p:spPr>
          <a:xfrm>
            <a:off x="731838" y="1422400"/>
            <a:ext cx="13411200" cy="7112000"/>
          </a:xfrm>
        </p:spPr>
        <p:txBody>
          <a:bodyPr/>
          <a:lstStyle/>
          <a:p>
            <a:r>
              <a:rPr lang="en-US" sz="2800" dirty="0" smtClean="0">
                <a:solidFill>
                  <a:schemeClr val="tx1"/>
                </a:solidFill>
                <a:latin typeface="Eras Demi ITC" pitchFamily="34" charset="0"/>
              </a:rPr>
              <a:t>Bangladesh’s power sector is one of the fastest growing in South Asia. The growth in terms of capacity addition has been remarkable -- increasing from 5% to 28% from 2012 to 2018 according to the World Bank and the Bangladesh Power Development Board. </a:t>
            </a:r>
          </a:p>
          <a:p>
            <a:r>
              <a:rPr lang="en-US" sz="2800" dirty="0" smtClean="0">
                <a:solidFill>
                  <a:schemeClr val="tx1"/>
                </a:solidFill>
                <a:latin typeface="Eras Demi ITC" pitchFamily="34" charset="0"/>
              </a:rPr>
              <a:t> In June 2018 about 90 percent people of the country are covered by electricity facilities including renewable energy ( BER-2018)</a:t>
            </a:r>
          </a:p>
        </p:txBody>
      </p:sp>
      <p:sp>
        <p:nvSpPr>
          <p:cNvPr id="4" name="Title 1"/>
          <p:cNvSpPr txBox="1">
            <a:spLocks/>
          </p:cNvSpPr>
          <p:nvPr/>
        </p:nvSpPr>
        <p:spPr bwMode="auto">
          <a:xfrm>
            <a:off x="4999038" y="6502400"/>
            <a:ext cx="8836025" cy="1219200"/>
          </a:xfrm>
          <a:prstGeom prst="rect">
            <a:avLst/>
          </a:prstGeom>
          <a:noFill/>
          <a:ln w="9525">
            <a:noFill/>
            <a:miter lim="800000"/>
            <a:headEnd/>
            <a:tailEnd/>
          </a:ln>
        </p:spPr>
        <p:txBody>
          <a:bodyPr lIns="135852" tIns="67926" rIns="135852" bIns="67926"/>
          <a:lstStyle/>
          <a:p>
            <a:pPr defTabSz="679262">
              <a:defRPr/>
            </a:pPr>
            <a:endParaRPr lang="en-US" sz="5300" dirty="0">
              <a:solidFill>
                <a:srgbClr val="262626"/>
              </a:solidFill>
              <a:latin typeface="+mj-lt"/>
              <a:ea typeface="+mj-ea"/>
              <a:cs typeface="+mj-cs"/>
            </a:endParaRPr>
          </a:p>
        </p:txBody>
      </p:sp>
      <p:pic>
        <p:nvPicPr>
          <p:cNvPr id="31749" name="Picture 4"/>
          <p:cNvPicPr>
            <a:picLocks noChangeAspect="1" noChangeArrowheads="1"/>
          </p:cNvPicPr>
          <p:nvPr/>
        </p:nvPicPr>
        <p:blipFill>
          <a:blip r:embed="rId2"/>
          <a:srcRect/>
          <a:stretch>
            <a:fillRect/>
          </a:stretch>
        </p:blipFill>
        <p:spPr bwMode="auto">
          <a:xfrm>
            <a:off x="1371600" y="4495800"/>
            <a:ext cx="5618162" cy="3783238"/>
          </a:xfrm>
          <a:prstGeom prst="rect">
            <a:avLst/>
          </a:prstGeom>
          <a:noFill/>
          <a:ln w="9525">
            <a:noFill/>
            <a:miter lim="800000"/>
            <a:headEnd/>
            <a:tailEnd/>
          </a:ln>
        </p:spPr>
      </p:pic>
      <p:sp>
        <p:nvSpPr>
          <p:cNvPr id="31751" name="Flowchart: Process 4"/>
          <p:cNvSpPr>
            <a:spLocks noChangeArrowheads="1"/>
          </p:cNvSpPr>
          <p:nvPr/>
        </p:nvSpPr>
        <p:spPr bwMode="auto">
          <a:xfrm flipV="1">
            <a:off x="1981200" y="1219200"/>
            <a:ext cx="12649200" cy="1524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pic>
        <p:nvPicPr>
          <p:cNvPr id="8" name="Picture 5"/>
          <p:cNvPicPr>
            <a:picLocks noChangeAspect="1" noChangeArrowheads="1"/>
          </p:cNvPicPr>
          <p:nvPr/>
        </p:nvPicPr>
        <p:blipFill>
          <a:blip r:embed="rId3"/>
          <a:srcRect/>
          <a:stretch>
            <a:fillRect/>
          </a:stretch>
        </p:blipFill>
        <p:spPr bwMode="auto">
          <a:xfrm>
            <a:off x="7239000" y="4495800"/>
            <a:ext cx="7018674" cy="3810000"/>
          </a:xfrm>
          <a:prstGeom prst="rect">
            <a:avLst/>
          </a:prstGeom>
          <a:noFill/>
          <a:ln w="9525">
            <a:noFill/>
            <a:miter lim="800000"/>
            <a:headEnd/>
            <a:tailEnd/>
          </a:ln>
        </p:spPr>
      </p:pic>
      <p:sp>
        <p:nvSpPr>
          <p:cNvPr id="9" name="Rectangle 8"/>
          <p:cNvSpPr/>
          <p:nvPr/>
        </p:nvSpPr>
        <p:spPr>
          <a:xfrm>
            <a:off x="1371600" y="8497669"/>
            <a:ext cx="12573000" cy="369332"/>
          </a:xfrm>
          <a:prstGeom prst="rect">
            <a:avLst/>
          </a:prstGeom>
        </p:spPr>
        <p:txBody>
          <a:bodyPr wrap="square">
            <a:spAutoFit/>
          </a:bodyPr>
          <a:lstStyle/>
          <a:p>
            <a:pPr algn="just"/>
            <a:r>
              <a:rPr lang="en-US" b="1" dirty="0" smtClean="0">
                <a:latin typeface="Eras Demi ITC" pitchFamily="34" charset="0"/>
                <a:hlinkClick r:id="rId4"/>
              </a:rPr>
              <a:t>https://www.dhakatribune.com/opinion/op-ed/2019/06/21/transforming-the-power-sector-of-bangladesh</a:t>
            </a:r>
            <a:endParaRPr lang="en-US" b="1" dirty="0" smtClean="0">
              <a:latin typeface="Eras Demi ITC"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04800" y="228600"/>
            <a:ext cx="12009438" cy="762000"/>
          </a:xfrm>
        </p:spPr>
        <p:txBody>
          <a:bodyPr/>
          <a:lstStyle/>
          <a:p>
            <a:r>
              <a:rPr lang="en-US" sz="4400" b="1" dirty="0" smtClean="0">
                <a:solidFill>
                  <a:srgbClr val="7030A0"/>
                </a:solidFill>
                <a:latin typeface="Eras Bold ITC" pitchFamily="34" charset="0"/>
              </a:rPr>
              <a:t>ICT Industry </a:t>
            </a:r>
            <a:endParaRPr lang="en-US" sz="4400" dirty="0" smtClean="0">
              <a:solidFill>
                <a:srgbClr val="7030A0"/>
              </a:solidFill>
              <a:latin typeface="Eras Bold ITC" pitchFamily="34" charset="0"/>
            </a:endParaRPr>
          </a:p>
        </p:txBody>
      </p:sp>
      <p:sp>
        <p:nvSpPr>
          <p:cNvPr id="33795" name="Content Placeholder 2"/>
          <p:cNvSpPr>
            <a:spLocks noGrp="1"/>
          </p:cNvSpPr>
          <p:nvPr>
            <p:ph idx="1"/>
          </p:nvPr>
        </p:nvSpPr>
        <p:spPr>
          <a:xfrm>
            <a:off x="854075" y="1625600"/>
            <a:ext cx="13044488" cy="7213600"/>
          </a:xfrm>
        </p:spPr>
        <p:txBody>
          <a:bodyPr/>
          <a:lstStyle/>
          <a:p>
            <a:pPr algn="just"/>
            <a:r>
              <a:rPr lang="en-US" sz="3300" dirty="0" smtClean="0">
                <a:solidFill>
                  <a:schemeClr val="tx1"/>
                </a:solidFill>
                <a:latin typeface="Eras Demi ITC" pitchFamily="34" charset="0"/>
              </a:rPr>
              <a:t>ICT is regarded as a </a:t>
            </a:r>
            <a:r>
              <a:rPr lang="en-US" sz="3300" b="1" dirty="0" smtClean="0">
                <a:solidFill>
                  <a:srgbClr val="7030A0"/>
                </a:solidFill>
                <a:latin typeface="Eras Demi ITC" pitchFamily="34" charset="0"/>
              </a:rPr>
              <a:t>thrust sector </a:t>
            </a:r>
            <a:r>
              <a:rPr lang="en-US" sz="3300" dirty="0" smtClean="0">
                <a:solidFill>
                  <a:schemeClr val="tx1"/>
                </a:solidFill>
                <a:latin typeface="Eras Demi ITC" pitchFamily="34" charset="0"/>
              </a:rPr>
              <a:t>and the present government has pledged to build a digital Bangladesh </a:t>
            </a:r>
            <a:r>
              <a:rPr lang="en-US" sz="3300" dirty="0" smtClean="0">
                <a:solidFill>
                  <a:srgbClr val="7030A0"/>
                </a:solidFill>
                <a:latin typeface="Eras Demi ITC" pitchFamily="34" charset="0"/>
              </a:rPr>
              <a:t>within 2021</a:t>
            </a:r>
            <a:r>
              <a:rPr lang="en-US" sz="3300" dirty="0" smtClean="0">
                <a:solidFill>
                  <a:schemeClr val="tx1"/>
                </a:solidFill>
                <a:latin typeface="Eras Demi ITC" pitchFamily="34" charset="0"/>
              </a:rPr>
              <a:t>. By 2030, ICT will be first exported field in global market. ICT ministry was established in 2011</a:t>
            </a:r>
          </a:p>
          <a:p>
            <a:endParaRPr lang="en-US" sz="3300" dirty="0" smtClean="0"/>
          </a:p>
        </p:txBody>
      </p:sp>
      <p:sp>
        <p:nvSpPr>
          <p:cNvPr id="4" name="Title 1"/>
          <p:cNvSpPr txBox="1">
            <a:spLocks/>
          </p:cNvSpPr>
          <p:nvPr/>
        </p:nvSpPr>
        <p:spPr bwMode="auto">
          <a:xfrm>
            <a:off x="2316163" y="5588000"/>
            <a:ext cx="11339512" cy="1727200"/>
          </a:xfrm>
          <a:prstGeom prst="rect">
            <a:avLst/>
          </a:prstGeom>
          <a:noFill/>
          <a:ln w="9525">
            <a:noFill/>
            <a:miter lim="800000"/>
            <a:headEnd/>
            <a:tailEnd/>
          </a:ln>
        </p:spPr>
        <p:txBody>
          <a:bodyPr lIns="135852" tIns="67926" rIns="135852" bIns="67926"/>
          <a:lstStyle/>
          <a:p>
            <a:pPr algn="ctr" defTabSz="679262">
              <a:defRPr/>
            </a:pPr>
            <a:r>
              <a:rPr lang="en-US" sz="6500" b="1" dirty="0">
                <a:solidFill>
                  <a:schemeClr val="tx1">
                    <a:lumMod val="85000"/>
                    <a:lumOff val="15000"/>
                  </a:schemeClr>
                </a:solidFill>
                <a:latin typeface="+mj-lt"/>
                <a:ea typeface="+mj-ea"/>
                <a:cs typeface="+mj-cs"/>
              </a:rPr>
              <a:t> </a:t>
            </a:r>
            <a:endParaRPr lang="en-US" sz="6500" dirty="0">
              <a:solidFill>
                <a:srgbClr val="262626"/>
              </a:solidFill>
              <a:latin typeface="+mj-lt"/>
              <a:ea typeface="+mj-ea"/>
              <a:cs typeface="+mj-cs"/>
            </a:endParaRPr>
          </a:p>
        </p:txBody>
      </p:sp>
      <p:sp>
        <p:nvSpPr>
          <p:cNvPr id="33798" name="Flowchart: Process 4"/>
          <p:cNvSpPr>
            <a:spLocks noChangeArrowheads="1"/>
          </p:cNvSpPr>
          <p:nvPr/>
        </p:nvSpPr>
        <p:spPr bwMode="auto">
          <a:xfrm>
            <a:off x="0" y="13208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graphicFrame>
        <p:nvGraphicFramePr>
          <p:cNvPr id="7" name="Table 6"/>
          <p:cNvGraphicFramePr>
            <a:graphicFrameLocks noGrp="1"/>
          </p:cNvGraphicFramePr>
          <p:nvPr/>
        </p:nvGraphicFramePr>
        <p:xfrm>
          <a:off x="1066800" y="3810000"/>
          <a:ext cx="12771437" cy="4967681"/>
        </p:xfrm>
        <a:graphic>
          <a:graphicData uri="http://schemas.openxmlformats.org/drawingml/2006/table">
            <a:tbl>
              <a:tblPr firstRow="1" bandRow="1">
                <a:tableStyleId>{5C22544A-7EE6-4342-B048-85BDC9FD1C3A}</a:tableStyleId>
              </a:tblPr>
              <a:tblGrid>
                <a:gridCol w="8670517">
                  <a:extLst>
                    <a:ext uri="{9D8B030D-6E8A-4147-A177-3AD203B41FA5}">
                      <a16:colId xmlns:a16="http://schemas.microsoft.com/office/drawing/2014/main" val="20000"/>
                    </a:ext>
                  </a:extLst>
                </a:gridCol>
                <a:gridCol w="4100920">
                  <a:extLst>
                    <a:ext uri="{9D8B030D-6E8A-4147-A177-3AD203B41FA5}">
                      <a16:colId xmlns:a16="http://schemas.microsoft.com/office/drawing/2014/main" val="20001"/>
                    </a:ext>
                  </a:extLst>
                </a:gridCol>
              </a:tblGrid>
              <a:tr h="4058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lt1"/>
                          </a:solidFill>
                          <a:latin typeface="Eras Demi ITC" pitchFamily="34" charset="0"/>
                          <a:ea typeface="+mn-ea"/>
                          <a:cs typeface="+mn-cs"/>
                        </a:rPr>
                        <a:t>No. of Registered Software &amp; ITES Companies</a:t>
                      </a:r>
                    </a:p>
                  </a:txBody>
                  <a:tcPr marL="146304" marR="146304" marT="60960" marB="60960"/>
                </a:tc>
                <a:tc>
                  <a:txBody>
                    <a:bodyPr/>
                    <a:lstStyle/>
                    <a:p>
                      <a:pPr algn="l"/>
                      <a:r>
                        <a:rPr lang="en-US" sz="2400" dirty="0" smtClean="0">
                          <a:latin typeface="Eras Demi ITC" pitchFamily="34" charset="0"/>
                        </a:rPr>
                        <a:t>1000+ </a:t>
                      </a:r>
                      <a:endParaRPr lang="en-US" sz="2400" dirty="0">
                        <a:latin typeface="Eras Demi ITC" pitchFamily="34" charset="0"/>
                      </a:endParaRPr>
                    </a:p>
                  </a:txBody>
                  <a:tcPr marL="146304" marR="146304" marT="60960" marB="60960"/>
                </a:tc>
                <a:extLst>
                  <a:ext uri="{0D108BD9-81ED-4DB2-BD59-A6C34878D82A}">
                    <a16:rowId xmlns:a16="http://schemas.microsoft.com/office/drawing/2014/main" val="10000"/>
                  </a:ext>
                </a:extLst>
              </a:tr>
              <a:tr h="405834">
                <a:tc>
                  <a:txBody>
                    <a:bodyPr/>
                    <a:lstStyle/>
                    <a:p>
                      <a:pPr algn="l"/>
                      <a:r>
                        <a:rPr lang="en-US" sz="2400" dirty="0" smtClean="0">
                          <a:latin typeface="Eras Demi ITC" pitchFamily="34" charset="0"/>
                        </a:rPr>
                        <a:t>No. of BASIS Member Companies </a:t>
                      </a:r>
                      <a:endParaRPr lang="en-US" sz="2400" dirty="0">
                        <a:latin typeface="Eras Demi ITC" pitchFamily="34" charset="0"/>
                      </a:endParaRPr>
                    </a:p>
                  </a:txBody>
                  <a:tcPr marL="146304" marR="146304" marT="60960" marB="60960"/>
                </a:tc>
                <a:tc>
                  <a:txBody>
                    <a:bodyPr/>
                    <a:lstStyle/>
                    <a:p>
                      <a:pPr algn="l"/>
                      <a:r>
                        <a:rPr lang="en-US" sz="2400" dirty="0" smtClean="0">
                          <a:latin typeface="Eras Demi ITC" pitchFamily="34" charset="0"/>
                        </a:rPr>
                        <a:t>705 (February 2014)</a:t>
                      </a:r>
                      <a:endParaRPr lang="en-US" sz="2400" dirty="0">
                        <a:latin typeface="Eras Demi ITC" pitchFamily="34" charset="0"/>
                      </a:endParaRPr>
                    </a:p>
                  </a:txBody>
                  <a:tcPr marL="146304" marR="146304" marT="60960" marB="60960"/>
                </a:tc>
                <a:extLst>
                  <a:ext uri="{0D108BD9-81ED-4DB2-BD59-A6C34878D82A}">
                    <a16:rowId xmlns:a16="http://schemas.microsoft.com/office/drawing/2014/main" val="10001"/>
                  </a:ext>
                </a:extLst>
              </a:tr>
              <a:tr h="700481">
                <a:tc>
                  <a:txBody>
                    <a:bodyPr/>
                    <a:lstStyle/>
                    <a:p>
                      <a:pPr algn="l"/>
                      <a:r>
                        <a:rPr lang="en-US" sz="2400" kern="1200" dirty="0" smtClean="0">
                          <a:solidFill>
                            <a:schemeClr val="dk1"/>
                          </a:solidFill>
                          <a:latin typeface="Eras Demi ITC" pitchFamily="34" charset="0"/>
                          <a:ea typeface="+mn-ea"/>
                          <a:cs typeface="+mn-cs"/>
                        </a:rPr>
                        <a:t>Approx. Revenue of Local Industry (incl. Export)</a:t>
                      </a:r>
                    </a:p>
                  </a:txBody>
                  <a:tcPr marL="146304" marR="146304" marT="60960" marB="60960"/>
                </a:tc>
                <a:tc>
                  <a:txBody>
                    <a:bodyPr/>
                    <a:lstStyle/>
                    <a:p>
                      <a:pPr algn="l"/>
                      <a:r>
                        <a:rPr lang="en-US" sz="2400" dirty="0" smtClean="0">
                          <a:latin typeface="Eras Demi ITC" pitchFamily="34" charset="0"/>
                        </a:rPr>
                        <a:t>US $ 400 million </a:t>
                      </a:r>
                      <a:endParaRPr lang="en-US" sz="2400" dirty="0">
                        <a:latin typeface="Eras Demi ITC" pitchFamily="34" charset="0"/>
                      </a:endParaRPr>
                    </a:p>
                  </a:txBody>
                  <a:tcPr marL="146304" marR="146304" marT="60960" marB="60960"/>
                </a:tc>
                <a:extLst>
                  <a:ext uri="{0D108BD9-81ED-4DB2-BD59-A6C34878D82A}">
                    <a16:rowId xmlns:a16="http://schemas.microsoft.com/office/drawing/2014/main" val="10002"/>
                  </a:ext>
                </a:extLst>
              </a:tr>
              <a:tr h="405834">
                <a:tc>
                  <a:txBody>
                    <a:bodyPr/>
                    <a:lstStyle/>
                    <a:p>
                      <a:pPr algn="l"/>
                      <a:r>
                        <a:rPr lang="en-US" sz="2400" dirty="0" smtClean="0">
                          <a:latin typeface="Eras Demi ITC" pitchFamily="34" charset="0"/>
                        </a:rPr>
                        <a:t>Approx. Revenue from Software </a:t>
                      </a:r>
                      <a:endParaRPr lang="en-US" sz="2400" dirty="0">
                        <a:latin typeface="Eras Demi ITC" pitchFamily="34" charset="0"/>
                      </a:endParaRPr>
                    </a:p>
                  </a:txBody>
                  <a:tcPr marL="146304" marR="146304" marT="60960" marB="60960"/>
                </a:tc>
                <a:tc>
                  <a:txBody>
                    <a:bodyPr/>
                    <a:lstStyle/>
                    <a:p>
                      <a:pPr algn="l"/>
                      <a:r>
                        <a:rPr lang="en-US" sz="2400" dirty="0" smtClean="0">
                          <a:latin typeface="Eras Demi ITC" pitchFamily="34" charset="0"/>
                        </a:rPr>
                        <a:t>Tk. 790 </a:t>
                      </a:r>
                      <a:r>
                        <a:rPr lang="en-US" sz="2400" dirty="0" err="1" smtClean="0">
                          <a:latin typeface="Eras Demi ITC" pitchFamily="34" charset="0"/>
                        </a:rPr>
                        <a:t>crore</a:t>
                      </a:r>
                      <a:r>
                        <a:rPr lang="en-US" sz="2400" dirty="0" smtClean="0">
                          <a:latin typeface="Eras Demi ITC" pitchFamily="34" charset="0"/>
                        </a:rPr>
                        <a:t> </a:t>
                      </a:r>
                      <a:endParaRPr lang="en-US" sz="2400" dirty="0">
                        <a:latin typeface="Eras Demi ITC" pitchFamily="34" charset="0"/>
                      </a:endParaRPr>
                    </a:p>
                  </a:txBody>
                  <a:tcPr marL="146304" marR="146304" marT="60960" marB="60960"/>
                </a:tc>
                <a:extLst>
                  <a:ext uri="{0D108BD9-81ED-4DB2-BD59-A6C34878D82A}">
                    <a16:rowId xmlns:a16="http://schemas.microsoft.com/office/drawing/2014/main" val="10003"/>
                  </a:ext>
                </a:extLst>
              </a:tr>
              <a:tr h="405834">
                <a:tc>
                  <a:txBody>
                    <a:bodyPr/>
                    <a:lstStyle/>
                    <a:p>
                      <a:pPr algn="l"/>
                      <a:r>
                        <a:rPr lang="en-US" sz="2400" dirty="0" smtClean="0">
                          <a:latin typeface="Eras Demi ITC" pitchFamily="34" charset="0"/>
                        </a:rPr>
                        <a:t>Approx. Revenue from ITES </a:t>
                      </a:r>
                      <a:endParaRPr lang="en-US" sz="2400" dirty="0">
                        <a:latin typeface="Eras Demi ITC" pitchFamily="34" charset="0"/>
                      </a:endParaRPr>
                    </a:p>
                  </a:txBody>
                  <a:tcPr marL="146304" marR="146304" marT="60960" marB="60960"/>
                </a:tc>
                <a:tc>
                  <a:txBody>
                    <a:bodyPr/>
                    <a:lstStyle/>
                    <a:p>
                      <a:pPr algn="l"/>
                      <a:r>
                        <a:rPr lang="en-US" sz="2400" kern="1200" dirty="0" smtClean="0">
                          <a:solidFill>
                            <a:schemeClr val="dk1"/>
                          </a:solidFill>
                          <a:latin typeface="Eras Demi ITC" pitchFamily="34" charset="0"/>
                          <a:ea typeface="+mn-ea"/>
                          <a:cs typeface="+mn-cs"/>
                        </a:rPr>
                        <a:t>Tk. 1050 </a:t>
                      </a:r>
                      <a:r>
                        <a:rPr lang="en-US" sz="2400" kern="1200" dirty="0" err="1" smtClean="0">
                          <a:solidFill>
                            <a:schemeClr val="dk1"/>
                          </a:solidFill>
                          <a:latin typeface="Eras Demi ITC" pitchFamily="34" charset="0"/>
                          <a:ea typeface="+mn-ea"/>
                          <a:cs typeface="+mn-cs"/>
                        </a:rPr>
                        <a:t>crore</a:t>
                      </a:r>
                      <a:endParaRPr lang="en-US" sz="2400" dirty="0">
                        <a:latin typeface="Eras Demi ITC" pitchFamily="34" charset="0"/>
                      </a:endParaRPr>
                    </a:p>
                  </a:txBody>
                  <a:tcPr marL="146304" marR="146304" marT="60960" marB="60960"/>
                </a:tc>
                <a:extLst>
                  <a:ext uri="{0D108BD9-81ED-4DB2-BD59-A6C34878D82A}">
                    <a16:rowId xmlns:a16="http://schemas.microsoft.com/office/drawing/2014/main" val="10004"/>
                  </a:ext>
                </a:extLst>
              </a:tr>
              <a:tr h="405834">
                <a:tc>
                  <a:txBody>
                    <a:bodyPr/>
                    <a:lstStyle/>
                    <a:p>
                      <a:pPr algn="l"/>
                      <a:r>
                        <a:rPr lang="en-US" sz="2400" kern="1200" dirty="0" smtClean="0">
                          <a:solidFill>
                            <a:schemeClr val="dk1"/>
                          </a:solidFill>
                          <a:latin typeface="Eras Demi ITC" pitchFamily="34" charset="0"/>
                          <a:ea typeface="+mn-ea"/>
                          <a:cs typeface="+mn-cs"/>
                        </a:rPr>
                        <a:t>Export (2012 -2013)</a:t>
                      </a:r>
                    </a:p>
                  </a:txBody>
                  <a:tcPr marL="146304" marR="146304" marT="60960" marB="60960"/>
                </a:tc>
                <a:tc>
                  <a:txBody>
                    <a:bodyPr/>
                    <a:lstStyle/>
                    <a:p>
                      <a:pPr algn="l"/>
                      <a:r>
                        <a:rPr lang="en-US" sz="2400" dirty="0" smtClean="0">
                          <a:latin typeface="Eras Demi ITC" pitchFamily="34" charset="0"/>
                        </a:rPr>
                        <a:t>US $ 101.63 Million </a:t>
                      </a:r>
                      <a:endParaRPr lang="en-US" sz="2400" dirty="0">
                        <a:latin typeface="Eras Demi ITC" pitchFamily="34" charset="0"/>
                      </a:endParaRPr>
                    </a:p>
                  </a:txBody>
                  <a:tcPr marL="146304" marR="146304" marT="60960" marB="60960"/>
                </a:tc>
                <a:extLst>
                  <a:ext uri="{0D108BD9-81ED-4DB2-BD59-A6C34878D82A}">
                    <a16:rowId xmlns:a16="http://schemas.microsoft.com/office/drawing/2014/main" val="10005"/>
                  </a:ext>
                </a:extLst>
              </a:tr>
              <a:tr h="405834">
                <a:tc>
                  <a:txBody>
                    <a:bodyPr/>
                    <a:lstStyle/>
                    <a:p>
                      <a:pPr algn="l"/>
                      <a:r>
                        <a:rPr lang="en-US" sz="2400" dirty="0" smtClean="0">
                          <a:latin typeface="Eras Demi ITC" pitchFamily="34" charset="0"/>
                        </a:rPr>
                        <a:t>No. of Exporting Companies</a:t>
                      </a:r>
                      <a:endParaRPr lang="en-US" sz="2400" dirty="0">
                        <a:latin typeface="Eras Demi ITC" pitchFamily="34" charset="0"/>
                      </a:endParaRPr>
                    </a:p>
                  </a:txBody>
                  <a:tcPr marL="146304" marR="146304" marT="60960" marB="60960"/>
                </a:tc>
                <a:tc>
                  <a:txBody>
                    <a:bodyPr/>
                    <a:lstStyle/>
                    <a:p>
                      <a:pPr algn="l"/>
                      <a:r>
                        <a:rPr lang="en-US" sz="2400" dirty="0" smtClean="0">
                          <a:latin typeface="Eras Demi ITC" pitchFamily="34" charset="0"/>
                        </a:rPr>
                        <a:t>160 +</a:t>
                      </a:r>
                      <a:endParaRPr lang="en-US" sz="2400" dirty="0">
                        <a:latin typeface="Eras Demi ITC" pitchFamily="34" charset="0"/>
                      </a:endParaRPr>
                    </a:p>
                  </a:txBody>
                  <a:tcPr marL="146304" marR="146304" marT="60960" marB="60960"/>
                </a:tc>
                <a:extLst>
                  <a:ext uri="{0D108BD9-81ED-4DB2-BD59-A6C34878D82A}">
                    <a16:rowId xmlns:a16="http://schemas.microsoft.com/office/drawing/2014/main" val="10006"/>
                  </a:ext>
                </a:extLst>
              </a:tr>
              <a:tr h="405834">
                <a:tc>
                  <a:txBody>
                    <a:bodyPr/>
                    <a:lstStyle/>
                    <a:p>
                      <a:pPr algn="l"/>
                      <a:r>
                        <a:rPr lang="en-US" sz="2400" dirty="0" smtClean="0">
                          <a:latin typeface="Eras Demi ITC" pitchFamily="34" charset="0"/>
                        </a:rPr>
                        <a:t>No. of Export Destination Countries</a:t>
                      </a:r>
                      <a:endParaRPr lang="en-US" sz="2400" dirty="0">
                        <a:latin typeface="Eras Demi ITC" pitchFamily="34" charset="0"/>
                      </a:endParaRPr>
                    </a:p>
                  </a:txBody>
                  <a:tcPr marL="146304" marR="146304" marT="60960" marB="60960"/>
                </a:tc>
                <a:tc>
                  <a:txBody>
                    <a:bodyPr/>
                    <a:lstStyle/>
                    <a:p>
                      <a:pPr algn="l"/>
                      <a:r>
                        <a:rPr lang="en-US" sz="2400" dirty="0" smtClean="0">
                          <a:latin typeface="Eras Demi ITC" pitchFamily="34" charset="0"/>
                        </a:rPr>
                        <a:t>60+</a:t>
                      </a:r>
                      <a:endParaRPr lang="en-US" sz="2400" dirty="0">
                        <a:latin typeface="Eras Demi ITC" pitchFamily="34" charset="0"/>
                      </a:endParaRPr>
                    </a:p>
                  </a:txBody>
                  <a:tcPr marL="146304" marR="146304" marT="60960" marB="60960"/>
                </a:tc>
                <a:extLst>
                  <a:ext uri="{0D108BD9-81ED-4DB2-BD59-A6C34878D82A}">
                    <a16:rowId xmlns:a16="http://schemas.microsoft.com/office/drawing/2014/main" val="10007"/>
                  </a:ext>
                </a:extLst>
              </a:tr>
              <a:tr h="7004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Eras Demi ITC" pitchFamily="34" charset="0"/>
                          <a:ea typeface="+mn-ea"/>
                          <a:cs typeface="+mn-cs"/>
                        </a:rPr>
                        <a:t>Approx. No. of Human Resource Employed in the Industry</a:t>
                      </a:r>
                    </a:p>
                  </a:txBody>
                  <a:tcPr marL="146304" marR="146304" marT="60960" marB="60960"/>
                </a:tc>
                <a:tc>
                  <a:txBody>
                    <a:bodyPr/>
                    <a:lstStyle/>
                    <a:p>
                      <a:pPr algn="l"/>
                      <a:r>
                        <a:rPr lang="en-US" sz="2400" dirty="0" smtClean="0">
                          <a:latin typeface="Eras Demi ITC" pitchFamily="34" charset="0"/>
                        </a:rPr>
                        <a:t>70,000</a:t>
                      </a:r>
                    </a:p>
                    <a:p>
                      <a:pPr algn="l"/>
                      <a:r>
                        <a:rPr lang="en-US" sz="2400" dirty="0" smtClean="0">
                          <a:latin typeface="Eras Demi ITC" pitchFamily="34" charset="0"/>
                        </a:rPr>
                        <a:t> </a:t>
                      </a:r>
                      <a:endParaRPr lang="en-US" sz="2400" dirty="0">
                        <a:latin typeface="Eras Demi ITC" pitchFamily="34" charset="0"/>
                      </a:endParaRPr>
                    </a:p>
                  </a:txBody>
                  <a:tcPr marL="146304" marR="146304" marT="60960" marB="60960"/>
                </a:tc>
                <a:extLst>
                  <a:ext uri="{0D108BD9-81ED-4DB2-BD59-A6C34878D82A}">
                    <a16:rowId xmlns:a16="http://schemas.microsoft.com/office/drawing/2014/main" val="10008"/>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731838" y="366713"/>
            <a:ext cx="13166725" cy="954087"/>
          </a:xfrm>
        </p:spPr>
        <p:txBody>
          <a:bodyPr/>
          <a:lstStyle/>
          <a:p>
            <a:pPr eaLnBrk="1" hangingPunct="1"/>
            <a:r>
              <a:rPr lang="en-US" sz="4400" b="1" dirty="0" smtClean="0">
                <a:solidFill>
                  <a:srgbClr val="7030A0"/>
                </a:solidFill>
                <a:latin typeface="Eras Bold ITC" pitchFamily="34" charset="0"/>
              </a:rPr>
              <a:t>Telecommunication Industry</a:t>
            </a:r>
          </a:p>
        </p:txBody>
      </p:sp>
      <p:sp>
        <p:nvSpPr>
          <p:cNvPr id="60420" name="Flowchart: Process 4"/>
          <p:cNvSpPr>
            <a:spLocks noChangeArrowheads="1"/>
          </p:cNvSpPr>
          <p:nvPr/>
        </p:nvSpPr>
        <p:spPr bwMode="auto">
          <a:xfrm>
            <a:off x="0" y="1422400"/>
            <a:ext cx="14630400" cy="3048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
        <p:nvSpPr>
          <p:cNvPr id="60421" name="Content Placeholder 2"/>
          <p:cNvSpPr txBox="1">
            <a:spLocks/>
          </p:cNvSpPr>
          <p:nvPr/>
        </p:nvSpPr>
        <p:spPr bwMode="auto">
          <a:xfrm>
            <a:off x="365125" y="1930400"/>
            <a:ext cx="13900150" cy="2032000"/>
          </a:xfrm>
          <a:prstGeom prst="rect">
            <a:avLst/>
          </a:prstGeom>
          <a:noFill/>
          <a:ln w="9525">
            <a:noFill/>
            <a:miter lim="800000"/>
            <a:headEnd/>
            <a:tailEnd/>
          </a:ln>
        </p:spPr>
        <p:txBody>
          <a:bodyPr lIns="135852" tIns="67926" rIns="135852" bIns="67926"/>
          <a:lstStyle/>
          <a:p>
            <a:r>
              <a:rPr lang="en-US" sz="3200" dirty="0">
                <a:latin typeface="Eras Demi ITC" pitchFamily="34" charset="0"/>
              </a:rPr>
              <a:t>The total number of Mobile Phone subscribers has reached 161.772 Million at the end of June, 2019. The Mobile Phone subscribers are shown below:</a:t>
            </a:r>
          </a:p>
        </p:txBody>
      </p:sp>
      <p:graphicFrame>
        <p:nvGraphicFramePr>
          <p:cNvPr id="7" name="Table 6"/>
          <p:cNvGraphicFramePr>
            <a:graphicFrameLocks noGrp="1"/>
          </p:cNvGraphicFramePr>
          <p:nvPr/>
        </p:nvGraphicFramePr>
        <p:xfrm>
          <a:off x="533400" y="3581401"/>
          <a:ext cx="13563600" cy="4282582"/>
        </p:xfrm>
        <a:graphic>
          <a:graphicData uri="http://schemas.openxmlformats.org/drawingml/2006/table">
            <a:tbl>
              <a:tblPr/>
              <a:tblGrid>
                <a:gridCol w="6016906">
                  <a:extLst>
                    <a:ext uri="{9D8B030D-6E8A-4147-A177-3AD203B41FA5}">
                      <a16:colId xmlns:a16="http://schemas.microsoft.com/office/drawing/2014/main" val="20000"/>
                    </a:ext>
                  </a:extLst>
                </a:gridCol>
                <a:gridCol w="7546694">
                  <a:extLst>
                    <a:ext uri="{9D8B030D-6E8A-4147-A177-3AD203B41FA5}">
                      <a16:colId xmlns:a16="http://schemas.microsoft.com/office/drawing/2014/main" val="20001"/>
                    </a:ext>
                  </a:extLst>
                </a:gridCol>
              </a:tblGrid>
              <a:tr h="581789">
                <a:tc>
                  <a:txBody>
                    <a:bodyPr/>
                    <a:lstStyle/>
                    <a:p>
                      <a:pPr marL="0" marR="0" algn="l">
                        <a:lnSpc>
                          <a:spcPct val="115000"/>
                        </a:lnSpc>
                        <a:spcBef>
                          <a:spcPts val="0"/>
                        </a:spcBef>
                        <a:spcAft>
                          <a:spcPts val="0"/>
                        </a:spcAft>
                      </a:pPr>
                      <a:r>
                        <a:rPr lang="en-US" sz="2800" b="1" dirty="0">
                          <a:latin typeface="Eras Demi ITC"/>
                          <a:ea typeface="Times New Roman"/>
                          <a:cs typeface="Helvetica"/>
                        </a:rPr>
                        <a:t>OPERATOR</a:t>
                      </a:r>
                      <a:endParaRPr lang="en-US" sz="2800" dirty="0">
                        <a:latin typeface="Calibri"/>
                        <a:ea typeface="Calibri"/>
                        <a:cs typeface="Times New Roman"/>
                      </a:endParaRPr>
                    </a:p>
                  </a:txBody>
                  <a:tcPr marL="114300" marR="114300" marT="76200" marB="76200"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69AC5A"/>
                    </a:solidFill>
                  </a:tcPr>
                </a:tc>
                <a:tc>
                  <a:txBody>
                    <a:bodyPr/>
                    <a:lstStyle/>
                    <a:p>
                      <a:pPr marL="0" marR="0" algn="ctr">
                        <a:lnSpc>
                          <a:spcPct val="115000"/>
                        </a:lnSpc>
                        <a:spcBef>
                          <a:spcPts val="0"/>
                        </a:spcBef>
                        <a:spcAft>
                          <a:spcPts val="0"/>
                        </a:spcAft>
                      </a:pPr>
                      <a:r>
                        <a:rPr lang="en-US" sz="2800" b="1">
                          <a:latin typeface="Eras Demi ITC"/>
                          <a:ea typeface="Times New Roman"/>
                          <a:cs typeface="Helvetica"/>
                        </a:rPr>
                        <a:t>SUBSCRIBER (IN MILLIONS)</a:t>
                      </a:r>
                      <a:endParaRPr lang="en-US" sz="2800">
                        <a:latin typeface="Calibri"/>
                        <a:ea typeface="Calibri"/>
                        <a:cs typeface="Times New Roman"/>
                      </a:endParaRPr>
                    </a:p>
                  </a:txBody>
                  <a:tcPr marL="114300" marR="114300" marT="76200" marB="76200"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69AC5A"/>
                    </a:solidFill>
                  </a:tcPr>
                </a:tc>
                <a:extLst>
                  <a:ext uri="{0D108BD9-81ED-4DB2-BD59-A6C34878D82A}">
                    <a16:rowId xmlns:a16="http://schemas.microsoft.com/office/drawing/2014/main" val="10000"/>
                  </a:ext>
                </a:extLst>
              </a:tr>
              <a:tr h="527579">
                <a:tc>
                  <a:txBody>
                    <a:bodyPr/>
                    <a:lstStyle/>
                    <a:p>
                      <a:pPr marL="0" marR="0" algn="l">
                        <a:lnSpc>
                          <a:spcPct val="115000"/>
                        </a:lnSpc>
                        <a:spcBef>
                          <a:spcPts val="0"/>
                        </a:spcBef>
                        <a:spcAft>
                          <a:spcPts val="750"/>
                        </a:spcAft>
                      </a:pPr>
                      <a:r>
                        <a:rPr lang="en-US" sz="2800" dirty="0" err="1">
                          <a:latin typeface="Eras Demi ITC"/>
                          <a:ea typeface="Times New Roman"/>
                          <a:cs typeface="Helvetica"/>
                        </a:rPr>
                        <a:t>Grameen</a:t>
                      </a:r>
                      <a:r>
                        <a:rPr lang="en-US" sz="2800" dirty="0">
                          <a:latin typeface="Eras Demi ITC"/>
                          <a:ea typeface="Times New Roman"/>
                          <a:cs typeface="Helvetica"/>
                        </a:rPr>
                        <a:t> Phone Ltd. (GP)</a:t>
                      </a:r>
                      <a:endParaRPr lang="en-US" sz="2800" dirty="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tc>
                  <a:txBody>
                    <a:bodyPr/>
                    <a:lstStyle/>
                    <a:p>
                      <a:pPr marL="0" marR="0" algn="ctr">
                        <a:lnSpc>
                          <a:spcPct val="115000"/>
                        </a:lnSpc>
                        <a:spcBef>
                          <a:spcPts val="0"/>
                        </a:spcBef>
                        <a:spcAft>
                          <a:spcPts val="750"/>
                        </a:spcAft>
                      </a:pPr>
                      <a:r>
                        <a:rPr lang="en-US" sz="2800" dirty="0">
                          <a:latin typeface="Eras Demi ITC"/>
                          <a:ea typeface="Times New Roman"/>
                          <a:cs typeface="Helvetica"/>
                        </a:rPr>
                        <a:t>75.330</a:t>
                      </a:r>
                      <a:endParaRPr lang="en-US" sz="2800" dirty="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extLst>
                  <a:ext uri="{0D108BD9-81ED-4DB2-BD59-A6C34878D82A}">
                    <a16:rowId xmlns:a16="http://schemas.microsoft.com/office/drawing/2014/main" val="10001"/>
                  </a:ext>
                </a:extLst>
              </a:tr>
              <a:tr h="527579">
                <a:tc>
                  <a:txBody>
                    <a:bodyPr/>
                    <a:lstStyle/>
                    <a:p>
                      <a:pPr marL="0" marR="0" algn="l">
                        <a:lnSpc>
                          <a:spcPct val="115000"/>
                        </a:lnSpc>
                        <a:spcBef>
                          <a:spcPts val="0"/>
                        </a:spcBef>
                        <a:spcAft>
                          <a:spcPts val="0"/>
                        </a:spcAft>
                      </a:pPr>
                      <a:r>
                        <a:rPr lang="en-US" sz="2800" dirty="0" err="1">
                          <a:latin typeface="Eras Demi ITC"/>
                          <a:ea typeface="Times New Roman"/>
                          <a:cs typeface="Helvetica"/>
                        </a:rPr>
                        <a:t>Robi</a:t>
                      </a:r>
                      <a:r>
                        <a:rPr lang="en-US" sz="2800" dirty="0">
                          <a:latin typeface="Eras Demi ITC"/>
                          <a:ea typeface="Times New Roman"/>
                          <a:cs typeface="Helvetica"/>
                        </a:rPr>
                        <a:t> </a:t>
                      </a:r>
                      <a:r>
                        <a:rPr lang="en-US" sz="2800" dirty="0" err="1">
                          <a:latin typeface="Eras Demi ITC"/>
                          <a:ea typeface="Times New Roman"/>
                          <a:cs typeface="Helvetica"/>
                        </a:rPr>
                        <a:t>Axiata</a:t>
                      </a:r>
                      <a:r>
                        <a:rPr lang="en-US" sz="2800" dirty="0">
                          <a:latin typeface="Eras Demi ITC"/>
                          <a:ea typeface="Times New Roman"/>
                          <a:cs typeface="Helvetica"/>
                        </a:rPr>
                        <a:t> Limited (</a:t>
                      </a:r>
                      <a:r>
                        <a:rPr lang="en-US" sz="2800" dirty="0" err="1">
                          <a:latin typeface="Eras Demi ITC"/>
                          <a:ea typeface="Times New Roman"/>
                          <a:cs typeface="Helvetica"/>
                        </a:rPr>
                        <a:t>Robi</a:t>
                      </a:r>
                      <a:r>
                        <a:rPr lang="en-US" sz="2800" dirty="0">
                          <a:latin typeface="Eras Demi ITC"/>
                          <a:ea typeface="Times New Roman"/>
                          <a:cs typeface="Helvetica"/>
                        </a:rPr>
                        <a:t>)</a:t>
                      </a:r>
                      <a:endParaRPr lang="en-US" sz="2800" dirty="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tc>
                  <a:txBody>
                    <a:bodyPr/>
                    <a:lstStyle/>
                    <a:p>
                      <a:pPr marL="0" marR="0" algn="ctr">
                        <a:lnSpc>
                          <a:spcPct val="115000"/>
                        </a:lnSpc>
                        <a:spcBef>
                          <a:spcPts val="0"/>
                        </a:spcBef>
                        <a:spcAft>
                          <a:spcPts val="750"/>
                        </a:spcAft>
                      </a:pPr>
                      <a:r>
                        <a:rPr lang="en-US" sz="2800" dirty="0">
                          <a:latin typeface="Eras Demi ITC"/>
                          <a:ea typeface="Times New Roman"/>
                          <a:cs typeface="Helvetica"/>
                        </a:rPr>
                        <a:t>47.939</a:t>
                      </a:r>
                      <a:endParaRPr lang="en-US" sz="2800" dirty="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extLst>
                  <a:ext uri="{0D108BD9-81ED-4DB2-BD59-A6C34878D82A}">
                    <a16:rowId xmlns:a16="http://schemas.microsoft.com/office/drawing/2014/main" val="10002"/>
                  </a:ext>
                </a:extLst>
              </a:tr>
              <a:tr h="993058">
                <a:tc>
                  <a:txBody>
                    <a:bodyPr/>
                    <a:lstStyle/>
                    <a:p>
                      <a:pPr marL="0" marR="0" algn="l">
                        <a:lnSpc>
                          <a:spcPct val="115000"/>
                        </a:lnSpc>
                        <a:spcBef>
                          <a:spcPts val="0"/>
                        </a:spcBef>
                        <a:spcAft>
                          <a:spcPts val="0"/>
                        </a:spcAft>
                      </a:pPr>
                      <a:r>
                        <a:rPr lang="en-US" sz="2800" dirty="0" err="1">
                          <a:latin typeface="Eras Demi ITC"/>
                          <a:ea typeface="Times New Roman"/>
                          <a:cs typeface="Helvetica"/>
                        </a:rPr>
                        <a:t>Banglalink</a:t>
                      </a:r>
                      <a:r>
                        <a:rPr lang="en-US" sz="2800" dirty="0">
                          <a:latin typeface="Eras Demi ITC"/>
                          <a:ea typeface="Times New Roman"/>
                          <a:cs typeface="Helvetica"/>
                        </a:rPr>
                        <a:t> Digital Communications Limited</a:t>
                      </a:r>
                      <a:endParaRPr lang="en-US" sz="2800" dirty="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tc>
                  <a:txBody>
                    <a:bodyPr/>
                    <a:lstStyle/>
                    <a:p>
                      <a:pPr marL="0" marR="0" algn="ctr">
                        <a:lnSpc>
                          <a:spcPct val="115000"/>
                        </a:lnSpc>
                        <a:spcBef>
                          <a:spcPts val="0"/>
                        </a:spcBef>
                        <a:spcAft>
                          <a:spcPts val="750"/>
                        </a:spcAft>
                      </a:pPr>
                      <a:r>
                        <a:rPr lang="en-US" sz="2800" dirty="0">
                          <a:latin typeface="Eras Demi ITC"/>
                          <a:ea typeface="Times New Roman"/>
                          <a:cs typeface="Helvetica"/>
                        </a:rPr>
                        <a:t>34.667</a:t>
                      </a:r>
                      <a:endParaRPr lang="en-US" sz="2800" dirty="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extLst>
                  <a:ext uri="{0D108BD9-81ED-4DB2-BD59-A6C34878D82A}">
                    <a16:rowId xmlns:a16="http://schemas.microsoft.com/office/drawing/2014/main" val="10003"/>
                  </a:ext>
                </a:extLst>
              </a:tr>
              <a:tr h="804814">
                <a:tc>
                  <a:txBody>
                    <a:bodyPr/>
                    <a:lstStyle/>
                    <a:p>
                      <a:pPr marL="0" marR="0" algn="l">
                        <a:lnSpc>
                          <a:spcPct val="115000"/>
                        </a:lnSpc>
                        <a:spcBef>
                          <a:spcPts val="0"/>
                        </a:spcBef>
                        <a:spcAft>
                          <a:spcPts val="750"/>
                        </a:spcAft>
                      </a:pPr>
                      <a:r>
                        <a:rPr lang="en-US" sz="2800">
                          <a:latin typeface="Eras Demi ITC"/>
                          <a:ea typeface="Times New Roman"/>
                          <a:cs typeface="Helvetica"/>
                        </a:rPr>
                        <a:t>Teletalk Bangladesh Ltd. (Teletalk)</a:t>
                      </a:r>
                      <a:endParaRPr lang="en-US" sz="280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tc>
                  <a:txBody>
                    <a:bodyPr/>
                    <a:lstStyle/>
                    <a:p>
                      <a:pPr marL="0" marR="0" algn="ctr">
                        <a:lnSpc>
                          <a:spcPct val="115000"/>
                        </a:lnSpc>
                        <a:spcBef>
                          <a:spcPts val="0"/>
                        </a:spcBef>
                        <a:spcAft>
                          <a:spcPts val="750"/>
                        </a:spcAft>
                      </a:pPr>
                      <a:r>
                        <a:rPr lang="en-US" sz="2800" dirty="0">
                          <a:latin typeface="Eras Demi ITC"/>
                          <a:ea typeface="Times New Roman"/>
                          <a:cs typeface="Helvetica"/>
                        </a:rPr>
                        <a:t>3.836</a:t>
                      </a:r>
                      <a:endParaRPr lang="en-US" sz="2800" dirty="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extLst>
                  <a:ext uri="{0D108BD9-81ED-4DB2-BD59-A6C34878D82A}">
                    <a16:rowId xmlns:a16="http://schemas.microsoft.com/office/drawing/2014/main" val="10004"/>
                  </a:ext>
                </a:extLst>
              </a:tr>
              <a:tr h="527579">
                <a:tc>
                  <a:txBody>
                    <a:bodyPr/>
                    <a:lstStyle/>
                    <a:p>
                      <a:pPr marL="0" marR="0" algn="l">
                        <a:lnSpc>
                          <a:spcPct val="115000"/>
                        </a:lnSpc>
                        <a:spcBef>
                          <a:spcPts val="0"/>
                        </a:spcBef>
                        <a:spcAft>
                          <a:spcPts val="0"/>
                        </a:spcAft>
                      </a:pPr>
                      <a:r>
                        <a:rPr lang="en-US" sz="2800" b="1" dirty="0" smtClean="0">
                          <a:latin typeface="Eras Demi ITC"/>
                          <a:ea typeface="Times New Roman"/>
                          <a:cs typeface="Helvetica"/>
                        </a:rPr>
                        <a:t>Total</a:t>
                      </a:r>
                      <a:endParaRPr lang="en-US" sz="2800" dirty="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tc>
                  <a:txBody>
                    <a:bodyPr/>
                    <a:lstStyle/>
                    <a:p>
                      <a:pPr marL="0" marR="0" algn="ctr">
                        <a:lnSpc>
                          <a:spcPct val="115000"/>
                        </a:lnSpc>
                        <a:spcBef>
                          <a:spcPts val="0"/>
                        </a:spcBef>
                        <a:spcAft>
                          <a:spcPts val="0"/>
                        </a:spcAft>
                      </a:pPr>
                      <a:r>
                        <a:rPr lang="en-US" sz="2800" b="1" dirty="0">
                          <a:latin typeface="Eras Demi ITC"/>
                          <a:ea typeface="Times New Roman"/>
                          <a:cs typeface="Helvetica"/>
                        </a:rPr>
                        <a:t>161.772</a:t>
                      </a:r>
                      <a:endParaRPr lang="en-US" sz="2800" dirty="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extLst>
                  <a:ext uri="{0D108BD9-81ED-4DB2-BD59-A6C34878D82A}">
                    <a16:rowId xmlns:a16="http://schemas.microsoft.com/office/drawing/2014/main" val="10005"/>
                  </a:ext>
                </a:extLst>
              </a:tr>
            </a:tbl>
          </a:graphicData>
        </a:graphic>
      </p:graphicFrame>
      <p:sp>
        <p:nvSpPr>
          <p:cNvPr id="8" name="Rectangle 7"/>
          <p:cNvSpPr/>
          <p:nvPr/>
        </p:nvSpPr>
        <p:spPr>
          <a:xfrm>
            <a:off x="838200" y="7848600"/>
            <a:ext cx="12954000" cy="461665"/>
          </a:xfrm>
          <a:prstGeom prst="rect">
            <a:avLst/>
          </a:prstGeom>
        </p:spPr>
        <p:txBody>
          <a:bodyPr wrap="square">
            <a:spAutoFit/>
          </a:bodyPr>
          <a:lstStyle/>
          <a:p>
            <a:r>
              <a:rPr lang="en-US" sz="2400" b="1" u="sng" dirty="0" smtClean="0">
                <a:latin typeface="Eras Demi ITC" pitchFamily="34" charset="0"/>
                <a:hlinkClick r:id="rId2"/>
              </a:rPr>
              <a:t>http://www.btrc.gov.bd/content/mobile-phone-subscribers-bangladesh-june-2019</a:t>
            </a:r>
            <a:endParaRPr lang="en-US" sz="2400" b="1" u="sng" dirty="0">
              <a:latin typeface="Eras Demi ITC" pitchFamily="34" charset="0"/>
            </a:endParaRPr>
          </a:p>
        </p:txBody>
      </p:sp>
    </p:spTree>
  </p:cSld>
  <p:clrMapOvr>
    <a:masterClrMapping/>
  </p:clrMapOvr>
  <p:transition>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731838" y="366713"/>
            <a:ext cx="13166725" cy="954087"/>
          </a:xfrm>
        </p:spPr>
        <p:txBody>
          <a:bodyPr/>
          <a:lstStyle/>
          <a:p>
            <a:pPr eaLnBrk="1" hangingPunct="1"/>
            <a:r>
              <a:rPr lang="en-US" sz="4400" b="1" dirty="0" smtClean="0">
                <a:solidFill>
                  <a:srgbClr val="7030A0"/>
                </a:solidFill>
                <a:latin typeface="Eras Bold ITC" pitchFamily="34" charset="0"/>
              </a:rPr>
              <a:t>Telecommunication Industry</a:t>
            </a:r>
          </a:p>
        </p:txBody>
      </p:sp>
      <p:sp>
        <p:nvSpPr>
          <p:cNvPr id="60420" name="Flowchart: Process 4"/>
          <p:cNvSpPr>
            <a:spLocks noChangeArrowheads="1"/>
          </p:cNvSpPr>
          <p:nvPr/>
        </p:nvSpPr>
        <p:spPr bwMode="auto">
          <a:xfrm>
            <a:off x="0" y="1422400"/>
            <a:ext cx="14630400" cy="3048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
        <p:nvSpPr>
          <p:cNvPr id="60421" name="Content Placeholder 2"/>
          <p:cNvSpPr txBox="1">
            <a:spLocks/>
          </p:cNvSpPr>
          <p:nvPr/>
        </p:nvSpPr>
        <p:spPr bwMode="auto">
          <a:xfrm>
            <a:off x="365125" y="1930400"/>
            <a:ext cx="13900150" cy="1346200"/>
          </a:xfrm>
          <a:prstGeom prst="rect">
            <a:avLst/>
          </a:prstGeom>
          <a:noFill/>
          <a:ln w="9525">
            <a:noFill/>
            <a:miter lim="800000"/>
            <a:headEnd/>
            <a:tailEnd/>
          </a:ln>
        </p:spPr>
        <p:txBody>
          <a:bodyPr lIns="135852" tIns="67926" rIns="135852" bIns="67926"/>
          <a:lstStyle/>
          <a:p>
            <a:r>
              <a:rPr lang="en-US" sz="3200" dirty="0">
                <a:latin typeface="Eras Demi ITC" pitchFamily="34" charset="0"/>
              </a:rPr>
              <a:t>The total number of Internet Subscribers has reached </a:t>
            </a:r>
            <a:r>
              <a:rPr lang="en-US" sz="3200" b="1" dirty="0">
                <a:latin typeface="Eras Demi ITC" pitchFamily="34" charset="0"/>
              </a:rPr>
              <a:t>96.199</a:t>
            </a:r>
            <a:r>
              <a:rPr lang="en-US" sz="3200" dirty="0">
                <a:latin typeface="Eras Demi ITC" pitchFamily="34" charset="0"/>
              </a:rPr>
              <a:t> Million at the end of June, </a:t>
            </a:r>
            <a:r>
              <a:rPr lang="en-US" sz="3200" dirty="0" smtClean="0">
                <a:latin typeface="Eras Demi ITC" pitchFamily="34" charset="0"/>
              </a:rPr>
              <a:t>2019. The </a:t>
            </a:r>
            <a:r>
              <a:rPr lang="en-US" sz="3200" dirty="0">
                <a:latin typeface="Eras Demi ITC" pitchFamily="34" charset="0"/>
              </a:rPr>
              <a:t>Internet subscribers are shown below:</a:t>
            </a:r>
          </a:p>
        </p:txBody>
      </p:sp>
      <p:sp>
        <p:nvSpPr>
          <p:cNvPr id="8" name="Rectangle 7"/>
          <p:cNvSpPr/>
          <p:nvPr/>
        </p:nvSpPr>
        <p:spPr>
          <a:xfrm>
            <a:off x="838200" y="7848600"/>
            <a:ext cx="12954000" cy="461665"/>
          </a:xfrm>
          <a:prstGeom prst="rect">
            <a:avLst/>
          </a:prstGeom>
        </p:spPr>
        <p:txBody>
          <a:bodyPr wrap="square">
            <a:spAutoFit/>
          </a:bodyPr>
          <a:lstStyle/>
          <a:p>
            <a:r>
              <a:rPr lang="en-US" sz="2400" b="1" dirty="0" smtClean="0">
                <a:latin typeface="Eras Demi ITC" pitchFamily="34" charset="0"/>
                <a:hlinkClick r:id="rId2"/>
              </a:rPr>
              <a:t>http://www.btrc.gov.bd/content/internet-subscribers-bangladesh-june-2019</a:t>
            </a:r>
            <a:endParaRPr lang="en-US" sz="2400" b="1" u="sng" dirty="0">
              <a:latin typeface="Eras Demi ITC" pitchFamily="34" charset="0"/>
            </a:endParaRPr>
          </a:p>
        </p:txBody>
      </p:sp>
      <p:graphicFrame>
        <p:nvGraphicFramePr>
          <p:cNvPr id="9" name="Table 8"/>
          <p:cNvGraphicFramePr>
            <a:graphicFrameLocks noGrp="1"/>
          </p:cNvGraphicFramePr>
          <p:nvPr/>
        </p:nvGraphicFramePr>
        <p:xfrm>
          <a:off x="838200" y="3352798"/>
          <a:ext cx="12573000" cy="4343403"/>
        </p:xfrm>
        <a:graphic>
          <a:graphicData uri="http://schemas.openxmlformats.org/drawingml/2006/table">
            <a:tbl>
              <a:tblPr/>
              <a:tblGrid>
                <a:gridCol w="5343525">
                  <a:extLst>
                    <a:ext uri="{9D8B030D-6E8A-4147-A177-3AD203B41FA5}">
                      <a16:colId xmlns:a16="http://schemas.microsoft.com/office/drawing/2014/main" val="20000"/>
                    </a:ext>
                  </a:extLst>
                </a:gridCol>
                <a:gridCol w="7229475">
                  <a:extLst>
                    <a:ext uri="{9D8B030D-6E8A-4147-A177-3AD203B41FA5}">
                      <a16:colId xmlns:a16="http://schemas.microsoft.com/office/drawing/2014/main" val="20001"/>
                    </a:ext>
                  </a:extLst>
                </a:gridCol>
              </a:tblGrid>
              <a:tr h="1002323">
                <a:tc>
                  <a:txBody>
                    <a:bodyPr/>
                    <a:lstStyle/>
                    <a:p>
                      <a:pPr marL="0" marR="0">
                        <a:lnSpc>
                          <a:spcPts val="1500"/>
                        </a:lnSpc>
                        <a:spcBef>
                          <a:spcPts val="0"/>
                        </a:spcBef>
                        <a:spcAft>
                          <a:spcPts val="0"/>
                        </a:spcAft>
                      </a:pPr>
                      <a:r>
                        <a:rPr lang="en-US" sz="3200" b="1">
                          <a:latin typeface="Eras Demi ITC"/>
                          <a:ea typeface="Times New Roman"/>
                          <a:cs typeface="Helvetica"/>
                        </a:rPr>
                        <a:t>OPERATOR</a:t>
                      </a:r>
                      <a:endParaRPr lang="en-US" sz="3200">
                        <a:latin typeface="Calibri"/>
                        <a:ea typeface="Calibri"/>
                        <a:cs typeface="Times New Roman"/>
                      </a:endParaRPr>
                    </a:p>
                  </a:txBody>
                  <a:tcPr marL="114300" marR="114300" marT="76200" marB="76200"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69AC5A"/>
                    </a:solidFill>
                  </a:tcPr>
                </a:tc>
                <a:tc>
                  <a:txBody>
                    <a:bodyPr/>
                    <a:lstStyle/>
                    <a:p>
                      <a:pPr marL="0" marR="0" algn="ctr">
                        <a:lnSpc>
                          <a:spcPts val="1500"/>
                        </a:lnSpc>
                        <a:spcBef>
                          <a:spcPts val="0"/>
                        </a:spcBef>
                        <a:spcAft>
                          <a:spcPts val="0"/>
                        </a:spcAft>
                      </a:pPr>
                      <a:r>
                        <a:rPr lang="en-US" sz="3200" b="1">
                          <a:latin typeface="Eras Demi ITC"/>
                          <a:ea typeface="Times New Roman"/>
                          <a:cs typeface="Helvetica"/>
                        </a:rPr>
                        <a:t>SUBSCRIBER (Million)</a:t>
                      </a:r>
                      <a:endParaRPr lang="en-US" sz="3200">
                        <a:latin typeface="Calibri"/>
                        <a:ea typeface="Calibri"/>
                        <a:cs typeface="Times New Roman"/>
                      </a:endParaRPr>
                    </a:p>
                  </a:txBody>
                  <a:tcPr marL="114300" marR="114300" marT="76200" marB="76200"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69AC5A"/>
                    </a:solidFill>
                  </a:tcPr>
                </a:tc>
                <a:extLst>
                  <a:ext uri="{0D108BD9-81ED-4DB2-BD59-A6C34878D82A}">
                    <a16:rowId xmlns:a16="http://schemas.microsoft.com/office/drawing/2014/main" val="10000"/>
                  </a:ext>
                </a:extLst>
              </a:tr>
              <a:tr h="835270">
                <a:tc>
                  <a:txBody>
                    <a:bodyPr/>
                    <a:lstStyle/>
                    <a:p>
                      <a:pPr marL="0" marR="0">
                        <a:lnSpc>
                          <a:spcPts val="1500"/>
                        </a:lnSpc>
                        <a:spcBef>
                          <a:spcPts val="0"/>
                        </a:spcBef>
                        <a:spcAft>
                          <a:spcPts val="750"/>
                        </a:spcAft>
                      </a:pPr>
                      <a:r>
                        <a:rPr lang="en-US" sz="3200">
                          <a:latin typeface="Eras Demi ITC"/>
                          <a:ea typeface="Times New Roman"/>
                          <a:cs typeface="Helvetica"/>
                        </a:rPr>
                        <a:t>Mobile Internet</a:t>
                      </a:r>
                      <a:endParaRPr lang="en-US" sz="320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tc>
                  <a:txBody>
                    <a:bodyPr/>
                    <a:lstStyle/>
                    <a:p>
                      <a:pPr marL="0" marR="0" algn="ctr">
                        <a:lnSpc>
                          <a:spcPts val="1500"/>
                        </a:lnSpc>
                        <a:spcBef>
                          <a:spcPts val="0"/>
                        </a:spcBef>
                        <a:spcAft>
                          <a:spcPts val="750"/>
                        </a:spcAft>
                      </a:pPr>
                      <a:r>
                        <a:rPr lang="en-US" sz="3200">
                          <a:latin typeface="Eras Demi ITC"/>
                          <a:ea typeface="Times New Roman"/>
                          <a:cs typeface="Helvetica"/>
                        </a:rPr>
                        <a:t>90.409</a:t>
                      </a:r>
                      <a:endParaRPr lang="en-US" sz="320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extLst>
                  <a:ext uri="{0D108BD9-81ED-4DB2-BD59-A6C34878D82A}">
                    <a16:rowId xmlns:a16="http://schemas.microsoft.com/office/drawing/2014/main" val="10001"/>
                  </a:ext>
                </a:extLst>
              </a:tr>
              <a:tr h="835270">
                <a:tc>
                  <a:txBody>
                    <a:bodyPr/>
                    <a:lstStyle/>
                    <a:p>
                      <a:pPr marL="0" marR="0">
                        <a:lnSpc>
                          <a:spcPts val="1500"/>
                        </a:lnSpc>
                        <a:spcBef>
                          <a:spcPts val="0"/>
                        </a:spcBef>
                        <a:spcAft>
                          <a:spcPts val="750"/>
                        </a:spcAft>
                      </a:pPr>
                      <a:r>
                        <a:rPr lang="en-US" sz="3200">
                          <a:latin typeface="Eras Demi ITC"/>
                          <a:ea typeface="Times New Roman"/>
                          <a:cs typeface="Helvetica"/>
                        </a:rPr>
                        <a:t>WiMAX</a:t>
                      </a:r>
                      <a:endParaRPr lang="en-US" sz="320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tc>
                  <a:txBody>
                    <a:bodyPr/>
                    <a:lstStyle/>
                    <a:p>
                      <a:pPr marL="0" marR="0" algn="ctr">
                        <a:lnSpc>
                          <a:spcPts val="1500"/>
                        </a:lnSpc>
                        <a:spcBef>
                          <a:spcPts val="0"/>
                        </a:spcBef>
                        <a:spcAft>
                          <a:spcPts val="750"/>
                        </a:spcAft>
                      </a:pPr>
                      <a:r>
                        <a:rPr lang="en-US" sz="3200">
                          <a:latin typeface="Eras Demi ITC"/>
                          <a:ea typeface="Times New Roman"/>
                          <a:cs typeface="Helvetica"/>
                        </a:rPr>
                        <a:t>0.055</a:t>
                      </a:r>
                      <a:endParaRPr lang="en-US" sz="320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extLst>
                  <a:ext uri="{0D108BD9-81ED-4DB2-BD59-A6C34878D82A}">
                    <a16:rowId xmlns:a16="http://schemas.microsoft.com/office/drawing/2014/main" val="10002"/>
                  </a:ext>
                </a:extLst>
              </a:tr>
              <a:tr h="835270">
                <a:tc>
                  <a:txBody>
                    <a:bodyPr/>
                    <a:lstStyle/>
                    <a:p>
                      <a:pPr marL="0" marR="0">
                        <a:lnSpc>
                          <a:spcPts val="1500"/>
                        </a:lnSpc>
                        <a:spcBef>
                          <a:spcPts val="0"/>
                        </a:spcBef>
                        <a:spcAft>
                          <a:spcPts val="750"/>
                        </a:spcAft>
                      </a:pPr>
                      <a:r>
                        <a:rPr lang="en-US" sz="3200">
                          <a:latin typeface="Eras Demi ITC"/>
                          <a:ea typeface="Times New Roman"/>
                          <a:cs typeface="Helvetica"/>
                        </a:rPr>
                        <a:t>ISP + PSTN</a:t>
                      </a:r>
                      <a:endParaRPr lang="en-US" sz="320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tc>
                  <a:txBody>
                    <a:bodyPr/>
                    <a:lstStyle/>
                    <a:p>
                      <a:pPr marL="0" marR="0" algn="ctr">
                        <a:lnSpc>
                          <a:spcPts val="1500"/>
                        </a:lnSpc>
                        <a:spcBef>
                          <a:spcPts val="0"/>
                        </a:spcBef>
                        <a:spcAft>
                          <a:spcPts val="750"/>
                        </a:spcAft>
                      </a:pPr>
                      <a:r>
                        <a:rPr lang="en-US" sz="3200">
                          <a:latin typeface="Eras Demi ITC"/>
                          <a:ea typeface="Times New Roman"/>
                          <a:cs typeface="Helvetica"/>
                        </a:rPr>
                        <a:t>5.734</a:t>
                      </a:r>
                      <a:endParaRPr lang="en-US" sz="320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extLst>
                  <a:ext uri="{0D108BD9-81ED-4DB2-BD59-A6C34878D82A}">
                    <a16:rowId xmlns:a16="http://schemas.microsoft.com/office/drawing/2014/main" val="10003"/>
                  </a:ext>
                </a:extLst>
              </a:tr>
              <a:tr h="835270">
                <a:tc>
                  <a:txBody>
                    <a:bodyPr/>
                    <a:lstStyle/>
                    <a:p>
                      <a:pPr marL="0" marR="0">
                        <a:lnSpc>
                          <a:spcPts val="1500"/>
                        </a:lnSpc>
                        <a:spcBef>
                          <a:spcPts val="0"/>
                        </a:spcBef>
                        <a:spcAft>
                          <a:spcPts val="0"/>
                        </a:spcAft>
                      </a:pPr>
                      <a:r>
                        <a:rPr lang="en-US" sz="3200" b="1">
                          <a:latin typeface="Eras Demi ITC"/>
                          <a:ea typeface="Times New Roman"/>
                          <a:cs typeface="Helvetica"/>
                        </a:rPr>
                        <a:t>Total</a:t>
                      </a:r>
                      <a:endParaRPr lang="en-US" sz="320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tc>
                  <a:txBody>
                    <a:bodyPr/>
                    <a:lstStyle/>
                    <a:p>
                      <a:pPr marL="0" marR="0" algn="ctr">
                        <a:lnSpc>
                          <a:spcPts val="1500"/>
                        </a:lnSpc>
                        <a:spcBef>
                          <a:spcPts val="0"/>
                        </a:spcBef>
                        <a:spcAft>
                          <a:spcPts val="0"/>
                        </a:spcAft>
                      </a:pPr>
                      <a:r>
                        <a:rPr lang="en-US" sz="3200" b="1" dirty="0">
                          <a:latin typeface="Eras Demi ITC"/>
                          <a:ea typeface="Times New Roman"/>
                          <a:cs typeface="Helvetica"/>
                        </a:rPr>
                        <a:t>96.199</a:t>
                      </a:r>
                      <a:endParaRPr lang="en-US" sz="3200" dirty="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extLst>
                  <a:ext uri="{0D108BD9-81ED-4DB2-BD59-A6C34878D82A}">
                    <a16:rowId xmlns:a16="http://schemas.microsoft.com/office/drawing/2014/main" val="10004"/>
                  </a:ext>
                </a:extLst>
              </a:tr>
            </a:tbl>
          </a:graphicData>
        </a:graphic>
      </p:graphicFrame>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228600"/>
            <a:ext cx="13274675" cy="889000"/>
          </a:xfrm>
        </p:spPr>
        <p:txBody>
          <a:bodyPr lIns="99050" tIns="49524" rIns="99050" bIns="49524"/>
          <a:lstStyle/>
          <a:p>
            <a:pPr eaLnBrk="1" hangingPunct="1"/>
            <a:r>
              <a:rPr lang="en-US" sz="4800" b="1" smtClean="0">
                <a:solidFill>
                  <a:srgbClr val="7030A0"/>
                </a:solidFill>
                <a:latin typeface="Eras Demi ITC" pitchFamily="34" charset="0"/>
                <a:cs typeface="Calibri" pitchFamily="34" charset="0"/>
              </a:rPr>
              <a:t>Objectives of this Class</a:t>
            </a:r>
            <a:endParaRPr lang="en-US" sz="4800" smtClean="0">
              <a:solidFill>
                <a:srgbClr val="7030A0"/>
              </a:solidFill>
              <a:latin typeface="Eras Demi ITC" pitchFamily="34" charset="0"/>
              <a:cs typeface="Calibri" pitchFamily="34" charset="0"/>
            </a:endParaRPr>
          </a:p>
        </p:txBody>
      </p:sp>
      <p:sp>
        <p:nvSpPr>
          <p:cNvPr id="19459" name="Content Placeholder 2"/>
          <p:cNvSpPr>
            <a:spLocks noGrp="1"/>
          </p:cNvSpPr>
          <p:nvPr>
            <p:ph idx="1"/>
          </p:nvPr>
        </p:nvSpPr>
        <p:spPr>
          <a:xfrm>
            <a:off x="1096962" y="1930400"/>
            <a:ext cx="13304837" cy="6604000"/>
          </a:xfrm>
        </p:spPr>
        <p:txBody>
          <a:bodyPr/>
          <a:lstStyle/>
          <a:p>
            <a:pPr algn="just" eaLnBrk="1" hangingPunct="1">
              <a:buClr>
                <a:srgbClr val="00B0F0"/>
              </a:buClr>
              <a:buFont typeface="Wingdings" pitchFamily="2" charset="2"/>
              <a:buChar char="q"/>
            </a:pPr>
            <a:r>
              <a:rPr lang="en-US" sz="3200" dirty="0" smtClean="0">
                <a:solidFill>
                  <a:schemeClr val="tx1"/>
                </a:solidFill>
                <a:latin typeface="Eras Demi ITC" pitchFamily="34" charset="0"/>
                <a:cs typeface="Calibri" pitchFamily="34" charset="0"/>
              </a:rPr>
              <a:t>Investigate the contribution of  Industrial sector of Bangladesh. </a:t>
            </a:r>
          </a:p>
          <a:p>
            <a:pPr algn="just" eaLnBrk="1" hangingPunct="1">
              <a:buClr>
                <a:srgbClr val="00B0F0"/>
              </a:buClr>
              <a:buFont typeface="Wingdings" pitchFamily="2" charset="2"/>
              <a:buChar char="q"/>
            </a:pPr>
            <a:r>
              <a:rPr lang="en-US" sz="3200" dirty="0" smtClean="0">
                <a:solidFill>
                  <a:schemeClr val="tx1"/>
                </a:solidFill>
                <a:latin typeface="Eras Demi ITC" pitchFamily="34" charset="0"/>
                <a:cs typeface="Calibri" pitchFamily="34" charset="0"/>
              </a:rPr>
              <a:t>Explore the common industrial scenario of BD.</a:t>
            </a:r>
          </a:p>
          <a:p>
            <a:pPr algn="just" eaLnBrk="1" hangingPunct="1">
              <a:buClr>
                <a:srgbClr val="00B0F0"/>
              </a:buClr>
              <a:buFont typeface="Wingdings" pitchFamily="2" charset="2"/>
              <a:buChar char="q"/>
            </a:pPr>
            <a:r>
              <a:rPr lang="en-US" sz="3200" dirty="0" smtClean="0">
                <a:solidFill>
                  <a:schemeClr val="tx1"/>
                </a:solidFill>
                <a:latin typeface="Eras Demi ITC" pitchFamily="34" charset="0"/>
                <a:cs typeface="Calibri" pitchFamily="34" charset="0"/>
              </a:rPr>
              <a:t>Identify the weakness of the Industrial sectors of BD.</a:t>
            </a:r>
          </a:p>
          <a:p>
            <a:pPr algn="just" eaLnBrk="1" hangingPunct="1">
              <a:buClr>
                <a:srgbClr val="00B0F0"/>
              </a:buClr>
              <a:buFont typeface="Wingdings" pitchFamily="2" charset="2"/>
              <a:buChar char="q"/>
            </a:pPr>
            <a:r>
              <a:rPr lang="en-US" sz="3200" dirty="0" smtClean="0">
                <a:solidFill>
                  <a:schemeClr val="tx1"/>
                </a:solidFill>
                <a:latin typeface="Eras Demi ITC" pitchFamily="34" charset="0"/>
                <a:cs typeface="Calibri" pitchFamily="34" charset="0"/>
              </a:rPr>
              <a:t>Suggest the measures to develop the Industrial sector of BD.</a:t>
            </a:r>
          </a:p>
        </p:txBody>
      </p:sp>
      <p:sp>
        <p:nvSpPr>
          <p:cNvPr id="19460" name="Flowchart: Process 4"/>
          <p:cNvSpPr>
            <a:spLocks noChangeArrowheads="1"/>
          </p:cNvSpPr>
          <p:nvPr/>
        </p:nvSpPr>
        <p:spPr bwMode="auto">
          <a:xfrm>
            <a:off x="2133600" y="1219200"/>
            <a:ext cx="124968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304800" y="101600"/>
            <a:ext cx="14325600" cy="914400"/>
          </a:xfrm>
        </p:spPr>
        <p:txBody>
          <a:bodyPr/>
          <a:lstStyle/>
          <a:p>
            <a:pPr eaLnBrk="1" hangingPunct="1"/>
            <a:r>
              <a:rPr lang="en-US" sz="4400" b="1" dirty="0" smtClean="0">
                <a:solidFill>
                  <a:srgbClr val="7030A0"/>
                </a:solidFill>
                <a:latin typeface="Eras Bold ITC" pitchFamily="34" charset="0"/>
              </a:rPr>
              <a:t>Problems of  Industrial Sector</a:t>
            </a:r>
          </a:p>
        </p:txBody>
      </p:sp>
      <p:sp>
        <p:nvSpPr>
          <p:cNvPr id="27651" name="Content Placeholder 2"/>
          <p:cNvSpPr>
            <a:spLocks noGrp="1"/>
          </p:cNvSpPr>
          <p:nvPr>
            <p:ph idx="1"/>
          </p:nvPr>
        </p:nvSpPr>
        <p:spPr>
          <a:xfrm>
            <a:off x="244475" y="1422400"/>
            <a:ext cx="14020800" cy="7721600"/>
          </a:xfrm>
        </p:spPr>
        <p:txBody>
          <a:bodyPr rtlCol="0">
            <a:normAutofit fontScale="92500"/>
          </a:bodyPr>
          <a:lstStyle/>
          <a:p>
            <a:pPr marL="202835" indent="0" algn="just" defTabSz="679262" eaLnBrk="1" fontAlgn="auto" hangingPunct="1">
              <a:spcBef>
                <a:spcPts val="1486"/>
              </a:spcBef>
              <a:spcAft>
                <a:spcPts val="0"/>
              </a:spcAft>
              <a:buFont typeface="Wingdings" pitchFamily="2" charset="2"/>
              <a:buChar char="§"/>
              <a:defRPr/>
            </a:pPr>
            <a:r>
              <a:rPr lang="en-US" sz="3000" dirty="0" smtClean="0">
                <a:solidFill>
                  <a:schemeClr val="tx1"/>
                </a:solidFill>
                <a:latin typeface="Eras Demi ITC" pitchFamily="34" charset="0"/>
              </a:rPr>
              <a:t> </a:t>
            </a:r>
            <a:r>
              <a:rPr lang="en-US" sz="3900" b="1" dirty="0" smtClean="0">
                <a:solidFill>
                  <a:schemeClr val="tx1"/>
                </a:solidFill>
                <a:latin typeface="Eras Demi ITC" pitchFamily="34" charset="0"/>
              </a:rPr>
              <a:t>High Competition and impact of free market economy</a:t>
            </a:r>
          </a:p>
          <a:p>
            <a:pPr marL="202835" indent="0" algn="just" defTabSz="679262" eaLnBrk="1" fontAlgn="auto" hangingPunct="1">
              <a:spcBef>
                <a:spcPts val="1486"/>
              </a:spcBef>
              <a:spcAft>
                <a:spcPts val="0"/>
              </a:spcAft>
              <a:buFont typeface="Wingdings" pitchFamily="2" charset="2"/>
              <a:buChar char="§"/>
              <a:defRPr/>
            </a:pPr>
            <a:r>
              <a:rPr lang="en-US" sz="3900" b="1" dirty="0" smtClean="0">
                <a:solidFill>
                  <a:schemeClr val="tx1"/>
                </a:solidFill>
                <a:latin typeface="Eras Demi ITC" pitchFamily="34" charset="0"/>
              </a:rPr>
              <a:t>Malpractices in providing industrial loan</a:t>
            </a:r>
          </a:p>
          <a:p>
            <a:pPr marL="202835" indent="0" algn="just" defTabSz="679262" eaLnBrk="1" fontAlgn="auto" hangingPunct="1">
              <a:spcBef>
                <a:spcPts val="1486"/>
              </a:spcBef>
              <a:spcAft>
                <a:spcPts val="0"/>
              </a:spcAft>
              <a:buFont typeface="Wingdings" pitchFamily="2" charset="2"/>
              <a:buChar char="§"/>
              <a:defRPr/>
            </a:pPr>
            <a:r>
              <a:rPr lang="en-US" sz="3900" b="1" dirty="0" smtClean="0">
                <a:solidFill>
                  <a:schemeClr val="tx1"/>
                </a:solidFill>
                <a:latin typeface="Eras Demi ITC" pitchFamily="34" charset="0"/>
              </a:rPr>
              <a:t>Highly dependency on jobs in place of entrepreneur mind</a:t>
            </a:r>
          </a:p>
          <a:p>
            <a:pPr marL="202835" indent="0" algn="just" defTabSz="679262" eaLnBrk="1" fontAlgn="auto" hangingPunct="1">
              <a:spcBef>
                <a:spcPts val="1486"/>
              </a:spcBef>
              <a:spcAft>
                <a:spcPts val="0"/>
              </a:spcAft>
              <a:buFont typeface="Wingdings" pitchFamily="2" charset="2"/>
              <a:buChar char="§"/>
              <a:defRPr/>
            </a:pPr>
            <a:r>
              <a:rPr lang="en-US" sz="3900" b="1" dirty="0" smtClean="0">
                <a:solidFill>
                  <a:schemeClr val="tx1"/>
                </a:solidFill>
                <a:latin typeface="Eras Demi ITC" pitchFamily="34" charset="0"/>
              </a:rPr>
              <a:t>Lack of FDI and capital for investment and reinvestment mind</a:t>
            </a:r>
          </a:p>
          <a:p>
            <a:pPr marL="202835" indent="0" algn="just" defTabSz="679262" eaLnBrk="1" fontAlgn="auto" hangingPunct="1">
              <a:spcBef>
                <a:spcPts val="1486"/>
              </a:spcBef>
              <a:spcAft>
                <a:spcPts val="0"/>
              </a:spcAft>
              <a:buFont typeface="Wingdings" pitchFamily="2" charset="2"/>
              <a:buChar char="§"/>
              <a:defRPr/>
            </a:pPr>
            <a:r>
              <a:rPr lang="en-US" sz="3900" b="1" dirty="0" smtClean="0">
                <a:solidFill>
                  <a:schemeClr val="tx1"/>
                </a:solidFill>
                <a:latin typeface="Eras Demi ITC" pitchFamily="34" charset="0"/>
              </a:rPr>
              <a:t>Workers do not receive their right benefits </a:t>
            </a:r>
          </a:p>
          <a:p>
            <a:pPr marL="202835" indent="0" algn="just" defTabSz="679262" eaLnBrk="1" fontAlgn="auto" hangingPunct="1">
              <a:spcBef>
                <a:spcPts val="1486"/>
              </a:spcBef>
              <a:spcAft>
                <a:spcPts val="0"/>
              </a:spcAft>
              <a:buFont typeface="Wingdings" pitchFamily="2" charset="2"/>
              <a:buChar char="§"/>
              <a:defRPr/>
            </a:pPr>
            <a:r>
              <a:rPr lang="en-US" sz="3900" b="1" dirty="0" smtClean="0">
                <a:solidFill>
                  <a:schemeClr val="tx1"/>
                </a:solidFill>
                <a:latin typeface="Eras Demi ITC" pitchFamily="34" charset="0"/>
              </a:rPr>
              <a:t>Labor unrest due to some needs</a:t>
            </a:r>
          </a:p>
          <a:p>
            <a:pPr marL="202835" indent="0" algn="just" defTabSz="679262" eaLnBrk="1" fontAlgn="auto" hangingPunct="1">
              <a:spcBef>
                <a:spcPts val="1486"/>
              </a:spcBef>
              <a:spcAft>
                <a:spcPts val="0"/>
              </a:spcAft>
              <a:buFont typeface="Wingdings" pitchFamily="2" charset="2"/>
              <a:buChar char="§"/>
              <a:defRPr/>
            </a:pPr>
            <a:r>
              <a:rPr lang="en-US" sz="3900" b="1" dirty="0" smtClean="0">
                <a:solidFill>
                  <a:schemeClr val="tx1"/>
                </a:solidFill>
                <a:latin typeface="Eras Demi ITC" pitchFamily="34" charset="0"/>
              </a:rPr>
              <a:t>Poor presence of labor rights advocacy</a:t>
            </a:r>
          </a:p>
          <a:p>
            <a:pPr marL="202835" indent="0" algn="just" defTabSz="679262" eaLnBrk="1" fontAlgn="auto" hangingPunct="1">
              <a:spcBef>
                <a:spcPts val="1486"/>
              </a:spcBef>
              <a:spcAft>
                <a:spcPts val="0"/>
              </a:spcAft>
              <a:buFont typeface="Wingdings" pitchFamily="2" charset="2"/>
              <a:buChar char="§"/>
              <a:defRPr/>
            </a:pPr>
            <a:r>
              <a:rPr lang="en-US" sz="3900" b="1" dirty="0" smtClean="0">
                <a:solidFill>
                  <a:schemeClr val="tx1"/>
                </a:solidFill>
                <a:latin typeface="Eras Demi ITC" pitchFamily="34" charset="0"/>
              </a:rPr>
              <a:t>Instable political situation</a:t>
            </a:r>
          </a:p>
          <a:p>
            <a:pPr marL="202835" indent="0" algn="just" defTabSz="679262" eaLnBrk="1" fontAlgn="auto" hangingPunct="1">
              <a:spcBef>
                <a:spcPts val="1486"/>
              </a:spcBef>
              <a:spcAft>
                <a:spcPts val="0"/>
              </a:spcAft>
              <a:buFont typeface="Wingdings" pitchFamily="2" charset="2"/>
              <a:buChar char="§"/>
              <a:defRPr/>
            </a:pPr>
            <a:r>
              <a:rPr lang="en-US" sz="3900" b="1" dirty="0" smtClean="0">
                <a:solidFill>
                  <a:schemeClr val="tx1"/>
                </a:solidFill>
                <a:latin typeface="Eras Demi ITC" pitchFamily="34" charset="0"/>
              </a:rPr>
              <a:t>High rate of corporate tax</a:t>
            </a:r>
          </a:p>
          <a:p>
            <a:pPr marL="202835" indent="0" algn="just" defTabSz="679262" eaLnBrk="1" fontAlgn="auto" hangingPunct="1">
              <a:spcBef>
                <a:spcPts val="1486"/>
              </a:spcBef>
              <a:spcAft>
                <a:spcPts val="0"/>
              </a:spcAft>
              <a:buFont typeface="Wingdings" pitchFamily="2" charset="2"/>
              <a:buChar char="§"/>
              <a:defRPr/>
            </a:pPr>
            <a:r>
              <a:rPr lang="en-US" sz="3900" b="1" dirty="0" smtClean="0">
                <a:solidFill>
                  <a:schemeClr val="tx1"/>
                </a:solidFill>
                <a:latin typeface="Eras Demi ITC" pitchFamily="34" charset="0"/>
              </a:rPr>
              <a:t>Lack of raw materials in various industries</a:t>
            </a:r>
          </a:p>
        </p:txBody>
      </p:sp>
      <p:sp>
        <p:nvSpPr>
          <p:cNvPr id="62468" name="Flowchart: Process 4"/>
          <p:cNvSpPr>
            <a:spLocks noChangeArrowheads="1"/>
          </p:cNvSpPr>
          <p:nvPr/>
        </p:nvSpPr>
        <p:spPr bwMode="auto">
          <a:xfrm>
            <a:off x="0" y="1016000"/>
            <a:ext cx="14630400" cy="3048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304800" y="101600"/>
            <a:ext cx="14325600" cy="914400"/>
          </a:xfrm>
        </p:spPr>
        <p:txBody>
          <a:bodyPr/>
          <a:lstStyle/>
          <a:p>
            <a:pPr eaLnBrk="1" hangingPunct="1"/>
            <a:r>
              <a:rPr lang="en-US" sz="4400" b="1" dirty="0" smtClean="0">
                <a:solidFill>
                  <a:srgbClr val="7030A0"/>
                </a:solidFill>
                <a:latin typeface="Eras Bold ITC" pitchFamily="34" charset="0"/>
              </a:rPr>
              <a:t>Problems of  Industrial Sector</a:t>
            </a:r>
          </a:p>
        </p:txBody>
      </p:sp>
      <p:sp>
        <p:nvSpPr>
          <p:cNvPr id="27651" name="Content Placeholder 2"/>
          <p:cNvSpPr>
            <a:spLocks noGrp="1"/>
          </p:cNvSpPr>
          <p:nvPr>
            <p:ph idx="1"/>
          </p:nvPr>
        </p:nvSpPr>
        <p:spPr>
          <a:xfrm>
            <a:off x="244475" y="1422400"/>
            <a:ext cx="14020800" cy="7721600"/>
          </a:xfrm>
        </p:spPr>
        <p:txBody>
          <a:bodyPr rtlCol="0">
            <a:normAutofit/>
          </a:bodyPr>
          <a:lstStyle/>
          <a:p>
            <a:pPr marL="202835" indent="0" algn="just" defTabSz="679262" eaLnBrk="1" fontAlgn="auto" hangingPunct="1">
              <a:spcBef>
                <a:spcPts val="1486"/>
              </a:spcBef>
              <a:spcAft>
                <a:spcPts val="0"/>
              </a:spcAft>
              <a:buFont typeface="Wingdings" pitchFamily="2" charset="2"/>
              <a:buChar char="§"/>
              <a:defRPr/>
            </a:pPr>
            <a:r>
              <a:rPr lang="en-US" sz="3200" b="1" dirty="0" smtClean="0">
                <a:solidFill>
                  <a:schemeClr val="tx1"/>
                </a:solidFill>
                <a:latin typeface="Eras Demi ITC" pitchFamily="34" charset="0"/>
              </a:rPr>
              <a:t>Uncertainly of power and fuels</a:t>
            </a:r>
          </a:p>
          <a:p>
            <a:pPr marL="202835" indent="0" algn="just" defTabSz="679262" eaLnBrk="1" fontAlgn="auto" hangingPunct="1">
              <a:spcBef>
                <a:spcPts val="1486"/>
              </a:spcBef>
              <a:spcAft>
                <a:spcPts val="0"/>
              </a:spcAft>
              <a:buFont typeface="Wingdings" pitchFamily="2" charset="2"/>
              <a:buChar char="§"/>
              <a:defRPr/>
            </a:pPr>
            <a:r>
              <a:rPr lang="en-US" sz="3200" b="1" dirty="0" smtClean="0">
                <a:solidFill>
                  <a:schemeClr val="tx1"/>
                </a:solidFill>
                <a:latin typeface="Eras Demi ITC" pitchFamily="34" charset="0"/>
              </a:rPr>
              <a:t>Lack of well trained up manpower</a:t>
            </a:r>
          </a:p>
          <a:p>
            <a:pPr marL="202835" indent="0" algn="just" defTabSz="679262" eaLnBrk="1" fontAlgn="auto" hangingPunct="1">
              <a:spcBef>
                <a:spcPts val="1486"/>
              </a:spcBef>
              <a:spcAft>
                <a:spcPts val="0"/>
              </a:spcAft>
              <a:buFont typeface="Wingdings" pitchFamily="2" charset="2"/>
              <a:buChar char="§"/>
              <a:defRPr/>
            </a:pPr>
            <a:r>
              <a:rPr lang="en-US" sz="3200" b="1" dirty="0" smtClean="0">
                <a:solidFill>
                  <a:schemeClr val="tx1"/>
                </a:solidFill>
                <a:latin typeface="Eras Demi ITC" pitchFamily="34" charset="0"/>
              </a:rPr>
              <a:t>Lack of technological knowledge and skills</a:t>
            </a:r>
          </a:p>
          <a:p>
            <a:pPr marL="202835" indent="0" algn="just" defTabSz="679262" eaLnBrk="1" fontAlgn="auto" hangingPunct="1">
              <a:spcBef>
                <a:spcPts val="1486"/>
              </a:spcBef>
              <a:spcAft>
                <a:spcPts val="0"/>
              </a:spcAft>
              <a:buFont typeface="Wingdings" pitchFamily="2" charset="2"/>
              <a:buChar char="§"/>
              <a:defRPr/>
            </a:pPr>
            <a:r>
              <a:rPr lang="en-US" sz="3200" b="1" dirty="0" smtClean="0">
                <a:solidFill>
                  <a:schemeClr val="tx1"/>
                </a:solidFill>
                <a:latin typeface="Eras Demi ITC" pitchFamily="34" charset="0"/>
              </a:rPr>
              <a:t>Lack of disruptive thinking </a:t>
            </a:r>
          </a:p>
          <a:p>
            <a:pPr marL="202835" indent="0" algn="just" defTabSz="679262" eaLnBrk="1" fontAlgn="auto" hangingPunct="1">
              <a:spcBef>
                <a:spcPts val="1486"/>
              </a:spcBef>
              <a:spcAft>
                <a:spcPts val="0"/>
              </a:spcAft>
              <a:buFont typeface="Wingdings" pitchFamily="2" charset="2"/>
              <a:buChar char="§"/>
              <a:defRPr/>
            </a:pPr>
            <a:r>
              <a:rPr lang="en-US" sz="3200" b="1" dirty="0" smtClean="0">
                <a:solidFill>
                  <a:schemeClr val="tx1"/>
                </a:solidFill>
                <a:latin typeface="Eras Demi ITC" pitchFamily="34" charset="0"/>
              </a:rPr>
              <a:t>Red </a:t>
            </a:r>
            <a:r>
              <a:rPr lang="en-US" sz="3200" b="1" dirty="0" err="1" smtClean="0">
                <a:solidFill>
                  <a:schemeClr val="tx1"/>
                </a:solidFill>
                <a:latin typeface="Eras Demi ITC" pitchFamily="34" charset="0"/>
              </a:rPr>
              <a:t>tapism</a:t>
            </a:r>
            <a:r>
              <a:rPr lang="en-US" sz="3200" b="1" dirty="0" smtClean="0">
                <a:solidFill>
                  <a:schemeClr val="tx1"/>
                </a:solidFill>
                <a:latin typeface="Eras Demi ITC" pitchFamily="34" charset="0"/>
              </a:rPr>
              <a:t> (</a:t>
            </a:r>
            <a:r>
              <a:rPr lang="en-US" sz="3200" b="1" dirty="0" err="1" smtClean="0">
                <a:solidFill>
                  <a:schemeClr val="tx1"/>
                </a:solidFill>
                <a:latin typeface="Eras Demi ITC" pitchFamily="34" charset="0"/>
              </a:rPr>
              <a:t>Bureaucrative</a:t>
            </a:r>
            <a:r>
              <a:rPr lang="en-US" sz="3200" b="1" dirty="0" smtClean="0">
                <a:solidFill>
                  <a:schemeClr val="tx1"/>
                </a:solidFill>
                <a:latin typeface="Eras Demi ITC" pitchFamily="34" charset="0"/>
              </a:rPr>
              <a:t>  behavior) </a:t>
            </a:r>
          </a:p>
          <a:p>
            <a:pPr marL="202835" indent="0" algn="just" defTabSz="679262" eaLnBrk="1" fontAlgn="auto" hangingPunct="1">
              <a:spcBef>
                <a:spcPts val="1486"/>
              </a:spcBef>
              <a:spcAft>
                <a:spcPts val="0"/>
              </a:spcAft>
              <a:buFont typeface="Wingdings" pitchFamily="2" charset="2"/>
              <a:buChar char="§"/>
              <a:defRPr/>
            </a:pPr>
            <a:r>
              <a:rPr lang="en-US" sz="3200" b="1" dirty="0" smtClean="0">
                <a:solidFill>
                  <a:schemeClr val="tx1"/>
                </a:solidFill>
                <a:latin typeface="Eras Demi ITC" pitchFamily="34" charset="0"/>
              </a:rPr>
              <a:t>Absences of compliances </a:t>
            </a:r>
          </a:p>
          <a:p>
            <a:pPr marL="202835" indent="0" algn="just" defTabSz="679262" eaLnBrk="1" fontAlgn="auto" hangingPunct="1">
              <a:spcBef>
                <a:spcPts val="1486"/>
              </a:spcBef>
              <a:spcAft>
                <a:spcPts val="0"/>
              </a:spcAft>
              <a:buFont typeface="Wingdings" pitchFamily="2" charset="2"/>
              <a:buChar char="§"/>
              <a:defRPr/>
            </a:pPr>
            <a:r>
              <a:rPr lang="en-US" sz="3200" b="1" dirty="0" smtClean="0">
                <a:solidFill>
                  <a:schemeClr val="tx1"/>
                </a:solidFill>
                <a:latin typeface="Eras Demi ITC" pitchFamily="34" charset="0"/>
              </a:rPr>
              <a:t>Inadequate port facilities</a:t>
            </a:r>
          </a:p>
          <a:p>
            <a:pPr marL="202835" indent="0" algn="just" defTabSz="679262" eaLnBrk="1" fontAlgn="auto" hangingPunct="1">
              <a:spcBef>
                <a:spcPts val="1486"/>
              </a:spcBef>
              <a:spcAft>
                <a:spcPts val="0"/>
              </a:spcAft>
              <a:buFont typeface="Wingdings" pitchFamily="2" charset="2"/>
              <a:buChar char="§"/>
              <a:defRPr/>
            </a:pPr>
            <a:r>
              <a:rPr lang="en-US" sz="3200" b="1" dirty="0" smtClean="0">
                <a:solidFill>
                  <a:schemeClr val="tx1"/>
                </a:solidFill>
                <a:latin typeface="Eras Demi ITC" pitchFamily="34" charset="0"/>
              </a:rPr>
              <a:t>Withdrawn quota advantage</a:t>
            </a:r>
          </a:p>
          <a:p>
            <a:pPr marL="202835" indent="0" algn="just" defTabSz="679262" eaLnBrk="1" fontAlgn="auto" hangingPunct="1">
              <a:spcBef>
                <a:spcPts val="1486"/>
              </a:spcBef>
              <a:spcAft>
                <a:spcPts val="0"/>
              </a:spcAft>
              <a:buFont typeface="Wingdings" pitchFamily="2" charset="2"/>
              <a:buChar char="§"/>
              <a:defRPr/>
            </a:pPr>
            <a:r>
              <a:rPr lang="en-US" sz="3200" b="1" dirty="0" smtClean="0">
                <a:solidFill>
                  <a:schemeClr val="tx1"/>
                </a:solidFill>
                <a:latin typeface="Eras Demi ITC" pitchFamily="34" charset="0"/>
              </a:rPr>
              <a:t>Lack of research and innovation</a:t>
            </a:r>
          </a:p>
          <a:p>
            <a:pPr marL="202835" indent="0" algn="just" defTabSz="679262" eaLnBrk="1" fontAlgn="auto" hangingPunct="1">
              <a:spcBef>
                <a:spcPts val="1486"/>
              </a:spcBef>
              <a:spcAft>
                <a:spcPts val="0"/>
              </a:spcAft>
              <a:buFont typeface="Wingdings" pitchFamily="2" charset="2"/>
              <a:buChar char="§"/>
              <a:defRPr/>
            </a:pPr>
            <a:r>
              <a:rPr lang="en-US" sz="3200" b="1" dirty="0" smtClean="0">
                <a:solidFill>
                  <a:schemeClr val="tx1"/>
                </a:solidFill>
                <a:latin typeface="Eras Demi ITC" pitchFamily="34" charset="0"/>
              </a:rPr>
              <a:t>Imbalance trade and business</a:t>
            </a:r>
          </a:p>
          <a:p>
            <a:pPr marL="202835" indent="0" algn="just" defTabSz="679262" eaLnBrk="1" fontAlgn="auto" hangingPunct="1">
              <a:spcBef>
                <a:spcPts val="1486"/>
              </a:spcBef>
              <a:spcAft>
                <a:spcPts val="0"/>
              </a:spcAft>
              <a:buFont typeface="Wingdings" pitchFamily="2" charset="2"/>
              <a:buChar char="§"/>
              <a:defRPr/>
            </a:pPr>
            <a:endParaRPr lang="en-US" sz="3200" b="1" dirty="0" smtClean="0">
              <a:solidFill>
                <a:schemeClr val="tx1"/>
              </a:solidFill>
              <a:latin typeface="Eras Demi ITC" pitchFamily="34" charset="0"/>
            </a:endParaRPr>
          </a:p>
          <a:p>
            <a:pPr marL="202835" indent="0" algn="just" defTabSz="679262" eaLnBrk="1" fontAlgn="auto" hangingPunct="1">
              <a:spcBef>
                <a:spcPts val="1486"/>
              </a:spcBef>
              <a:spcAft>
                <a:spcPts val="0"/>
              </a:spcAft>
              <a:buFont typeface="Wingdings" pitchFamily="2" charset="2"/>
              <a:buChar char="§"/>
              <a:defRPr/>
            </a:pPr>
            <a:endParaRPr lang="en-US" sz="3200" b="1" dirty="0" smtClean="0">
              <a:solidFill>
                <a:schemeClr val="tx1"/>
              </a:solidFill>
              <a:latin typeface="Eras Demi ITC" pitchFamily="34" charset="0"/>
            </a:endParaRPr>
          </a:p>
          <a:p>
            <a:pPr marL="202835" indent="0" algn="just" defTabSz="679262" eaLnBrk="1" fontAlgn="auto" hangingPunct="1">
              <a:spcBef>
                <a:spcPts val="1486"/>
              </a:spcBef>
              <a:spcAft>
                <a:spcPts val="0"/>
              </a:spcAft>
              <a:buFont typeface="Wingdings" pitchFamily="2" charset="2"/>
              <a:buChar char="§"/>
              <a:defRPr/>
            </a:pPr>
            <a:endParaRPr lang="en-US" sz="3200" b="1" dirty="0" smtClean="0">
              <a:solidFill>
                <a:schemeClr val="tx1"/>
              </a:solidFill>
              <a:latin typeface="Eras Demi ITC" pitchFamily="34" charset="0"/>
            </a:endParaRPr>
          </a:p>
          <a:p>
            <a:pPr marL="202835" indent="0" algn="just" defTabSz="679262" eaLnBrk="1" fontAlgn="auto" hangingPunct="1">
              <a:spcBef>
                <a:spcPts val="1486"/>
              </a:spcBef>
              <a:spcAft>
                <a:spcPts val="0"/>
              </a:spcAft>
              <a:buFont typeface="Wingdings" pitchFamily="2" charset="2"/>
              <a:buChar char="§"/>
              <a:defRPr/>
            </a:pPr>
            <a:endParaRPr lang="en-US" sz="3200" b="1" dirty="0" smtClean="0">
              <a:solidFill>
                <a:schemeClr val="tx1"/>
              </a:solidFill>
              <a:latin typeface="Eras Demi ITC" pitchFamily="34" charset="0"/>
            </a:endParaRPr>
          </a:p>
        </p:txBody>
      </p:sp>
      <p:sp>
        <p:nvSpPr>
          <p:cNvPr id="62468" name="Flowchart: Process 4"/>
          <p:cNvSpPr>
            <a:spLocks noChangeArrowheads="1"/>
          </p:cNvSpPr>
          <p:nvPr/>
        </p:nvSpPr>
        <p:spPr bwMode="auto">
          <a:xfrm>
            <a:off x="0" y="1016000"/>
            <a:ext cx="14630400" cy="3048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381000" y="0"/>
            <a:ext cx="14249400" cy="893763"/>
          </a:xfrm>
        </p:spPr>
        <p:txBody>
          <a:bodyPr/>
          <a:lstStyle/>
          <a:p>
            <a:pPr eaLnBrk="1" hangingPunct="1"/>
            <a:r>
              <a:rPr lang="en-US" sz="4400" b="1" smtClean="0">
                <a:solidFill>
                  <a:srgbClr val="7030A0"/>
                </a:solidFill>
                <a:latin typeface="Eras Bold ITC" pitchFamily="34" charset="0"/>
              </a:rPr>
              <a:t>Thing to do for development</a:t>
            </a:r>
          </a:p>
        </p:txBody>
      </p:sp>
      <p:sp>
        <p:nvSpPr>
          <p:cNvPr id="64515" name="Content Placeholder 2"/>
          <p:cNvSpPr>
            <a:spLocks noGrp="1"/>
          </p:cNvSpPr>
          <p:nvPr>
            <p:ph idx="1"/>
          </p:nvPr>
        </p:nvSpPr>
        <p:spPr>
          <a:xfrm>
            <a:off x="854075" y="1600200"/>
            <a:ext cx="13044488" cy="7239000"/>
          </a:xfrm>
        </p:spPr>
        <p:txBody>
          <a:bodyPr/>
          <a:lstStyle/>
          <a:p>
            <a:pPr marL="406400" indent="-406400" algn="just" eaLnBrk="1" hangingPunct="1">
              <a:spcBef>
                <a:spcPct val="0"/>
              </a:spcBef>
              <a:buFont typeface="Wingdings" pitchFamily="2" charset="2"/>
              <a:buChar char="ü"/>
            </a:pPr>
            <a:r>
              <a:rPr lang="en-US" sz="3200" b="1" dirty="0" smtClean="0">
                <a:solidFill>
                  <a:schemeClr val="tx1"/>
                </a:solidFill>
                <a:latin typeface="Eras Demi ITC" pitchFamily="34" charset="0"/>
              </a:rPr>
              <a:t>Role of policy-makers</a:t>
            </a:r>
          </a:p>
          <a:p>
            <a:pPr marL="406400" indent="-406400" algn="just" eaLnBrk="1" hangingPunct="1">
              <a:spcBef>
                <a:spcPct val="0"/>
              </a:spcBef>
              <a:buFont typeface="Wingdings" pitchFamily="2" charset="2"/>
              <a:buChar char="ü"/>
            </a:pPr>
            <a:r>
              <a:rPr lang="en-US" sz="3200" b="1" dirty="0" smtClean="0">
                <a:solidFill>
                  <a:schemeClr val="tx1"/>
                </a:solidFill>
                <a:latin typeface="Eras Demi ITC" pitchFamily="34" charset="0"/>
              </a:rPr>
              <a:t>Capacity-building of the workforce</a:t>
            </a:r>
          </a:p>
          <a:p>
            <a:pPr marL="406400" indent="-406400" algn="just" eaLnBrk="1" hangingPunct="1">
              <a:spcBef>
                <a:spcPct val="0"/>
              </a:spcBef>
              <a:buFont typeface="Wingdings" pitchFamily="2" charset="2"/>
              <a:buChar char="ü"/>
            </a:pPr>
            <a:r>
              <a:rPr lang="en-US" sz="3200" b="1" dirty="0" smtClean="0">
                <a:solidFill>
                  <a:schemeClr val="tx1"/>
                </a:solidFill>
                <a:latin typeface="Eras Demi ITC" pitchFamily="34" charset="0"/>
              </a:rPr>
              <a:t>Imparting training to make skilled workers.</a:t>
            </a:r>
          </a:p>
          <a:p>
            <a:pPr marL="406400" indent="-406400" algn="just" eaLnBrk="1" hangingPunct="1">
              <a:spcBef>
                <a:spcPct val="0"/>
              </a:spcBef>
              <a:buFont typeface="Wingdings" pitchFamily="2" charset="2"/>
              <a:buChar char="ü"/>
            </a:pPr>
            <a:r>
              <a:rPr lang="en-US" sz="3200" b="1" dirty="0" smtClean="0">
                <a:solidFill>
                  <a:schemeClr val="tx1"/>
                </a:solidFill>
                <a:latin typeface="Eras Demi ITC" pitchFamily="34" charset="0"/>
              </a:rPr>
              <a:t>Reducing of VAT and taxes.</a:t>
            </a:r>
          </a:p>
          <a:p>
            <a:pPr marL="406400" indent="-406400" algn="just" eaLnBrk="1" hangingPunct="1">
              <a:spcBef>
                <a:spcPct val="0"/>
              </a:spcBef>
              <a:buFont typeface="Wingdings" pitchFamily="2" charset="2"/>
              <a:buChar char="ü"/>
            </a:pPr>
            <a:r>
              <a:rPr lang="en-US" sz="3200" b="1" dirty="0" smtClean="0">
                <a:solidFill>
                  <a:schemeClr val="tx1"/>
                </a:solidFill>
                <a:latin typeface="Eras Demi ITC" pitchFamily="34" charset="0"/>
              </a:rPr>
              <a:t>Stabling the Political Situation.</a:t>
            </a:r>
          </a:p>
          <a:p>
            <a:pPr marL="406400" indent="-406400" algn="just" eaLnBrk="1" hangingPunct="1">
              <a:spcBef>
                <a:spcPct val="0"/>
              </a:spcBef>
              <a:buFont typeface="Wingdings" pitchFamily="2" charset="2"/>
              <a:buChar char="ü"/>
            </a:pPr>
            <a:r>
              <a:rPr lang="en-US" sz="3200" b="1" dirty="0" smtClean="0">
                <a:solidFill>
                  <a:schemeClr val="tx1"/>
                </a:solidFill>
                <a:latin typeface="Eras Demi ITC" pitchFamily="34" charset="0"/>
              </a:rPr>
              <a:t>Private sectors development </a:t>
            </a:r>
          </a:p>
          <a:p>
            <a:pPr marL="406400" indent="-406400" algn="just" eaLnBrk="1" hangingPunct="1">
              <a:spcBef>
                <a:spcPct val="0"/>
              </a:spcBef>
              <a:buFont typeface="Wingdings" pitchFamily="2" charset="2"/>
              <a:buChar char="ü"/>
            </a:pPr>
            <a:r>
              <a:rPr lang="en-US" sz="3200" b="1" dirty="0" smtClean="0">
                <a:solidFill>
                  <a:schemeClr val="tx1"/>
                </a:solidFill>
                <a:latin typeface="Eras Demi ITC" pitchFamily="34" charset="0"/>
              </a:rPr>
              <a:t>Developing ICT Capacity.</a:t>
            </a:r>
          </a:p>
          <a:p>
            <a:pPr marL="406400" indent="-406400" algn="just" eaLnBrk="1" hangingPunct="1">
              <a:spcBef>
                <a:spcPct val="0"/>
              </a:spcBef>
              <a:buFont typeface="Wingdings" pitchFamily="2" charset="2"/>
              <a:buChar char="ü"/>
            </a:pPr>
            <a:r>
              <a:rPr lang="en-US" sz="3200" b="1" dirty="0" smtClean="0">
                <a:solidFill>
                  <a:schemeClr val="tx1"/>
                </a:solidFill>
                <a:latin typeface="Eras Demi ITC" pitchFamily="34" charset="0"/>
              </a:rPr>
              <a:t>Reducing High Rate of Corporate Tax.</a:t>
            </a:r>
          </a:p>
          <a:p>
            <a:pPr marL="406400" indent="-406400" algn="just" eaLnBrk="1" hangingPunct="1">
              <a:spcBef>
                <a:spcPct val="0"/>
              </a:spcBef>
              <a:buFont typeface="Wingdings" pitchFamily="2" charset="2"/>
              <a:buChar char="ü"/>
            </a:pPr>
            <a:r>
              <a:rPr lang="en-US" sz="3200" b="1" dirty="0" smtClean="0">
                <a:solidFill>
                  <a:schemeClr val="tx1"/>
                </a:solidFill>
                <a:latin typeface="Eras Demi ITC" pitchFamily="34" charset="0"/>
              </a:rPr>
              <a:t>ICT access opportunity for the citizen</a:t>
            </a:r>
          </a:p>
          <a:p>
            <a:pPr marL="406400" indent="-406400" algn="just" eaLnBrk="1" hangingPunct="1">
              <a:spcBef>
                <a:spcPct val="0"/>
              </a:spcBef>
              <a:buFont typeface="Wingdings" pitchFamily="2" charset="2"/>
              <a:buChar char="ü"/>
            </a:pPr>
            <a:r>
              <a:rPr lang="en-US" sz="3200" b="1" dirty="0" smtClean="0">
                <a:solidFill>
                  <a:schemeClr val="tx1"/>
                </a:solidFill>
                <a:latin typeface="Eras Demi ITC" pitchFamily="34" charset="0"/>
              </a:rPr>
              <a:t>Reducing tax on technologies, hand sets and other equipments related to the telecommunication </a:t>
            </a:r>
          </a:p>
          <a:p>
            <a:pPr marL="406400" indent="-406400" algn="just" eaLnBrk="1" hangingPunct="1">
              <a:spcBef>
                <a:spcPct val="0"/>
              </a:spcBef>
              <a:buFont typeface="Wingdings" pitchFamily="2" charset="2"/>
              <a:buChar char="ü"/>
            </a:pPr>
            <a:r>
              <a:rPr lang="en-US" sz="3200" b="1" dirty="0" smtClean="0">
                <a:solidFill>
                  <a:schemeClr val="tx1"/>
                </a:solidFill>
                <a:latin typeface="Eras Demi ITC" pitchFamily="34" charset="0"/>
              </a:rPr>
              <a:t>Conducting more research works for developing telecom sector</a:t>
            </a:r>
          </a:p>
          <a:p>
            <a:pPr marL="406400" indent="-406400" algn="just" eaLnBrk="1" hangingPunct="1">
              <a:spcBef>
                <a:spcPct val="0"/>
              </a:spcBef>
              <a:buFont typeface="Wingdings" pitchFamily="2" charset="2"/>
              <a:buChar char="ü"/>
            </a:pPr>
            <a:r>
              <a:rPr lang="en-US" sz="3200" b="1" dirty="0" smtClean="0">
                <a:solidFill>
                  <a:schemeClr val="tx1"/>
                </a:solidFill>
                <a:latin typeface="Eras Demi ITC" pitchFamily="34" charset="0"/>
              </a:rPr>
              <a:t>Use of cost reduction strategy of internet</a:t>
            </a:r>
          </a:p>
        </p:txBody>
      </p:sp>
      <p:sp>
        <p:nvSpPr>
          <p:cNvPr id="64516" name="Flowchart: Process 4"/>
          <p:cNvSpPr>
            <a:spLocks noChangeArrowheads="1"/>
          </p:cNvSpPr>
          <p:nvPr/>
        </p:nvSpPr>
        <p:spPr bwMode="auto">
          <a:xfrm>
            <a:off x="0" y="914400"/>
            <a:ext cx="14630400" cy="3048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381000" y="0"/>
            <a:ext cx="14249400" cy="893763"/>
          </a:xfrm>
        </p:spPr>
        <p:txBody>
          <a:bodyPr/>
          <a:lstStyle/>
          <a:p>
            <a:pPr eaLnBrk="1" hangingPunct="1"/>
            <a:r>
              <a:rPr lang="en-US" sz="4400" b="1" smtClean="0">
                <a:solidFill>
                  <a:srgbClr val="7030A0"/>
                </a:solidFill>
                <a:latin typeface="Eras Bold ITC" pitchFamily="34" charset="0"/>
              </a:rPr>
              <a:t>Thing to do for development</a:t>
            </a:r>
          </a:p>
        </p:txBody>
      </p:sp>
      <p:sp>
        <p:nvSpPr>
          <p:cNvPr id="64515" name="Content Placeholder 2"/>
          <p:cNvSpPr>
            <a:spLocks noGrp="1"/>
          </p:cNvSpPr>
          <p:nvPr>
            <p:ph idx="1"/>
          </p:nvPr>
        </p:nvSpPr>
        <p:spPr>
          <a:xfrm>
            <a:off x="854075" y="1524000"/>
            <a:ext cx="13044488" cy="7315200"/>
          </a:xfrm>
        </p:spPr>
        <p:txBody>
          <a:bodyPr/>
          <a:lstStyle/>
          <a:p>
            <a:pPr marL="274320" indent="-274320" eaLnBrk="1" fontAlgn="auto" hangingPunct="1">
              <a:spcAft>
                <a:spcPts val="0"/>
              </a:spcAft>
              <a:buFont typeface="Wingdings" pitchFamily="2" charset="2"/>
              <a:buChar char="ü"/>
              <a:defRPr/>
            </a:pPr>
            <a:r>
              <a:rPr lang="en-US" sz="3200" dirty="0" smtClean="0">
                <a:solidFill>
                  <a:schemeClr val="tx1"/>
                </a:solidFill>
                <a:latin typeface="Eras Demi ITC" pitchFamily="34" charset="0"/>
              </a:rPr>
              <a:t>Removals of export problems etc. </a:t>
            </a:r>
          </a:p>
          <a:p>
            <a:pPr marL="274320" indent="-274320" eaLnBrk="1" fontAlgn="auto" hangingPunct="1">
              <a:spcAft>
                <a:spcPts val="0"/>
              </a:spcAft>
              <a:buFont typeface="Wingdings" pitchFamily="2" charset="2"/>
              <a:buChar char="ü"/>
              <a:defRPr/>
            </a:pPr>
            <a:r>
              <a:rPr lang="en-US" sz="3200" dirty="0" smtClean="0">
                <a:solidFill>
                  <a:schemeClr val="tx1"/>
                </a:solidFill>
                <a:latin typeface="Eras Demi ITC" pitchFamily="34" charset="0"/>
              </a:rPr>
              <a:t>Removing infrastructural bottlenecks</a:t>
            </a:r>
          </a:p>
          <a:p>
            <a:pPr marL="274320" indent="-274320" eaLnBrk="1" fontAlgn="auto" hangingPunct="1">
              <a:spcAft>
                <a:spcPts val="0"/>
              </a:spcAft>
              <a:buFont typeface="Wingdings" pitchFamily="2" charset="2"/>
              <a:buChar char="ü"/>
              <a:defRPr/>
            </a:pPr>
            <a:r>
              <a:rPr lang="en-US" sz="3200" dirty="0" smtClean="0">
                <a:solidFill>
                  <a:schemeClr val="tx1"/>
                </a:solidFill>
                <a:latin typeface="Eras Demi ITC" pitchFamily="34" charset="0"/>
              </a:rPr>
              <a:t>Building additional supply capacity,</a:t>
            </a:r>
          </a:p>
          <a:p>
            <a:pPr marL="274320" indent="-274320" eaLnBrk="1" fontAlgn="auto" hangingPunct="1">
              <a:spcAft>
                <a:spcPts val="0"/>
              </a:spcAft>
              <a:buFont typeface="Wingdings" pitchFamily="2" charset="2"/>
              <a:buChar char="ü"/>
              <a:defRPr/>
            </a:pPr>
            <a:r>
              <a:rPr lang="en-US" sz="3200" dirty="0" smtClean="0">
                <a:solidFill>
                  <a:schemeClr val="tx1"/>
                </a:solidFill>
                <a:latin typeface="Eras Demi ITC" pitchFamily="34" charset="0"/>
              </a:rPr>
              <a:t>Use of cost reduction strategy, and </a:t>
            </a:r>
          </a:p>
          <a:p>
            <a:pPr marL="274320" indent="-274320" eaLnBrk="1" fontAlgn="auto" hangingPunct="1">
              <a:spcAft>
                <a:spcPts val="0"/>
              </a:spcAft>
              <a:buFont typeface="Wingdings" pitchFamily="2" charset="2"/>
              <a:buChar char="ü"/>
              <a:defRPr/>
            </a:pPr>
            <a:r>
              <a:rPr lang="en-US" sz="3200" dirty="0" smtClean="0">
                <a:solidFill>
                  <a:schemeClr val="tx1"/>
                </a:solidFill>
                <a:latin typeface="Eras Demi ITC" pitchFamily="34" charset="0"/>
              </a:rPr>
              <a:t>Increase in value-addition through backward integration</a:t>
            </a:r>
          </a:p>
          <a:p>
            <a:pPr marL="274320" indent="-274320" eaLnBrk="1" fontAlgn="auto" hangingPunct="1">
              <a:spcAft>
                <a:spcPts val="0"/>
              </a:spcAft>
              <a:buFont typeface="Wingdings" pitchFamily="2" charset="2"/>
              <a:buChar char="ü"/>
              <a:defRPr/>
            </a:pPr>
            <a:r>
              <a:rPr lang="en-US" sz="3200" dirty="0" smtClean="0">
                <a:solidFill>
                  <a:schemeClr val="tx1"/>
                </a:solidFill>
                <a:latin typeface="Eras Demi ITC" pitchFamily="34" charset="0"/>
              </a:rPr>
              <a:t>Production of sufficient raw materials in the country.</a:t>
            </a:r>
          </a:p>
          <a:p>
            <a:pPr marL="274320" indent="-274320" eaLnBrk="1" fontAlgn="auto" hangingPunct="1">
              <a:spcAft>
                <a:spcPts val="0"/>
              </a:spcAft>
              <a:buFont typeface="Wingdings" pitchFamily="2" charset="2"/>
              <a:buChar char="ü"/>
              <a:defRPr/>
            </a:pPr>
            <a:r>
              <a:rPr lang="en-US" sz="3200" dirty="0" smtClean="0">
                <a:solidFill>
                  <a:schemeClr val="tx1"/>
                </a:solidFill>
                <a:latin typeface="Eras Demi ITC" pitchFamily="34" charset="0"/>
              </a:rPr>
              <a:t>Assurance of safety, salary and other facilities of the workers </a:t>
            </a:r>
          </a:p>
          <a:p>
            <a:pPr marL="274320" indent="-274320" eaLnBrk="1" fontAlgn="auto" hangingPunct="1">
              <a:spcAft>
                <a:spcPts val="0"/>
              </a:spcAft>
              <a:buFont typeface="Wingdings" pitchFamily="2" charset="2"/>
              <a:buChar char="ü"/>
              <a:defRPr/>
            </a:pPr>
            <a:r>
              <a:rPr lang="en-US" sz="3200" dirty="0" smtClean="0">
                <a:solidFill>
                  <a:schemeClr val="tx1"/>
                </a:solidFill>
                <a:latin typeface="Eras Demi ITC" pitchFamily="34" charset="0"/>
              </a:rPr>
              <a:t>More advanced of EPZ </a:t>
            </a:r>
          </a:p>
          <a:p>
            <a:pPr marL="274320" indent="-274320" eaLnBrk="1" fontAlgn="auto" hangingPunct="1">
              <a:spcAft>
                <a:spcPts val="0"/>
              </a:spcAft>
              <a:buFont typeface="Wingdings" pitchFamily="2" charset="2"/>
              <a:buChar char="ü"/>
              <a:defRPr/>
            </a:pPr>
            <a:r>
              <a:rPr lang="en-US" sz="3200" b="1" dirty="0" smtClean="0">
                <a:solidFill>
                  <a:schemeClr val="tx1"/>
                </a:solidFill>
              </a:rPr>
              <a:t>Technology and efficiency</a:t>
            </a:r>
          </a:p>
          <a:p>
            <a:pPr marL="274320" indent="-274320" eaLnBrk="1" fontAlgn="auto" hangingPunct="1">
              <a:spcAft>
                <a:spcPts val="0"/>
              </a:spcAft>
              <a:buFont typeface="Wingdings" pitchFamily="2" charset="2"/>
              <a:buChar char="ü"/>
              <a:defRPr/>
            </a:pPr>
            <a:r>
              <a:rPr lang="en-US" sz="3200" dirty="0" smtClean="0">
                <a:solidFill>
                  <a:schemeClr val="tx1"/>
                </a:solidFill>
                <a:latin typeface="Eras Demi ITC" pitchFamily="34" charset="0"/>
              </a:rPr>
              <a:t>Friendship to all, business to all…………………………..</a:t>
            </a:r>
          </a:p>
          <a:p>
            <a:pPr marL="274320" indent="-274320" eaLnBrk="1" fontAlgn="auto" hangingPunct="1">
              <a:spcAft>
                <a:spcPts val="0"/>
              </a:spcAft>
              <a:buFont typeface="Wingdings" pitchFamily="2" charset="2"/>
              <a:buChar char="ü"/>
              <a:defRPr/>
            </a:pPr>
            <a:endParaRPr lang="en-US" sz="3200" dirty="0" smtClean="0">
              <a:solidFill>
                <a:schemeClr val="tx1"/>
              </a:solidFill>
              <a:latin typeface="Eras Demi ITC" pitchFamily="34" charset="0"/>
            </a:endParaRPr>
          </a:p>
        </p:txBody>
      </p:sp>
      <p:sp>
        <p:nvSpPr>
          <p:cNvPr id="64516" name="Flowchart: Process 4"/>
          <p:cNvSpPr>
            <a:spLocks noChangeArrowheads="1"/>
          </p:cNvSpPr>
          <p:nvPr/>
        </p:nvSpPr>
        <p:spPr bwMode="auto">
          <a:xfrm>
            <a:off x="0" y="914400"/>
            <a:ext cx="14630400" cy="3048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lowchart: Process 4"/>
          <p:cNvSpPr>
            <a:spLocks noChangeArrowheads="1"/>
          </p:cNvSpPr>
          <p:nvPr/>
        </p:nvSpPr>
        <p:spPr bwMode="auto">
          <a:xfrm>
            <a:off x="0" y="914400"/>
            <a:ext cx="14630400" cy="3048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
        <p:nvSpPr>
          <p:cNvPr id="65539" name="Content Placeholder 2"/>
          <p:cNvSpPr txBox="1">
            <a:spLocks/>
          </p:cNvSpPr>
          <p:nvPr/>
        </p:nvSpPr>
        <p:spPr bwMode="auto">
          <a:xfrm>
            <a:off x="487363" y="1625600"/>
            <a:ext cx="13655675" cy="7010400"/>
          </a:xfrm>
          <a:prstGeom prst="rect">
            <a:avLst/>
          </a:prstGeom>
          <a:noFill/>
          <a:ln w="9525">
            <a:noFill/>
            <a:miter lim="800000"/>
            <a:headEnd/>
            <a:tailEnd/>
          </a:ln>
        </p:spPr>
        <p:txBody>
          <a:bodyPr lIns="135852" tIns="67926" rIns="135852" bIns="67926"/>
          <a:lstStyle/>
          <a:p>
            <a:pPr marL="677863" indent="-677863" algn="just">
              <a:spcBef>
                <a:spcPct val="20000"/>
              </a:spcBef>
              <a:buFontTx/>
              <a:buAutoNum type="arabicPeriod"/>
            </a:pPr>
            <a:r>
              <a:rPr lang="en-US" sz="3300">
                <a:latin typeface="Eras Demi ITC" pitchFamily="34" charset="0"/>
              </a:rPr>
              <a:t>Information Technology in Bangladesh, Sustainable Development Networking Programme By Dr. Jamilur Reza Choudhury, 2013. </a:t>
            </a:r>
          </a:p>
          <a:p>
            <a:pPr marL="677863" indent="-677863" algn="just">
              <a:spcBef>
                <a:spcPct val="20000"/>
              </a:spcBef>
              <a:buFontTx/>
              <a:buAutoNum type="arabicPeriod"/>
            </a:pPr>
            <a:r>
              <a:rPr lang="en-US" sz="3300">
                <a:latin typeface="Eras Demi ITC" pitchFamily="34" charset="0"/>
              </a:rPr>
              <a:t>Bangladesh Computer Council By Mahbubul Alam, 2013.</a:t>
            </a:r>
          </a:p>
          <a:p>
            <a:pPr marL="677863" indent="-677863" algn="just">
              <a:spcBef>
                <a:spcPct val="20000"/>
              </a:spcBef>
              <a:buFontTx/>
              <a:buAutoNum type="arabicPeriod"/>
            </a:pPr>
            <a:r>
              <a:rPr lang="en-US" sz="3300">
                <a:latin typeface="Eras Demi ITC" pitchFamily="34" charset="0"/>
              </a:rPr>
              <a:t>Information technology to contribute 7.28 percent to GDP by 2021, in  Bangladesh Sangbad Sangstha. 20 July 2013.</a:t>
            </a:r>
          </a:p>
          <a:p>
            <a:pPr marL="677863" indent="-677863" algn="just">
              <a:spcBef>
                <a:spcPct val="20000"/>
              </a:spcBef>
              <a:buFontTx/>
              <a:buAutoNum type="arabicPeriod"/>
            </a:pPr>
            <a:r>
              <a:rPr lang="en-US" sz="3300">
                <a:latin typeface="Eras Demi ITC" pitchFamily="34" charset="0"/>
              </a:rPr>
              <a:t>The Bangladesh Telecoms Sector: Challenges And Opportunities By Ifty Islam, Asian Tiger Capital Partners. </a:t>
            </a:r>
          </a:p>
          <a:p>
            <a:pPr marL="677863" indent="-677863" algn="just">
              <a:spcBef>
                <a:spcPct val="20000"/>
              </a:spcBef>
              <a:buFontTx/>
              <a:buAutoNum type="arabicPeriod"/>
            </a:pPr>
            <a:r>
              <a:rPr lang="en-US" sz="3300">
                <a:latin typeface="Eras Demi ITC" pitchFamily="34" charset="0"/>
              </a:rPr>
              <a:t>Problems and Prospects of Telecommunication Sector of  Bangladesh: A Critical Review By Ms. Farhana Zamil and Md. Miraj Hossen</a:t>
            </a:r>
          </a:p>
          <a:p>
            <a:pPr marL="677863" indent="-677863" algn="just">
              <a:spcBef>
                <a:spcPct val="20000"/>
              </a:spcBef>
              <a:buFontTx/>
              <a:buAutoNum type="arabicPeriod"/>
            </a:pPr>
            <a:r>
              <a:rPr lang="en-US" sz="3300">
                <a:latin typeface="Eras Demi ITC" pitchFamily="34" charset="0"/>
              </a:rPr>
              <a:t>Banglapedia, The National Encyclopedia of Bangladesh</a:t>
            </a:r>
          </a:p>
        </p:txBody>
      </p:sp>
      <p:sp>
        <p:nvSpPr>
          <p:cNvPr id="65540" name="Title 1"/>
          <p:cNvSpPr>
            <a:spLocks noGrp="1"/>
          </p:cNvSpPr>
          <p:nvPr>
            <p:ph type="title"/>
          </p:nvPr>
        </p:nvSpPr>
        <p:spPr>
          <a:xfrm>
            <a:off x="487363" y="0"/>
            <a:ext cx="13046075" cy="1016000"/>
          </a:xfrm>
        </p:spPr>
        <p:txBody>
          <a:bodyPr/>
          <a:lstStyle/>
          <a:p>
            <a:pPr eaLnBrk="1" hangingPunct="1"/>
            <a:r>
              <a:rPr lang="en-US" sz="4400" b="1" smtClean="0">
                <a:solidFill>
                  <a:srgbClr val="7030A0"/>
                </a:solidFill>
                <a:latin typeface="Eras Bold ITC" pitchFamily="34" charset="0"/>
              </a:rPr>
              <a:t>References</a:t>
            </a:r>
          </a:p>
        </p:txBody>
      </p:sp>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81000" y="228600"/>
            <a:ext cx="14249400" cy="685800"/>
          </a:xfrm>
        </p:spPr>
        <p:txBody>
          <a:bodyPr/>
          <a:lstStyle/>
          <a:p>
            <a:pPr eaLnBrk="1" hangingPunct="1"/>
            <a:r>
              <a:rPr lang="en-US" sz="4400" smtClean="0">
                <a:solidFill>
                  <a:srgbClr val="7030A0"/>
                </a:solidFill>
                <a:latin typeface="Eras Bold ITC" pitchFamily="34" charset="0"/>
                <a:cs typeface="Arial" charset="0"/>
              </a:rPr>
              <a:t>Contribution of Industrial Sectors</a:t>
            </a:r>
          </a:p>
        </p:txBody>
      </p:sp>
      <p:sp>
        <p:nvSpPr>
          <p:cNvPr id="20483" name="Content Placeholder 2"/>
          <p:cNvSpPr>
            <a:spLocks noGrp="1"/>
          </p:cNvSpPr>
          <p:nvPr>
            <p:ph idx="1"/>
          </p:nvPr>
        </p:nvSpPr>
        <p:spPr>
          <a:xfrm>
            <a:off x="487363" y="1727200"/>
            <a:ext cx="7802562" cy="7112000"/>
          </a:xfrm>
        </p:spPr>
        <p:txBody>
          <a:bodyPr/>
          <a:lstStyle/>
          <a:p>
            <a:pPr marL="509447" indent="-509447" algn="just" defTabSz="679262" eaLnBrk="1" hangingPunct="1">
              <a:spcBef>
                <a:spcPts val="1486"/>
              </a:spcBef>
              <a:defRPr/>
            </a:pPr>
            <a:r>
              <a:rPr lang="en-US" sz="2800" dirty="0" smtClean="0">
                <a:solidFill>
                  <a:schemeClr val="tx1"/>
                </a:solidFill>
                <a:latin typeface="Eras Demi ITC" pitchFamily="34" charset="0"/>
                <a:cs typeface="Calibri" pitchFamily="34" charset="0"/>
              </a:rPr>
              <a:t>Industrial Sector</a:t>
            </a:r>
            <a:r>
              <a:rPr lang="en-US" sz="2800" dirty="0" smtClean="0">
                <a:solidFill>
                  <a:schemeClr val="tx1"/>
                </a:solidFill>
                <a:latin typeface="Eras Demi ITC" pitchFamily="34" charset="0"/>
              </a:rPr>
              <a:t> has given the </a:t>
            </a:r>
            <a:r>
              <a:rPr lang="en-US" sz="2800" b="1" dirty="0" smtClean="0">
                <a:solidFill>
                  <a:srgbClr val="00B050"/>
                </a:solidFill>
                <a:latin typeface="Eras Demi ITC" pitchFamily="34" charset="0"/>
              </a:rPr>
              <a:t>opportunity of employment </a:t>
            </a:r>
            <a:r>
              <a:rPr lang="en-US" sz="2800" dirty="0" smtClean="0">
                <a:solidFill>
                  <a:schemeClr val="tx1"/>
                </a:solidFill>
                <a:latin typeface="Eras Demi ITC" pitchFamily="34" charset="0"/>
              </a:rPr>
              <a:t>to millions of unemployed, especially innumerable uneducated women of the country. It is making significant contribution in the field of our export income.</a:t>
            </a:r>
          </a:p>
          <a:p>
            <a:pPr marL="509447" indent="-509447" algn="just" defTabSz="679262" eaLnBrk="1" hangingPunct="1">
              <a:spcBef>
                <a:spcPts val="1486"/>
              </a:spcBef>
              <a:defRPr/>
            </a:pPr>
            <a:r>
              <a:rPr lang="en-US" sz="2800" dirty="0" smtClean="0">
                <a:solidFill>
                  <a:schemeClr val="tx1"/>
                </a:solidFill>
                <a:latin typeface="Eras Demi ITC" pitchFamily="34" charset="0"/>
              </a:rPr>
              <a:t>The contribution of the industry sector to the economy of Bangladesh has been increasing day by day.</a:t>
            </a:r>
          </a:p>
          <a:p>
            <a:pPr marL="509447" indent="-509447" algn="just" defTabSz="679262" eaLnBrk="1" hangingPunct="1">
              <a:spcBef>
                <a:spcPts val="1486"/>
              </a:spcBef>
              <a:defRPr/>
            </a:pPr>
            <a:r>
              <a:rPr lang="en-US" sz="2800" dirty="0" smtClean="0">
                <a:solidFill>
                  <a:schemeClr val="tx1"/>
                </a:solidFill>
                <a:latin typeface="Eras Demi ITC" pitchFamily="34" charset="0"/>
                <a:cs typeface="Calibri" pitchFamily="34" charset="0"/>
              </a:rPr>
              <a:t>Contribution of </a:t>
            </a:r>
            <a:r>
              <a:rPr lang="en-US" sz="2800" b="1" dirty="0" smtClean="0">
                <a:solidFill>
                  <a:schemeClr val="tx1"/>
                </a:solidFill>
                <a:latin typeface="Eras Demi ITC" pitchFamily="34" charset="0"/>
                <a:cs typeface="Calibri" pitchFamily="34" charset="0"/>
              </a:rPr>
              <a:t>Industrial sector in GDP is </a:t>
            </a:r>
            <a:r>
              <a:rPr lang="fr-FR" sz="2800" b="1" dirty="0" smtClean="0">
                <a:solidFill>
                  <a:srgbClr val="7030A0"/>
                </a:solidFill>
                <a:latin typeface="Eras Demi ITC" pitchFamily="34" charset="0"/>
              </a:rPr>
              <a:t>24.21</a:t>
            </a:r>
            <a:r>
              <a:rPr lang="fr-FR" sz="2800" dirty="0" smtClean="0">
                <a:solidFill>
                  <a:srgbClr val="7030A0"/>
                </a:solidFill>
                <a:latin typeface="Eras Demi ITC" pitchFamily="34" charset="0"/>
              </a:rPr>
              <a:t>%</a:t>
            </a:r>
            <a:r>
              <a:rPr lang="fr-FR" sz="2800" dirty="0" smtClean="0">
                <a:solidFill>
                  <a:schemeClr val="tx1"/>
                </a:solidFill>
                <a:latin typeface="Eras Demi ITC" pitchFamily="34" charset="0"/>
              </a:rPr>
              <a:t> (Fiscal </a:t>
            </a:r>
            <a:r>
              <a:rPr lang="fr-FR" sz="2800" dirty="0" err="1" smtClean="0">
                <a:solidFill>
                  <a:schemeClr val="tx1"/>
                </a:solidFill>
                <a:latin typeface="Eras Demi ITC" pitchFamily="34" charset="0"/>
              </a:rPr>
              <a:t>ear</a:t>
            </a:r>
            <a:r>
              <a:rPr lang="fr-FR" sz="2800" dirty="0" smtClean="0">
                <a:solidFill>
                  <a:schemeClr val="tx1"/>
                </a:solidFill>
                <a:latin typeface="Eras Demi ITC" pitchFamily="34" charset="0"/>
              </a:rPr>
              <a:t> 2019-2020)</a:t>
            </a:r>
            <a:endParaRPr lang="en-US" sz="2800" dirty="0" smtClean="0">
              <a:solidFill>
                <a:schemeClr val="tx1"/>
              </a:solidFill>
              <a:latin typeface="Eras Demi ITC" pitchFamily="34" charset="0"/>
            </a:endParaRPr>
          </a:p>
          <a:p>
            <a:pPr marL="0" indent="-405670" algn="just" defTabSz="679262" eaLnBrk="1" hangingPunct="1">
              <a:spcBef>
                <a:spcPct val="0"/>
              </a:spcBef>
              <a:buFont typeface="Wingdings 3" pitchFamily="18" charset="2"/>
              <a:buNone/>
              <a:defRPr/>
            </a:pPr>
            <a:endParaRPr lang="en-US" sz="3000" dirty="0" smtClean="0">
              <a:latin typeface="Arial" charset="0"/>
              <a:cs typeface="Arial" charset="0"/>
            </a:endParaRPr>
          </a:p>
        </p:txBody>
      </p:sp>
      <p:sp>
        <p:nvSpPr>
          <p:cNvPr id="20484" name="Flowchart: Process 4"/>
          <p:cNvSpPr>
            <a:spLocks noChangeArrowheads="1"/>
          </p:cNvSpPr>
          <p:nvPr/>
        </p:nvSpPr>
        <p:spPr bwMode="auto">
          <a:xfrm flipV="1">
            <a:off x="2057400" y="1239838"/>
            <a:ext cx="12496800" cy="131762"/>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graphicFrame>
        <p:nvGraphicFramePr>
          <p:cNvPr id="5" name="Table 4"/>
          <p:cNvGraphicFramePr>
            <a:graphicFrameLocks noGrp="1"/>
          </p:cNvGraphicFramePr>
          <p:nvPr/>
        </p:nvGraphicFramePr>
        <p:xfrm>
          <a:off x="8412163" y="2032000"/>
          <a:ext cx="5837237" cy="6027896"/>
        </p:xfrm>
        <a:graphic>
          <a:graphicData uri="http://schemas.openxmlformats.org/drawingml/2006/table">
            <a:tbl>
              <a:tblPr firstRow="1" bandRow="1">
                <a:tableStyleId>{5C22544A-7EE6-4342-B048-85BDC9FD1C3A}</a:tableStyleId>
              </a:tblPr>
              <a:tblGrid>
                <a:gridCol w="2334895">
                  <a:extLst>
                    <a:ext uri="{9D8B030D-6E8A-4147-A177-3AD203B41FA5}">
                      <a16:colId xmlns:a16="http://schemas.microsoft.com/office/drawing/2014/main" val="20000"/>
                    </a:ext>
                  </a:extLst>
                </a:gridCol>
                <a:gridCol w="3502342">
                  <a:extLst>
                    <a:ext uri="{9D8B030D-6E8A-4147-A177-3AD203B41FA5}">
                      <a16:colId xmlns:a16="http://schemas.microsoft.com/office/drawing/2014/main" val="20001"/>
                    </a:ext>
                  </a:extLst>
                </a:gridCol>
              </a:tblGrid>
              <a:tr h="1097280">
                <a:tc>
                  <a:txBody>
                    <a:bodyPr/>
                    <a:lstStyle/>
                    <a:p>
                      <a:pPr algn="ctr"/>
                      <a:r>
                        <a:rPr lang="en-US" sz="2100" dirty="0" smtClean="0">
                          <a:latin typeface="Eras Demi ITC" pitchFamily="34" charset="0"/>
                          <a:cs typeface="Calibri" pitchFamily="34" charset="0"/>
                        </a:rPr>
                        <a:t>Year</a:t>
                      </a:r>
                      <a:endParaRPr lang="en-US" sz="2100" dirty="0">
                        <a:latin typeface="Eras Demi ITC" pitchFamily="34" charset="0"/>
                        <a:cs typeface="Calibri" pitchFamily="34" charset="0"/>
                      </a:endParaRPr>
                    </a:p>
                  </a:txBody>
                  <a:tcPr marL="146304" marR="146304"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dirty="0" smtClean="0">
                          <a:latin typeface="Eras Demi ITC" pitchFamily="34" charset="0"/>
                          <a:cs typeface="Calibri" pitchFamily="34" charset="0"/>
                        </a:rPr>
                        <a:t>Contribution of Industrial sector </a:t>
                      </a:r>
                      <a:r>
                        <a:rPr lang="en-US" sz="2100" baseline="0" dirty="0" smtClean="0">
                          <a:latin typeface="Eras Demi ITC" pitchFamily="34" charset="0"/>
                          <a:cs typeface="Calibri" pitchFamily="34" charset="0"/>
                        </a:rPr>
                        <a:t>in GDP (%)</a:t>
                      </a:r>
                      <a:endParaRPr lang="en-US" sz="2100" dirty="0" smtClean="0">
                        <a:latin typeface="Eras Demi ITC" pitchFamily="34" charset="0"/>
                        <a:cs typeface="Calibri" pitchFamily="34" charset="0"/>
                      </a:endParaRPr>
                    </a:p>
                  </a:txBody>
                  <a:tcPr marL="146304" marR="146304" marT="60960" marB="60960"/>
                </a:tc>
                <a:extLst>
                  <a:ext uri="{0D108BD9-81ED-4DB2-BD59-A6C34878D82A}">
                    <a16:rowId xmlns:a16="http://schemas.microsoft.com/office/drawing/2014/main" val="10000"/>
                  </a:ext>
                </a:extLst>
              </a:tr>
              <a:tr h="616327">
                <a:tc>
                  <a:txBody>
                    <a:bodyPr/>
                    <a:lstStyle/>
                    <a:p>
                      <a:pPr algn="ctr"/>
                      <a:r>
                        <a:rPr lang="en-US" sz="2100" dirty="0" smtClean="0">
                          <a:latin typeface="Eras Demi ITC" pitchFamily="34" charset="0"/>
                          <a:cs typeface="Calibri" pitchFamily="34" charset="0"/>
                        </a:rPr>
                        <a:t>1941-1950</a:t>
                      </a:r>
                      <a:endParaRPr lang="en-US" sz="2100" dirty="0">
                        <a:latin typeface="Eras Demi ITC" pitchFamily="34" charset="0"/>
                        <a:cs typeface="Calibri" pitchFamily="34" charset="0"/>
                      </a:endParaRPr>
                    </a:p>
                  </a:txBody>
                  <a:tcPr marL="146304" marR="146304"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dirty="0" smtClean="0">
                          <a:latin typeface="Eras Demi ITC" pitchFamily="34" charset="0"/>
                          <a:cs typeface="Calibri" pitchFamily="34" charset="0"/>
                        </a:rPr>
                        <a:t>4</a:t>
                      </a:r>
                    </a:p>
                  </a:txBody>
                  <a:tcPr marL="146304" marR="146304" marT="60960" marB="60960"/>
                </a:tc>
                <a:extLst>
                  <a:ext uri="{0D108BD9-81ED-4DB2-BD59-A6C34878D82A}">
                    <a16:rowId xmlns:a16="http://schemas.microsoft.com/office/drawing/2014/main" val="10001"/>
                  </a:ext>
                </a:extLst>
              </a:tr>
              <a:tr h="616327">
                <a:tc>
                  <a:txBody>
                    <a:bodyPr/>
                    <a:lstStyle/>
                    <a:p>
                      <a:pPr algn="ctr"/>
                      <a:r>
                        <a:rPr lang="en-US" sz="2100" dirty="0" smtClean="0">
                          <a:latin typeface="Eras Demi ITC" pitchFamily="34" charset="0"/>
                          <a:cs typeface="Calibri" pitchFamily="34" charset="0"/>
                        </a:rPr>
                        <a:t>1951-1960 </a:t>
                      </a:r>
                      <a:endParaRPr lang="en-US" sz="2100" dirty="0">
                        <a:latin typeface="Eras Demi ITC" pitchFamily="34" charset="0"/>
                        <a:cs typeface="Calibri" pitchFamily="34" charset="0"/>
                      </a:endParaRPr>
                    </a:p>
                  </a:txBody>
                  <a:tcPr marL="146304" marR="146304"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dirty="0" smtClean="0">
                          <a:latin typeface="Eras Demi ITC" pitchFamily="34" charset="0"/>
                          <a:cs typeface="Calibri" pitchFamily="34" charset="0"/>
                        </a:rPr>
                        <a:t>5</a:t>
                      </a:r>
                    </a:p>
                  </a:txBody>
                  <a:tcPr marL="146304" marR="146304" marT="60960" marB="60960"/>
                </a:tc>
                <a:extLst>
                  <a:ext uri="{0D108BD9-81ED-4DB2-BD59-A6C34878D82A}">
                    <a16:rowId xmlns:a16="http://schemas.microsoft.com/office/drawing/2014/main" val="10002"/>
                  </a:ext>
                </a:extLst>
              </a:tr>
              <a:tr h="616327">
                <a:tc>
                  <a:txBody>
                    <a:bodyPr/>
                    <a:lstStyle/>
                    <a:p>
                      <a:pPr algn="ctr"/>
                      <a:r>
                        <a:rPr lang="en-US" sz="2100" dirty="0" smtClean="0">
                          <a:latin typeface="Eras Demi ITC" pitchFamily="34" charset="0"/>
                          <a:cs typeface="Calibri" pitchFamily="34" charset="0"/>
                        </a:rPr>
                        <a:t>1961-1970 </a:t>
                      </a:r>
                      <a:endParaRPr lang="en-US" sz="2100" dirty="0">
                        <a:latin typeface="Eras Demi ITC" pitchFamily="34" charset="0"/>
                        <a:cs typeface="Calibri" pitchFamily="34" charset="0"/>
                      </a:endParaRPr>
                    </a:p>
                  </a:txBody>
                  <a:tcPr marL="146304" marR="146304"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dirty="0" smtClean="0">
                          <a:latin typeface="Eras Demi ITC" pitchFamily="34" charset="0"/>
                          <a:cs typeface="Calibri" pitchFamily="34" charset="0"/>
                        </a:rPr>
                        <a:t>10</a:t>
                      </a:r>
                    </a:p>
                  </a:txBody>
                  <a:tcPr marL="146304" marR="146304" marT="60960" marB="60960"/>
                </a:tc>
                <a:extLst>
                  <a:ext uri="{0D108BD9-81ED-4DB2-BD59-A6C34878D82A}">
                    <a16:rowId xmlns:a16="http://schemas.microsoft.com/office/drawing/2014/main" val="10003"/>
                  </a:ext>
                </a:extLst>
              </a:tr>
              <a:tr h="6163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dirty="0" smtClean="0">
                          <a:latin typeface="Eras Demi ITC" pitchFamily="34" charset="0"/>
                          <a:cs typeface="Calibri" pitchFamily="34" charset="0"/>
                        </a:rPr>
                        <a:t>1971-1980</a:t>
                      </a:r>
                    </a:p>
                  </a:txBody>
                  <a:tcPr marL="146304" marR="146304" marT="60960" marB="60960"/>
                </a:tc>
                <a:tc>
                  <a:txBody>
                    <a:bodyPr/>
                    <a:lstStyle/>
                    <a:p>
                      <a:pPr algn="ctr"/>
                      <a:r>
                        <a:rPr lang="en-US" sz="2100" dirty="0" smtClean="0">
                          <a:latin typeface="Eras Demi ITC" pitchFamily="34" charset="0"/>
                          <a:cs typeface="Calibri" pitchFamily="34" charset="0"/>
                        </a:rPr>
                        <a:t>11</a:t>
                      </a:r>
                      <a:endParaRPr lang="en-US" sz="2100" dirty="0">
                        <a:latin typeface="Eras Demi ITC" pitchFamily="34" charset="0"/>
                        <a:cs typeface="Calibri" pitchFamily="34" charset="0"/>
                      </a:endParaRPr>
                    </a:p>
                  </a:txBody>
                  <a:tcPr marL="146304" marR="146304" marT="60960" marB="60960"/>
                </a:tc>
                <a:extLst>
                  <a:ext uri="{0D108BD9-81ED-4DB2-BD59-A6C34878D82A}">
                    <a16:rowId xmlns:a16="http://schemas.microsoft.com/office/drawing/2014/main" val="10004"/>
                  </a:ext>
                </a:extLst>
              </a:tr>
              <a:tr h="6163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dirty="0" smtClean="0">
                          <a:latin typeface="Eras Demi ITC" pitchFamily="34" charset="0"/>
                          <a:cs typeface="Calibri" pitchFamily="34" charset="0"/>
                        </a:rPr>
                        <a:t>1981-1990</a:t>
                      </a:r>
                    </a:p>
                  </a:txBody>
                  <a:tcPr marL="146304" marR="146304" marT="60960" marB="60960"/>
                </a:tc>
                <a:tc>
                  <a:txBody>
                    <a:bodyPr/>
                    <a:lstStyle/>
                    <a:p>
                      <a:pPr algn="ctr"/>
                      <a:r>
                        <a:rPr lang="en-US" sz="2100" dirty="0" smtClean="0">
                          <a:latin typeface="Eras Demi ITC" pitchFamily="34" charset="0"/>
                          <a:cs typeface="Calibri" pitchFamily="34" charset="0"/>
                        </a:rPr>
                        <a:t>12</a:t>
                      </a:r>
                      <a:endParaRPr lang="en-US" sz="2100" dirty="0">
                        <a:latin typeface="Eras Demi ITC" pitchFamily="34" charset="0"/>
                        <a:cs typeface="Calibri" pitchFamily="34" charset="0"/>
                      </a:endParaRPr>
                    </a:p>
                  </a:txBody>
                  <a:tcPr marL="146304" marR="146304" marT="60960" marB="60960"/>
                </a:tc>
                <a:extLst>
                  <a:ext uri="{0D108BD9-81ED-4DB2-BD59-A6C34878D82A}">
                    <a16:rowId xmlns:a16="http://schemas.microsoft.com/office/drawing/2014/main" val="10005"/>
                  </a:ext>
                </a:extLst>
              </a:tr>
              <a:tr h="6163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dirty="0" smtClean="0">
                          <a:latin typeface="Eras Demi ITC" pitchFamily="34" charset="0"/>
                          <a:cs typeface="Calibri" pitchFamily="34" charset="0"/>
                        </a:rPr>
                        <a:t>1991-2000</a:t>
                      </a:r>
                    </a:p>
                  </a:txBody>
                  <a:tcPr marL="146304" marR="146304" marT="60960" marB="60960"/>
                </a:tc>
                <a:tc>
                  <a:txBody>
                    <a:bodyPr/>
                    <a:lstStyle/>
                    <a:p>
                      <a:pPr algn="ctr"/>
                      <a:r>
                        <a:rPr lang="en-US" sz="2100" dirty="0" smtClean="0">
                          <a:latin typeface="Eras Demi ITC" pitchFamily="34" charset="0"/>
                          <a:cs typeface="Calibri" pitchFamily="34" charset="0"/>
                        </a:rPr>
                        <a:t>15</a:t>
                      </a:r>
                      <a:endParaRPr lang="en-US" sz="2100" dirty="0">
                        <a:latin typeface="Eras Demi ITC" pitchFamily="34" charset="0"/>
                        <a:cs typeface="Calibri" pitchFamily="34" charset="0"/>
                      </a:endParaRPr>
                    </a:p>
                  </a:txBody>
                  <a:tcPr marL="146304" marR="146304" marT="60960" marB="60960"/>
                </a:tc>
                <a:extLst>
                  <a:ext uri="{0D108BD9-81ED-4DB2-BD59-A6C34878D82A}">
                    <a16:rowId xmlns:a16="http://schemas.microsoft.com/office/drawing/2014/main" val="10006"/>
                  </a:ext>
                </a:extLst>
              </a:tr>
              <a:tr h="6163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dirty="0" smtClean="0">
                          <a:latin typeface="Eras Demi ITC" pitchFamily="34" charset="0"/>
                          <a:cs typeface="Calibri" pitchFamily="34" charset="0"/>
                        </a:rPr>
                        <a:t>2001-2011 </a:t>
                      </a:r>
                    </a:p>
                  </a:txBody>
                  <a:tcPr marL="146304" marR="146304"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100" b="0" kern="1200" dirty="0" smtClean="0">
                          <a:solidFill>
                            <a:schemeClr val="dk1"/>
                          </a:solidFill>
                          <a:latin typeface="Eras Demi ITC" pitchFamily="34" charset="0"/>
                          <a:ea typeface="+mn-ea"/>
                          <a:cs typeface="Calibri" pitchFamily="34" charset="0"/>
                        </a:rPr>
                        <a:t>30</a:t>
                      </a:r>
                    </a:p>
                  </a:txBody>
                  <a:tcPr marL="146304" marR="146304" marT="60960" marB="60960"/>
                </a:tc>
                <a:extLst>
                  <a:ext uri="{0D108BD9-81ED-4DB2-BD59-A6C34878D82A}">
                    <a16:rowId xmlns:a16="http://schemas.microsoft.com/office/drawing/2014/main" val="10007"/>
                  </a:ext>
                </a:extLst>
              </a:tr>
              <a:tr h="6163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dirty="0" smtClean="0">
                          <a:latin typeface="Eras Demi ITC" pitchFamily="34" charset="0"/>
                          <a:cs typeface="Calibri" pitchFamily="34" charset="0"/>
                        </a:rPr>
                        <a:t>2011-2012</a:t>
                      </a:r>
                    </a:p>
                  </a:txBody>
                  <a:tcPr marL="146304" marR="146304"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100" b="0" kern="1200" dirty="0" smtClean="0">
                          <a:solidFill>
                            <a:schemeClr val="dk1"/>
                          </a:solidFill>
                          <a:latin typeface="Eras Demi ITC" pitchFamily="34" charset="0"/>
                          <a:ea typeface="+mn-ea"/>
                          <a:cs typeface="Calibri" pitchFamily="34" charset="0"/>
                        </a:rPr>
                        <a:t>31.26</a:t>
                      </a:r>
                    </a:p>
                  </a:txBody>
                  <a:tcPr marL="146304" marR="146304" marT="60960" marB="60960"/>
                </a:tc>
                <a:extLst>
                  <a:ext uri="{0D108BD9-81ED-4DB2-BD59-A6C34878D82A}">
                    <a16:rowId xmlns:a16="http://schemas.microsoft.com/office/drawing/2014/main" val="10008"/>
                  </a:ext>
                </a:extLst>
              </a:tr>
            </a:tbl>
          </a:graphicData>
        </a:graphic>
      </p:graphicFrame>
      <p:sp>
        <p:nvSpPr>
          <p:cNvPr id="20517" name="Rectangle 2"/>
          <p:cNvSpPr txBox="1">
            <a:spLocks noChangeArrowheads="1"/>
          </p:cNvSpPr>
          <p:nvPr/>
        </p:nvSpPr>
        <p:spPr bwMode="auto">
          <a:xfrm>
            <a:off x="6583363" y="7924800"/>
            <a:ext cx="7681912" cy="914400"/>
          </a:xfrm>
          <a:prstGeom prst="rect">
            <a:avLst/>
          </a:prstGeom>
          <a:noFill/>
          <a:ln w="9525">
            <a:noFill/>
            <a:miter lim="800000"/>
            <a:headEnd/>
            <a:tailEnd/>
          </a:ln>
        </p:spPr>
        <p:txBody>
          <a:bodyPr lIns="67926" tIns="67926" rIns="67926" bIns="67926" anchor="ctr"/>
          <a:lstStyle/>
          <a:p>
            <a:pPr algn="r"/>
            <a:r>
              <a:rPr lang="en-US" b="1">
                <a:latin typeface="Eras Demi ITC" pitchFamily="34" charset="0"/>
                <a:cs typeface="Calibri" pitchFamily="34" charset="0"/>
              </a:rPr>
              <a:t>Source: </a:t>
            </a:r>
            <a:r>
              <a:rPr lang="en-US">
                <a:latin typeface="Eras Demi ITC" pitchFamily="34" charset="0"/>
                <a:cs typeface="Calibri" pitchFamily="34" charset="0"/>
              </a:rPr>
              <a:t>World Bank Report and </a:t>
            </a:r>
          </a:p>
          <a:p>
            <a:pPr algn="r"/>
            <a:r>
              <a:rPr lang="en-US">
                <a:latin typeface="Eras Demi ITC" pitchFamily="34" charset="0"/>
                <a:cs typeface="Calibri" pitchFamily="34" charset="0"/>
              </a:rPr>
              <a:t>Ministry of Finance, Bangladesh</a:t>
            </a:r>
          </a:p>
        </p:txBody>
      </p:sp>
      <p:sp>
        <p:nvSpPr>
          <p:cNvPr id="20518" name="Rectangle 2"/>
          <p:cNvSpPr txBox="1">
            <a:spLocks noChangeArrowheads="1"/>
          </p:cNvSpPr>
          <p:nvPr/>
        </p:nvSpPr>
        <p:spPr bwMode="auto">
          <a:xfrm>
            <a:off x="8289925" y="1422400"/>
            <a:ext cx="6340475" cy="508000"/>
          </a:xfrm>
          <a:prstGeom prst="rect">
            <a:avLst/>
          </a:prstGeom>
          <a:noFill/>
          <a:ln w="9525">
            <a:noFill/>
            <a:miter lim="800000"/>
            <a:headEnd/>
            <a:tailEnd/>
          </a:ln>
        </p:spPr>
        <p:txBody>
          <a:bodyPr lIns="67926" tIns="67926" rIns="67926" bIns="67926" anchor="ctr"/>
          <a:lstStyle/>
          <a:p>
            <a:pPr algn="ctr"/>
            <a:r>
              <a:rPr lang="en-US" sz="3900">
                <a:latin typeface="Calibri" pitchFamily="34" charset="0"/>
                <a:cs typeface="Calibri" pitchFamily="34" charset="0"/>
              </a:rPr>
              <a:t>       </a:t>
            </a:r>
            <a:r>
              <a:rPr lang="en-US" sz="3000">
                <a:latin typeface="Eras Demi ITC" pitchFamily="34" charset="0"/>
                <a:cs typeface="Calibri" pitchFamily="34" charset="0"/>
              </a:rPr>
              <a:t>Industrial Sector in GDP</a:t>
            </a:r>
          </a:p>
        </p:txBody>
      </p:sp>
    </p:spTree>
  </p:cSld>
  <p:clrMapOvr>
    <a:masterClrMapping/>
  </p:clrMapOvr>
  <p:transition>
    <p:spli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990600" y="914400"/>
            <a:ext cx="13182600" cy="6629400"/>
          </a:xfrm>
          <a:prstGeom prst="rect">
            <a:avLst/>
          </a:prstGeom>
          <a:noFill/>
          <a:ln w="9525">
            <a:noFill/>
            <a:miter lim="800000"/>
            <a:headEnd/>
            <a:tailEnd/>
          </a:ln>
          <a:effectLst/>
        </p:spPr>
      </p:pic>
      <p:sp>
        <p:nvSpPr>
          <p:cNvPr id="5" name="Rectangle 4"/>
          <p:cNvSpPr/>
          <p:nvPr/>
        </p:nvSpPr>
        <p:spPr>
          <a:xfrm>
            <a:off x="1066800" y="7467600"/>
            <a:ext cx="13182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latin typeface="Eras Demi ITC" pitchFamily="34" charset="0"/>
              </a:rPr>
              <a:t>BER-2018, Chapter 8-Industry | 101 </a:t>
            </a:r>
            <a:endParaRPr lang="en-US" sz="3200" b="1" dirty="0">
              <a:latin typeface="Eras Demi ITC"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Users\Administrator\Desktop\GDP 2019.JPG"/>
          <p:cNvPicPr>
            <a:picLocks noChangeAspect="1" noChangeArrowheads="1"/>
          </p:cNvPicPr>
          <p:nvPr/>
        </p:nvPicPr>
        <p:blipFill>
          <a:blip r:embed="rId2"/>
          <a:srcRect/>
          <a:stretch>
            <a:fillRect/>
          </a:stretch>
        </p:blipFill>
        <p:spPr bwMode="auto">
          <a:xfrm>
            <a:off x="457200" y="1219200"/>
            <a:ext cx="13868400" cy="6858000"/>
          </a:xfrm>
          <a:prstGeom prst="rect">
            <a:avLst/>
          </a:prstGeom>
          <a:noFill/>
        </p:spPr>
      </p:pic>
      <p:sp>
        <p:nvSpPr>
          <p:cNvPr id="3" name="Rectangle 2"/>
          <p:cNvSpPr/>
          <p:nvPr/>
        </p:nvSpPr>
        <p:spPr>
          <a:xfrm>
            <a:off x="3352800" y="8229600"/>
            <a:ext cx="9220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Eras Demi ITC" pitchFamily="34" charset="0"/>
              </a:rPr>
              <a:t>Fiscal Year-2019-20</a:t>
            </a:r>
            <a:endParaRPr lang="en-US" sz="3200" b="1" dirty="0">
              <a:latin typeface="Eras Demi ITC"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04800" y="228600"/>
            <a:ext cx="13716000" cy="1397000"/>
          </a:xfrm>
        </p:spPr>
        <p:txBody>
          <a:bodyPr/>
          <a:lstStyle/>
          <a:p>
            <a:r>
              <a:rPr lang="en-US" sz="4400" b="1" smtClean="0">
                <a:solidFill>
                  <a:srgbClr val="000000"/>
                </a:solidFill>
                <a:latin typeface="Eras Bold ITC" pitchFamily="34" charset="0"/>
              </a:rPr>
              <a:t>Common Industries in Bangladesh</a:t>
            </a:r>
            <a:endParaRPr lang="en-US" sz="4400" b="1" smtClean="0">
              <a:latin typeface="Eras Bold ITC" pitchFamily="34" charset="0"/>
            </a:endParaRPr>
          </a:p>
        </p:txBody>
      </p:sp>
      <p:sp>
        <p:nvSpPr>
          <p:cNvPr id="21507" name="Content Placeholder 2"/>
          <p:cNvSpPr>
            <a:spLocks noGrp="1"/>
          </p:cNvSpPr>
          <p:nvPr>
            <p:ph idx="1"/>
          </p:nvPr>
        </p:nvSpPr>
        <p:spPr>
          <a:xfrm>
            <a:off x="1524001" y="2819400"/>
            <a:ext cx="5943600" cy="4648200"/>
          </a:xfrm>
          <a:ln>
            <a:solidFill>
              <a:schemeClr val="bg2">
                <a:lumMod val="90000"/>
              </a:schemeClr>
            </a:solidFill>
          </a:ln>
        </p:spPr>
        <p:txBody>
          <a:bodyPr/>
          <a:lstStyle/>
          <a:p>
            <a:pPr marL="0" indent="-509447" defTabSz="679262">
              <a:spcBef>
                <a:spcPts val="0"/>
              </a:spcBef>
              <a:buNone/>
              <a:defRPr/>
            </a:pPr>
            <a:r>
              <a:rPr lang="en-US" sz="3200" b="1" u="sng" dirty="0" smtClean="0">
                <a:solidFill>
                  <a:schemeClr val="tx1"/>
                </a:solidFill>
                <a:latin typeface="Eras Demi ITC" pitchFamily="34" charset="0"/>
              </a:rPr>
              <a:t>Main Industrial Sectors:</a:t>
            </a:r>
          </a:p>
          <a:p>
            <a:pPr marL="0" indent="-509447" defTabSz="679262">
              <a:spcBef>
                <a:spcPts val="0"/>
              </a:spcBef>
              <a:defRPr/>
            </a:pPr>
            <a:r>
              <a:rPr lang="en-US" sz="3200" dirty="0" smtClean="0">
                <a:solidFill>
                  <a:schemeClr val="tx1"/>
                </a:solidFill>
                <a:latin typeface="Eras Demi ITC" pitchFamily="34" charset="0"/>
              </a:rPr>
              <a:t>RMG</a:t>
            </a:r>
          </a:p>
          <a:p>
            <a:pPr marL="0" indent="-509447" defTabSz="679262">
              <a:spcBef>
                <a:spcPts val="0"/>
              </a:spcBef>
              <a:defRPr/>
            </a:pPr>
            <a:r>
              <a:rPr lang="en-US" sz="3200" dirty="0" smtClean="0">
                <a:solidFill>
                  <a:schemeClr val="tx1"/>
                </a:solidFill>
                <a:latin typeface="Eras Demi ITC" pitchFamily="34" charset="0"/>
              </a:rPr>
              <a:t>ICT</a:t>
            </a:r>
          </a:p>
          <a:p>
            <a:pPr marL="0" indent="-509447" defTabSz="679262">
              <a:spcBef>
                <a:spcPts val="0"/>
              </a:spcBef>
              <a:defRPr/>
            </a:pPr>
            <a:r>
              <a:rPr lang="en-US" sz="3200" dirty="0" smtClean="0">
                <a:solidFill>
                  <a:schemeClr val="tx1"/>
                </a:solidFill>
                <a:latin typeface="Eras Demi ITC" pitchFamily="34" charset="0"/>
              </a:rPr>
              <a:t>Frozen Foods industry</a:t>
            </a:r>
          </a:p>
          <a:p>
            <a:pPr marL="0" indent="-509447" defTabSz="679262">
              <a:spcBef>
                <a:spcPts val="0"/>
              </a:spcBef>
              <a:defRPr/>
            </a:pPr>
            <a:r>
              <a:rPr lang="en-US" sz="3200" dirty="0" smtClean="0">
                <a:solidFill>
                  <a:schemeClr val="tx1"/>
                </a:solidFill>
                <a:latin typeface="Eras Demi ITC" pitchFamily="34" charset="0"/>
              </a:rPr>
              <a:t>Leather Industry</a:t>
            </a:r>
          </a:p>
          <a:p>
            <a:pPr marL="0" indent="-509447" defTabSz="679262">
              <a:spcBef>
                <a:spcPts val="0"/>
              </a:spcBef>
              <a:defRPr/>
            </a:pPr>
            <a:r>
              <a:rPr lang="en-US" sz="3200" dirty="0" smtClean="0">
                <a:solidFill>
                  <a:schemeClr val="tx1"/>
                </a:solidFill>
                <a:latin typeface="Eras Demi ITC" pitchFamily="34" charset="0"/>
              </a:rPr>
              <a:t>Jute Industry</a:t>
            </a:r>
          </a:p>
          <a:p>
            <a:pPr marL="0" indent="-509447" defTabSz="679262">
              <a:spcBef>
                <a:spcPts val="0"/>
              </a:spcBef>
              <a:defRPr/>
            </a:pPr>
            <a:r>
              <a:rPr lang="en-US" sz="3200" dirty="0" smtClean="0">
                <a:solidFill>
                  <a:schemeClr val="tx1"/>
                </a:solidFill>
                <a:latin typeface="Eras Demi ITC" pitchFamily="34" charset="0"/>
              </a:rPr>
              <a:t>Power sector </a:t>
            </a:r>
          </a:p>
          <a:p>
            <a:pPr marL="0" indent="-509447" defTabSz="679262">
              <a:spcBef>
                <a:spcPts val="0"/>
              </a:spcBef>
              <a:defRPr/>
            </a:pPr>
            <a:r>
              <a:rPr lang="en-US" sz="3200" dirty="0" smtClean="0">
                <a:solidFill>
                  <a:schemeClr val="tx1"/>
                </a:solidFill>
                <a:latin typeface="Eras Demi ITC" pitchFamily="34" charset="0"/>
              </a:rPr>
              <a:t>Pharmaceutical industry</a:t>
            </a:r>
          </a:p>
          <a:p>
            <a:pPr marL="0" indent="-509447" defTabSz="679262">
              <a:spcBef>
                <a:spcPts val="0"/>
              </a:spcBef>
              <a:buFont typeface="Wingdings 3" pitchFamily="18" charset="2"/>
              <a:buNone/>
              <a:defRPr/>
            </a:pPr>
            <a:endParaRPr lang="en-US" sz="3200" b="1" dirty="0" smtClean="0">
              <a:solidFill>
                <a:schemeClr val="tx1"/>
              </a:solidFill>
              <a:latin typeface="Eras Demi ITC" pitchFamily="34" charset="0"/>
            </a:endParaRPr>
          </a:p>
          <a:p>
            <a:pPr marL="509447" indent="-509447" defTabSz="679262">
              <a:spcBef>
                <a:spcPts val="1486"/>
              </a:spcBef>
              <a:buFont typeface="Wingdings 3" pitchFamily="18" charset="2"/>
              <a:buNone/>
              <a:defRPr/>
            </a:pPr>
            <a:endParaRPr lang="en-US" sz="3400" dirty="0" smtClean="0"/>
          </a:p>
        </p:txBody>
      </p:sp>
      <p:sp>
        <p:nvSpPr>
          <p:cNvPr id="21508" name="Flowchart: Process 4"/>
          <p:cNvSpPr>
            <a:spLocks noChangeArrowheads="1"/>
          </p:cNvSpPr>
          <p:nvPr/>
        </p:nvSpPr>
        <p:spPr bwMode="auto">
          <a:xfrm>
            <a:off x="0" y="12192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
        <p:nvSpPr>
          <p:cNvPr id="5" name="Rectangle 4"/>
          <p:cNvSpPr/>
          <p:nvPr/>
        </p:nvSpPr>
        <p:spPr>
          <a:xfrm>
            <a:off x="8001000" y="3124200"/>
            <a:ext cx="4648200" cy="2062103"/>
          </a:xfrm>
          <a:prstGeom prst="rect">
            <a:avLst/>
          </a:prstGeom>
        </p:spPr>
        <p:txBody>
          <a:bodyPr wrap="square">
            <a:spAutoFit/>
          </a:bodyPr>
          <a:lstStyle/>
          <a:p>
            <a:pPr marL="0" indent="-509447" defTabSz="679262">
              <a:spcBef>
                <a:spcPts val="0"/>
              </a:spcBef>
              <a:buFont typeface="Wingdings 3" pitchFamily="18" charset="2"/>
              <a:buNone/>
              <a:defRPr/>
            </a:pPr>
            <a:r>
              <a:rPr lang="en-US" sz="3200" b="1" dirty="0">
                <a:latin typeface="Eras Demi ITC" pitchFamily="34" charset="0"/>
              </a:rPr>
              <a:t>Others</a:t>
            </a:r>
            <a:r>
              <a:rPr lang="en-US" sz="3200" b="1" dirty="0" smtClean="0">
                <a:latin typeface="Eras Demi ITC" pitchFamily="34" charset="0"/>
              </a:rPr>
              <a:t>:</a:t>
            </a:r>
            <a:endParaRPr lang="en-US" sz="2800" b="1" dirty="0">
              <a:latin typeface="Eras Demi ITC" pitchFamily="34" charset="0"/>
            </a:endParaRPr>
          </a:p>
          <a:p>
            <a:pPr marL="0" indent="-764170" defTabSz="679262">
              <a:spcBef>
                <a:spcPts val="0"/>
              </a:spcBef>
              <a:buFont typeface="Arial" charset="0"/>
              <a:buAutoNum type="arabicPeriod"/>
              <a:defRPr/>
            </a:pPr>
            <a:r>
              <a:rPr lang="en-US" sz="3200" dirty="0">
                <a:latin typeface="Eras Demi ITC" pitchFamily="34" charset="0"/>
              </a:rPr>
              <a:t>Ceramics</a:t>
            </a:r>
          </a:p>
          <a:p>
            <a:pPr marL="0" indent="-764170" defTabSz="679262">
              <a:spcBef>
                <a:spcPts val="0"/>
              </a:spcBef>
              <a:buFont typeface="Arial" charset="0"/>
              <a:buAutoNum type="arabicPeriod"/>
              <a:defRPr/>
            </a:pPr>
            <a:r>
              <a:rPr lang="en-US" sz="3200" dirty="0">
                <a:latin typeface="Eras Demi ITC" pitchFamily="34" charset="0"/>
              </a:rPr>
              <a:t>Plastics</a:t>
            </a:r>
          </a:p>
          <a:p>
            <a:pPr marL="0" indent="-764170" defTabSz="679262">
              <a:spcBef>
                <a:spcPts val="0"/>
              </a:spcBef>
              <a:buFont typeface="Arial" charset="0"/>
              <a:buAutoNum type="arabicPeriod"/>
              <a:defRPr/>
            </a:pPr>
            <a:r>
              <a:rPr lang="en-US" sz="3200" dirty="0">
                <a:latin typeface="Eras Demi ITC" pitchFamily="34" charset="0"/>
              </a:rPr>
              <a:t>Ship building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28600" y="0"/>
            <a:ext cx="10499725" cy="990600"/>
          </a:xfrm>
        </p:spPr>
        <p:txBody>
          <a:bodyPr/>
          <a:lstStyle/>
          <a:p>
            <a:r>
              <a:rPr lang="en-US" sz="4400" b="1" dirty="0" smtClean="0">
                <a:latin typeface="Eras Demi ITC" pitchFamily="34" charset="0"/>
              </a:rPr>
              <a:t>RMG Industry</a:t>
            </a:r>
          </a:p>
        </p:txBody>
      </p:sp>
      <p:sp>
        <p:nvSpPr>
          <p:cNvPr id="23555" name="Content Placeholder 2"/>
          <p:cNvSpPr>
            <a:spLocks noGrp="1"/>
          </p:cNvSpPr>
          <p:nvPr>
            <p:ph idx="1"/>
          </p:nvPr>
        </p:nvSpPr>
        <p:spPr>
          <a:xfrm>
            <a:off x="487363" y="1524000"/>
            <a:ext cx="13777912" cy="7213600"/>
          </a:xfrm>
        </p:spPr>
        <p:txBody>
          <a:bodyPr/>
          <a:lstStyle/>
          <a:p>
            <a:pPr algn="just">
              <a:buFont typeface="Wingdings 3" pitchFamily="18" charset="2"/>
              <a:buNone/>
            </a:pPr>
            <a:r>
              <a:rPr lang="en-US" sz="3400" dirty="0" smtClean="0">
                <a:latin typeface="Eras Demi ITC" pitchFamily="34" charset="0"/>
              </a:rPr>
              <a:t>    </a:t>
            </a:r>
            <a:r>
              <a:rPr lang="en-US" sz="3400" dirty="0" smtClean="0">
                <a:solidFill>
                  <a:schemeClr val="tx1"/>
                </a:solidFill>
                <a:latin typeface="Eras Demi ITC" pitchFamily="34" charset="0"/>
              </a:rPr>
              <a:t>The industry employs </a:t>
            </a:r>
            <a:r>
              <a:rPr lang="en-US" sz="3400" b="1" dirty="0" smtClean="0">
                <a:solidFill>
                  <a:schemeClr val="tx1"/>
                </a:solidFill>
                <a:latin typeface="Eras Demi ITC" pitchFamily="34" charset="0"/>
              </a:rPr>
              <a:t>3.6 million workers </a:t>
            </a:r>
            <a:r>
              <a:rPr lang="en-US" sz="3400" dirty="0" smtClean="0">
                <a:solidFill>
                  <a:schemeClr val="tx1"/>
                </a:solidFill>
                <a:latin typeface="Eras Demi ITC" pitchFamily="34" charset="0"/>
              </a:rPr>
              <a:t>dispersed among </a:t>
            </a:r>
            <a:r>
              <a:rPr lang="en-US" sz="3400" b="1" dirty="0" smtClean="0">
                <a:solidFill>
                  <a:schemeClr val="tx1"/>
                </a:solidFill>
                <a:latin typeface="Eras Demi ITC" pitchFamily="34" charset="0"/>
              </a:rPr>
              <a:t>5,400 factories</a:t>
            </a:r>
            <a:r>
              <a:rPr lang="en-US" sz="3400" dirty="0" smtClean="0">
                <a:solidFill>
                  <a:schemeClr val="tx1"/>
                </a:solidFill>
                <a:latin typeface="Eras Demi ITC" pitchFamily="34" charset="0"/>
              </a:rPr>
              <a:t>. Currently the sector accounts </a:t>
            </a:r>
            <a:r>
              <a:rPr lang="en-US" sz="3400" b="1" dirty="0" smtClean="0">
                <a:solidFill>
                  <a:schemeClr val="tx1"/>
                </a:solidFill>
                <a:latin typeface="Eras Demi ITC" pitchFamily="34" charset="0"/>
              </a:rPr>
              <a:t>for 78 percent of exports </a:t>
            </a:r>
            <a:r>
              <a:rPr lang="en-US" sz="3400" dirty="0" smtClean="0">
                <a:solidFill>
                  <a:schemeClr val="tx1"/>
                </a:solidFill>
                <a:latin typeface="Eras Demi ITC" pitchFamily="34" charset="0"/>
              </a:rPr>
              <a:t>and contributes </a:t>
            </a:r>
            <a:r>
              <a:rPr lang="en-US" sz="3400" b="1" dirty="0" smtClean="0">
                <a:solidFill>
                  <a:schemeClr val="tx1"/>
                </a:solidFill>
                <a:latin typeface="Eras Demi ITC" pitchFamily="34" charset="0"/>
              </a:rPr>
              <a:t>16 percent </a:t>
            </a:r>
            <a:r>
              <a:rPr lang="en-US" sz="3400" dirty="0" smtClean="0">
                <a:solidFill>
                  <a:schemeClr val="tx1"/>
                </a:solidFill>
                <a:latin typeface="Eras Demi ITC" pitchFamily="34" charset="0"/>
              </a:rPr>
              <a:t>to the gross domestic product (2013).</a:t>
            </a:r>
          </a:p>
          <a:p>
            <a:pPr algn="just"/>
            <a:r>
              <a:rPr lang="en-US" sz="3400" b="1" dirty="0" smtClean="0">
                <a:solidFill>
                  <a:srgbClr val="7030A0"/>
                </a:solidFill>
                <a:latin typeface="Eras Demi ITC" pitchFamily="34" charset="0"/>
              </a:rPr>
              <a:t>RMG export remains strong:</a:t>
            </a:r>
            <a:endParaRPr lang="en-US" sz="3400" dirty="0" smtClean="0">
              <a:solidFill>
                <a:srgbClr val="7030A0"/>
              </a:solidFill>
              <a:latin typeface="Eras Demi ITC" pitchFamily="34" charset="0"/>
            </a:endParaRPr>
          </a:p>
          <a:p>
            <a:pPr algn="just">
              <a:buFont typeface="Wingdings 3" pitchFamily="18" charset="2"/>
              <a:buNone/>
            </a:pPr>
            <a:r>
              <a:rPr lang="en-US" sz="3400" dirty="0" smtClean="0">
                <a:solidFill>
                  <a:schemeClr val="tx1"/>
                </a:solidFill>
                <a:latin typeface="Eras Demi ITC" pitchFamily="34" charset="0"/>
              </a:rPr>
              <a:t>     Readymade Garment (RMG) exports surged </a:t>
            </a:r>
            <a:r>
              <a:rPr lang="en-US" sz="3400" b="1" dirty="0" smtClean="0">
                <a:solidFill>
                  <a:schemeClr val="tx1"/>
                </a:solidFill>
                <a:latin typeface="Eras Demi ITC" pitchFamily="34" charset="0"/>
              </a:rPr>
              <a:t>14 percent </a:t>
            </a:r>
            <a:r>
              <a:rPr lang="en-US" sz="3400" dirty="0" smtClean="0">
                <a:solidFill>
                  <a:schemeClr val="tx1"/>
                </a:solidFill>
                <a:latin typeface="Eras Demi ITC" pitchFamily="34" charset="0"/>
              </a:rPr>
              <a:t>to $24.49 (monthly export statistics, EPB) billion US dollar in 2013/14 fiscal year from a year earlier. But the total exports were </a:t>
            </a:r>
            <a:r>
              <a:rPr lang="en-US" sz="3400" b="1" dirty="0" smtClean="0">
                <a:solidFill>
                  <a:schemeClr val="tx1"/>
                </a:solidFill>
                <a:latin typeface="Eras Demi ITC" pitchFamily="34" charset="0"/>
              </a:rPr>
              <a:t>1 percent below </a:t>
            </a:r>
            <a:r>
              <a:rPr lang="en-US" sz="3400" dirty="0" smtClean="0">
                <a:solidFill>
                  <a:schemeClr val="tx1"/>
                </a:solidFill>
                <a:latin typeface="Eras Demi ITC" pitchFamily="34" charset="0"/>
              </a:rPr>
              <a:t>the target of $30.5 billion, partly because of </a:t>
            </a:r>
            <a:r>
              <a:rPr lang="en-US" sz="3400" b="1" dirty="0" smtClean="0">
                <a:solidFill>
                  <a:schemeClr val="tx1"/>
                </a:solidFill>
                <a:latin typeface="Eras Demi ITC" pitchFamily="34" charset="0"/>
              </a:rPr>
              <a:t>political violence </a:t>
            </a:r>
            <a:r>
              <a:rPr lang="en-US" sz="3400" dirty="0" smtClean="0">
                <a:solidFill>
                  <a:schemeClr val="tx1"/>
                </a:solidFill>
                <a:latin typeface="Eras Demi ITC" pitchFamily="34" charset="0"/>
              </a:rPr>
              <a:t>leading up to an election in January that crippled the economy. Though the total export target was not met, garments still played the lead role in exports and retained a satisfactory growth.</a:t>
            </a:r>
          </a:p>
          <a:p>
            <a:pPr>
              <a:buFont typeface="Wingdings 3" pitchFamily="18" charset="2"/>
              <a:buNone/>
            </a:pPr>
            <a:endParaRPr lang="en-US" sz="3300" dirty="0" smtClean="0"/>
          </a:p>
          <a:p>
            <a:pPr>
              <a:buFont typeface="Wingdings 3" pitchFamily="18" charset="2"/>
              <a:buNone/>
            </a:pPr>
            <a:endParaRPr lang="en-US" sz="3300" dirty="0" smtClean="0"/>
          </a:p>
        </p:txBody>
      </p:sp>
      <p:sp>
        <p:nvSpPr>
          <p:cNvPr id="23556" name="Flowchart: Process 4"/>
          <p:cNvSpPr>
            <a:spLocks noChangeArrowheads="1"/>
          </p:cNvSpPr>
          <p:nvPr/>
        </p:nvSpPr>
        <p:spPr bwMode="auto">
          <a:xfrm>
            <a:off x="2057400" y="1193800"/>
            <a:ext cx="12496800" cy="1778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dministrator\Desktop\info-1563118661917.jpg"/>
          <p:cNvPicPr>
            <a:picLocks noChangeAspect="1" noChangeArrowheads="1"/>
          </p:cNvPicPr>
          <p:nvPr/>
        </p:nvPicPr>
        <p:blipFill>
          <a:blip r:embed="rId2"/>
          <a:srcRect/>
          <a:stretch>
            <a:fillRect/>
          </a:stretch>
        </p:blipFill>
        <p:spPr bwMode="auto">
          <a:xfrm>
            <a:off x="533400" y="1524000"/>
            <a:ext cx="13639800" cy="7239000"/>
          </a:xfrm>
          <a:prstGeom prst="rect">
            <a:avLst/>
          </a:prstGeom>
          <a:noFill/>
        </p:spPr>
      </p:pic>
      <p:sp>
        <p:nvSpPr>
          <p:cNvPr id="3" name="Rectangle 2"/>
          <p:cNvSpPr/>
          <p:nvPr/>
        </p:nvSpPr>
        <p:spPr>
          <a:xfrm>
            <a:off x="2286000" y="457200"/>
            <a:ext cx="10744200" cy="584775"/>
          </a:xfrm>
          <a:prstGeom prst="rect">
            <a:avLst/>
          </a:prstGeom>
        </p:spPr>
        <p:txBody>
          <a:bodyPr wrap="square">
            <a:spAutoFit/>
          </a:bodyPr>
          <a:lstStyle/>
          <a:p>
            <a:pPr algn="ctr"/>
            <a:r>
              <a:rPr lang="en-US" sz="3200" b="1" dirty="0" smtClean="0">
                <a:latin typeface="Eras Bold ITC" pitchFamily="34" charset="0"/>
              </a:rPr>
              <a:t>RMG Contribution in Export  Arena-3</a:t>
            </a: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81000" y="228600"/>
            <a:ext cx="14249400" cy="889000"/>
          </a:xfrm>
        </p:spPr>
        <p:txBody>
          <a:bodyPr/>
          <a:lstStyle/>
          <a:p>
            <a:r>
              <a:rPr lang="en-US" sz="4400" b="1" smtClean="0">
                <a:solidFill>
                  <a:srgbClr val="000000"/>
                </a:solidFill>
                <a:latin typeface="Eras Demi ITC" pitchFamily="34" charset="0"/>
              </a:rPr>
              <a:t>RMG Industry-1 </a:t>
            </a:r>
            <a:endParaRPr lang="en-US" sz="4400" b="1" smtClean="0">
              <a:latin typeface="Eras Demi ITC" pitchFamily="34" charset="0"/>
            </a:endParaRPr>
          </a:p>
        </p:txBody>
      </p:sp>
      <p:sp>
        <p:nvSpPr>
          <p:cNvPr id="22533" name="Flowchart: Process 4"/>
          <p:cNvSpPr>
            <a:spLocks noChangeArrowheads="1"/>
          </p:cNvSpPr>
          <p:nvPr/>
        </p:nvSpPr>
        <p:spPr bwMode="auto">
          <a:xfrm flipV="1">
            <a:off x="2057400" y="1239838"/>
            <a:ext cx="12496800" cy="131762"/>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pic>
        <p:nvPicPr>
          <p:cNvPr id="2050" name="Picture 2"/>
          <p:cNvPicPr>
            <a:picLocks noGrp="1" noChangeAspect="1" noChangeArrowheads="1"/>
          </p:cNvPicPr>
          <p:nvPr>
            <p:ph idx="1"/>
          </p:nvPr>
        </p:nvPicPr>
        <p:blipFill>
          <a:blip r:embed="rId2"/>
          <a:srcRect/>
          <a:stretch>
            <a:fillRect/>
          </a:stretch>
        </p:blipFill>
        <p:spPr bwMode="auto">
          <a:xfrm>
            <a:off x="1143000" y="2209800"/>
            <a:ext cx="12420600" cy="6209227"/>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2919</TotalTime>
  <Words>1289</Words>
  <Application>Microsoft Office PowerPoint</Application>
  <PresentationFormat>Custom</PresentationFormat>
  <Paragraphs>183</Paragraphs>
  <Slides>24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Century Gothic</vt:lpstr>
      <vt:lpstr>Eras Bold ITC</vt:lpstr>
      <vt:lpstr>Eras Demi ITC</vt:lpstr>
      <vt:lpstr>Helvetica</vt:lpstr>
      <vt:lpstr>Times New Roman</vt:lpstr>
      <vt:lpstr>Wingdings</vt:lpstr>
      <vt:lpstr>Wingdings 3</vt:lpstr>
      <vt:lpstr>Wisp</vt:lpstr>
      <vt:lpstr>PowerPoint Presentation</vt:lpstr>
      <vt:lpstr>Objectives of this Class</vt:lpstr>
      <vt:lpstr>Contribution of Industrial Sectors</vt:lpstr>
      <vt:lpstr>PowerPoint Presentation</vt:lpstr>
      <vt:lpstr>PowerPoint Presentation</vt:lpstr>
      <vt:lpstr>Common Industries in Bangladesh</vt:lpstr>
      <vt:lpstr>RMG Industry</vt:lpstr>
      <vt:lpstr>PowerPoint Presentation</vt:lpstr>
      <vt:lpstr>RMG Industry-1 </vt:lpstr>
      <vt:lpstr>Frozen Foods Industry-1 </vt:lpstr>
      <vt:lpstr>Frozen Foods Industry-2  </vt:lpstr>
      <vt:lpstr>Leather Industry </vt:lpstr>
      <vt:lpstr>Jute Industry </vt:lpstr>
      <vt:lpstr>Jute Industry </vt:lpstr>
      <vt:lpstr>Pharmaceutical Industry </vt:lpstr>
      <vt:lpstr>Power Sector</vt:lpstr>
      <vt:lpstr>ICT Industry </vt:lpstr>
      <vt:lpstr>Telecommunication Industry</vt:lpstr>
      <vt:lpstr>Telecommunication Industry</vt:lpstr>
      <vt:lpstr>Problems of  Industrial Sector</vt:lpstr>
      <vt:lpstr>Problems of  Industrial Sector</vt:lpstr>
      <vt:lpstr>Thing to do for development</vt:lpstr>
      <vt:lpstr>Thing to do for development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Shoukot Ali</dc:creator>
  <cp:lastModifiedBy>User</cp:lastModifiedBy>
  <cp:revision>300</cp:revision>
  <cp:lastPrinted>1601-01-01T00:00:00Z</cp:lastPrinted>
  <dcterms:created xsi:type="dcterms:W3CDTF">1601-01-01T00:00:00Z</dcterms:created>
  <dcterms:modified xsi:type="dcterms:W3CDTF">2021-07-31T12:36:09Z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