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7" r:id="rId1"/>
  </p:sldMasterIdLst>
  <p:notesMasterIdLst>
    <p:notesMasterId r:id="rId26"/>
  </p:notesMasterIdLst>
  <p:handoutMasterIdLst>
    <p:handoutMasterId r:id="rId27"/>
  </p:handoutMasterIdLst>
  <p:sldIdLst>
    <p:sldId id="266" r:id="rId2"/>
    <p:sldId id="348" r:id="rId3"/>
    <p:sldId id="344" r:id="rId4"/>
    <p:sldId id="345" r:id="rId5"/>
    <p:sldId id="346" r:id="rId6"/>
    <p:sldId id="347" r:id="rId7"/>
    <p:sldId id="323" r:id="rId8"/>
    <p:sldId id="301" r:id="rId9"/>
    <p:sldId id="313" r:id="rId10"/>
    <p:sldId id="311" r:id="rId11"/>
    <p:sldId id="324" r:id="rId12"/>
    <p:sldId id="310" r:id="rId13"/>
    <p:sldId id="355" r:id="rId14"/>
    <p:sldId id="317" r:id="rId15"/>
    <p:sldId id="349" r:id="rId16"/>
    <p:sldId id="316" r:id="rId17"/>
    <p:sldId id="350" r:id="rId18"/>
    <p:sldId id="351" r:id="rId19"/>
    <p:sldId id="330" r:id="rId20"/>
    <p:sldId id="331" r:id="rId21"/>
    <p:sldId id="353" r:id="rId22"/>
    <p:sldId id="352" r:id="rId23"/>
    <p:sldId id="332" r:id="rId24"/>
    <p:sldId id="354" r:id="rId25"/>
  </p:sldIdLst>
  <p:sldSz cx="14630400" cy="9144000"/>
  <p:notesSz cx="7045325" cy="9345613"/>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679234" algn="l" rtl="0" eaLnBrk="0" fontAlgn="base" hangingPunct="0">
      <a:spcBef>
        <a:spcPct val="0"/>
      </a:spcBef>
      <a:spcAft>
        <a:spcPct val="0"/>
      </a:spcAft>
      <a:defRPr kern="1200">
        <a:solidFill>
          <a:schemeClr val="tx1"/>
        </a:solidFill>
        <a:latin typeface="Arial" pitchFamily="34" charset="0"/>
        <a:ea typeface="+mn-ea"/>
        <a:cs typeface="+mn-cs"/>
      </a:defRPr>
    </a:lvl2pPr>
    <a:lvl3pPr marL="1358469" algn="l" rtl="0" eaLnBrk="0" fontAlgn="base" hangingPunct="0">
      <a:spcBef>
        <a:spcPct val="0"/>
      </a:spcBef>
      <a:spcAft>
        <a:spcPct val="0"/>
      </a:spcAft>
      <a:defRPr kern="1200">
        <a:solidFill>
          <a:schemeClr val="tx1"/>
        </a:solidFill>
        <a:latin typeface="Arial" pitchFamily="34" charset="0"/>
        <a:ea typeface="+mn-ea"/>
        <a:cs typeface="+mn-cs"/>
      </a:defRPr>
    </a:lvl3pPr>
    <a:lvl4pPr marL="2037703" algn="l" rtl="0" eaLnBrk="0" fontAlgn="base" hangingPunct="0">
      <a:spcBef>
        <a:spcPct val="0"/>
      </a:spcBef>
      <a:spcAft>
        <a:spcPct val="0"/>
      </a:spcAft>
      <a:defRPr kern="1200">
        <a:solidFill>
          <a:schemeClr val="tx1"/>
        </a:solidFill>
        <a:latin typeface="Arial" pitchFamily="34" charset="0"/>
        <a:ea typeface="+mn-ea"/>
        <a:cs typeface="+mn-cs"/>
      </a:defRPr>
    </a:lvl4pPr>
    <a:lvl5pPr marL="2716939" algn="l" rtl="0" eaLnBrk="0" fontAlgn="base" hangingPunct="0">
      <a:spcBef>
        <a:spcPct val="0"/>
      </a:spcBef>
      <a:spcAft>
        <a:spcPct val="0"/>
      </a:spcAft>
      <a:defRPr kern="1200">
        <a:solidFill>
          <a:schemeClr val="tx1"/>
        </a:solidFill>
        <a:latin typeface="Arial" pitchFamily="34" charset="0"/>
        <a:ea typeface="+mn-ea"/>
        <a:cs typeface="+mn-cs"/>
      </a:defRPr>
    </a:lvl5pPr>
    <a:lvl6pPr marL="3396173" algn="l" defTabSz="1358469" rtl="0" eaLnBrk="1" latinLnBrk="0" hangingPunct="1">
      <a:defRPr kern="1200">
        <a:solidFill>
          <a:schemeClr val="tx1"/>
        </a:solidFill>
        <a:latin typeface="Arial" pitchFamily="34" charset="0"/>
        <a:ea typeface="+mn-ea"/>
        <a:cs typeface="+mn-cs"/>
      </a:defRPr>
    </a:lvl6pPr>
    <a:lvl7pPr marL="4075408" algn="l" defTabSz="1358469" rtl="0" eaLnBrk="1" latinLnBrk="0" hangingPunct="1">
      <a:defRPr kern="1200">
        <a:solidFill>
          <a:schemeClr val="tx1"/>
        </a:solidFill>
        <a:latin typeface="Arial" pitchFamily="34" charset="0"/>
        <a:ea typeface="+mn-ea"/>
        <a:cs typeface="+mn-cs"/>
      </a:defRPr>
    </a:lvl7pPr>
    <a:lvl8pPr marL="4754642" algn="l" defTabSz="1358469" rtl="0" eaLnBrk="1" latinLnBrk="0" hangingPunct="1">
      <a:defRPr kern="1200">
        <a:solidFill>
          <a:schemeClr val="tx1"/>
        </a:solidFill>
        <a:latin typeface="Arial" pitchFamily="34" charset="0"/>
        <a:ea typeface="+mn-ea"/>
        <a:cs typeface="+mn-cs"/>
      </a:defRPr>
    </a:lvl8pPr>
    <a:lvl9pPr marL="5433877" algn="l" defTabSz="1358469"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6631" autoAdjust="0"/>
  </p:normalViewPr>
  <p:slideViewPr>
    <p:cSldViewPr>
      <p:cViewPr varScale="1">
        <p:scale>
          <a:sx n="52" d="100"/>
          <a:sy n="52" d="100"/>
        </p:scale>
        <p:origin x="812" y="76"/>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3662" tIns="46831" rIns="93662" bIns="46831"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90975" y="0"/>
            <a:ext cx="3052763" cy="466725"/>
          </a:xfrm>
          <a:prstGeom prst="rect">
            <a:avLst/>
          </a:prstGeom>
        </p:spPr>
        <p:txBody>
          <a:bodyPr vert="horz" lIns="93662" tIns="46831" rIns="93662" bIns="46831" rtlCol="0"/>
          <a:lstStyle>
            <a:lvl1pPr algn="r">
              <a:defRPr sz="1200">
                <a:latin typeface="Arial" charset="0"/>
              </a:defRPr>
            </a:lvl1pPr>
          </a:lstStyle>
          <a:p>
            <a:pPr>
              <a:defRPr/>
            </a:pPr>
            <a:fld id="{0F1A2FA9-3060-443A-BE62-7A7FEEE499B4}" type="datetimeFigureOut">
              <a:rPr lang="en-US"/>
              <a:pPr>
                <a:defRPr/>
              </a:pPr>
              <a:t>4/27/2020</a:t>
            </a:fld>
            <a:endParaRPr lang="en-US"/>
          </a:p>
        </p:txBody>
      </p:sp>
      <p:sp>
        <p:nvSpPr>
          <p:cNvPr id="4" name="Footer Placeholder 3"/>
          <p:cNvSpPr>
            <a:spLocks noGrp="1"/>
          </p:cNvSpPr>
          <p:nvPr>
            <p:ph type="ftr" sz="quarter" idx="2"/>
          </p:nvPr>
        </p:nvSpPr>
        <p:spPr>
          <a:xfrm>
            <a:off x="0" y="8877300"/>
            <a:ext cx="3052763" cy="466725"/>
          </a:xfrm>
          <a:prstGeom prst="rect">
            <a:avLst/>
          </a:prstGeom>
        </p:spPr>
        <p:txBody>
          <a:bodyPr vert="horz" lIns="93662" tIns="46831" rIns="93662" bIns="46831"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90975" y="8877300"/>
            <a:ext cx="3052763" cy="466725"/>
          </a:xfrm>
          <a:prstGeom prst="rect">
            <a:avLst/>
          </a:prstGeom>
        </p:spPr>
        <p:txBody>
          <a:bodyPr vert="horz" lIns="93662" tIns="46831" rIns="93662" bIns="46831" rtlCol="0" anchor="b"/>
          <a:lstStyle>
            <a:lvl1pPr algn="r">
              <a:defRPr sz="1200">
                <a:latin typeface="Arial" charset="0"/>
              </a:defRPr>
            </a:lvl1pPr>
          </a:lstStyle>
          <a:p>
            <a:pPr>
              <a:defRPr/>
            </a:pPr>
            <a:fld id="{27D83BA5-B1F0-47BF-8F9D-1A53BC61FE63}" type="slidenum">
              <a:rPr lang="en-US"/>
              <a:pPr>
                <a:defRPr/>
              </a:pPr>
              <a:t>‹#›</a:t>
            </a:fld>
            <a:endParaRPr lang="en-US"/>
          </a:p>
        </p:txBody>
      </p:sp>
    </p:spTree>
    <p:extLst>
      <p:ext uri="{BB962C8B-B14F-4D97-AF65-F5344CB8AC3E}">
        <p14:creationId xmlns:p14="http://schemas.microsoft.com/office/powerpoint/2010/main" val="2894384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3662" tIns="46831" rIns="93662" bIns="46831"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90975" y="0"/>
            <a:ext cx="3052763" cy="466725"/>
          </a:xfrm>
          <a:prstGeom prst="rect">
            <a:avLst/>
          </a:prstGeom>
        </p:spPr>
        <p:txBody>
          <a:bodyPr vert="horz" lIns="93662" tIns="46831" rIns="93662" bIns="46831" rtlCol="0"/>
          <a:lstStyle>
            <a:lvl1pPr algn="r">
              <a:defRPr sz="1200">
                <a:latin typeface="Arial" charset="0"/>
              </a:defRPr>
            </a:lvl1pPr>
          </a:lstStyle>
          <a:p>
            <a:pPr>
              <a:defRPr/>
            </a:pPr>
            <a:fld id="{9BDA47F6-58C7-4E6A-B872-939FD4CE3D16}" type="datetimeFigureOut">
              <a:rPr lang="en-US"/>
              <a:pPr>
                <a:defRPr/>
              </a:pPr>
              <a:t>4/27/2020</a:t>
            </a:fld>
            <a:endParaRPr lang="en-US"/>
          </a:p>
        </p:txBody>
      </p:sp>
      <p:sp>
        <p:nvSpPr>
          <p:cNvPr id="4" name="Slide Image Placeholder 3"/>
          <p:cNvSpPr>
            <a:spLocks noGrp="1" noRot="1" noChangeAspect="1"/>
          </p:cNvSpPr>
          <p:nvPr>
            <p:ph type="sldImg" idx="2"/>
          </p:nvPr>
        </p:nvSpPr>
        <p:spPr>
          <a:xfrm>
            <a:off x="720725" y="701675"/>
            <a:ext cx="5603875" cy="3503613"/>
          </a:xfrm>
          <a:prstGeom prst="rect">
            <a:avLst/>
          </a:prstGeom>
          <a:noFill/>
          <a:ln w="12700">
            <a:solidFill>
              <a:prstClr val="black"/>
            </a:solidFill>
          </a:ln>
        </p:spPr>
        <p:txBody>
          <a:bodyPr vert="horz" lIns="93662" tIns="46831" rIns="93662" bIns="46831" rtlCol="0" anchor="ctr"/>
          <a:lstStyle/>
          <a:p>
            <a:pPr lvl="0"/>
            <a:endParaRPr lang="en-US" noProof="0" smtClean="0"/>
          </a:p>
        </p:txBody>
      </p:sp>
      <p:sp>
        <p:nvSpPr>
          <p:cNvPr id="5" name="Notes Placeholder 4"/>
          <p:cNvSpPr>
            <a:spLocks noGrp="1"/>
          </p:cNvSpPr>
          <p:nvPr>
            <p:ph type="body" sz="quarter" idx="3"/>
          </p:nvPr>
        </p:nvSpPr>
        <p:spPr>
          <a:xfrm>
            <a:off x="704850" y="4438650"/>
            <a:ext cx="5635625" cy="4205288"/>
          </a:xfrm>
          <a:prstGeom prst="rect">
            <a:avLst/>
          </a:prstGeom>
        </p:spPr>
        <p:txBody>
          <a:bodyPr vert="horz" lIns="93662" tIns="46831" rIns="93662" bIns="468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77300"/>
            <a:ext cx="3052763" cy="466725"/>
          </a:xfrm>
          <a:prstGeom prst="rect">
            <a:avLst/>
          </a:prstGeom>
        </p:spPr>
        <p:txBody>
          <a:bodyPr vert="horz" lIns="93662" tIns="46831" rIns="93662" bIns="46831"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90975" y="8877300"/>
            <a:ext cx="3052763" cy="466725"/>
          </a:xfrm>
          <a:prstGeom prst="rect">
            <a:avLst/>
          </a:prstGeom>
        </p:spPr>
        <p:txBody>
          <a:bodyPr vert="horz" lIns="93662" tIns="46831" rIns="93662" bIns="46831" rtlCol="0" anchor="b"/>
          <a:lstStyle>
            <a:lvl1pPr algn="r">
              <a:defRPr sz="1200">
                <a:latin typeface="Arial" charset="0"/>
              </a:defRPr>
            </a:lvl1pPr>
          </a:lstStyle>
          <a:p>
            <a:pPr>
              <a:defRPr/>
            </a:pPr>
            <a:fld id="{775CEA38-09A0-4D4B-A770-98AC970A5A09}" type="slidenum">
              <a:rPr lang="en-US"/>
              <a:pPr>
                <a:defRPr/>
              </a:pPr>
              <a:t>‹#›</a:t>
            </a:fld>
            <a:endParaRPr lang="en-US"/>
          </a:p>
        </p:txBody>
      </p:sp>
    </p:spTree>
    <p:extLst>
      <p:ext uri="{BB962C8B-B14F-4D97-AF65-F5344CB8AC3E}">
        <p14:creationId xmlns:p14="http://schemas.microsoft.com/office/powerpoint/2010/main" val="3458485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0" kern="1200">
        <a:solidFill>
          <a:schemeClr val="tx1"/>
        </a:solidFill>
        <a:latin typeface="+mn-lt"/>
        <a:ea typeface="+mn-ea"/>
        <a:cs typeface="+mn-cs"/>
      </a:defRPr>
    </a:lvl1pPr>
    <a:lvl2pPr marL="679234" algn="l" rtl="0" eaLnBrk="0" fontAlgn="base" hangingPunct="0">
      <a:spcBef>
        <a:spcPct val="30000"/>
      </a:spcBef>
      <a:spcAft>
        <a:spcPct val="0"/>
      </a:spcAft>
      <a:defRPr sz="1800" kern="1200">
        <a:solidFill>
          <a:schemeClr val="tx1"/>
        </a:solidFill>
        <a:latin typeface="+mn-lt"/>
        <a:ea typeface="+mn-ea"/>
        <a:cs typeface="+mn-cs"/>
      </a:defRPr>
    </a:lvl2pPr>
    <a:lvl3pPr marL="1358469" algn="l" rtl="0" eaLnBrk="0" fontAlgn="base" hangingPunct="0">
      <a:spcBef>
        <a:spcPct val="30000"/>
      </a:spcBef>
      <a:spcAft>
        <a:spcPct val="0"/>
      </a:spcAft>
      <a:defRPr sz="1800" kern="1200">
        <a:solidFill>
          <a:schemeClr val="tx1"/>
        </a:solidFill>
        <a:latin typeface="+mn-lt"/>
        <a:ea typeface="+mn-ea"/>
        <a:cs typeface="+mn-cs"/>
      </a:defRPr>
    </a:lvl3pPr>
    <a:lvl4pPr marL="2037703" algn="l" rtl="0" eaLnBrk="0" fontAlgn="base" hangingPunct="0">
      <a:spcBef>
        <a:spcPct val="30000"/>
      </a:spcBef>
      <a:spcAft>
        <a:spcPct val="0"/>
      </a:spcAft>
      <a:defRPr sz="1800" kern="1200">
        <a:solidFill>
          <a:schemeClr val="tx1"/>
        </a:solidFill>
        <a:latin typeface="+mn-lt"/>
        <a:ea typeface="+mn-ea"/>
        <a:cs typeface="+mn-cs"/>
      </a:defRPr>
    </a:lvl4pPr>
    <a:lvl5pPr marL="2716939" algn="l" rtl="0" eaLnBrk="0" fontAlgn="base" hangingPunct="0">
      <a:spcBef>
        <a:spcPct val="30000"/>
      </a:spcBef>
      <a:spcAft>
        <a:spcPct val="0"/>
      </a:spcAft>
      <a:defRPr sz="1800" kern="1200">
        <a:solidFill>
          <a:schemeClr val="tx1"/>
        </a:solidFill>
        <a:latin typeface="+mn-lt"/>
        <a:ea typeface="+mn-ea"/>
        <a:cs typeface="+mn-cs"/>
      </a:defRPr>
    </a:lvl5pPr>
    <a:lvl6pPr marL="3396173" algn="l" defTabSz="1358469" rtl="0" eaLnBrk="1" latinLnBrk="0" hangingPunct="1">
      <a:defRPr sz="1800" kern="1200">
        <a:solidFill>
          <a:schemeClr val="tx1"/>
        </a:solidFill>
        <a:latin typeface="+mn-lt"/>
        <a:ea typeface="+mn-ea"/>
        <a:cs typeface="+mn-cs"/>
      </a:defRPr>
    </a:lvl6pPr>
    <a:lvl7pPr marL="4075408" algn="l" defTabSz="1358469" rtl="0" eaLnBrk="1" latinLnBrk="0" hangingPunct="1">
      <a:defRPr sz="1800" kern="1200">
        <a:solidFill>
          <a:schemeClr val="tx1"/>
        </a:solidFill>
        <a:latin typeface="+mn-lt"/>
        <a:ea typeface="+mn-ea"/>
        <a:cs typeface="+mn-cs"/>
      </a:defRPr>
    </a:lvl7pPr>
    <a:lvl8pPr marL="4754642" algn="l" defTabSz="1358469" rtl="0" eaLnBrk="1" latinLnBrk="0" hangingPunct="1">
      <a:defRPr sz="1800" kern="1200">
        <a:solidFill>
          <a:schemeClr val="tx1"/>
        </a:solidFill>
        <a:latin typeface="+mn-lt"/>
        <a:ea typeface="+mn-ea"/>
        <a:cs typeface="+mn-cs"/>
      </a:defRPr>
    </a:lvl8pPr>
    <a:lvl9pPr marL="5433877" algn="l" defTabSz="1358469"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F63EA2-803D-48B3-8322-C30DD95F93B0}" type="slidenum">
              <a:rPr lang="en-US" smtClean="0">
                <a:latin typeface="Arial" pitchFamily="34" charset="0"/>
              </a:rPr>
              <a:pPr/>
              <a:t>1</a:t>
            </a:fld>
            <a:endParaRPr lang="en-US" smtClean="0">
              <a:latin typeface="Arial" pitchFamily="34" charset="0"/>
            </a:endParaRPr>
          </a:p>
        </p:txBody>
      </p:sp>
    </p:spTree>
    <p:extLst>
      <p:ext uri="{BB962C8B-B14F-4D97-AF65-F5344CB8AC3E}">
        <p14:creationId xmlns:p14="http://schemas.microsoft.com/office/powerpoint/2010/main" val="350138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4221BE-E7CF-410C-ACCE-CF2DDB74624D}" type="slidenum">
              <a:rPr lang="en-US" smtClean="0">
                <a:latin typeface="Arial" pitchFamily="34" charset="0"/>
              </a:rPr>
              <a:pPr/>
              <a:t>16</a:t>
            </a:fld>
            <a:endParaRPr lang="en-US" smtClean="0">
              <a:latin typeface="Arial" pitchFamily="34" charset="0"/>
            </a:endParaRPr>
          </a:p>
        </p:txBody>
      </p:sp>
    </p:spTree>
    <p:extLst>
      <p:ext uri="{BB962C8B-B14F-4D97-AF65-F5344CB8AC3E}">
        <p14:creationId xmlns:p14="http://schemas.microsoft.com/office/powerpoint/2010/main" val="326857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86B49D-A9D4-496F-AE58-1A425C6258C1}" type="slidenum">
              <a:rPr lang="en-US" smtClean="0">
                <a:latin typeface="Arial" pitchFamily="34" charset="0"/>
              </a:rPr>
              <a:pPr/>
              <a:t>17</a:t>
            </a:fld>
            <a:endParaRPr lang="en-US" smtClean="0">
              <a:latin typeface="Arial" pitchFamily="34" charset="0"/>
            </a:endParaRPr>
          </a:p>
        </p:txBody>
      </p:sp>
    </p:spTree>
    <p:extLst>
      <p:ext uri="{BB962C8B-B14F-4D97-AF65-F5344CB8AC3E}">
        <p14:creationId xmlns:p14="http://schemas.microsoft.com/office/powerpoint/2010/main" val="219492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86B49D-A9D4-496F-AE58-1A425C6258C1}" type="slidenum">
              <a:rPr lang="en-US" smtClean="0">
                <a:latin typeface="Arial" pitchFamily="34" charset="0"/>
              </a:rPr>
              <a:pPr/>
              <a:t>18</a:t>
            </a:fld>
            <a:endParaRPr lang="en-US" smtClean="0">
              <a:latin typeface="Arial" pitchFamily="34" charset="0"/>
            </a:endParaRPr>
          </a:p>
        </p:txBody>
      </p:sp>
    </p:spTree>
    <p:extLst>
      <p:ext uri="{BB962C8B-B14F-4D97-AF65-F5344CB8AC3E}">
        <p14:creationId xmlns:p14="http://schemas.microsoft.com/office/powerpoint/2010/main" val="3152589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D6CD3B-3394-4208-9B18-C92CA0823308}" type="slidenum">
              <a:rPr lang="en-US" smtClean="0">
                <a:latin typeface="Arial" pitchFamily="34" charset="0"/>
              </a:rPr>
              <a:pPr/>
              <a:t>19</a:t>
            </a:fld>
            <a:endParaRPr lang="en-US" smtClean="0">
              <a:latin typeface="Arial" pitchFamily="34" charset="0"/>
            </a:endParaRPr>
          </a:p>
        </p:txBody>
      </p:sp>
    </p:spTree>
    <p:extLst>
      <p:ext uri="{BB962C8B-B14F-4D97-AF65-F5344CB8AC3E}">
        <p14:creationId xmlns:p14="http://schemas.microsoft.com/office/powerpoint/2010/main" val="1699104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406D31-E905-43F9-A957-939F6BE3DDFE}" type="slidenum">
              <a:rPr lang="en-US" smtClean="0">
                <a:latin typeface="Arial" pitchFamily="34" charset="0"/>
              </a:rPr>
              <a:pPr/>
              <a:t>20</a:t>
            </a:fld>
            <a:endParaRPr lang="en-US" smtClean="0">
              <a:latin typeface="Arial" pitchFamily="34" charset="0"/>
            </a:endParaRPr>
          </a:p>
        </p:txBody>
      </p:sp>
    </p:spTree>
    <p:extLst>
      <p:ext uri="{BB962C8B-B14F-4D97-AF65-F5344CB8AC3E}">
        <p14:creationId xmlns:p14="http://schemas.microsoft.com/office/powerpoint/2010/main" val="3931012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D6CD3B-3394-4208-9B18-C92CA0823308}" type="slidenum">
              <a:rPr lang="en-US" smtClean="0">
                <a:latin typeface="Arial" pitchFamily="34" charset="0"/>
              </a:rPr>
              <a:pPr/>
              <a:t>21</a:t>
            </a:fld>
            <a:endParaRPr lang="en-US" smtClean="0">
              <a:latin typeface="Arial" pitchFamily="34" charset="0"/>
            </a:endParaRPr>
          </a:p>
        </p:txBody>
      </p:sp>
    </p:spTree>
    <p:extLst>
      <p:ext uri="{BB962C8B-B14F-4D97-AF65-F5344CB8AC3E}">
        <p14:creationId xmlns:p14="http://schemas.microsoft.com/office/powerpoint/2010/main" val="3714519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D6CD3B-3394-4208-9B18-C92CA0823308}" type="slidenum">
              <a:rPr lang="en-US" smtClean="0">
                <a:latin typeface="Arial" pitchFamily="34" charset="0"/>
              </a:rPr>
              <a:pPr/>
              <a:t>22</a:t>
            </a:fld>
            <a:endParaRPr lang="en-US" smtClean="0">
              <a:latin typeface="Arial" pitchFamily="34" charset="0"/>
            </a:endParaRPr>
          </a:p>
        </p:txBody>
      </p:sp>
    </p:spTree>
    <p:extLst>
      <p:ext uri="{BB962C8B-B14F-4D97-AF65-F5344CB8AC3E}">
        <p14:creationId xmlns:p14="http://schemas.microsoft.com/office/powerpoint/2010/main" val="4181798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6484"/>
            <a:ext cx="10972800" cy="3183467"/>
          </a:xfrm>
        </p:spPr>
        <p:txBody>
          <a:bodyPr anchor="b"/>
          <a:lstStyle>
            <a:lvl1pPr algn="ctr">
              <a:defRPr sz="7200"/>
            </a:lvl1pPr>
          </a:lstStyle>
          <a:p>
            <a:r>
              <a:rPr lang="en-US" smtClean="0"/>
              <a:t>Click to edit Master title style</a:t>
            </a:r>
            <a:endParaRPr lang="en-GB"/>
          </a:p>
        </p:txBody>
      </p:sp>
      <p:sp>
        <p:nvSpPr>
          <p:cNvPr id="3" name="Subtitle 2"/>
          <p:cNvSpPr>
            <a:spLocks noGrp="1"/>
          </p:cNvSpPr>
          <p:nvPr>
            <p:ph type="subTitle" idx="1"/>
          </p:nvPr>
        </p:nvSpPr>
        <p:spPr>
          <a:xfrm>
            <a:off x="1828800" y="4802717"/>
            <a:ext cx="10972800" cy="2207683"/>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9FE62A-2467-4E3B-9C89-FFFF64E1F954}" type="slidenum">
              <a:rPr lang="en-US" smtClean="0"/>
              <a:pPr>
                <a:defRPr/>
              </a:pPr>
              <a:t>‹#›</a:t>
            </a:fld>
            <a:endParaRPr lang="en-US"/>
          </a:p>
        </p:txBody>
      </p:sp>
    </p:spTree>
    <p:extLst>
      <p:ext uri="{BB962C8B-B14F-4D97-AF65-F5344CB8AC3E}">
        <p14:creationId xmlns:p14="http://schemas.microsoft.com/office/powerpoint/2010/main" val="353796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611CC-3BFC-4207-867A-EE8FDF75CD98}" type="slidenum">
              <a:rPr lang="en-US" smtClean="0"/>
              <a:pPr>
                <a:defRPr/>
              </a:pPr>
              <a:t>‹#›</a:t>
            </a:fld>
            <a:endParaRPr lang="en-US"/>
          </a:p>
        </p:txBody>
      </p:sp>
    </p:spTree>
    <p:extLst>
      <p:ext uri="{BB962C8B-B14F-4D97-AF65-F5344CB8AC3E}">
        <p14:creationId xmlns:p14="http://schemas.microsoft.com/office/powerpoint/2010/main" val="167091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86834"/>
            <a:ext cx="3154680" cy="774911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05840" y="486834"/>
            <a:ext cx="9281160"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CD4C46-BF16-4108-A724-9EE32392F8C7}" type="slidenum">
              <a:rPr lang="en-US" smtClean="0"/>
              <a:pPr>
                <a:defRPr/>
              </a:pPr>
              <a:t>‹#›</a:t>
            </a:fld>
            <a:endParaRPr lang="en-US"/>
          </a:p>
        </p:txBody>
      </p:sp>
    </p:spTree>
    <p:extLst>
      <p:ext uri="{BB962C8B-B14F-4D97-AF65-F5344CB8AC3E}">
        <p14:creationId xmlns:p14="http://schemas.microsoft.com/office/powerpoint/2010/main" val="397083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772C173-F903-4500-9C35-B258BFE37F8B}" type="slidenum">
              <a:rPr lang="en-US" smtClean="0"/>
              <a:pPr>
                <a:defRPr/>
              </a:pPr>
              <a:t>‹#›</a:t>
            </a:fld>
            <a:endParaRPr lang="en-US"/>
          </a:p>
        </p:txBody>
      </p:sp>
    </p:spTree>
    <p:extLst>
      <p:ext uri="{BB962C8B-B14F-4D97-AF65-F5344CB8AC3E}">
        <p14:creationId xmlns:p14="http://schemas.microsoft.com/office/powerpoint/2010/main" val="142563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279652"/>
            <a:ext cx="12618720" cy="3803649"/>
          </a:xfrm>
        </p:spPr>
        <p:txBody>
          <a:bodyPr anchor="b"/>
          <a:lstStyle>
            <a:lvl1pPr>
              <a:defRPr sz="7200"/>
            </a:lvl1pPr>
          </a:lstStyle>
          <a:p>
            <a:r>
              <a:rPr lang="en-US" smtClean="0"/>
              <a:t>Click to edit Master title style</a:t>
            </a:r>
            <a:endParaRPr lang="en-GB"/>
          </a:p>
        </p:txBody>
      </p:sp>
      <p:sp>
        <p:nvSpPr>
          <p:cNvPr id="3" name="Text Placeholder 2"/>
          <p:cNvSpPr>
            <a:spLocks noGrp="1"/>
          </p:cNvSpPr>
          <p:nvPr>
            <p:ph type="body" idx="1"/>
          </p:nvPr>
        </p:nvSpPr>
        <p:spPr>
          <a:xfrm>
            <a:off x="998220" y="6119285"/>
            <a:ext cx="12618720" cy="2000249"/>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A2E01F-EE5E-4A18-AF0F-BD495D96B493}" type="slidenum">
              <a:rPr lang="en-US" smtClean="0"/>
              <a:pPr>
                <a:defRPr/>
              </a:pPr>
              <a:t>‹#›</a:t>
            </a:fld>
            <a:endParaRPr lang="en-US"/>
          </a:p>
        </p:txBody>
      </p:sp>
    </p:spTree>
    <p:extLst>
      <p:ext uri="{BB962C8B-B14F-4D97-AF65-F5344CB8AC3E}">
        <p14:creationId xmlns:p14="http://schemas.microsoft.com/office/powerpoint/2010/main" val="53893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058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74066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A046758-1148-44CA-8493-F0BAFF6915B0}" type="slidenum">
              <a:rPr lang="en-US" smtClean="0"/>
              <a:pPr>
                <a:defRPr/>
              </a:pPr>
              <a:t>‹#›</a:t>
            </a:fld>
            <a:endParaRPr lang="en-US"/>
          </a:p>
        </p:txBody>
      </p:sp>
    </p:spTree>
    <p:extLst>
      <p:ext uri="{BB962C8B-B14F-4D97-AF65-F5344CB8AC3E}">
        <p14:creationId xmlns:p14="http://schemas.microsoft.com/office/powerpoint/2010/main" val="116469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86834"/>
            <a:ext cx="12618720" cy="1767417"/>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007746" y="2241551"/>
            <a:ext cx="6189344"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1007746" y="3340100"/>
            <a:ext cx="6189344"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7406640" y="2241551"/>
            <a:ext cx="6219826"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7406640" y="3340100"/>
            <a:ext cx="6219826"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93CBB98-C445-4A6F-A388-EAF8879D206E}" type="slidenum">
              <a:rPr lang="en-US" smtClean="0"/>
              <a:pPr>
                <a:defRPr/>
              </a:pPr>
              <a:t>‹#›</a:t>
            </a:fld>
            <a:endParaRPr lang="en-US"/>
          </a:p>
        </p:txBody>
      </p:sp>
    </p:spTree>
    <p:extLst>
      <p:ext uri="{BB962C8B-B14F-4D97-AF65-F5344CB8AC3E}">
        <p14:creationId xmlns:p14="http://schemas.microsoft.com/office/powerpoint/2010/main" val="125543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D0D27F3-7114-43B9-8721-C8727F160A79}" type="slidenum">
              <a:rPr lang="en-US" smtClean="0"/>
              <a:pPr>
                <a:defRPr/>
              </a:pPr>
              <a:t>‹#›</a:t>
            </a:fld>
            <a:endParaRPr lang="en-US"/>
          </a:p>
        </p:txBody>
      </p:sp>
    </p:spTree>
    <p:extLst>
      <p:ext uri="{BB962C8B-B14F-4D97-AF65-F5344CB8AC3E}">
        <p14:creationId xmlns:p14="http://schemas.microsoft.com/office/powerpoint/2010/main" val="40230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2135B06-1982-4732-A475-ED56F716D7BD}" type="slidenum">
              <a:rPr lang="en-US" smtClean="0"/>
              <a:pPr>
                <a:defRPr/>
              </a:pPr>
              <a:t>‹#›</a:t>
            </a:fld>
            <a:endParaRPr lang="en-US"/>
          </a:p>
        </p:txBody>
      </p:sp>
    </p:spTree>
    <p:extLst>
      <p:ext uri="{BB962C8B-B14F-4D97-AF65-F5344CB8AC3E}">
        <p14:creationId xmlns:p14="http://schemas.microsoft.com/office/powerpoint/2010/main" val="1857972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GB"/>
          </a:p>
        </p:txBody>
      </p:sp>
      <p:sp>
        <p:nvSpPr>
          <p:cNvPr id="3" name="Content Placeholder 2"/>
          <p:cNvSpPr>
            <a:spLocks noGrp="1"/>
          </p:cNvSpPr>
          <p:nvPr>
            <p:ph idx="1"/>
          </p:nvPr>
        </p:nvSpPr>
        <p:spPr>
          <a:xfrm>
            <a:off x="6219826" y="1316567"/>
            <a:ext cx="7406640" cy="6498167"/>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01000FC-BD09-4517-971F-650C6C68312A}" type="slidenum">
              <a:rPr lang="en-US" smtClean="0"/>
              <a:pPr>
                <a:defRPr/>
              </a:pPr>
              <a:t>‹#›</a:t>
            </a:fld>
            <a:endParaRPr lang="en-US"/>
          </a:p>
        </p:txBody>
      </p:sp>
    </p:spTree>
    <p:extLst>
      <p:ext uri="{BB962C8B-B14F-4D97-AF65-F5344CB8AC3E}">
        <p14:creationId xmlns:p14="http://schemas.microsoft.com/office/powerpoint/2010/main" val="56850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GB"/>
          </a:p>
        </p:txBody>
      </p:sp>
      <p:sp>
        <p:nvSpPr>
          <p:cNvPr id="3" name="Picture Placeholder 2"/>
          <p:cNvSpPr>
            <a:spLocks noGrp="1"/>
          </p:cNvSpPr>
          <p:nvPr>
            <p:ph type="pic" idx="1"/>
          </p:nvPr>
        </p:nvSpPr>
        <p:spPr>
          <a:xfrm>
            <a:off x="6219826" y="1316567"/>
            <a:ext cx="7406640" cy="6498167"/>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433BEEE-C916-465C-9A16-AB112AA236F3}" type="slidenum">
              <a:rPr lang="en-US" smtClean="0"/>
              <a:pPr>
                <a:defRPr/>
              </a:pPr>
              <a:t>‹#›</a:t>
            </a:fld>
            <a:endParaRPr lang="en-US"/>
          </a:p>
        </p:txBody>
      </p:sp>
    </p:spTree>
    <p:extLst>
      <p:ext uri="{BB962C8B-B14F-4D97-AF65-F5344CB8AC3E}">
        <p14:creationId xmlns:p14="http://schemas.microsoft.com/office/powerpoint/2010/main" val="362995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86834"/>
            <a:ext cx="12618720" cy="1767417"/>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005840" y="2434167"/>
            <a:ext cx="12618720"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005840" y="8475134"/>
            <a:ext cx="3291840" cy="486833"/>
          </a:xfrm>
          <a:prstGeom prst="rect">
            <a:avLst/>
          </a:prstGeom>
        </p:spPr>
        <p:txBody>
          <a:bodyPr vert="horz" lIns="91440" tIns="45720" rIns="91440" bIns="45720" rtlCol="0" anchor="ctr"/>
          <a:lstStyle>
            <a:lvl1pPr algn="l">
              <a:defRPr sz="144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846320" y="8475134"/>
            <a:ext cx="4937760" cy="486833"/>
          </a:xfrm>
          <a:prstGeom prst="rect">
            <a:avLst/>
          </a:prstGeom>
        </p:spPr>
        <p:txBody>
          <a:bodyPr vert="horz" lIns="91440" tIns="45720" rIns="91440" bIns="45720" rtlCol="0" anchor="ctr"/>
          <a:lstStyle>
            <a:lvl1pPr algn="ctr">
              <a:defRPr sz="144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332720" y="8475134"/>
            <a:ext cx="3291840" cy="486833"/>
          </a:xfrm>
          <a:prstGeom prst="rect">
            <a:avLst/>
          </a:prstGeom>
        </p:spPr>
        <p:txBody>
          <a:bodyPr vert="horz" lIns="91440" tIns="45720" rIns="91440" bIns="45720" rtlCol="0" anchor="ctr"/>
          <a:lstStyle>
            <a:lvl1pPr algn="r">
              <a:defRPr sz="1440">
                <a:solidFill>
                  <a:schemeClr val="tx1">
                    <a:tint val="75000"/>
                  </a:schemeClr>
                </a:solidFill>
              </a:defRPr>
            </a:lvl1pPr>
          </a:lstStyle>
          <a:p>
            <a:pPr>
              <a:defRPr/>
            </a:pPr>
            <a:fld id="{D8BC3D10-8D96-49A2-B0EB-679FB841EA51}" type="slidenum">
              <a:rPr lang="en-US" smtClean="0"/>
              <a:pPr>
                <a:defRPr/>
              </a:pPr>
              <a:t>‹#›</a:t>
            </a:fld>
            <a:endParaRPr lang="en-US"/>
          </a:p>
        </p:txBody>
      </p:sp>
    </p:spTree>
    <p:extLst>
      <p:ext uri="{BB962C8B-B14F-4D97-AF65-F5344CB8AC3E}">
        <p14:creationId xmlns:p14="http://schemas.microsoft.com/office/powerpoint/2010/main" val="926473235"/>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p:cNvPicPr>
            <a:picLocks noChangeAspect="1" noChangeArrowheads="1"/>
          </p:cNvPicPr>
          <p:nvPr/>
        </p:nvPicPr>
        <p:blipFill>
          <a:blip r:embed="rId3">
            <a:lum contrast="6000"/>
          </a:blip>
          <a:srcRect/>
          <a:stretch>
            <a:fillRect/>
          </a:stretch>
        </p:blipFill>
        <p:spPr bwMode="auto">
          <a:xfrm>
            <a:off x="5791200" y="3333750"/>
            <a:ext cx="2987040" cy="2095500"/>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
        <p:nvSpPr>
          <p:cNvPr id="6" name="Rectangle 3"/>
          <p:cNvSpPr>
            <a:spLocks noChangeArrowheads="1"/>
          </p:cNvSpPr>
          <p:nvPr/>
        </p:nvSpPr>
        <p:spPr bwMode="auto">
          <a:xfrm>
            <a:off x="1097280" y="2073619"/>
            <a:ext cx="12801600" cy="7246813"/>
          </a:xfrm>
          <a:prstGeom prst="rect">
            <a:avLst/>
          </a:prstGeom>
          <a:noFill/>
          <a:ln w="9525">
            <a:noFill/>
            <a:miter lim="800000"/>
            <a:headEnd/>
            <a:tailEnd/>
          </a:ln>
        </p:spPr>
        <p:txBody>
          <a:bodyPr lIns="135847" tIns="67924" rIns="135847" bIns="67924" anchor="ctr">
            <a:spAutoFit/>
          </a:bodyPr>
          <a:lstStyle/>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r>
              <a:rPr lang="en-GB" sz="4200" b="1" dirty="0" err="1" smtClean="0">
                <a:latin typeface="Eras Medium ITC" pitchFamily="34" charset="0"/>
                <a:cs typeface="Arial" pitchFamily="34" charset="0"/>
              </a:rPr>
              <a:t>Sunjida</a:t>
            </a:r>
            <a:r>
              <a:rPr lang="en-GB" sz="4200" b="1" dirty="0" smtClean="0">
                <a:latin typeface="Eras Medium ITC" pitchFamily="34" charset="0"/>
                <a:cs typeface="Arial" pitchFamily="34" charset="0"/>
              </a:rPr>
              <a:t> Khan</a:t>
            </a:r>
            <a:endParaRPr lang="en-GB" sz="4200" b="1" dirty="0">
              <a:latin typeface="Eras Medium ITC" pitchFamily="34" charset="0"/>
              <a:cs typeface="Arial" pitchFamily="34" charset="0"/>
            </a:endParaRPr>
          </a:p>
          <a:p>
            <a:pPr algn="ctr">
              <a:defRPr/>
            </a:pPr>
            <a:r>
              <a:rPr lang="en-GB" sz="4200" b="1" dirty="0" smtClean="0">
                <a:latin typeface="Eras Medium ITC" pitchFamily="34" charset="0"/>
                <a:cs typeface="Arial" pitchFamily="34" charset="0"/>
              </a:rPr>
              <a:t>Senior Lecturer</a:t>
            </a:r>
            <a:endParaRPr lang="en-GB" sz="4200" b="1" dirty="0">
              <a:latin typeface="Eras Medium ITC" pitchFamily="34" charset="0"/>
              <a:cs typeface="Arial" pitchFamily="34" charset="0"/>
            </a:endParaRPr>
          </a:p>
          <a:p>
            <a:pPr algn="ctr">
              <a:defRPr/>
            </a:pPr>
            <a:r>
              <a:rPr lang="en-GB" sz="4200" b="1" dirty="0">
                <a:latin typeface="Eras Medium ITC" pitchFamily="34" charset="0"/>
                <a:cs typeface="Arial" pitchFamily="34" charset="0"/>
              </a:rPr>
              <a:t>Dept. of </a:t>
            </a:r>
            <a:r>
              <a:rPr lang="en-GB" sz="4200" b="1" dirty="0" smtClean="0">
                <a:latin typeface="Eras Medium ITC" pitchFamily="34" charset="0"/>
                <a:cs typeface="Arial" pitchFamily="34" charset="0"/>
              </a:rPr>
              <a:t>Business Administration</a:t>
            </a:r>
            <a:endParaRPr lang="en-GB" sz="4200" b="1" dirty="0">
              <a:latin typeface="Eras Medium ITC" pitchFamily="34" charset="0"/>
              <a:cs typeface="Arial" pitchFamily="34" charset="0"/>
            </a:endParaRPr>
          </a:p>
          <a:p>
            <a:pPr algn="ctr">
              <a:defRPr/>
            </a:pPr>
            <a:r>
              <a:rPr lang="en-GB" sz="4200" b="1" dirty="0">
                <a:latin typeface="Eras Medium ITC" pitchFamily="34" charset="0"/>
                <a:cs typeface="Arial" pitchFamily="34" charset="0"/>
              </a:rPr>
              <a:t>Daffodil International University</a:t>
            </a:r>
          </a:p>
        </p:txBody>
      </p:sp>
      <p:sp>
        <p:nvSpPr>
          <p:cNvPr id="7" name="Rectangle 6"/>
          <p:cNvSpPr/>
          <p:nvPr/>
        </p:nvSpPr>
        <p:spPr>
          <a:xfrm>
            <a:off x="1625600" y="2"/>
            <a:ext cx="11277600" cy="711199"/>
          </a:xfrm>
          <a:prstGeom prst="rect">
            <a:avLst/>
          </a:prstGeom>
          <a:ln/>
        </p:spPr>
        <p:style>
          <a:lnRef idx="1">
            <a:schemeClr val="accent1"/>
          </a:lnRef>
          <a:fillRef idx="2">
            <a:schemeClr val="accent1"/>
          </a:fillRef>
          <a:effectRef idx="1">
            <a:schemeClr val="accent1"/>
          </a:effectRef>
          <a:fontRef idx="minor">
            <a:schemeClr val="dk1"/>
          </a:fontRef>
        </p:style>
        <p:txBody>
          <a:bodyPr lIns="155206" tIns="77604" rIns="155206" bIns="77604" anchor="ctr"/>
          <a:lstStyle/>
          <a:p>
            <a:pPr algn="ctr" fontAlgn="auto">
              <a:spcBef>
                <a:spcPts val="0"/>
              </a:spcBef>
              <a:spcAft>
                <a:spcPts val="0"/>
              </a:spcAft>
              <a:defRPr/>
            </a:pPr>
            <a:r>
              <a:rPr lang="en-US" sz="4400" b="1" dirty="0">
                <a:solidFill>
                  <a:srgbClr val="7030A0"/>
                </a:solidFill>
                <a:latin typeface="Eras Medium ITC" pitchFamily="34" charset="0"/>
                <a:cs typeface="Arial" pitchFamily="34" charset="0"/>
              </a:rPr>
              <a:t>Historical Background of Bangladesh</a:t>
            </a:r>
            <a:endParaRPr lang="en-US" sz="4400" b="1" dirty="0">
              <a:solidFill>
                <a:srgbClr val="7030A0"/>
              </a:solidFill>
              <a:latin typeface="Eras Medium ITC" pitchFamily="34" charset="0"/>
              <a:ea typeface="Tahoma" pitchFamily="34" charset="0"/>
              <a:cs typeface="Arial" pitchFamily="34" charset="0"/>
            </a:endParaRPr>
          </a:p>
        </p:txBody>
      </p:sp>
      <p:sp>
        <p:nvSpPr>
          <p:cNvPr id="8" name="Rectangle 7"/>
          <p:cNvSpPr/>
          <p:nvPr/>
        </p:nvSpPr>
        <p:spPr>
          <a:xfrm>
            <a:off x="0" y="857251"/>
            <a:ext cx="14630400" cy="1117599"/>
          </a:xfrm>
          <a:prstGeom prst="rect">
            <a:avLst/>
          </a:prstGeom>
          <a:ln/>
        </p:spPr>
        <p:style>
          <a:lnRef idx="1">
            <a:schemeClr val="accent1"/>
          </a:lnRef>
          <a:fillRef idx="2">
            <a:schemeClr val="accent1"/>
          </a:fillRef>
          <a:effectRef idx="1">
            <a:schemeClr val="accent1"/>
          </a:effectRef>
          <a:fontRef idx="minor">
            <a:schemeClr val="dk1"/>
          </a:fontRef>
        </p:style>
        <p:txBody>
          <a:bodyPr lIns="155206" tIns="77604" rIns="155206" bIns="77604" anchor="ctr"/>
          <a:lstStyle/>
          <a:p>
            <a:pPr algn="ctr" fontAlgn="auto">
              <a:spcBef>
                <a:spcPts val="0"/>
              </a:spcBef>
              <a:spcAft>
                <a:spcPts val="0"/>
              </a:spcAft>
              <a:defRPr/>
            </a:pPr>
            <a:r>
              <a:rPr lang="en-US" sz="6200" b="1" dirty="0" smtClean="0">
                <a:solidFill>
                  <a:srgbClr val="FF0000"/>
                </a:solidFill>
                <a:latin typeface="Eras Medium ITC" pitchFamily="34" charset="0"/>
                <a:ea typeface="Tahoma" pitchFamily="34" charset="0"/>
                <a:cs typeface="Arial" pitchFamily="34" charset="0"/>
              </a:rPr>
              <a:t>Liberation war of Bangladesh</a:t>
            </a:r>
            <a:endParaRPr lang="en-US" sz="6200" b="1" dirty="0">
              <a:solidFill>
                <a:srgbClr val="FF0000"/>
              </a:solidFill>
              <a:latin typeface="Eras Medium ITC" pitchFamily="34" charset="0"/>
              <a:ea typeface="Tahoma"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457200" y="1219200"/>
            <a:ext cx="13487400" cy="7448550"/>
          </a:xfrm>
        </p:spPr>
        <p:txBody>
          <a:bodyPr>
            <a:normAutofit/>
          </a:bodyPr>
          <a:lstStyle/>
          <a:p>
            <a:pPr algn="just"/>
            <a:r>
              <a:rPr lang="en-GB" sz="3000" b="1" dirty="0" smtClean="0">
                <a:solidFill>
                  <a:srgbClr val="00B050"/>
                </a:solidFill>
                <a:latin typeface="Eras Medium ITC" pitchFamily="34" charset="0"/>
                <a:cs typeface="Arial" pitchFamily="34" charset="0"/>
              </a:rPr>
              <a:t>On 27th January</a:t>
            </a:r>
            <a:r>
              <a:rPr lang="en-GB" sz="3000" b="1" dirty="0" smtClean="0">
                <a:latin typeface="Eras Medium ITC" pitchFamily="34" charset="0"/>
                <a:cs typeface="Arial" pitchFamily="34" charset="0"/>
              </a:rPr>
              <a:t>, </a:t>
            </a:r>
            <a:r>
              <a:rPr lang="en-GB" sz="3000" dirty="0" err="1" smtClean="0">
                <a:latin typeface="Eras Medium ITC" pitchFamily="34" charset="0"/>
                <a:cs typeface="Arial" pitchFamily="34" charset="0"/>
              </a:rPr>
              <a:t>Zulfiker</a:t>
            </a:r>
            <a:r>
              <a:rPr lang="en-GB" sz="3000" dirty="0" smtClean="0">
                <a:latin typeface="Eras Medium ITC" pitchFamily="34" charset="0"/>
                <a:cs typeface="Arial" pitchFamily="34" charset="0"/>
              </a:rPr>
              <a:t> Ali Bhutto arrived in Dhaka for talks with </a:t>
            </a:r>
            <a:r>
              <a:rPr lang="en-GB" sz="3000" dirty="0" err="1" smtClean="0">
                <a:latin typeface="Eras Medium ITC" pitchFamily="34" charset="0"/>
                <a:cs typeface="Arial" pitchFamily="34" charset="0"/>
              </a:rPr>
              <a:t>Mujib</a:t>
            </a:r>
            <a:r>
              <a:rPr lang="en-GB" sz="3000" dirty="0" smtClean="0">
                <a:latin typeface="Eras Medium ITC" pitchFamily="34" charset="0"/>
                <a:cs typeface="Arial" pitchFamily="34" charset="0"/>
              </a:rPr>
              <a:t>. The talks failed after three days of deliberations. </a:t>
            </a:r>
            <a:endParaRPr lang="en-US" sz="3000" dirty="0" smtClean="0">
              <a:latin typeface="Eras Medium ITC" pitchFamily="34" charset="0"/>
              <a:cs typeface="Arial" pitchFamily="34" charset="0"/>
            </a:endParaRPr>
          </a:p>
          <a:p>
            <a:pPr algn="just" eaLnBrk="1" hangingPunct="1"/>
            <a:r>
              <a:rPr lang="en-US" sz="3000" b="1" dirty="0" smtClean="0">
                <a:solidFill>
                  <a:srgbClr val="00B050"/>
                </a:solidFill>
                <a:latin typeface="Eras Medium ITC" pitchFamily="34" charset="0"/>
                <a:cs typeface="Arial" pitchFamily="34" charset="0"/>
              </a:rPr>
              <a:t>Announcement on 13 February</a:t>
            </a:r>
            <a:r>
              <a:rPr lang="en-US" sz="3000" dirty="0" smtClean="0">
                <a:latin typeface="Eras Medium ITC" pitchFamily="34" charset="0"/>
                <a:cs typeface="Arial" pitchFamily="34" charset="0"/>
              </a:rPr>
              <a:t>, President </a:t>
            </a:r>
            <a:r>
              <a:rPr lang="en-US" sz="3000" dirty="0" err="1" smtClean="0">
                <a:latin typeface="Eras Medium ITC" pitchFamily="34" charset="0"/>
                <a:cs typeface="Arial" pitchFamily="34" charset="0"/>
              </a:rPr>
              <a:t>Yahya</a:t>
            </a:r>
            <a:r>
              <a:rPr lang="en-US" sz="3000" dirty="0" smtClean="0">
                <a:latin typeface="Eras Medium ITC" pitchFamily="34" charset="0"/>
                <a:cs typeface="Arial" pitchFamily="34" charset="0"/>
              </a:rPr>
              <a:t> Khan summoned the National Assembly to sit in Dhaka on 3</a:t>
            </a:r>
            <a:r>
              <a:rPr lang="en-US" sz="3000" baseline="30000" dirty="0" smtClean="0">
                <a:latin typeface="Eras Medium ITC" pitchFamily="34" charset="0"/>
                <a:cs typeface="Arial" pitchFamily="34" charset="0"/>
              </a:rPr>
              <a:t>rd</a:t>
            </a:r>
            <a:r>
              <a:rPr lang="en-US" sz="3000" dirty="0" smtClean="0">
                <a:latin typeface="Eras Medium ITC" pitchFamily="34" charset="0"/>
                <a:cs typeface="Arial" pitchFamily="34" charset="0"/>
              </a:rPr>
              <a:t> March. But </a:t>
            </a:r>
            <a:r>
              <a:rPr lang="en-US" sz="3000" b="1" dirty="0" smtClean="0">
                <a:solidFill>
                  <a:srgbClr val="00B050"/>
                </a:solidFill>
                <a:latin typeface="Eras Medium ITC" pitchFamily="34" charset="0"/>
                <a:cs typeface="Arial" pitchFamily="34" charset="0"/>
              </a:rPr>
              <a:t>on 15 February</a:t>
            </a:r>
            <a:r>
              <a:rPr lang="en-US" sz="3000" dirty="0" smtClean="0">
                <a:latin typeface="Eras Medium ITC" pitchFamily="34" charset="0"/>
                <a:cs typeface="Arial" pitchFamily="34" charset="0"/>
              </a:rPr>
              <a:t>, Bhutto announced that he would boycott the session and demanded that power be handed over to the majority parties in East Pakistan and West Pakistan.</a:t>
            </a:r>
          </a:p>
          <a:p>
            <a:pPr algn="just"/>
            <a:r>
              <a:rPr lang="en-GB" sz="3000" b="1" dirty="0" smtClean="0">
                <a:solidFill>
                  <a:srgbClr val="00B050"/>
                </a:solidFill>
                <a:latin typeface="Eras Medium ITC" pitchFamily="34" charset="0"/>
                <a:cs typeface="Arial" pitchFamily="34" charset="0"/>
              </a:rPr>
              <a:t>In 16 February, </a:t>
            </a:r>
            <a:r>
              <a:rPr lang="en-GB" sz="3000" b="1" dirty="0" err="1" smtClean="0">
                <a:solidFill>
                  <a:srgbClr val="00B050"/>
                </a:solidFill>
                <a:latin typeface="Eras Medium ITC" pitchFamily="34" charset="0"/>
                <a:cs typeface="Arial" pitchFamily="34" charset="0"/>
              </a:rPr>
              <a:t>Mujib</a:t>
            </a:r>
            <a:r>
              <a:rPr lang="en-GB" sz="3000" b="1" dirty="0" smtClean="0">
                <a:solidFill>
                  <a:srgbClr val="00B050"/>
                </a:solidFill>
                <a:latin typeface="Eras Medium ITC" pitchFamily="34" charset="0"/>
                <a:cs typeface="Arial" pitchFamily="34" charset="0"/>
              </a:rPr>
              <a:t> </a:t>
            </a:r>
            <a:r>
              <a:rPr lang="en-GB" sz="3000" dirty="0" smtClean="0">
                <a:latin typeface="Eras Medium ITC" pitchFamily="34" charset="0"/>
                <a:cs typeface="Arial" pitchFamily="34" charset="0"/>
              </a:rPr>
              <a:t>was critical of Bhutto for putting forward such a demand and declared, “The demand of Bhutto sahib is totally illogical. Power is to be handed over to the majority party, the </a:t>
            </a:r>
            <a:r>
              <a:rPr lang="en-GB" sz="3000" dirty="0" err="1" smtClean="0">
                <a:latin typeface="Eras Medium ITC" pitchFamily="34" charset="0"/>
                <a:cs typeface="Arial" pitchFamily="34" charset="0"/>
              </a:rPr>
              <a:t>Awami</a:t>
            </a:r>
            <a:r>
              <a:rPr lang="en-GB" sz="3000" dirty="0" smtClean="0">
                <a:latin typeface="Eras Medium ITC" pitchFamily="34" charset="0"/>
                <a:cs typeface="Arial" pitchFamily="34" charset="0"/>
              </a:rPr>
              <a:t> League. The power now lies with the People of East Bengal.” </a:t>
            </a:r>
            <a:endParaRPr lang="en-US" sz="3000" dirty="0" smtClean="0">
              <a:latin typeface="Eras Medium ITC" pitchFamily="34" charset="0"/>
              <a:cs typeface="Arial" pitchFamily="34" charset="0"/>
            </a:endParaRPr>
          </a:p>
          <a:p>
            <a:pPr algn="just" eaLnBrk="1" hangingPunct="1"/>
            <a:r>
              <a:rPr lang="en-US" sz="3000" b="1" dirty="0" smtClean="0">
                <a:solidFill>
                  <a:srgbClr val="00B050"/>
                </a:solidFill>
                <a:latin typeface="Eras Medium ITC" pitchFamily="34" charset="0"/>
                <a:cs typeface="Arial" pitchFamily="34" charset="0"/>
              </a:rPr>
              <a:t>On 1</a:t>
            </a:r>
            <a:r>
              <a:rPr lang="en-US" sz="3000" b="1" baseline="30000" dirty="0" smtClean="0">
                <a:solidFill>
                  <a:srgbClr val="00B050"/>
                </a:solidFill>
                <a:latin typeface="Eras Medium ITC" pitchFamily="34" charset="0"/>
                <a:cs typeface="Arial" pitchFamily="34" charset="0"/>
              </a:rPr>
              <a:t>st</a:t>
            </a:r>
            <a:r>
              <a:rPr lang="en-US" sz="3000" b="1" dirty="0" smtClean="0">
                <a:solidFill>
                  <a:srgbClr val="00B050"/>
                </a:solidFill>
                <a:latin typeface="Eras Medium ITC" pitchFamily="34" charset="0"/>
                <a:cs typeface="Arial" pitchFamily="34" charset="0"/>
              </a:rPr>
              <a:t> March, </a:t>
            </a:r>
            <a:r>
              <a:rPr lang="en-US" sz="3000" dirty="0" err="1" smtClean="0">
                <a:latin typeface="Eras Medium ITC" pitchFamily="34" charset="0"/>
                <a:cs typeface="Arial" pitchFamily="34" charset="0"/>
              </a:rPr>
              <a:t>Yahya</a:t>
            </a:r>
            <a:r>
              <a:rPr lang="en-US" sz="3000" dirty="0" smtClean="0">
                <a:latin typeface="Eras Medium ITC" pitchFamily="34" charset="0"/>
                <a:cs typeface="Arial" pitchFamily="34" charset="0"/>
              </a:rPr>
              <a:t> Khan abruptly postponed the National assembly session which prompted a storm of protest throughout Bangladesh. Sheikh </a:t>
            </a:r>
            <a:r>
              <a:rPr lang="en-US" sz="3000" dirty="0" err="1" smtClean="0">
                <a:latin typeface="Eras Medium ITC" pitchFamily="34" charset="0"/>
                <a:cs typeface="Arial" pitchFamily="34" charset="0"/>
              </a:rPr>
              <a:t>Mujibur</a:t>
            </a:r>
            <a:r>
              <a:rPr lang="en-US" sz="3000" dirty="0" smtClean="0">
                <a:latin typeface="Eras Medium ITC" pitchFamily="34" charset="0"/>
                <a:cs typeface="Arial" pitchFamily="34" charset="0"/>
              </a:rPr>
              <a:t> </a:t>
            </a:r>
            <a:r>
              <a:rPr lang="en-US" sz="3000" dirty="0" err="1" smtClean="0">
                <a:latin typeface="Eras Medium ITC" pitchFamily="34" charset="0"/>
                <a:cs typeface="Arial" pitchFamily="34" charset="0"/>
              </a:rPr>
              <a:t>Rahman</a:t>
            </a:r>
            <a:r>
              <a:rPr lang="en-US" sz="3000" dirty="0" smtClean="0">
                <a:latin typeface="Eras Medium ITC" pitchFamily="34" charset="0"/>
                <a:cs typeface="Arial" pitchFamily="34" charset="0"/>
              </a:rPr>
              <a:t> presided over a meeting of the </a:t>
            </a:r>
            <a:r>
              <a:rPr lang="en-US" sz="3000" dirty="0" err="1" smtClean="0">
                <a:latin typeface="Eras Medium ITC" pitchFamily="34" charset="0"/>
                <a:cs typeface="Arial" pitchFamily="34" charset="0"/>
              </a:rPr>
              <a:t>Awami</a:t>
            </a:r>
            <a:r>
              <a:rPr lang="en-US" sz="3000" dirty="0" smtClean="0">
                <a:latin typeface="Eras Medium ITC" pitchFamily="34" charset="0"/>
                <a:cs typeface="Arial" pitchFamily="34" charset="0"/>
              </a:rPr>
              <a:t> League working committee and called a countrywide general strike on 3</a:t>
            </a:r>
            <a:r>
              <a:rPr lang="en-US" sz="3000" baseline="30000" dirty="0" smtClean="0">
                <a:latin typeface="Eras Medium ITC" pitchFamily="34" charset="0"/>
                <a:cs typeface="Arial" pitchFamily="34" charset="0"/>
              </a:rPr>
              <a:t>rd</a:t>
            </a:r>
            <a:r>
              <a:rPr lang="en-US" sz="3000" dirty="0" smtClean="0">
                <a:latin typeface="Eras Medium ITC" pitchFamily="34" charset="0"/>
                <a:cs typeface="Arial" pitchFamily="34" charset="0"/>
              </a:rPr>
              <a:t> March. After the success of the general Strike, He demanded that the President immediately transfer power to his party. </a:t>
            </a:r>
          </a:p>
          <a:p>
            <a:pPr algn="just" eaLnBrk="1" hangingPunct="1">
              <a:buFont typeface="Wingdings 3" pitchFamily="18" charset="2"/>
              <a:buNone/>
            </a:pPr>
            <a:endParaRPr lang="en-US" sz="3000" dirty="0" smtClean="0">
              <a:latin typeface="Eras Medium ITC" pitchFamily="34" charset="0"/>
              <a:cs typeface="Arial" pitchFamily="34" charset="0"/>
            </a:endParaRPr>
          </a:p>
        </p:txBody>
      </p:sp>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002060"/>
                </a:solidFill>
                <a:latin typeface="Eras Medium ITC" pitchFamily="34" charset="0"/>
                <a:cs typeface="Arial" pitchFamily="34" charset="0"/>
              </a:rPr>
              <a:t>Background of the Liberation war</a:t>
            </a:r>
            <a:endParaRPr lang="en-US" sz="4700" b="1" dirty="0">
              <a:solidFill>
                <a:srgbClr val="002060"/>
              </a:solidFill>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7071360" y="1238250"/>
            <a:ext cx="7330440" cy="7219950"/>
          </a:xfrm>
        </p:spPr>
        <p:txBody>
          <a:bodyPr/>
          <a:lstStyle/>
          <a:p>
            <a:pPr marL="0" indent="0" algn="just">
              <a:spcBef>
                <a:spcPct val="0"/>
              </a:spcBef>
              <a:buNone/>
            </a:pPr>
            <a:r>
              <a:rPr lang="en-US" sz="2800" dirty="0" smtClean="0">
                <a:latin typeface="Eras Medium ITC" pitchFamily="34" charset="0"/>
                <a:cs typeface="Arial" pitchFamily="34" charset="0"/>
              </a:rPr>
              <a:t>During this time</a:t>
            </a:r>
            <a:r>
              <a:rPr lang="en-US" sz="2800" b="1" dirty="0" smtClean="0">
                <a:latin typeface="Eras Medium ITC" pitchFamily="34" charset="0"/>
                <a:cs typeface="Arial" pitchFamily="34" charset="0"/>
              </a:rPr>
              <a:t>, </a:t>
            </a:r>
            <a:r>
              <a:rPr lang="en-US" sz="2800" dirty="0" smtClean="0">
                <a:latin typeface="Eras Medium ITC" pitchFamily="34" charset="0"/>
                <a:cs typeface="Arial" pitchFamily="34" charset="0"/>
              </a:rPr>
              <a:t>on 7 March Sheikh </a:t>
            </a:r>
            <a:r>
              <a:rPr lang="en-US" sz="2800" dirty="0" err="1" smtClean="0">
                <a:latin typeface="Eras Medium ITC" pitchFamily="34" charset="0"/>
                <a:cs typeface="Arial" pitchFamily="34" charset="0"/>
              </a:rPr>
              <a:t>Mujibur</a:t>
            </a:r>
            <a:r>
              <a:rPr lang="en-US" sz="2800" dirty="0" smtClean="0">
                <a:latin typeface="Eras Medium ITC" pitchFamily="34" charset="0"/>
                <a:cs typeface="Arial" pitchFamily="34" charset="0"/>
              </a:rPr>
              <a:t> </a:t>
            </a:r>
            <a:r>
              <a:rPr lang="en-US" sz="2800" dirty="0" err="1" smtClean="0">
                <a:latin typeface="Eras Medium ITC" pitchFamily="34" charset="0"/>
                <a:cs typeface="Arial" pitchFamily="34" charset="0"/>
              </a:rPr>
              <a:t>Rahman</a:t>
            </a:r>
            <a:r>
              <a:rPr lang="en-US" sz="2800" dirty="0" smtClean="0">
                <a:latin typeface="Eras Medium ITC" pitchFamily="34" charset="0"/>
                <a:cs typeface="Arial" pitchFamily="34" charset="0"/>
              </a:rPr>
              <a:t> made a historic address at a mammoth gathering at the Race Course which marked a turning point in the history of the Bengali nation. In his address, Sheikh </a:t>
            </a:r>
            <a:r>
              <a:rPr lang="en-US" sz="2800" dirty="0" err="1" smtClean="0">
                <a:latin typeface="Eras Medium ITC" pitchFamily="34" charset="0"/>
                <a:cs typeface="Arial" pitchFamily="34" charset="0"/>
              </a:rPr>
              <a:t>Mujibur</a:t>
            </a:r>
            <a:r>
              <a:rPr lang="en-US" sz="2800" dirty="0" smtClean="0">
                <a:latin typeface="Eras Medium ITC" pitchFamily="34" charset="0"/>
                <a:cs typeface="Arial" pitchFamily="34" charset="0"/>
              </a:rPr>
              <a:t> </a:t>
            </a:r>
            <a:r>
              <a:rPr lang="en-US" sz="2800" dirty="0" err="1" smtClean="0">
                <a:latin typeface="Eras Medium ITC" pitchFamily="34" charset="0"/>
                <a:cs typeface="Arial" pitchFamily="34" charset="0"/>
              </a:rPr>
              <a:t>Rahman</a:t>
            </a:r>
            <a:r>
              <a:rPr lang="en-US" sz="2800" dirty="0" smtClean="0">
                <a:latin typeface="Eras Medium ITC" pitchFamily="34" charset="0"/>
                <a:cs typeface="Arial" pitchFamily="34" charset="0"/>
              </a:rPr>
              <a:t> made specific charges against the Martial Law authorities which failed to transfer power to the elected representatives. At the end of his speech, he made a clarion call, saying:</a:t>
            </a:r>
          </a:p>
          <a:p>
            <a:pPr marL="0" indent="0" algn="just">
              <a:spcBef>
                <a:spcPct val="0"/>
              </a:spcBef>
              <a:buNone/>
            </a:pPr>
            <a:endParaRPr lang="en-US" sz="3000" dirty="0" smtClean="0">
              <a:latin typeface="Eras Medium ITC" pitchFamily="34" charset="0"/>
              <a:cs typeface="Arial" pitchFamily="34" charset="0"/>
            </a:endParaRPr>
          </a:p>
          <a:p>
            <a:pPr marL="0" indent="0" algn="ctr">
              <a:spcBef>
                <a:spcPct val="0"/>
              </a:spcBef>
              <a:buNone/>
            </a:pPr>
            <a:r>
              <a:rPr lang="en-US" sz="3200" b="1" dirty="0" smtClean="0">
                <a:latin typeface="Eras Medium ITC" pitchFamily="34" charset="0"/>
                <a:cs typeface="Arial" pitchFamily="34" charset="0"/>
              </a:rPr>
              <a:t>“The struggle this time is the struggle for our emancipation, </a:t>
            </a:r>
          </a:p>
          <a:p>
            <a:pPr marL="0" indent="0" algn="ctr">
              <a:spcBef>
                <a:spcPct val="0"/>
              </a:spcBef>
              <a:buNone/>
            </a:pPr>
            <a:r>
              <a:rPr lang="en-US" sz="3200" b="1" dirty="0" smtClean="0">
                <a:latin typeface="Eras Medium ITC" pitchFamily="34" charset="0"/>
                <a:cs typeface="Arial" pitchFamily="34" charset="0"/>
              </a:rPr>
              <a:t>The struggle this time is the struggle for independence.”</a:t>
            </a:r>
            <a:endParaRPr lang="en-US" sz="3200" dirty="0" smtClean="0">
              <a:latin typeface="Eras Medium ITC" pitchFamily="34" charset="0"/>
              <a:cs typeface="Arial" pitchFamily="34" charset="0"/>
            </a:endParaRPr>
          </a:p>
        </p:txBody>
      </p:sp>
      <p:sp>
        <p:nvSpPr>
          <p:cNvPr id="20483" name="AutoShape 8" descr="Image result for 7 march"/>
          <p:cNvSpPr>
            <a:spLocks noChangeAspect="1" noChangeArrowheads="1"/>
          </p:cNvSpPr>
          <p:nvPr/>
        </p:nvSpPr>
        <p:spPr bwMode="auto">
          <a:xfrm>
            <a:off x="248920" y="-192616"/>
            <a:ext cx="487680" cy="406401"/>
          </a:xfrm>
          <a:prstGeom prst="rect">
            <a:avLst/>
          </a:prstGeom>
          <a:noFill/>
          <a:ln w="9525">
            <a:noFill/>
            <a:miter lim="800000"/>
            <a:headEnd/>
            <a:tailEnd/>
          </a:ln>
        </p:spPr>
        <p:txBody>
          <a:bodyPr lIns="135847" tIns="67924" rIns="135847" bIns="67924"/>
          <a:lstStyle/>
          <a:p>
            <a:endParaRPr lang="en-US"/>
          </a:p>
        </p:txBody>
      </p:sp>
      <p:sp>
        <p:nvSpPr>
          <p:cNvPr id="20484" name="AutoShape 10" descr="Image result for 7 march"/>
          <p:cNvSpPr>
            <a:spLocks noChangeAspect="1" noChangeArrowheads="1"/>
          </p:cNvSpPr>
          <p:nvPr/>
        </p:nvSpPr>
        <p:spPr bwMode="auto">
          <a:xfrm>
            <a:off x="248920" y="-192616"/>
            <a:ext cx="487680" cy="406401"/>
          </a:xfrm>
          <a:prstGeom prst="rect">
            <a:avLst/>
          </a:prstGeom>
          <a:noFill/>
          <a:ln w="9525">
            <a:noFill/>
            <a:miter lim="800000"/>
            <a:headEnd/>
            <a:tailEnd/>
          </a:ln>
        </p:spPr>
        <p:txBody>
          <a:bodyPr lIns="135847" tIns="67924" rIns="135847" bIns="67924"/>
          <a:lstStyle/>
          <a:p>
            <a:endParaRPr lang="en-US"/>
          </a:p>
        </p:txBody>
      </p:sp>
      <p:sp>
        <p:nvSpPr>
          <p:cNvPr id="20485" name="AutoShape 12" descr="Image result for 7 march"/>
          <p:cNvSpPr>
            <a:spLocks noChangeAspect="1" noChangeArrowheads="1"/>
          </p:cNvSpPr>
          <p:nvPr/>
        </p:nvSpPr>
        <p:spPr bwMode="auto">
          <a:xfrm>
            <a:off x="248920" y="-192616"/>
            <a:ext cx="487680" cy="406401"/>
          </a:xfrm>
          <a:prstGeom prst="rect">
            <a:avLst/>
          </a:prstGeom>
          <a:noFill/>
          <a:ln w="9525">
            <a:noFill/>
            <a:miter lim="800000"/>
            <a:headEnd/>
            <a:tailEnd/>
          </a:ln>
        </p:spPr>
        <p:txBody>
          <a:bodyPr lIns="135847" tIns="67924" rIns="135847" bIns="67924"/>
          <a:lstStyle/>
          <a:p>
            <a:endParaRPr lang="en-US"/>
          </a:p>
        </p:txBody>
      </p:sp>
      <p:pic>
        <p:nvPicPr>
          <p:cNvPr id="20486" name="Picture 14" descr="https://encrypted-tbn0.gstatic.com/images?q=tbn:ANd9GcSl4Mu8mGoTUi8e6ox6BrluOzekA_Xr5n3QdqlULj7bHnI5km1z"/>
          <p:cNvPicPr>
            <a:picLocks noChangeAspect="1" noChangeArrowheads="1"/>
          </p:cNvPicPr>
          <p:nvPr/>
        </p:nvPicPr>
        <p:blipFill>
          <a:blip r:embed="rId2"/>
          <a:srcRect/>
          <a:stretch>
            <a:fillRect/>
          </a:stretch>
        </p:blipFill>
        <p:spPr bwMode="auto">
          <a:xfrm>
            <a:off x="0" y="5715000"/>
            <a:ext cx="6705600" cy="3429000"/>
          </a:xfrm>
          <a:prstGeom prst="rect">
            <a:avLst/>
          </a:prstGeom>
          <a:noFill/>
          <a:ln w="9525">
            <a:noFill/>
            <a:miter lim="800000"/>
            <a:headEnd/>
            <a:tailEnd/>
          </a:ln>
        </p:spPr>
      </p:pic>
      <p:sp>
        <p:nvSpPr>
          <p:cNvPr id="8" name="Content Placeholder 1"/>
          <p:cNvSpPr txBox="1">
            <a:spLocks/>
          </p:cNvSpPr>
          <p:nvPr/>
        </p:nvSpPr>
        <p:spPr bwMode="auto">
          <a:xfrm>
            <a:off x="0" y="1219200"/>
            <a:ext cx="6705600" cy="4400550"/>
          </a:xfrm>
          <a:prstGeom prst="rect">
            <a:avLst/>
          </a:prstGeom>
          <a:noFill/>
          <a:ln w="9525">
            <a:noFill/>
            <a:miter lim="800000"/>
            <a:headEnd/>
            <a:tailEnd/>
          </a:ln>
        </p:spPr>
        <p:txBody>
          <a:bodyPr lIns="135847" tIns="67924" rIns="135847" bIns="67924"/>
          <a:lstStyle/>
          <a:p>
            <a:pPr algn="just">
              <a:buClr>
                <a:schemeClr val="accent1"/>
              </a:buClr>
              <a:buSzPct val="68000"/>
              <a:defRPr/>
            </a:pPr>
            <a:r>
              <a:rPr lang="en-US" sz="2800" dirty="0">
                <a:latin typeface="Eras Medium ITC" pitchFamily="34" charset="0"/>
                <a:cs typeface="Arial" pitchFamily="34" charset="0"/>
              </a:rPr>
              <a:t>In this </a:t>
            </a:r>
            <a:r>
              <a:rPr lang="en-US" sz="2800" dirty="0" smtClean="0">
                <a:latin typeface="Eras Medium ITC" pitchFamily="34" charset="0"/>
                <a:cs typeface="Arial" pitchFamily="34" charset="0"/>
              </a:rPr>
              <a:t>speech, he </a:t>
            </a:r>
            <a:r>
              <a:rPr lang="en-US" sz="2800" dirty="0">
                <a:latin typeface="Eras Medium ITC" pitchFamily="34" charset="0"/>
                <a:cs typeface="Arial" pitchFamily="34" charset="0"/>
              </a:rPr>
              <a:t>mentioned a further four-point condition to consider at the National Assembly Meeting on 25 March:</a:t>
            </a:r>
          </a:p>
          <a:p>
            <a:pPr algn="just">
              <a:buClr>
                <a:schemeClr val="accent1"/>
              </a:buClr>
              <a:buSzPct val="68000"/>
              <a:defRPr/>
            </a:pPr>
            <a:r>
              <a:rPr lang="en-US" sz="2800" dirty="0">
                <a:latin typeface="Eras Medium ITC" pitchFamily="34" charset="0"/>
                <a:cs typeface="Arial" pitchFamily="34" charset="0"/>
              </a:rPr>
              <a:t>1. The immediate lifting of martial law. </a:t>
            </a:r>
          </a:p>
          <a:p>
            <a:pPr algn="just">
              <a:buClr>
                <a:schemeClr val="accent1"/>
              </a:buClr>
              <a:buSzPct val="68000"/>
              <a:defRPr/>
            </a:pPr>
            <a:r>
              <a:rPr lang="en-US" sz="2800" dirty="0">
                <a:latin typeface="Eras Medium ITC" pitchFamily="34" charset="0"/>
                <a:cs typeface="Arial" pitchFamily="34" charset="0"/>
              </a:rPr>
              <a:t>2. Immediate withdrawal of all military personnel. </a:t>
            </a:r>
          </a:p>
          <a:p>
            <a:pPr algn="just">
              <a:buClr>
                <a:schemeClr val="accent1"/>
              </a:buClr>
              <a:buSzPct val="68000"/>
              <a:defRPr/>
            </a:pPr>
            <a:r>
              <a:rPr lang="en-US" sz="2800" dirty="0">
                <a:latin typeface="Eras Medium ITC" pitchFamily="34" charset="0"/>
                <a:cs typeface="Arial" pitchFamily="34" charset="0"/>
              </a:rPr>
              <a:t>3. An inquiry into the loss of life.</a:t>
            </a:r>
          </a:p>
          <a:p>
            <a:pPr algn="just">
              <a:buClr>
                <a:schemeClr val="accent1"/>
              </a:buClr>
              <a:buSzPct val="68000"/>
              <a:defRPr/>
            </a:pPr>
            <a:r>
              <a:rPr lang="en-US" sz="2800" dirty="0">
                <a:latin typeface="Eras Medium ITC" pitchFamily="34" charset="0"/>
                <a:cs typeface="Arial" pitchFamily="34" charset="0"/>
              </a:rPr>
              <a:t>4. Immediate transfer of power to the elected representative. </a:t>
            </a:r>
          </a:p>
        </p:txBody>
      </p:sp>
      <p:sp>
        <p:nvSpPr>
          <p:cNvPr id="9" name="Rectangle 8"/>
          <p:cNvSpPr/>
          <p:nvPr/>
        </p:nvSpPr>
        <p:spPr>
          <a:xfrm>
            <a:off x="177800" y="95251"/>
            <a:ext cx="14300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a:r>
              <a:rPr lang="en-US" sz="4500" b="1" dirty="0" smtClean="0">
                <a:solidFill>
                  <a:srgbClr val="00B050"/>
                </a:solidFill>
                <a:effectLst>
                  <a:outerShdw blurRad="38100" dist="38100" dir="2700000" algn="tl">
                    <a:srgbClr val="000000">
                      <a:alpha val="43137"/>
                    </a:srgbClr>
                  </a:outerShdw>
                </a:effectLst>
                <a:latin typeface="Eras Medium ITC" pitchFamily="34" charset="0"/>
                <a:cs typeface="Arial" pitchFamily="34" charset="0"/>
              </a:rPr>
              <a:t>Historical Speech of 7 March</a:t>
            </a: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419600" y="1238250"/>
            <a:ext cx="10109200" cy="7905750"/>
          </a:xfrm>
        </p:spPr>
        <p:txBody>
          <a:bodyPr>
            <a:noAutofit/>
          </a:bodyPr>
          <a:lstStyle/>
          <a:p>
            <a:pPr marL="543388" indent="-380371" algn="just" eaLnBrk="1" fontAlgn="auto" hangingPunct="1">
              <a:spcAft>
                <a:spcPts val="0"/>
              </a:spcAft>
              <a:buFont typeface="Wingdings 3"/>
              <a:buChar char=""/>
              <a:defRPr/>
            </a:pPr>
            <a:r>
              <a:rPr lang="en-US" sz="2800" b="1" dirty="0" smtClean="0">
                <a:solidFill>
                  <a:srgbClr val="00B050"/>
                </a:solidFill>
                <a:latin typeface="Eras Medium ITC" pitchFamily="34" charset="0"/>
                <a:cs typeface="Arial" pitchFamily="34" charset="0"/>
              </a:rPr>
              <a:t>Sheikh </a:t>
            </a:r>
            <a:r>
              <a:rPr lang="en-US" sz="2800" b="1" dirty="0" err="1" smtClean="0">
                <a:solidFill>
                  <a:srgbClr val="00B050"/>
                </a:solidFill>
                <a:latin typeface="Eras Medium ITC" pitchFamily="34" charset="0"/>
                <a:cs typeface="Arial" pitchFamily="34" charset="0"/>
              </a:rPr>
              <a:t>Mujibur</a:t>
            </a:r>
            <a:r>
              <a:rPr lang="en-US" sz="2800" b="1" dirty="0" smtClean="0">
                <a:solidFill>
                  <a:srgbClr val="00B050"/>
                </a:solidFill>
                <a:latin typeface="Eras Medium ITC" pitchFamily="34" charset="0"/>
                <a:cs typeface="Arial" pitchFamily="34" charset="0"/>
              </a:rPr>
              <a:t> </a:t>
            </a:r>
            <a:r>
              <a:rPr lang="en-US" sz="2800" b="1" dirty="0" err="1" smtClean="0">
                <a:solidFill>
                  <a:srgbClr val="00B050"/>
                </a:solidFill>
                <a:latin typeface="Eras Medium ITC" pitchFamily="34" charset="0"/>
                <a:cs typeface="Arial" pitchFamily="34" charset="0"/>
              </a:rPr>
              <a:t>Rahman</a:t>
            </a:r>
            <a:r>
              <a:rPr lang="en-US" sz="2800" b="1" dirty="0" smtClean="0">
                <a:solidFill>
                  <a:srgbClr val="00B050"/>
                </a:solidFill>
                <a:latin typeface="Eras Medium ITC" pitchFamily="34" charset="0"/>
                <a:cs typeface="Arial" pitchFamily="34" charset="0"/>
              </a:rPr>
              <a:t> </a:t>
            </a:r>
            <a:r>
              <a:rPr lang="en-US" sz="2800" dirty="0" smtClean="0">
                <a:latin typeface="Eras Medium ITC" pitchFamily="34" charset="0"/>
                <a:cs typeface="Arial" pitchFamily="34" charset="0"/>
              </a:rPr>
              <a:t>advised the people to prepare themselves for resistance movement against the enemy. He asked the people to start a </a:t>
            </a:r>
            <a:r>
              <a:rPr lang="en-US" sz="2800" b="1" dirty="0" smtClean="0">
                <a:solidFill>
                  <a:srgbClr val="00B050"/>
                </a:solidFill>
                <a:latin typeface="Eras Medium ITC" pitchFamily="34" charset="0"/>
                <a:cs typeface="Arial" pitchFamily="34" charset="0"/>
              </a:rPr>
              <a:t>non-cooperation movement </a:t>
            </a:r>
            <a:r>
              <a:rPr lang="en-US" sz="2800" dirty="0" smtClean="0">
                <a:latin typeface="Eras Medium ITC" pitchFamily="34" charset="0"/>
                <a:cs typeface="Arial" pitchFamily="34" charset="0"/>
              </a:rPr>
              <a:t>against the government of </a:t>
            </a:r>
            <a:r>
              <a:rPr lang="en-US" sz="2800" dirty="0" err="1" smtClean="0">
                <a:latin typeface="Eras Medium ITC" pitchFamily="34" charset="0"/>
                <a:cs typeface="Arial" pitchFamily="34" charset="0"/>
              </a:rPr>
              <a:t>Yahya</a:t>
            </a:r>
            <a:r>
              <a:rPr lang="en-US" sz="2800" dirty="0" smtClean="0">
                <a:latin typeface="Eras Medium ITC" pitchFamily="34" charset="0"/>
                <a:cs typeface="Arial" pitchFamily="34" charset="0"/>
              </a:rPr>
              <a:t> Khan. The entire nation carried out his instructions. Every organization including government offices, courts, banks, insurance companies, mills and factories obeyed his order. In reality, he ruled an independent Bangladesh from 7 March to 25 March.</a:t>
            </a:r>
          </a:p>
          <a:p>
            <a:pPr marL="543388" indent="-380371" algn="just" eaLnBrk="1" fontAlgn="auto" hangingPunct="1">
              <a:spcAft>
                <a:spcPts val="0"/>
              </a:spcAft>
              <a:buNone/>
              <a:defRPr/>
            </a:pPr>
            <a:endParaRPr lang="en-US" sz="1000" dirty="0" smtClean="0">
              <a:latin typeface="Eras Medium ITC" pitchFamily="34" charset="0"/>
              <a:cs typeface="Arial" pitchFamily="34" charset="0"/>
            </a:endParaRPr>
          </a:p>
          <a:p>
            <a:pPr marL="543388" indent="-380371" algn="just" eaLnBrk="1" fontAlgn="auto" hangingPunct="1">
              <a:spcAft>
                <a:spcPts val="0"/>
              </a:spcAft>
              <a:buFont typeface="Wingdings 3"/>
              <a:buChar char=""/>
              <a:defRPr/>
            </a:pPr>
            <a:r>
              <a:rPr lang="en-US" sz="2800" dirty="0" smtClean="0">
                <a:latin typeface="Eras Medium ITC" pitchFamily="34" charset="0"/>
                <a:cs typeface="Arial" pitchFamily="34" charset="0"/>
              </a:rPr>
              <a:t>Meanwhile, President </a:t>
            </a:r>
            <a:r>
              <a:rPr lang="en-US" sz="2800" dirty="0" err="1" smtClean="0">
                <a:latin typeface="Eras Medium ITC" pitchFamily="34" charset="0"/>
                <a:cs typeface="Arial" pitchFamily="34" charset="0"/>
              </a:rPr>
              <a:t>Yahya</a:t>
            </a:r>
            <a:r>
              <a:rPr lang="en-US" sz="2800" dirty="0" smtClean="0">
                <a:latin typeface="Eras Medium ITC" pitchFamily="34" charset="0"/>
                <a:cs typeface="Arial" pitchFamily="34" charset="0"/>
              </a:rPr>
              <a:t> Khan and other leaders from West Pakistan came to Dhaka on </a:t>
            </a:r>
            <a:r>
              <a:rPr lang="en-US" sz="2800" b="1" dirty="0" smtClean="0">
                <a:solidFill>
                  <a:srgbClr val="00B050"/>
                </a:solidFill>
                <a:latin typeface="Eras Medium ITC" pitchFamily="34" charset="0"/>
                <a:cs typeface="Arial" pitchFamily="34" charset="0"/>
              </a:rPr>
              <a:t>15 March to start a dialogue with Sheikh </a:t>
            </a:r>
            <a:r>
              <a:rPr lang="en-US" sz="2800" b="1" dirty="0" err="1" smtClean="0">
                <a:solidFill>
                  <a:srgbClr val="00B050"/>
                </a:solidFill>
                <a:latin typeface="Eras Medium ITC" pitchFamily="34" charset="0"/>
                <a:cs typeface="Arial" pitchFamily="34" charset="0"/>
              </a:rPr>
              <a:t>Mujib</a:t>
            </a:r>
            <a:r>
              <a:rPr lang="en-US" sz="2800" dirty="0" smtClean="0">
                <a:latin typeface="Eras Medium ITC" pitchFamily="34" charset="0"/>
                <a:cs typeface="Arial" pitchFamily="34" charset="0"/>
              </a:rPr>
              <a:t> and his party. The dialogue began on the following day and continued intermittently down to 25 March morning. During the time, non-cooperation and </a:t>
            </a:r>
            <a:r>
              <a:rPr lang="en-US" sz="2800" dirty="0" err="1" smtClean="0">
                <a:latin typeface="Eras Medium ITC" pitchFamily="34" charset="0"/>
                <a:cs typeface="Arial" pitchFamily="34" charset="0"/>
              </a:rPr>
              <a:t>hartals</a:t>
            </a:r>
            <a:r>
              <a:rPr lang="en-US" sz="2800" dirty="0" smtClean="0">
                <a:latin typeface="Eras Medium ITC" pitchFamily="34" charset="0"/>
                <a:cs typeface="Arial" pitchFamily="34" charset="0"/>
              </a:rPr>
              <a:t> continued relentlessly. </a:t>
            </a:r>
            <a:r>
              <a:rPr lang="en-US" sz="2800" b="1" dirty="0" smtClean="0">
                <a:latin typeface="Eras Medium ITC" pitchFamily="34" charset="0"/>
                <a:cs typeface="Arial" pitchFamily="34" charset="0"/>
              </a:rPr>
              <a:t>Students and leaders of various political parties had been declaring independence from March 2 and the spree continued down to 25 March.   </a:t>
            </a:r>
          </a:p>
        </p:txBody>
      </p:sp>
      <p:pic>
        <p:nvPicPr>
          <p:cNvPr id="21507" name="Picture 1"/>
          <p:cNvPicPr>
            <a:picLocks noChangeAspect="1"/>
          </p:cNvPicPr>
          <p:nvPr/>
        </p:nvPicPr>
        <p:blipFill>
          <a:blip r:embed="rId2"/>
          <a:srcRect/>
          <a:stretch>
            <a:fillRect/>
          </a:stretch>
        </p:blipFill>
        <p:spPr bwMode="auto">
          <a:xfrm>
            <a:off x="0" y="1428750"/>
            <a:ext cx="4419600" cy="3524250"/>
          </a:xfrm>
          <a:prstGeom prst="rect">
            <a:avLst/>
          </a:prstGeom>
          <a:noFill/>
          <a:ln w="9525">
            <a:noFill/>
            <a:miter lim="800000"/>
            <a:headEnd/>
            <a:tailEnd/>
          </a:ln>
        </p:spPr>
      </p:pic>
      <p:pic>
        <p:nvPicPr>
          <p:cNvPr id="21508" name="Picture 3"/>
          <p:cNvPicPr>
            <a:picLocks noChangeAspect="1"/>
          </p:cNvPicPr>
          <p:nvPr/>
        </p:nvPicPr>
        <p:blipFill>
          <a:blip r:embed="rId3"/>
          <a:srcRect/>
          <a:stretch>
            <a:fillRect/>
          </a:stretch>
        </p:blipFill>
        <p:spPr bwMode="auto">
          <a:xfrm>
            <a:off x="0" y="5524500"/>
            <a:ext cx="4495800" cy="3619500"/>
          </a:xfrm>
          <a:prstGeom prst="rect">
            <a:avLst/>
          </a:prstGeom>
          <a:noFill/>
          <a:ln w="9525">
            <a:noFill/>
            <a:miter lim="800000"/>
            <a:headEnd/>
            <a:tailEnd/>
          </a:ln>
        </p:spPr>
      </p:pic>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002060"/>
                </a:solidFill>
                <a:latin typeface="Eras Medium ITC" pitchFamily="34" charset="0"/>
                <a:cs typeface="Arial" pitchFamily="34" charset="0"/>
              </a:rPr>
              <a:t>Background of the Liberation war</a:t>
            </a:r>
            <a:endParaRPr lang="en-US" sz="4700" b="1" dirty="0">
              <a:solidFill>
                <a:srgbClr val="002060"/>
              </a:solidFill>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0" y="1238250"/>
            <a:ext cx="8153400" cy="7905750"/>
          </a:xfrm>
        </p:spPr>
        <p:txBody>
          <a:bodyPr/>
          <a:lstStyle/>
          <a:p>
            <a:pPr marL="356616" indent="-356616" algn="just">
              <a:spcBef>
                <a:spcPts val="0"/>
              </a:spcBef>
              <a:buNone/>
              <a:defRPr/>
            </a:pPr>
            <a:r>
              <a:rPr lang="en-US" sz="2700" dirty="0" smtClean="0">
                <a:latin typeface="Eras Medium ITC" pitchFamily="34" charset="0"/>
                <a:cs typeface="Arial" pitchFamily="34" charset="0"/>
              </a:rPr>
              <a:t>     While holding talks, the Pakistani military junta was bringing more troops to Bangladesh. No sooner the talks failed, the genocide began at mid-night of 25 March 1971, and the Pakistan army launched its brutal crackdown in Dhaka with</a:t>
            </a:r>
            <a:r>
              <a:rPr lang="en-US" sz="2700" b="1" dirty="0" smtClean="0">
                <a:latin typeface="Eras Medium ITC" pitchFamily="34" charset="0"/>
                <a:cs typeface="Arial" pitchFamily="34" charset="0"/>
              </a:rPr>
              <a:t> operation Search Light. </a:t>
            </a:r>
            <a:r>
              <a:rPr lang="en-US" sz="2700" dirty="0" smtClean="0">
                <a:latin typeface="Eras Medium ITC" pitchFamily="34" charset="0"/>
                <a:cs typeface="Arial" pitchFamily="34" charset="0"/>
              </a:rPr>
              <a:t>It was a planned military operation by Pakistan Army on 25th March. Before the beginning of the operation, all foreign journalists were systematically deported from East Pakistan. Although the violence focused on the provincial capital, Dhaka, it also affected all parts of East Pakistan. Residential halls of the University of Dhaka were particularly targeted. The only Hindu residential hall – the </a:t>
            </a:r>
            <a:r>
              <a:rPr lang="en-US" sz="2700" dirty="0" err="1" smtClean="0">
                <a:latin typeface="Eras Medium ITC" pitchFamily="34" charset="0"/>
                <a:cs typeface="Arial" pitchFamily="34" charset="0"/>
              </a:rPr>
              <a:t>Jagannath</a:t>
            </a:r>
            <a:r>
              <a:rPr lang="en-US" sz="2700" dirty="0" smtClean="0">
                <a:latin typeface="Eras Medium ITC" pitchFamily="34" charset="0"/>
                <a:cs typeface="Arial" pitchFamily="34" charset="0"/>
              </a:rPr>
              <a:t> Hall – was destroyed by the Pakistani armed forces, and an estimated 600 to 700 of its residents were murdered. </a:t>
            </a:r>
          </a:p>
          <a:p>
            <a:pPr marL="356616" indent="-356616" algn="r">
              <a:spcBef>
                <a:spcPts val="0"/>
              </a:spcBef>
              <a:buNone/>
              <a:defRPr/>
            </a:pPr>
            <a:r>
              <a:rPr lang="en-US" sz="2700" b="1" dirty="0" smtClean="0">
                <a:latin typeface="Eras Medium ITC" pitchFamily="34" charset="0"/>
                <a:cs typeface="Arial" pitchFamily="34" charset="0"/>
              </a:rPr>
              <a:t>Source: </a:t>
            </a:r>
            <a:r>
              <a:rPr lang="en-US" sz="2700" b="1" i="1" dirty="0" err="1" smtClean="0">
                <a:latin typeface="Eras Medium ITC" pitchFamily="34" charset="0"/>
                <a:cs typeface="Arial" pitchFamily="34" charset="0"/>
              </a:rPr>
              <a:t>Zunaid</a:t>
            </a:r>
            <a:r>
              <a:rPr lang="en-US" sz="2700" b="1" i="1" dirty="0" smtClean="0">
                <a:latin typeface="Eras Medium ITC" pitchFamily="34" charset="0"/>
                <a:cs typeface="Arial" pitchFamily="34" charset="0"/>
              </a:rPr>
              <a:t> </a:t>
            </a:r>
            <a:r>
              <a:rPr lang="en-US" sz="2700" b="1" i="1" dirty="0" err="1" smtClean="0">
                <a:latin typeface="Eras Medium ITC" pitchFamily="34" charset="0"/>
                <a:cs typeface="Arial" pitchFamily="34" charset="0"/>
              </a:rPr>
              <a:t>Kazi</a:t>
            </a:r>
            <a:r>
              <a:rPr lang="en-US" sz="2700" b="1" i="1" dirty="0" smtClean="0">
                <a:latin typeface="Eras Medium ITC" pitchFamily="34" charset="0"/>
                <a:cs typeface="Arial" pitchFamily="34" charset="0"/>
              </a:rPr>
              <a:t>. "History : The </a:t>
            </a:r>
            <a:r>
              <a:rPr lang="en-US" sz="2700" b="1" i="1" dirty="0" err="1" smtClean="0">
                <a:latin typeface="Eras Medium ITC" pitchFamily="34" charset="0"/>
                <a:cs typeface="Arial" pitchFamily="34" charset="0"/>
              </a:rPr>
              <a:t>Bangali</a:t>
            </a:r>
            <a:r>
              <a:rPr lang="en-US" sz="2700" b="1" i="1" dirty="0" smtClean="0">
                <a:latin typeface="Eras Medium ITC" pitchFamily="34" charset="0"/>
                <a:cs typeface="Arial" pitchFamily="34" charset="0"/>
              </a:rPr>
              <a:t> Genocide, 1971</a:t>
            </a:r>
          </a:p>
          <a:p>
            <a:pPr marL="356616" indent="-356616" algn="just">
              <a:spcBef>
                <a:spcPts val="0"/>
              </a:spcBef>
              <a:buNone/>
              <a:defRPr/>
            </a:pPr>
            <a:endParaRPr lang="en-US" sz="1500" dirty="0" smtClean="0">
              <a:latin typeface="Eras Medium ITC" pitchFamily="34" charset="0"/>
              <a:cs typeface="Arial" pitchFamily="34" charset="0"/>
            </a:endParaRPr>
          </a:p>
          <a:p>
            <a:pPr marL="356616" indent="-356616" algn="just" eaLnBrk="1" hangingPunct="1">
              <a:buNone/>
              <a:defRPr/>
            </a:pPr>
            <a:r>
              <a:rPr lang="en-US" sz="2700" dirty="0" smtClean="0">
                <a:latin typeface="Eras Medium ITC" pitchFamily="34" charset="0"/>
                <a:cs typeface="Arial" pitchFamily="34" charset="0"/>
              </a:rPr>
              <a:t>    </a:t>
            </a:r>
            <a:endParaRPr lang="en-US" sz="2700" b="1" dirty="0" smtClean="0">
              <a:latin typeface="Eras Medium ITC" pitchFamily="34" charset="0"/>
              <a:cs typeface="Arial" pitchFamily="34" charset="0"/>
            </a:endParaRPr>
          </a:p>
        </p:txBody>
      </p:sp>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7541" indent="-271694" algn="ctr" eaLnBrk="1" hangingPunct="1">
              <a:spcBef>
                <a:spcPts val="0"/>
              </a:spcBef>
              <a:defRPr/>
            </a:pPr>
            <a:r>
              <a:rPr lang="en-US" sz="4700" b="1" dirty="0" smtClean="0">
                <a:solidFill>
                  <a:srgbClr val="002060"/>
                </a:solidFill>
                <a:latin typeface="Eras Medium ITC" pitchFamily="34" charset="0"/>
                <a:cs typeface="Arial" pitchFamily="34" charset="0"/>
              </a:rPr>
              <a:t>Operation Search light</a:t>
            </a:r>
          </a:p>
        </p:txBody>
      </p:sp>
      <p:pic>
        <p:nvPicPr>
          <p:cNvPr id="2" name="Picture 1"/>
          <p:cNvPicPr>
            <a:picLocks noChangeAspect="1"/>
          </p:cNvPicPr>
          <p:nvPr/>
        </p:nvPicPr>
        <p:blipFill>
          <a:blip r:embed="rId2"/>
          <a:stretch>
            <a:fillRect/>
          </a:stretch>
        </p:blipFill>
        <p:spPr>
          <a:xfrm>
            <a:off x="8381999" y="1238250"/>
            <a:ext cx="5989831" cy="6991350"/>
          </a:xfrm>
          <a:prstGeom prst="rect">
            <a:avLst/>
          </a:prstGeom>
        </p:spPr>
      </p:pic>
    </p:spTree>
    <p:extLst>
      <p:ext uri="{BB962C8B-B14F-4D97-AF65-F5344CB8AC3E}">
        <p14:creationId xmlns:p14="http://schemas.microsoft.com/office/powerpoint/2010/main" val="764582126"/>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0" y="1238250"/>
            <a:ext cx="6629400" cy="7905750"/>
          </a:xfrm>
        </p:spPr>
        <p:txBody>
          <a:bodyPr/>
          <a:lstStyle/>
          <a:p>
            <a:pPr marL="356616" indent="-356616" algn="just">
              <a:spcBef>
                <a:spcPts val="0"/>
              </a:spcBef>
              <a:buNone/>
              <a:defRPr/>
            </a:pPr>
            <a:r>
              <a:rPr lang="en-US" sz="2700" dirty="0" smtClean="0">
                <a:latin typeface="Eras Medium ITC" pitchFamily="34" charset="0"/>
                <a:cs typeface="Arial" pitchFamily="34" charset="0"/>
              </a:rPr>
              <a:t>    The military forces killed everybody in sight on the footpath and destroyed everything on their way. The tanks roared through the streets of Dhaka blasting indiscriminately at the people and official and residential buildings. They gunned down clusters of settlements and set fire on them. The student halls of </a:t>
            </a:r>
            <a:r>
              <a:rPr lang="en-US" sz="2700" b="1" dirty="0" smtClean="0">
                <a:latin typeface="Eras Medium ITC" pitchFamily="34" charset="0"/>
                <a:cs typeface="Arial" pitchFamily="34" charset="0"/>
              </a:rPr>
              <a:t>residence at Dhaka University</a:t>
            </a:r>
            <a:r>
              <a:rPr lang="en-US" sz="2700" dirty="0" smtClean="0">
                <a:latin typeface="Eras Medium ITC" pitchFamily="34" charset="0"/>
                <a:cs typeface="Arial" pitchFamily="34" charset="0"/>
              </a:rPr>
              <a:t> were raided and numerous students residing there were brutally killed. They also killed many teachers of Dhaka University. The </a:t>
            </a:r>
            <a:r>
              <a:rPr lang="en-US" sz="2700" b="1" dirty="0" smtClean="0">
                <a:latin typeface="Eras Medium ITC" pitchFamily="34" charset="0"/>
                <a:cs typeface="Arial" pitchFamily="34" charset="0"/>
              </a:rPr>
              <a:t>Hindu concentrated areas</a:t>
            </a:r>
            <a:r>
              <a:rPr lang="en-US" sz="2700" dirty="0" smtClean="0">
                <a:latin typeface="Eras Medium ITC" pitchFamily="34" charset="0"/>
                <a:cs typeface="Arial" pitchFamily="34" charset="0"/>
              </a:rPr>
              <a:t> of old Dhaka were particularly targeted. They started killing the people, burnt their houses, looted their valuables and raped their women. The genocide that was perpetrated on the unarmed people was flashed in the world press. </a:t>
            </a:r>
            <a:endParaRPr lang="en-US" sz="2700" b="1" dirty="0" smtClean="0">
              <a:latin typeface="Eras Medium ITC" pitchFamily="34" charset="0"/>
              <a:cs typeface="Arial" pitchFamily="34" charset="0"/>
            </a:endParaRPr>
          </a:p>
        </p:txBody>
      </p:sp>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7541" indent="-271694" algn="ctr" eaLnBrk="1" hangingPunct="1">
              <a:spcBef>
                <a:spcPts val="0"/>
              </a:spcBef>
              <a:defRPr/>
            </a:pPr>
            <a:r>
              <a:rPr lang="en-US" sz="4700" b="1" dirty="0" smtClean="0">
                <a:solidFill>
                  <a:srgbClr val="002060"/>
                </a:solidFill>
                <a:latin typeface="Eras Medium ITC" pitchFamily="34" charset="0"/>
                <a:cs typeface="Arial" pitchFamily="34" charset="0"/>
              </a:rPr>
              <a:t>Operation Search light</a:t>
            </a:r>
          </a:p>
        </p:txBody>
      </p:sp>
      <p:pic>
        <p:nvPicPr>
          <p:cNvPr id="2" name="Picture 1"/>
          <p:cNvPicPr>
            <a:picLocks noChangeAspect="1"/>
          </p:cNvPicPr>
          <p:nvPr/>
        </p:nvPicPr>
        <p:blipFill>
          <a:blip r:embed="rId2"/>
          <a:stretch>
            <a:fillRect/>
          </a:stretch>
        </p:blipFill>
        <p:spPr>
          <a:xfrm>
            <a:off x="7462836" y="4873024"/>
            <a:ext cx="5721744" cy="3204176"/>
          </a:xfrm>
          <a:prstGeom prst="rect">
            <a:avLst/>
          </a:prstGeom>
        </p:spPr>
      </p:pic>
      <p:pic>
        <p:nvPicPr>
          <p:cNvPr id="4" name="Picture 3"/>
          <p:cNvPicPr>
            <a:picLocks noChangeAspect="1"/>
          </p:cNvPicPr>
          <p:nvPr/>
        </p:nvPicPr>
        <p:blipFill>
          <a:blip r:embed="rId3"/>
          <a:stretch>
            <a:fillRect/>
          </a:stretch>
        </p:blipFill>
        <p:spPr>
          <a:xfrm>
            <a:off x="7315200" y="1241125"/>
            <a:ext cx="5857875" cy="3343275"/>
          </a:xfrm>
          <a:prstGeom prst="rect">
            <a:avLst/>
          </a:prstGeom>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7541" indent="-271694" algn="ctr" eaLnBrk="1" hangingPunct="1">
              <a:spcBef>
                <a:spcPts val="0"/>
              </a:spcBef>
              <a:defRPr/>
            </a:pPr>
            <a:r>
              <a:rPr lang="en-US" sz="4700" b="1" dirty="0" smtClean="0">
                <a:solidFill>
                  <a:srgbClr val="002060"/>
                </a:solidFill>
                <a:latin typeface="Eras Medium ITC" pitchFamily="34" charset="0"/>
                <a:cs typeface="Arial" pitchFamily="34" charset="0"/>
              </a:rPr>
              <a:t>Genocide by Pakistani Army</a:t>
            </a:r>
          </a:p>
        </p:txBody>
      </p:sp>
      <p:sp>
        <p:nvSpPr>
          <p:cNvPr id="2" name="Rectangle 1"/>
          <p:cNvSpPr/>
          <p:nvPr/>
        </p:nvSpPr>
        <p:spPr>
          <a:xfrm>
            <a:off x="762000" y="1676399"/>
            <a:ext cx="6553200" cy="6001643"/>
          </a:xfrm>
          <a:prstGeom prst="rect">
            <a:avLst/>
          </a:prstGeom>
        </p:spPr>
        <p:txBody>
          <a:bodyPr wrap="square">
            <a:spAutoFit/>
          </a:bodyPr>
          <a:lstStyle/>
          <a:p>
            <a:pPr algn="just"/>
            <a:r>
              <a:rPr lang="en-GB" sz="3200" dirty="0">
                <a:latin typeface="Eras Medium ITC" panose="020B0602030504020804" pitchFamily="34" charset="0"/>
              </a:rPr>
              <a:t>According to the plan for operation Search Light two headquarters were established. </a:t>
            </a:r>
            <a:r>
              <a:rPr lang="en-GB" sz="3200" b="1" dirty="0">
                <a:latin typeface="Eras Medium ITC" panose="020B0602030504020804" pitchFamily="34" charset="0"/>
              </a:rPr>
              <a:t>Major General Rao Farman Ali </a:t>
            </a:r>
            <a:r>
              <a:rPr lang="en-GB" sz="3200" dirty="0">
                <a:latin typeface="Eras Medium ITC" panose="020B0602030504020804" pitchFamily="34" charset="0"/>
              </a:rPr>
              <a:t>with 57 Brigade under </a:t>
            </a:r>
            <a:r>
              <a:rPr lang="en-GB" sz="3200" b="1" dirty="0" err="1">
                <a:latin typeface="Eras Medium ITC" panose="020B0602030504020804" pitchFamily="34" charset="0"/>
              </a:rPr>
              <a:t>Brigedier</a:t>
            </a:r>
            <a:r>
              <a:rPr lang="en-GB" sz="3200" b="1" dirty="0">
                <a:latin typeface="Eras Medium ITC" panose="020B0602030504020804" pitchFamily="34" charset="0"/>
              </a:rPr>
              <a:t> </a:t>
            </a:r>
            <a:r>
              <a:rPr lang="en-GB" sz="3200" b="1" dirty="0" err="1">
                <a:latin typeface="Eras Medium ITC" panose="020B0602030504020804" pitchFamily="34" charset="0"/>
              </a:rPr>
              <a:t>Arbab</a:t>
            </a:r>
            <a:r>
              <a:rPr lang="en-GB" sz="3200" b="1" dirty="0">
                <a:latin typeface="Eras Medium ITC" panose="020B0602030504020804" pitchFamily="34" charset="0"/>
              </a:rPr>
              <a:t> </a:t>
            </a:r>
            <a:r>
              <a:rPr lang="en-GB" sz="3200" dirty="0">
                <a:latin typeface="Eras Medium ITC" panose="020B0602030504020804" pitchFamily="34" charset="0"/>
              </a:rPr>
              <a:t>was responsible for operation in Dhaka city and its suburbs while </a:t>
            </a:r>
            <a:r>
              <a:rPr lang="en-GB" sz="3200" b="1" dirty="0">
                <a:latin typeface="Eras Medium ITC" panose="020B0602030504020804" pitchFamily="34" charset="0"/>
              </a:rPr>
              <a:t>Major General </a:t>
            </a:r>
            <a:r>
              <a:rPr lang="en-GB" sz="3200" b="1" dirty="0" err="1">
                <a:latin typeface="Eras Medium ITC" panose="020B0602030504020804" pitchFamily="34" charset="0"/>
              </a:rPr>
              <a:t>Khadim</a:t>
            </a:r>
            <a:r>
              <a:rPr lang="en-GB" sz="3200" b="1" dirty="0">
                <a:latin typeface="Eras Medium ITC" panose="020B0602030504020804" pitchFamily="34" charset="0"/>
              </a:rPr>
              <a:t> Raja </a:t>
            </a:r>
            <a:r>
              <a:rPr lang="en-GB" sz="3200" dirty="0">
                <a:latin typeface="Eras Medium ITC" panose="020B0602030504020804" pitchFamily="34" charset="0"/>
              </a:rPr>
              <a:t>was given the responsibility of the rest of the province. </a:t>
            </a:r>
            <a:r>
              <a:rPr lang="en-GB" sz="3200" b="1" dirty="0">
                <a:latin typeface="Eras Medium ITC" panose="020B0602030504020804" pitchFamily="34" charset="0"/>
              </a:rPr>
              <a:t>Lieutenant General Tikka Khan</a:t>
            </a:r>
            <a:r>
              <a:rPr lang="en-GB" sz="3200" dirty="0">
                <a:latin typeface="Eras Medium ITC" panose="020B0602030504020804" pitchFamily="34" charset="0"/>
              </a:rPr>
              <a:t> assumed the overall charge of the operation. </a:t>
            </a:r>
          </a:p>
        </p:txBody>
      </p:sp>
      <p:pic>
        <p:nvPicPr>
          <p:cNvPr id="4" name="Picture 3"/>
          <p:cNvPicPr>
            <a:picLocks noChangeAspect="1"/>
          </p:cNvPicPr>
          <p:nvPr/>
        </p:nvPicPr>
        <p:blipFill>
          <a:blip r:embed="rId2"/>
          <a:stretch>
            <a:fillRect/>
          </a:stretch>
        </p:blipFill>
        <p:spPr>
          <a:xfrm>
            <a:off x="7543800" y="1676400"/>
            <a:ext cx="5638800" cy="6016657"/>
          </a:xfrm>
          <a:prstGeom prst="rect">
            <a:avLst/>
          </a:prstGeom>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04800" y="1238250"/>
            <a:ext cx="13868400" cy="7524750"/>
          </a:xfrm>
        </p:spPr>
        <p:txBody>
          <a:bodyPr>
            <a:noAutofit/>
          </a:bodyPr>
          <a:lstStyle/>
          <a:p>
            <a:pPr marL="356616" indent="-356616" algn="just" eaLnBrk="1" hangingPunct="1">
              <a:buFont typeface="Wingdings" pitchFamily="2" charset="2"/>
              <a:buChar char="q"/>
              <a:defRPr/>
            </a:pPr>
            <a:r>
              <a:rPr lang="en-US" sz="2900" dirty="0" smtClean="0">
                <a:latin typeface="Eras Medium ITC" pitchFamily="34" charset="0"/>
                <a:cs typeface="Arial" pitchFamily="34" charset="0"/>
              </a:rPr>
              <a:t>Moments after the crackdown began, Sheikh </a:t>
            </a:r>
            <a:r>
              <a:rPr lang="en-US" sz="2900" dirty="0" err="1" smtClean="0">
                <a:latin typeface="Eras Medium ITC" pitchFamily="34" charset="0"/>
                <a:cs typeface="Arial" pitchFamily="34" charset="0"/>
              </a:rPr>
              <a:t>Mujibur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declared independence at 12:30 a.m., 26 March. His declaration was transmitted through wireless to every place in the country. He said, </a:t>
            </a:r>
          </a:p>
          <a:p>
            <a:pPr marL="1560195" indent="-1560195" algn="just" eaLnBrk="1" hangingPunct="1">
              <a:buNone/>
              <a:tabLst>
                <a:tab pos="1411605" algn="l"/>
              </a:tabLst>
              <a:defRPr/>
            </a:pPr>
            <a:r>
              <a:rPr lang="en-US" sz="2900" dirty="0" smtClean="0">
                <a:latin typeface="Eras Medium ITC" pitchFamily="34" charset="0"/>
                <a:cs typeface="Arial" pitchFamily="34" charset="0"/>
              </a:rPr>
              <a:t>	</a:t>
            </a:r>
            <a:r>
              <a:rPr lang="en-US" sz="2800" i="1" dirty="0" smtClean="0">
                <a:latin typeface="Eras Medium ITC" pitchFamily="34" charset="0"/>
                <a:cs typeface="Arial" pitchFamily="34" charset="0"/>
              </a:rPr>
              <a:t>“This may be my last message; from this day onward Bangladesh is independent. I call upon the people of Bangladesh wherever you might be and with whatever you have, to resist the army of occupation to the last. Your struggle must go on until the last soldier of the Pakistan occupation army is expelled from the soil of Bangladesh. Final victory is ours.”</a:t>
            </a:r>
          </a:p>
          <a:p>
            <a:pPr marL="356616" indent="-356616" algn="just" eaLnBrk="1" fontAlgn="auto" hangingPunct="1">
              <a:spcAft>
                <a:spcPts val="0"/>
              </a:spcAft>
              <a:buFont typeface="Wingdings" pitchFamily="2" charset="2"/>
              <a:buChar char="q"/>
              <a:defRPr/>
            </a:pPr>
            <a:r>
              <a:rPr lang="en-US" sz="2900" dirty="0" smtClean="0">
                <a:latin typeface="Eras Medium ITC" pitchFamily="34" charset="0"/>
                <a:cs typeface="Arial" pitchFamily="34" charset="0"/>
              </a:rPr>
              <a:t>On 26 March 1971, Sheikh </a:t>
            </a:r>
            <a:r>
              <a:rPr lang="en-US" sz="2900" dirty="0" err="1" smtClean="0">
                <a:latin typeface="Eras Medium ITC" pitchFamily="34" charset="0"/>
                <a:cs typeface="Arial" pitchFamily="34" charset="0"/>
              </a:rPr>
              <a:t>Mujibur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was arrested from his </a:t>
            </a:r>
            <a:r>
              <a:rPr lang="en-US" sz="2900" dirty="0" err="1" smtClean="0">
                <a:latin typeface="Eras Medium ITC" pitchFamily="34" charset="0"/>
                <a:cs typeface="Arial" pitchFamily="34" charset="0"/>
              </a:rPr>
              <a:t>Dhanmondi</a:t>
            </a:r>
            <a:r>
              <a:rPr lang="en-US" sz="2900" dirty="0" smtClean="0">
                <a:latin typeface="Eras Medium ITC" pitchFamily="34" charset="0"/>
                <a:cs typeface="Arial" pitchFamily="34" charset="0"/>
              </a:rPr>
              <a:t> residence at 1:30 a.m.</a:t>
            </a:r>
          </a:p>
          <a:p>
            <a:pPr marL="356616" indent="-356616" algn="just" eaLnBrk="1" fontAlgn="auto" hangingPunct="1">
              <a:spcAft>
                <a:spcPts val="0"/>
              </a:spcAft>
              <a:buFont typeface="Wingdings" pitchFamily="2" charset="2"/>
              <a:buChar char="q"/>
              <a:defRPr/>
            </a:pPr>
            <a:r>
              <a:rPr lang="en-US" sz="2900" dirty="0" smtClean="0">
                <a:latin typeface="Eras Medium ITC" pitchFamily="34" charset="0"/>
                <a:cs typeface="Arial" pitchFamily="34" charset="0"/>
              </a:rPr>
              <a:t>Later Major </a:t>
            </a:r>
            <a:r>
              <a:rPr lang="en-US" sz="2900" dirty="0" err="1" smtClean="0">
                <a:latin typeface="Eras Medium ITC" pitchFamily="34" charset="0"/>
                <a:cs typeface="Arial" pitchFamily="34" charset="0"/>
              </a:rPr>
              <a:t>Ziaur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announced Bangladesh's independence on behalf of Sheikh </a:t>
            </a:r>
            <a:r>
              <a:rPr lang="en-US" sz="2900" dirty="0" err="1" smtClean="0">
                <a:latin typeface="Eras Medium ITC" pitchFamily="34" charset="0"/>
                <a:cs typeface="Arial" pitchFamily="34" charset="0"/>
              </a:rPr>
              <a:t>Mujibur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from </a:t>
            </a:r>
            <a:r>
              <a:rPr lang="en-US" sz="2900" dirty="0" err="1" smtClean="0">
                <a:latin typeface="Eras Medium ITC" pitchFamily="34" charset="0"/>
                <a:cs typeface="Arial" pitchFamily="34" charset="0"/>
              </a:rPr>
              <a:t>Kalurghat</a:t>
            </a:r>
            <a:r>
              <a:rPr lang="en-US" sz="2900" dirty="0" smtClean="0">
                <a:latin typeface="Eras Medium ITC" pitchFamily="34" charset="0"/>
                <a:cs typeface="Arial" pitchFamily="34" charset="0"/>
              </a:rPr>
              <a:t> radio station at Chittagong on 27</a:t>
            </a:r>
            <a:r>
              <a:rPr lang="en-US" sz="2900" baseline="30000" dirty="0" smtClean="0">
                <a:latin typeface="Eras Medium ITC" pitchFamily="34" charset="0"/>
                <a:cs typeface="Arial" pitchFamily="34" charset="0"/>
              </a:rPr>
              <a:t>th</a:t>
            </a:r>
            <a:r>
              <a:rPr lang="en-US" sz="2900" dirty="0" smtClean="0">
                <a:latin typeface="Eras Medium ITC" pitchFamily="34" charset="0"/>
                <a:cs typeface="Arial" pitchFamily="34" charset="0"/>
              </a:rPr>
              <a:t> March’1971. </a:t>
            </a:r>
          </a:p>
          <a:p>
            <a:pPr marL="1930400" lvl="1" indent="-1701800" algn="just" eaLnBrk="1" fontAlgn="auto" hangingPunct="1">
              <a:spcBef>
                <a:spcPts val="481"/>
              </a:spcBef>
              <a:spcAft>
                <a:spcPts val="0"/>
              </a:spcAft>
              <a:buNone/>
              <a:defRPr/>
            </a:pPr>
            <a:r>
              <a:rPr lang="en-US" sz="3300" b="1" dirty="0" smtClean="0">
                <a:solidFill>
                  <a:schemeClr val="accent1">
                    <a:lumMod val="75000"/>
                  </a:schemeClr>
                </a:solidFill>
                <a:latin typeface="Eras Medium ITC" pitchFamily="34" charset="0"/>
                <a:cs typeface="Arial" pitchFamily="34" charset="0"/>
              </a:rPr>
              <a:t>That was the historical background of the liberation war of Bangladesh.</a:t>
            </a:r>
          </a:p>
        </p:txBody>
      </p:sp>
      <p:sp>
        <p:nvSpPr>
          <p:cNvPr id="23555" name="Slide Number Placeholder 3"/>
          <p:cNvSpPr>
            <a:spLocks noGrp="1"/>
          </p:cNvSpPr>
          <p:nvPr>
            <p:ph type="sldNum" sz="quarter" idx="12"/>
          </p:nvPr>
        </p:nvSpPr>
        <p:spPr bwMode="auto">
          <a:noFill/>
          <a:ln>
            <a:miter lim="800000"/>
            <a:headEnd/>
            <a:tailEnd/>
          </a:ln>
        </p:spPr>
        <p:txBody>
          <a:bodyPr wrap="square" lIns="135847" tIns="67924" rIns="135847" bIns="67924" numCol="1" anchorCtr="0" compatLnSpc="1">
            <a:prstTxWarp prst="textNoShape">
              <a:avLst/>
            </a:prstTxWarp>
          </a:bodyPr>
          <a:lstStyle/>
          <a:p>
            <a:fld id="{172B8F4C-9E6B-4224-A43F-DA62E04C02E9}" type="slidenum">
              <a:rPr lang="en-US" smtClean="0">
                <a:latin typeface="Arial" pitchFamily="34" charset="0"/>
              </a:rPr>
              <a:pPr/>
              <a:t>16</a:t>
            </a:fld>
            <a:endParaRPr lang="en-US" smtClean="0">
              <a:latin typeface="Arial" pitchFamily="34" charset="0"/>
            </a:endParaRP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7541" indent="-271694" algn="ctr" eaLnBrk="1" hangingPunct="1">
              <a:defRPr/>
            </a:pPr>
            <a:r>
              <a:rPr lang="en-US" sz="4700" b="1" dirty="0" smtClean="0">
                <a:solidFill>
                  <a:srgbClr val="002060"/>
                </a:solidFill>
                <a:latin typeface="Eras Medium ITC" pitchFamily="34" charset="0"/>
                <a:cs typeface="Arial" pitchFamily="34" charset="0"/>
              </a:rPr>
              <a:t>Declaration of Independence</a:t>
            </a: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6705600" y="4572000"/>
            <a:ext cx="7620000" cy="3962400"/>
          </a:xfrm>
        </p:spPr>
        <p:txBody>
          <a:bodyPr>
            <a:normAutofit lnSpcReduction="10000"/>
          </a:bodyPr>
          <a:lstStyle/>
          <a:p>
            <a:pPr marL="405655" indent="-271223" algn="ctr" eaLnBrk="1" hangingPunct="1">
              <a:buNone/>
            </a:pPr>
            <a:r>
              <a:rPr lang="en-US" sz="3000" b="1" dirty="0" smtClean="0">
                <a:latin typeface="Eras Medium ITC" pitchFamily="34" charset="0"/>
                <a:cs typeface="Arial" pitchFamily="34" charset="0"/>
              </a:rPr>
              <a:t>The Cabinet </a:t>
            </a:r>
          </a:p>
          <a:p>
            <a:pPr marL="405655" indent="-271223" algn="just" eaLnBrk="1" hangingPunct="1">
              <a:buNone/>
            </a:pPr>
            <a:r>
              <a:rPr lang="en-US" sz="2600" dirty="0" smtClean="0">
                <a:latin typeface="Eras Medium ITC" pitchFamily="34" charset="0"/>
                <a:cs typeface="Arial" pitchFamily="34" charset="0"/>
              </a:rPr>
              <a:t>President : 	     	Sheikh </a:t>
            </a:r>
            <a:r>
              <a:rPr lang="en-US" sz="2600" dirty="0" err="1" smtClean="0">
                <a:latin typeface="Eras Medium ITC" pitchFamily="34" charset="0"/>
                <a:cs typeface="Arial" pitchFamily="34" charset="0"/>
              </a:rPr>
              <a:t>Mujibur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Rahman</a:t>
            </a:r>
            <a:r>
              <a:rPr lang="en-US" sz="2600" dirty="0" smtClean="0">
                <a:latin typeface="Eras Medium ITC" pitchFamily="34" charset="0"/>
                <a:cs typeface="Arial" pitchFamily="34" charset="0"/>
              </a:rPr>
              <a:t> </a:t>
            </a:r>
          </a:p>
          <a:p>
            <a:pPr marL="405655" indent="-271223" algn="just" eaLnBrk="1" hangingPunct="1">
              <a:buNone/>
            </a:pPr>
            <a:r>
              <a:rPr lang="en-US" sz="2600" dirty="0" smtClean="0">
                <a:latin typeface="Eras Medium ITC" pitchFamily="34" charset="0"/>
                <a:cs typeface="Arial" pitchFamily="34" charset="0"/>
              </a:rPr>
              <a:t>Vice President:	</a:t>
            </a:r>
            <a:r>
              <a:rPr lang="en-US" sz="2600" dirty="0" err="1" smtClean="0">
                <a:latin typeface="Eras Medium ITC" pitchFamily="34" charset="0"/>
                <a:cs typeface="Arial" pitchFamily="34" charset="0"/>
              </a:rPr>
              <a:t>Syed</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Nazrul</a:t>
            </a:r>
            <a:r>
              <a:rPr lang="en-US" sz="2600" dirty="0" smtClean="0">
                <a:latin typeface="Eras Medium ITC" pitchFamily="34" charset="0"/>
                <a:cs typeface="Arial" pitchFamily="34" charset="0"/>
              </a:rPr>
              <a:t> Islam</a:t>
            </a:r>
          </a:p>
          <a:p>
            <a:pPr marL="405655" indent="-271223" algn="just" eaLnBrk="1" hangingPunct="1">
              <a:buNone/>
            </a:pPr>
            <a:r>
              <a:rPr lang="en-US" sz="2600" dirty="0" smtClean="0">
                <a:latin typeface="Eras Medium ITC" pitchFamily="34" charset="0"/>
                <a:cs typeface="Arial" pitchFamily="34" charset="0"/>
              </a:rPr>
              <a:t>Prime Minister:	</a:t>
            </a:r>
            <a:r>
              <a:rPr lang="en-US" sz="2600" dirty="0" err="1" smtClean="0">
                <a:latin typeface="Eras Medium ITC" pitchFamily="34" charset="0"/>
                <a:cs typeface="Arial" pitchFamily="34" charset="0"/>
              </a:rPr>
              <a:t>Tajuddin</a:t>
            </a:r>
            <a:r>
              <a:rPr lang="en-US" sz="2600" dirty="0" smtClean="0">
                <a:latin typeface="Eras Medium ITC" pitchFamily="34" charset="0"/>
                <a:cs typeface="Arial" pitchFamily="34" charset="0"/>
              </a:rPr>
              <a:t> Ahmad 	</a:t>
            </a:r>
          </a:p>
          <a:p>
            <a:pPr marL="405655" indent="-271223" algn="just" eaLnBrk="1" hangingPunct="1">
              <a:buNone/>
            </a:pPr>
            <a:r>
              <a:rPr lang="en-US" sz="2600" dirty="0" smtClean="0">
                <a:latin typeface="Eras Medium ITC" pitchFamily="34" charset="0"/>
                <a:cs typeface="Arial" pitchFamily="34" charset="0"/>
              </a:rPr>
              <a:t>Defense Minister:	Colonel M. A. G. </a:t>
            </a:r>
            <a:r>
              <a:rPr lang="en-US" sz="2600" dirty="0" err="1" smtClean="0">
                <a:latin typeface="Eras Medium ITC" pitchFamily="34" charset="0"/>
                <a:cs typeface="Arial" pitchFamily="34" charset="0"/>
              </a:rPr>
              <a:t>Osmani</a:t>
            </a:r>
            <a:endParaRPr lang="en-US" sz="2600" dirty="0" smtClean="0">
              <a:latin typeface="Eras Medium ITC" pitchFamily="34" charset="0"/>
              <a:cs typeface="Arial" pitchFamily="34" charset="0"/>
            </a:endParaRPr>
          </a:p>
          <a:p>
            <a:pPr marL="405655" indent="-271223" algn="just" eaLnBrk="1" hangingPunct="1">
              <a:buNone/>
            </a:pPr>
            <a:r>
              <a:rPr lang="en-US" sz="2600" dirty="0" smtClean="0">
                <a:latin typeface="Eras Medium ITC" pitchFamily="34" charset="0"/>
                <a:cs typeface="Arial" pitchFamily="34" charset="0"/>
              </a:rPr>
              <a:t>Finance Minister:  Mansur Ali 	</a:t>
            </a:r>
          </a:p>
          <a:p>
            <a:pPr marL="405655" indent="-271223" algn="just" eaLnBrk="1" hangingPunct="1">
              <a:buNone/>
            </a:pPr>
            <a:r>
              <a:rPr lang="en-US" sz="2600" dirty="0" smtClean="0">
                <a:latin typeface="Eras Medium ITC" pitchFamily="34" charset="0"/>
                <a:cs typeface="Arial" pitchFamily="34" charset="0"/>
              </a:rPr>
              <a:t>Home Minister:     A H M </a:t>
            </a:r>
            <a:r>
              <a:rPr lang="en-US" sz="2600" dirty="0" err="1" smtClean="0">
                <a:latin typeface="Eras Medium ITC" pitchFamily="34" charset="0"/>
                <a:cs typeface="Arial" pitchFamily="34" charset="0"/>
              </a:rPr>
              <a:t>Qamaruzzaman</a:t>
            </a:r>
            <a:r>
              <a:rPr lang="en-US" sz="2600" dirty="0" smtClean="0">
                <a:latin typeface="Eras Medium ITC" pitchFamily="34" charset="0"/>
                <a:cs typeface="Arial" pitchFamily="34" charset="0"/>
              </a:rPr>
              <a:t> </a:t>
            </a:r>
          </a:p>
          <a:p>
            <a:pPr marL="405655" indent="-271223" algn="just" eaLnBrk="1" hangingPunct="1">
              <a:buNone/>
            </a:pPr>
            <a:r>
              <a:rPr lang="en-US" sz="2600" dirty="0" smtClean="0">
                <a:latin typeface="Eras Medium ITC" pitchFamily="34" charset="0"/>
                <a:cs typeface="Arial" pitchFamily="34" charset="0"/>
              </a:rPr>
              <a:t>Foreign Minister:  </a:t>
            </a:r>
            <a:r>
              <a:rPr lang="en-US" sz="2600" dirty="0" err="1" smtClean="0">
                <a:latin typeface="Eras Medium ITC" pitchFamily="34" charset="0"/>
                <a:cs typeface="Arial" pitchFamily="34" charset="0"/>
              </a:rPr>
              <a:t>Khondaker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Mostaq</a:t>
            </a:r>
            <a:endParaRPr lang="en-US" sz="2600" dirty="0" smtClean="0">
              <a:latin typeface="Eras Medium ITC" pitchFamily="34" charset="0"/>
              <a:cs typeface="Arial" pitchFamily="34" charset="0"/>
            </a:endParaRPr>
          </a:p>
        </p:txBody>
      </p:sp>
      <p:pic>
        <p:nvPicPr>
          <p:cNvPr id="24580" name="Picture 2" descr="https://encrypted-tbn3.gstatic.com/images?q=tbn:ANd9GcSEIACspN8SkA5sS6rPW0SG388dZMVV5CG-rZsD0xsZkOnP7MVbig"/>
          <p:cNvPicPr>
            <a:picLocks noChangeAspect="1" noChangeArrowheads="1"/>
          </p:cNvPicPr>
          <p:nvPr/>
        </p:nvPicPr>
        <p:blipFill>
          <a:blip r:embed="rId3"/>
          <a:srcRect/>
          <a:stretch>
            <a:fillRect/>
          </a:stretch>
        </p:blipFill>
        <p:spPr bwMode="auto">
          <a:xfrm>
            <a:off x="0" y="4953000"/>
            <a:ext cx="6319520" cy="3638550"/>
          </a:xfrm>
          <a:prstGeom prst="rect">
            <a:avLst/>
          </a:prstGeom>
          <a:noFill/>
          <a:ln w="9525">
            <a:noFill/>
            <a:miter lim="800000"/>
            <a:headEnd/>
            <a:tailEnd/>
          </a:ln>
        </p:spPr>
      </p:pic>
      <p:sp>
        <p:nvSpPr>
          <p:cNvPr id="24581" name="Rectangle 3"/>
          <p:cNvSpPr txBox="1">
            <a:spLocks noChangeArrowheads="1"/>
          </p:cNvSpPr>
          <p:nvPr/>
        </p:nvSpPr>
        <p:spPr bwMode="auto">
          <a:xfrm>
            <a:off x="243840" y="1238250"/>
            <a:ext cx="14386560" cy="2952750"/>
          </a:xfrm>
          <a:prstGeom prst="rect">
            <a:avLst/>
          </a:prstGeom>
          <a:noFill/>
          <a:ln w="9525">
            <a:noFill/>
            <a:miter lim="800000"/>
            <a:headEnd/>
            <a:tailEnd/>
          </a:ln>
        </p:spPr>
        <p:txBody>
          <a:bodyPr lIns="135847" tIns="67924" rIns="135847" bIns="67924"/>
          <a:lstStyle/>
          <a:p>
            <a:pPr marL="405655" indent="-271223" algn="just" eaLnBrk="1" hangingPunct="1">
              <a:spcBef>
                <a:spcPts val="594"/>
              </a:spcBef>
              <a:buClr>
                <a:schemeClr val="accent1"/>
              </a:buClr>
              <a:buSzPct val="68000"/>
            </a:pPr>
            <a:r>
              <a:rPr lang="en-US" sz="3100" dirty="0" smtClean="0">
                <a:latin typeface="Eras Medium ITC" pitchFamily="34" charset="0"/>
                <a:cs typeface="Arial" pitchFamily="34" charset="0"/>
              </a:rPr>
              <a:t> The </a:t>
            </a:r>
            <a:r>
              <a:rPr lang="en-US" sz="3100" dirty="0">
                <a:latin typeface="Eras Medium ITC" pitchFamily="34" charset="0"/>
                <a:cs typeface="Arial" pitchFamily="34" charset="0"/>
              </a:rPr>
              <a:t>Provisional Government of the People's Republic of Bangladesh was established following the declaration of independence of East Pakistan on 10 April 1971. It was the supreme leadership of the Bangladeshi liberation movement. The provisional government was formed in the town of </a:t>
            </a:r>
            <a:r>
              <a:rPr lang="en-US" sz="3100" dirty="0" err="1">
                <a:latin typeface="Eras Medium ITC" pitchFamily="34" charset="0"/>
                <a:cs typeface="Arial" pitchFamily="34" charset="0"/>
              </a:rPr>
              <a:t>Mujibnagar</a:t>
            </a:r>
            <a:r>
              <a:rPr lang="en-US" sz="3100" dirty="0">
                <a:latin typeface="Eras Medium ITC" pitchFamily="34" charset="0"/>
                <a:cs typeface="Arial" pitchFamily="34" charset="0"/>
              </a:rPr>
              <a:t> (formerly </a:t>
            </a:r>
            <a:r>
              <a:rPr lang="en-US" sz="3100" dirty="0" err="1">
                <a:latin typeface="Eras Medium ITC" pitchFamily="34" charset="0"/>
                <a:cs typeface="Arial" pitchFamily="34" charset="0"/>
              </a:rPr>
              <a:t>Baidyanathtala</a:t>
            </a:r>
            <a:r>
              <a:rPr lang="en-US" sz="3100" dirty="0">
                <a:latin typeface="Eras Medium ITC" pitchFamily="34" charset="0"/>
                <a:cs typeface="Arial" pitchFamily="34" charset="0"/>
              </a:rPr>
              <a:t>). Its capital in exile was Calcutta.  Its chief executive was </a:t>
            </a:r>
            <a:r>
              <a:rPr lang="en-US" sz="3100" dirty="0" err="1">
                <a:latin typeface="Eras Medium ITC" pitchFamily="34" charset="0"/>
                <a:cs typeface="Arial" pitchFamily="34" charset="0"/>
              </a:rPr>
              <a:t>Tajuddin</a:t>
            </a:r>
            <a:r>
              <a:rPr lang="en-US" sz="3100" dirty="0">
                <a:latin typeface="Eras Medium ITC" pitchFamily="34" charset="0"/>
                <a:cs typeface="Arial" pitchFamily="34" charset="0"/>
              </a:rPr>
              <a:t> Ahmad, the first Bangladeshi Prime Minister</a:t>
            </a:r>
            <a:r>
              <a:rPr lang="en-US" sz="3100" dirty="0" smtClean="0">
                <a:latin typeface="Eras Medium ITC" pitchFamily="34" charset="0"/>
                <a:cs typeface="Arial" pitchFamily="34" charset="0"/>
              </a:rPr>
              <a:t>.</a:t>
            </a:r>
            <a:endParaRPr lang="en-US" sz="3100" b="1" dirty="0">
              <a:latin typeface="Eras Medium ITC" pitchFamily="34" charset="0"/>
              <a:cs typeface="Arial" pitchFamily="34" charset="0"/>
            </a:endParaRP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5655" indent="-271223" algn="ctr" eaLnBrk="1" hangingPunct="1">
              <a:spcBef>
                <a:spcPts val="594"/>
              </a:spcBef>
              <a:buClr>
                <a:schemeClr val="accent1"/>
              </a:buClr>
              <a:buSzPct val="68000"/>
            </a:pPr>
            <a:r>
              <a:rPr lang="en-US" sz="4700" b="1" dirty="0" smtClean="0">
                <a:latin typeface="Eras Medium ITC" pitchFamily="34" charset="0"/>
                <a:cs typeface="Arial" pitchFamily="34" charset="0"/>
              </a:rPr>
              <a:t>Provisional or </a:t>
            </a:r>
            <a:r>
              <a:rPr lang="en-US" sz="4700" b="1" dirty="0" err="1" smtClean="0">
                <a:latin typeface="Eras Medium ITC" pitchFamily="34" charset="0"/>
                <a:cs typeface="Arial" pitchFamily="34" charset="0"/>
              </a:rPr>
              <a:t>Mujibnagar</a:t>
            </a:r>
            <a:r>
              <a:rPr lang="en-US" sz="4700" b="1" dirty="0" smtClean="0">
                <a:latin typeface="Eras Medium ITC" pitchFamily="34" charset="0"/>
                <a:cs typeface="Arial" pitchFamily="34" charset="0"/>
              </a:rPr>
              <a:t> Government</a:t>
            </a:r>
            <a:endParaRPr lang="en-US" sz="4700" b="1" dirty="0">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
            <a:ext cx="146304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5655" indent="-271223" algn="ctr" eaLnBrk="1" hangingPunct="1">
              <a:spcBef>
                <a:spcPts val="594"/>
              </a:spcBef>
              <a:buClr>
                <a:schemeClr val="accent1"/>
              </a:buClr>
              <a:buSzPct val="68000"/>
            </a:pPr>
            <a:r>
              <a:rPr lang="en-US" sz="4800" b="1" dirty="0" smtClean="0">
                <a:latin typeface="Eras Medium ITC" pitchFamily="34" charset="0"/>
                <a:cs typeface="Arial" pitchFamily="34" charset="0"/>
              </a:rPr>
              <a:t>Genesis of </a:t>
            </a:r>
            <a:r>
              <a:rPr lang="en-US" sz="4800" b="1" dirty="0" err="1" smtClean="0">
                <a:latin typeface="Eras Medium ITC" pitchFamily="34" charset="0"/>
                <a:cs typeface="Arial" pitchFamily="34" charset="0"/>
              </a:rPr>
              <a:t>Mukti</a:t>
            </a:r>
            <a:r>
              <a:rPr lang="en-US" sz="4800" b="1" dirty="0" smtClean="0">
                <a:latin typeface="Eras Medium ITC" pitchFamily="34" charset="0"/>
                <a:cs typeface="Arial" pitchFamily="34" charset="0"/>
              </a:rPr>
              <a:t> </a:t>
            </a:r>
            <a:r>
              <a:rPr lang="en-US" sz="4800" b="1" dirty="0" err="1" smtClean="0">
                <a:latin typeface="Eras Medium ITC" pitchFamily="34" charset="0"/>
                <a:cs typeface="Arial" pitchFamily="34" charset="0"/>
              </a:rPr>
              <a:t>Bahini</a:t>
            </a:r>
            <a:r>
              <a:rPr lang="en-US" sz="4800" b="1" dirty="0" smtClean="0">
                <a:latin typeface="Eras Medium ITC" pitchFamily="34" charset="0"/>
                <a:cs typeface="Arial" pitchFamily="34" charset="0"/>
              </a:rPr>
              <a:t> and </a:t>
            </a:r>
            <a:r>
              <a:rPr lang="en-US" sz="4700" b="1" dirty="0" smtClean="0">
                <a:latin typeface="Eras Medium ITC" pitchFamily="34" charset="0"/>
                <a:cs typeface="Arial" pitchFamily="34" charset="0"/>
              </a:rPr>
              <a:t>Fight Back</a:t>
            </a:r>
            <a:endParaRPr lang="en-US" sz="4700" b="1" dirty="0">
              <a:latin typeface="Eras Medium ITC" pitchFamily="34" charset="0"/>
              <a:cs typeface="Arial" pitchFamily="34" charset="0"/>
            </a:endParaRPr>
          </a:p>
        </p:txBody>
      </p:sp>
      <p:sp>
        <p:nvSpPr>
          <p:cNvPr id="9" name="Rectangle 3"/>
          <p:cNvSpPr txBox="1">
            <a:spLocks noChangeArrowheads="1"/>
          </p:cNvSpPr>
          <p:nvPr/>
        </p:nvSpPr>
        <p:spPr bwMode="auto">
          <a:xfrm>
            <a:off x="381000" y="1143000"/>
            <a:ext cx="14020800" cy="8001000"/>
          </a:xfrm>
          <a:prstGeom prst="rect">
            <a:avLst/>
          </a:prstGeom>
          <a:noFill/>
          <a:ln w="9525">
            <a:noFill/>
            <a:miter lim="800000"/>
            <a:headEnd/>
            <a:tailEnd/>
          </a:ln>
        </p:spPr>
        <p:txBody>
          <a:bodyPr lIns="135847" tIns="67924" rIns="135847" bIns="67924"/>
          <a:lstStyle/>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The first attempt to coordinate war efforts was made in April 1971 in </a:t>
            </a:r>
            <a:r>
              <a:rPr lang="en-US" sz="2600" dirty="0" err="1" smtClean="0">
                <a:latin typeface="Eras Medium ITC" pitchFamily="34" charset="0"/>
                <a:cs typeface="Arial" pitchFamily="34" charset="0"/>
              </a:rPr>
              <a:t>Teliapara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Sylhet</a:t>
            </a:r>
            <a:r>
              <a:rPr lang="en-US" sz="2600" dirty="0" smtClean="0">
                <a:latin typeface="Eras Medium ITC" pitchFamily="34" charset="0"/>
                <a:cs typeface="Arial" pitchFamily="34" charset="0"/>
              </a:rPr>
              <a:t>), where a number of senior Bengali military commanders. </a:t>
            </a:r>
          </a:p>
          <a:p>
            <a:pPr algn="just" eaLnBrk="1" hangingPunct="1">
              <a:spcBef>
                <a:spcPts val="0"/>
              </a:spcBef>
              <a:buClr>
                <a:schemeClr val="accent1"/>
              </a:buClr>
              <a:buSzPct val="68000"/>
            </a:pPr>
            <a:endParaRPr lang="en-US" sz="500" dirty="0" smtClean="0">
              <a:latin typeface="Eras Medium ITC" pitchFamily="34" charset="0"/>
              <a:cs typeface="Arial" pitchFamily="34" charset="0"/>
            </a:endParaRPr>
          </a:p>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Later </a:t>
            </a:r>
            <a:r>
              <a:rPr lang="en-US" sz="2600" dirty="0" err="1" smtClean="0">
                <a:latin typeface="Eras Medium ITC" pitchFamily="34" charset="0"/>
                <a:cs typeface="Arial" pitchFamily="34" charset="0"/>
              </a:rPr>
              <a:t>Mukti</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was dynamically formed by Bengali regulars and civilians after the proclamation of Bangladesh's independence. </a:t>
            </a:r>
          </a:p>
          <a:p>
            <a:pPr algn="just" eaLnBrk="1" hangingPunct="1">
              <a:spcBef>
                <a:spcPts val="0"/>
              </a:spcBef>
              <a:buClr>
                <a:schemeClr val="accent1"/>
              </a:buClr>
              <a:buSzPct val="68000"/>
            </a:pPr>
            <a:endParaRPr lang="en-US" sz="500" dirty="0" smtClean="0">
              <a:latin typeface="Eras Medium ITC" pitchFamily="34" charset="0"/>
              <a:cs typeface="Arial" pitchFamily="34" charset="0"/>
            </a:endParaRPr>
          </a:p>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Bangladesh divided into 11 sectors and 69 subsectors in order to consolidate war efforts. The position of commander in chief of the Bangladesh armed forces was given to </a:t>
            </a:r>
            <a:r>
              <a:rPr lang="en-US" sz="2600" b="1" dirty="0" smtClean="0">
                <a:latin typeface="Eras Medium ITC" pitchFamily="34" charset="0"/>
                <a:cs typeface="Arial" pitchFamily="34" charset="0"/>
              </a:rPr>
              <a:t>Colonel M.A.G. </a:t>
            </a:r>
            <a:r>
              <a:rPr lang="en-US" sz="2600" b="1" dirty="0" err="1" smtClean="0">
                <a:latin typeface="Eras Medium ITC" pitchFamily="34" charset="0"/>
                <a:cs typeface="Arial" pitchFamily="34" charset="0"/>
              </a:rPr>
              <a:t>Osmani</a:t>
            </a:r>
            <a:r>
              <a:rPr lang="en-US" sz="2600" b="1" dirty="0" smtClean="0">
                <a:latin typeface="Eras Medium ITC" pitchFamily="34" charset="0"/>
                <a:cs typeface="Arial" pitchFamily="34" charset="0"/>
              </a:rPr>
              <a:t>.</a:t>
            </a:r>
          </a:p>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The total number of fighters available at the moment included about 18000 regular forces, about 150 officers and around 130000 guerrillas. In addition to that, there were many independent forces of guerrillas.</a:t>
            </a:r>
          </a:p>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Three brigades were formed in July, September and October and were named after respective commanders.</a:t>
            </a:r>
          </a:p>
          <a:p>
            <a:pPr algn="ctr" eaLnBrk="1" hangingPunct="1">
              <a:spcBef>
                <a:spcPts val="0"/>
              </a:spcBef>
              <a:buClr>
                <a:schemeClr val="accent1"/>
              </a:buClr>
              <a:buSzPct val="68000"/>
            </a:pPr>
            <a:r>
              <a:rPr lang="en-US" sz="2600" b="1" dirty="0" smtClean="0">
                <a:latin typeface="Eras Medium ITC" pitchFamily="34" charset="0"/>
                <a:cs typeface="Arial" pitchFamily="34" charset="0"/>
              </a:rPr>
              <a:t>Z-force: Commander: Lt. Col. </a:t>
            </a:r>
            <a:r>
              <a:rPr lang="en-US" sz="2600" b="1" dirty="0" err="1" smtClean="0">
                <a:latin typeface="Eras Medium ITC" pitchFamily="34" charset="0"/>
                <a:cs typeface="Arial" pitchFamily="34" charset="0"/>
              </a:rPr>
              <a:t>Ziaur</a:t>
            </a:r>
            <a:r>
              <a:rPr lang="en-US" sz="2600" b="1" dirty="0" smtClean="0">
                <a:latin typeface="Eras Medium ITC" pitchFamily="34" charset="0"/>
                <a:cs typeface="Arial" pitchFamily="34" charset="0"/>
              </a:rPr>
              <a:t> </a:t>
            </a:r>
            <a:r>
              <a:rPr lang="en-US" sz="2600" b="1" dirty="0" err="1" smtClean="0">
                <a:latin typeface="Eras Medium ITC" pitchFamily="34" charset="0"/>
                <a:cs typeface="Arial" pitchFamily="34" charset="0"/>
              </a:rPr>
              <a:t>Rahman</a:t>
            </a:r>
            <a:endParaRPr lang="en-US" sz="2600" b="1" dirty="0" smtClean="0">
              <a:latin typeface="Eras Medium ITC" pitchFamily="34" charset="0"/>
              <a:cs typeface="Arial" pitchFamily="34" charset="0"/>
            </a:endParaRPr>
          </a:p>
          <a:p>
            <a:pPr algn="ctr" eaLnBrk="1" hangingPunct="1">
              <a:spcBef>
                <a:spcPts val="0"/>
              </a:spcBef>
              <a:buClr>
                <a:schemeClr val="accent1"/>
              </a:buClr>
              <a:buSzPct val="68000"/>
            </a:pPr>
            <a:r>
              <a:rPr lang="en-US" sz="2600" b="1" dirty="0" smtClean="0">
                <a:latin typeface="Eras Medium ITC" pitchFamily="34" charset="0"/>
                <a:cs typeface="Arial" pitchFamily="34" charset="0"/>
              </a:rPr>
              <a:t>K-force: Commander: Lt. Col. </a:t>
            </a:r>
            <a:r>
              <a:rPr lang="en-US" sz="2600" b="1" dirty="0" err="1" smtClean="0">
                <a:latin typeface="Eras Medium ITC" pitchFamily="34" charset="0"/>
                <a:cs typeface="Arial" pitchFamily="34" charset="0"/>
              </a:rPr>
              <a:t>Khaled</a:t>
            </a:r>
            <a:r>
              <a:rPr lang="en-US" sz="2600" b="1" dirty="0" smtClean="0">
                <a:latin typeface="Eras Medium ITC" pitchFamily="34" charset="0"/>
                <a:cs typeface="Arial" pitchFamily="34" charset="0"/>
              </a:rPr>
              <a:t> </a:t>
            </a:r>
            <a:r>
              <a:rPr lang="en-US" sz="2600" b="1" dirty="0" err="1" smtClean="0">
                <a:latin typeface="Eras Medium ITC" pitchFamily="34" charset="0"/>
                <a:cs typeface="Arial" pitchFamily="34" charset="0"/>
              </a:rPr>
              <a:t>Mosharraf</a:t>
            </a:r>
            <a:endParaRPr lang="en-US" sz="2600" b="1" dirty="0" smtClean="0">
              <a:latin typeface="Eras Medium ITC" pitchFamily="34" charset="0"/>
              <a:cs typeface="Arial" pitchFamily="34" charset="0"/>
            </a:endParaRPr>
          </a:p>
          <a:p>
            <a:pPr algn="ctr" eaLnBrk="1" hangingPunct="1">
              <a:spcBef>
                <a:spcPts val="0"/>
              </a:spcBef>
              <a:buClr>
                <a:schemeClr val="accent1"/>
              </a:buClr>
              <a:buSzPct val="68000"/>
            </a:pPr>
            <a:r>
              <a:rPr lang="en-US" sz="2600" b="1" dirty="0" smtClean="0">
                <a:latin typeface="Eras Medium ITC" pitchFamily="34" charset="0"/>
                <a:cs typeface="Arial" pitchFamily="34" charset="0"/>
              </a:rPr>
              <a:t>S-force: Commander: Lt. Col. K M </a:t>
            </a:r>
            <a:r>
              <a:rPr lang="en-US" sz="2600" b="1" dirty="0" err="1" smtClean="0">
                <a:latin typeface="Eras Medium ITC" pitchFamily="34" charset="0"/>
                <a:cs typeface="Arial" pitchFamily="34" charset="0"/>
              </a:rPr>
              <a:t>Shafiullah</a:t>
            </a:r>
            <a:endParaRPr lang="en-US" sz="2600" b="1" dirty="0" smtClean="0">
              <a:latin typeface="Eras Medium ITC" pitchFamily="34" charset="0"/>
              <a:cs typeface="Arial" pitchFamily="34" charset="0"/>
            </a:endParaRPr>
          </a:p>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Besides </a:t>
            </a:r>
            <a:r>
              <a:rPr lang="en-US" sz="2600" dirty="0" err="1" smtClean="0">
                <a:latin typeface="Eras Medium ITC" pitchFamily="34" charset="0"/>
                <a:cs typeface="Arial" pitchFamily="34" charset="0"/>
              </a:rPr>
              <a:t>Mukti</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many other </a:t>
            </a:r>
            <a:r>
              <a:rPr lang="en-US" sz="2600" dirty="0" err="1" smtClean="0">
                <a:latin typeface="Eras Medium ITC" pitchFamily="34" charset="0"/>
                <a:cs typeface="Arial" pitchFamily="34" charset="0"/>
              </a:rPr>
              <a:t>Bahinis</a:t>
            </a:r>
            <a:r>
              <a:rPr lang="en-US" sz="2600" dirty="0" smtClean="0">
                <a:latin typeface="Eras Medium ITC" pitchFamily="34" charset="0"/>
                <a:cs typeface="Arial" pitchFamily="34" charset="0"/>
              </a:rPr>
              <a:t> were organized inside Bangladesh at different places to fight Pakistan Army. These </a:t>
            </a:r>
            <a:r>
              <a:rPr lang="en-US" sz="2600" dirty="0" err="1" smtClean="0">
                <a:latin typeface="Eras Medium ITC" pitchFamily="34" charset="0"/>
                <a:cs typeface="Arial" pitchFamily="34" charset="0"/>
              </a:rPr>
              <a:t>Bahinis</a:t>
            </a:r>
            <a:r>
              <a:rPr lang="en-US" sz="2600" dirty="0" smtClean="0">
                <a:latin typeface="Eras Medium ITC" pitchFamily="34" charset="0"/>
                <a:cs typeface="Arial" pitchFamily="34" charset="0"/>
              </a:rPr>
              <a:t> included Kader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a:t>
            </a:r>
            <a:r>
              <a:rPr lang="en-US" sz="2600" dirty="0" err="1" smtClean="0">
                <a:latin typeface="Eras Medium ITC" pitchFamily="34" charset="0"/>
                <a:cs typeface="Arial" pitchFamily="34" charset="0"/>
              </a:rPr>
              <a:t>Tangail</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Mirza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a:t>
            </a:r>
            <a:r>
              <a:rPr lang="en-US" sz="2600" dirty="0" err="1" smtClean="0">
                <a:latin typeface="Eras Medium ITC" pitchFamily="34" charset="0"/>
                <a:cs typeface="Arial" pitchFamily="34" charset="0"/>
              </a:rPr>
              <a:t>Sirajganj</a:t>
            </a:r>
            <a:r>
              <a:rPr lang="en-US" sz="2600" dirty="0" smtClean="0">
                <a:latin typeface="Eras Medium ITC" pitchFamily="34" charset="0"/>
                <a:cs typeface="Arial" pitchFamily="34" charset="0"/>
              </a:rPr>
              <a:t>, Akbar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a:t>
            </a:r>
            <a:r>
              <a:rPr lang="en-US" sz="2600" dirty="0" err="1" smtClean="0">
                <a:latin typeface="Eras Medium ITC" pitchFamily="34" charset="0"/>
                <a:cs typeface="Arial" pitchFamily="34" charset="0"/>
              </a:rPr>
              <a:t>Jhenaidah</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Hemayet</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a:t>
            </a:r>
            <a:r>
              <a:rPr lang="en-US" sz="2600" dirty="0" err="1" smtClean="0">
                <a:latin typeface="Eras Medium ITC" pitchFamily="34" charset="0"/>
                <a:cs typeface="Arial" pitchFamily="34" charset="0"/>
              </a:rPr>
              <a:t>Faridpur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Quddus</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Molla</a:t>
            </a:r>
            <a:r>
              <a:rPr lang="en-US" sz="2600" dirty="0" smtClean="0">
                <a:latin typeface="Eras Medium ITC" pitchFamily="34" charset="0"/>
                <a:cs typeface="Arial" pitchFamily="34" charset="0"/>
              </a:rPr>
              <a:t> and </a:t>
            </a:r>
            <a:r>
              <a:rPr lang="en-US" sz="2600" dirty="0" err="1" smtClean="0">
                <a:latin typeface="Eras Medium ITC" pitchFamily="34" charset="0"/>
                <a:cs typeface="Arial" pitchFamily="34" charset="0"/>
              </a:rPr>
              <a:t>Gafur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Barisal, and </a:t>
            </a:r>
            <a:r>
              <a:rPr lang="en-US" sz="2600" dirty="0" err="1" smtClean="0">
                <a:latin typeface="Eras Medium ITC" pitchFamily="34" charset="0"/>
                <a:cs typeface="Arial" pitchFamily="34" charset="0"/>
              </a:rPr>
              <a:t>Aftab</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a:t>
            </a:r>
            <a:r>
              <a:rPr lang="en-US" sz="2600" dirty="0" err="1" smtClean="0">
                <a:latin typeface="Eras Medium ITC" pitchFamily="34" charset="0"/>
                <a:cs typeface="Arial" pitchFamily="34" charset="0"/>
              </a:rPr>
              <a:t>Mymensingh</a:t>
            </a:r>
            <a:r>
              <a:rPr lang="en-US" sz="2600" dirty="0" smtClean="0">
                <a:latin typeface="Eras Medium ITC" pitchFamily="34" charset="0"/>
                <a:cs typeface="Arial" pitchFamily="34" charset="0"/>
              </a:rPr>
              <a:t>.</a:t>
            </a:r>
            <a:endParaRPr lang="en-US" sz="2600" dirty="0">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ln>
            <a:miter lim="800000"/>
            <a:headEnd/>
            <a:tailEnd/>
          </a:ln>
        </p:spPr>
        <p:txBody>
          <a:bodyPr wrap="square" lIns="135847" tIns="67924" rIns="135847" bIns="67924" numCol="1" anchorCtr="0" compatLnSpc="1">
            <a:prstTxWarp prst="textNoShape">
              <a:avLst/>
            </a:prstTxWarp>
          </a:bodyPr>
          <a:lstStyle/>
          <a:p>
            <a:fld id="{A531227C-CFF4-4F38-8700-EE1EC1F68C17}" type="slidenum">
              <a:rPr lang="en-US" smtClean="0">
                <a:latin typeface="Arial" pitchFamily="34" charset="0"/>
              </a:rPr>
              <a:pPr/>
              <a:t>19</a:t>
            </a:fld>
            <a:endParaRPr lang="en-US" smtClean="0">
              <a:latin typeface="Arial" pitchFamily="34" charset="0"/>
            </a:endParaRPr>
          </a:p>
        </p:txBody>
      </p:sp>
      <p:sp>
        <p:nvSpPr>
          <p:cNvPr id="10" name="Rectangle 22"/>
          <p:cNvSpPr txBox="1">
            <a:spLocks noChangeArrowheads="1"/>
          </p:cNvSpPr>
          <p:nvPr/>
        </p:nvSpPr>
        <p:spPr bwMode="auto">
          <a:xfrm>
            <a:off x="711200" y="1117600"/>
            <a:ext cx="13512800" cy="6883400"/>
          </a:xfrm>
          <a:prstGeom prst="rect">
            <a:avLst/>
          </a:prstGeom>
          <a:noFill/>
          <a:ln w="9525">
            <a:noFill/>
            <a:miter lim="800000"/>
            <a:headEnd/>
            <a:tailEnd/>
          </a:ln>
        </p:spPr>
        <p:txBody>
          <a:bodyPr lIns="135847" tIns="67924" rIns="135847" bIns="67924"/>
          <a:lstStyle/>
          <a:p>
            <a:pPr marL="271694" indent="-271694" algn="just" eaLnBrk="1" hangingPunct="1">
              <a:lnSpc>
                <a:spcPct val="114000"/>
              </a:lnSpc>
              <a:spcBef>
                <a:spcPts val="0"/>
              </a:spcBef>
              <a:buClr>
                <a:schemeClr val="accent1"/>
              </a:buClr>
              <a:buSzPct val="68000"/>
              <a:buFont typeface="Wingdings" pitchFamily="2" charset="2"/>
              <a:buChar char="n"/>
              <a:defRPr/>
            </a:pPr>
            <a:r>
              <a:rPr lang="en-CA" sz="2900" dirty="0">
                <a:latin typeface="Eras Medium ITC" pitchFamily="34" charset="0"/>
                <a:cs typeface="Arial" pitchFamily="34" charset="0"/>
              </a:rPr>
              <a:t>Armed Conflict Lasted about 9 months – March 26, 1971 until December 16, 1971</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900" dirty="0" err="1">
                <a:latin typeface="Eras Medium ITC" pitchFamily="34" charset="0"/>
                <a:cs typeface="Arial" pitchFamily="34" charset="0"/>
              </a:rPr>
              <a:t>Mujibnagar</a:t>
            </a:r>
            <a:r>
              <a:rPr lang="en-US" sz="2900" dirty="0">
                <a:latin typeface="Eras Medium ITC" pitchFamily="34" charset="0"/>
                <a:cs typeface="Arial" pitchFamily="34" charset="0"/>
              </a:rPr>
              <a:t> Government formed in mid April 1971. It was the government in exile of Bangladesh based in Kolkata, India, during the Bangladesh Liberation War. </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900" dirty="0">
                <a:latin typeface="Eras Medium ITC" pitchFamily="34" charset="0"/>
                <a:cs typeface="Arial" pitchFamily="34" charset="0"/>
              </a:rPr>
              <a:t>In July, 1971 Bangladesh Forces (</a:t>
            </a:r>
            <a:r>
              <a:rPr lang="en-US" sz="2900" dirty="0" err="1">
                <a:latin typeface="Eras Medium ITC" pitchFamily="34" charset="0"/>
                <a:cs typeface="Arial" pitchFamily="34" charset="0"/>
              </a:rPr>
              <a:t>Mukti</a:t>
            </a:r>
            <a:r>
              <a:rPr lang="en-US" sz="2900" dirty="0">
                <a:latin typeface="Eras Medium ITC" pitchFamily="34" charset="0"/>
                <a:cs typeface="Arial" pitchFamily="34" charset="0"/>
              </a:rPr>
              <a:t> </a:t>
            </a:r>
            <a:r>
              <a:rPr lang="en-US" sz="2900" dirty="0" err="1">
                <a:latin typeface="Eras Medium ITC" pitchFamily="34" charset="0"/>
                <a:cs typeface="Arial" pitchFamily="34" charset="0"/>
              </a:rPr>
              <a:t>Bahini</a:t>
            </a:r>
            <a:r>
              <a:rPr lang="en-US" sz="2900" dirty="0">
                <a:latin typeface="Eras Medium ITC" pitchFamily="34" charset="0"/>
                <a:cs typeface="Arial" pitchFamily="34" charset="0"/>
              </a:rPr>
              <a:t>) was organized and formed for the independence struggle. There had 3 brigades and 11 sectors. M A G </a:t>
            </a:r>
            <a:r>
              <a:rPr lang="en-US" sz="2900" dirty="0" err="1">
                <a:latin typeface="Eras Medium ITC" pitchFamily="34" charset="0"/>
                <a:cs typeface="Arial" pitchFamily="34" charset="0"/>
              </a:rPr>
              <a:t>Osmani</a:t>
            </a:r>
            <a:r>
              <a:rPr lang="en-US" sz="2900" dirty="0">
                <a:latin typeface="Eras Medium ITC" pitchFamily="34" charset="0"/>
                <a:cs typeface="Arial" pitchFamily="34" charset="0"/>
              </a:rPr>
              <a:t> was Commander in Chief and Lt. Col </a:t>
            </a:r>
            <a:r>
              <a:rPr lang="en-US" sz="2900" dirty="0" err="1">
                <a:latin typeface="Eras Medium ITC" pitchFamily="34" charset="0"/>
                <a:cs typeface="Arial" pitchFamily="34" charset="0"/>
              </a:rPr>
              <a:t>Rab</a:t>
            </a:r>
            <a:r>
              <a:rPr lang="en-US" sz="2900" dirty="0">
                <a:latin typeface="Eras Medium ITC" pitchFamily="34" charset="0"/>
                <a:cs typeface="Arial" pitchFamily="34" charset="0"/>
              </a:rPr>
              <a:t> was Chief of Bangladesh Army Staff. </a:t>
            </a:r>
          </a:p>
          <a:p>
            <a:pPr marL="271694" indent="-271694" algn="just" eaLnBrk="1" hangingPunct="1">
              <a:lnSpc>
                <a:spcPct val="114000"/>
              </a:lnSpc>
              <a:spcBef>
                <a:spcPts val="0"/>
              </a:spcBef>
              <a:buClr>
                <a:schemeClr val="accent1"/>
              </a:buClr>
              <a:buSzPct val="68000"/>
              <a:buFont typeface="Wingdings" pitchFamily="2" charset="2"/>
              <a:buChar char="n"/>
              <a:defRPr/>
            </a:pPr>
            <a:r>
              <a:rPr lang="en-CA" sz="2900" dirty="0">
                <a:latin typeface="Eras Medium ITC" pitchFamily="34" charset="0"/>
                <a:cs typeface="Arial" pitchFamily="34" charset="0"/>
              </a:rPr>
              <a:t>India declared war on West Pakistan after the Pakistani air force (PAF) struck Indian airfields on 3 December. </a:t>
            </a:r>
          </a:p>
          <a:p>
            <a:pPr marL="271694" indent="-271694" algn="just" eaLnBrk="1" hangingPunct="1">
              <a:lnSpc>
                <a:spcPct val="114000"/>
              </a:lnSpc>
              <a:spcBef>
                <a:spcPts val="0"/>
              </a:spcBef>
              <a:buClr>
                <a:schemeClr val="accent1"/>
              </a:buClr>
              <a:buSzPct val="68000"/>
              <a:buFont typeface="Wingdings" pitchFamily="2" charset="2"/>
              <a:buChar char="n"/>
              <a:defRPr/>
            </a:pPr>
            <a:r>
              <a:rPr lang="en-CA" sz="2900" dirty="0">
                <a:latin typeface="Eras Medium ITC" pitchFamily="34" charset="0"/>
                <a:cs typeface="Arial" pitchFamily="34" charset="0"/>
              </a:rPr>
              <a:t>Finally Resulted in Bangladesh's victory  from Pakistan on 16 December 1971. </a:t>
            </a: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eaLnBrk="1" hangingPunct="1">
              <a:defRPr/>
            </a:pPr>
            <a:r>
              <a:rPr lang="en-CA" sz="4700" b="1" dirty="0" smtClean="0">
                <a:latin typeface="Eras Medium ITC" pitchFamily="34" charset="0"/>
                <a:cs typeface="Arial" pitchFamily="34" charset="0"/>
              </a:rPr>
              <a:t>Basics Of The War</a:t>
            </a:r>
            <a:endParaRPr lang="en-CA" sz="4700" b="1" dirty="0">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1341121" y="1828800"/>
            <a:ext cx="12593320" cy="6858000"/>
          </a:xfrm>
        </p:spPr>
        <p:txBody>
          <a:bodyPr/>
          <a:lstStyle/>
          <a:p>
            <a:pPr algn="just" eaLnBrk="1" hangingPunct="1">
              <a:buFont typeface="Wingdings" pitchFamily="2" charset="2"/>
              <a:buChar char="q"/>
            </a:pPr>
            <a:r>
              <a:rPr lang="en-US" sz="3200" b="1" dirty="0" smtClean="0">
                <a:latin typeface="Eras Medium ITC" pitchFamily="34" charset="0"/>
                <a:cs typeface="Calibri" pitchFamily="34" charset="0"/>
              </a:rPr>
              <a:t> Reveal the key grounds of the Six-Point Program </a:t>
            </a:r>
          </a:p>
          <a:p>
            <a:pPr>
              <a:buFont typeface="Wingdings" pitchFamily="2" charset="2"/>
              <a:buChar char="q"/>
            </a:pPr>
            <a:r>
              <a:rPr lang="en-US" sz="3200" b="1" dirty="0" smtClean="0">
                <a:latin typeface="Eras Medium ITC" pitchFamily="34" charset="0"/>
                <a:cs typeface="Calibri" pitchFamily="34" charset="0"/>
              </a:rPr>
              <a:t> List-out the key demands of  six-point program &amp; their outcomes </a:t>
            </a:r>
          </a:p>
          <a:p>
            <a:pPr>
              <a:buFont typeface="Wingdings" pitchFamily="2" charset="2"/>
              <a:buChar char="q"/>
            </a:pPr>
            <a:r>
              <a:rPr lang="en-US" sz="3200" b="1" dirty="0" smtClean="0">
                <a:latin typeface="Eras Medium ITC" pitchFamily="34" charset="0"/>
                <a:cs typeface="Calibri" pitchFamily="34" charset="0"/>
              </a:rPr>
              <a:t> Explore the context of liberation war: 1970 election</a:t>
            </a:r>
          </a:p>
          <a:p>
            <a:pPr>
              <a:buFont typeface="Wingdings" pitchFamily="2" charset="2"/>
              <a:buChar char="q"/>
            </a:pPr>
            <a:r>
              <a:rPr lang="en-US" sz="3200" b="1" dirty="0" smtClean="0">
                <a:latin typeface="Eras Medium ITC" pitchFamily="34" charset="0"/>
                <a:cs typeface="Calibri" pitchFamily="34" charset="0"/>
              </a:rPr>
              <a:t>Explore the scenario of Bangladesh during the liberation war</a:t>
            </a:r>
          </a:p>
          <a:p>
            <a:pPr>
              <a:buFont typeface="Wingdings" pitchFamily="2" charset="2"/>
              <a:buChar char="q"/>
            </a:pPr>
            <a:r>
              <a:rPr lang="en-US" sz="3200" b="1" dirty="0" smtClean="0">
                <a:latin typeface="Eras Medium ITC" pitchFamily="34" charset="0"/>
                <a:cs typeface="Calibri" pitchFamily="34" charset="0"/>
              </a:rPr>
              <a:t>Know the basic facts of the liberation of Bangladesh </a:t>
            </a: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a:defRPr/>
            </a:pPr>
            <a:r>
              <a:rPr lang="en-US" sz="4700" b="1" dirty="0" smtClean="0">
                <a:latin typeface="Eras Medium ITC" pitchFamily="34" charset="0"/>
                <a:cs typeface="Arial" pitchFamily="34" charset="0"/>
              </a:rPr>
              <a:t>Objective of this class</a:t>
            </a:r>
            <a:endParaRPr lang="en-US" sz="4700" b="1" dirty="0">
              <a:latin typeface="Eras Medium ITC" pitchFamily="34" charset="0"/>
              <a:cs typeface="Arial" pitchFamily="34" charset="0"/>
            </a:endParaRPr>
          </a:p>
        </p:txBody>
      </p:sp>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ln>
            <a:miter lim="800000"/>
            <a:headEnd/>
            <a:tailEnd/>
          </a:ln>
        </p:spPr>
        <p:txBody>
          <a:bodyPr wrap="square" lIns="135847" tIns="67924" rIns="135847" bIns="67924" numCol="1" anchorCtr="0" compatLnSpc="1">
            <a:prstTxWarp prst="textNoShape">
              <a:avLst/>
            </a:prstTxWarp>
          </a:bodyPr>
          <a:lstStyle/>
          <a:p>
            <a:pPr algn="just"/>
            <a:fld id="{D158C7BD-1917-45BF-8FCF-FC33DE7EA6E5}" type="slidenum">
              <a:rPr lang="en-US" smtClean="0">
                <a:latin typeface="Arial" pitchFamily="34" charset="0"/>
              </a:rPr>
              <a:pPr algn="just"/>
              <a:t>20</a:t>
            </a:fld>
            <a:endParaRPr lang="en-US" smtClean="0">
              <a:latin typeface="Arial" pitchFamily="34" charset="0"/>
            </a:endParaRPr>
          </a:p>
        </p:txBody>
      </p:sp>
      <p:sp>
        <p:nvSpPr>
          <p:cNvPr id="10" name="Rectangle 22"/>
          <p:cNvSpPr txBox="1">
            <a:spLocks noChangeArrowheads="1"/>
          </p:cNvSpPr>
          <p:nvPr/>
        </p:nvSpPr>
        <p:spPr bwMode="auto">
          <a:xfrm>
            <a:off x="152400" y="1143000"/>
            <a:ext cx="14234160" cy="1828800"/>
          </a:xfrm>
          <a:prstGeom prst="rect">
            <a:avLst/>
          </a:prstGeom>
          <a:noFill/>
          <a:ln w="9525">
            <a:noFill/>
            <a:miter lim="800000"/>
            <a:headEnd/>
            <a:tailEnd/>
          </a:ln>
        </p:spPr>
        <p:txBody>
          <a:bodyPr lIns="135847" tIns="67924" rIns="135847" bIns="67924"/>
          <a:lstStyle/>
          <a:p>
            <a:pPr algn="ctr">
              <a:defRPr/>
            </a:pPr>
            <a:r>
              <a:rPr lang="en-US" sz="2800" dirty="0" smtClean="0">
                <a:latin typeface="Eras Medium ITC" pitchFamily="34" charset="0"/>
                <a:cs typeface="Arial" pitchFamily="34" charset="0"/>
              </a:rPr>
              <a:t>On 16 December 1971 at Racecourse </a:t>
            </a:r>
            <a:r>
              <a:rPr lang="en-US" sz="2800" dirty="0" err="1" smtClean="0">
                <a:latin typeface="Eras Medium ITC" pitchFamily="34" charset="0"/>
                <a:cs typeface="Arial" pitchFamily="34" charset="0"/>
              </a:rPr>
              <a:t>Maidan</a:t>
            </a:r>
            <a:r>
              <a:rPr lang="en-US" sz="2800" dirty="0" smtClean="0">
                <a:latin typeface="Eras Medium ITC" pitchFamily="34" charset="0"/>
                <a:cs typeface="Arial" pitchFamily="34" charset="0"/>
              </a:rPr>
              <a:t>, General </a:t>
            </a:r>
            <a:r>
              <a:rPr lang="en-US" sz="2800" dirty="0" err="1" smtClean="0">
                <a:latin typeface="Eras Medium ITC" pitchFamily="34" charset="0"/>
                <a:cs typeface="Arial" pitchFamily="34" charset="0"/>
              </a:rPr>
              <a:t>Niazi</a:t>
            </a:r>
            <a:r>
              <a:rPr lang="en-US" sz="2800" dirty="0" smtClean="0">
                <a:latin typeface="Eras Medium ITC" pitchFamily="34" charset="0"/>
                <a:cs typeface="Arial" pitchFamily="34" charset="0"/>
              </a:rPr>
              <a:t> signed the surrender document to joint forces Commander Lt. General </a:t>
            </a:r>
            <a:r>
              <a:rPr lang="en-US" sz="2800" dirty="0" err="1" smtClean="0">
                <a:latin typeface="Eras Medium ITC" pitchFamily="34" charset="0"/>
                <a:cs typeface="Arial" pitchFamily="34" charset="0"/>
              </a:rPr>
              <a:t>Jagjit</a:t>
            </a:r>
            <a:r>
              <a:rPr lang="en-US" sz="2800" dirty="0" smtClean="0">
                <a:latin typeface="Eras Medium ITC" pitchFamily="34" charset="0"/>
                <a:cs typeface="Arial" pitchFamily="34" charset="0"/>
              </a:rPr>
              <a:t> Singh Aurora.</a:t>
            </a:r>
          </a:p>
          <a:p>
            <a:pPr algn="ctr">
              <a:defRPr/>
            </a:pPr>
            <a:r>
              <a:rPr lang="en-US" sz="2800" dirty="0" smtClean="0">
                <a:latin typeface="Eras Medium ITC" pitchFamily="34" charset="0"/>
                <a:cs typeface="Arial" pitchFamily="34" charset="0"/>
              </a:rPr>
              <a:t>It was the 22nd of December by the time the rest of the </a:t>
            </a:r>
          </a:p>
          <a:p>
            <a:pPr algn="ctr">
              <a:defRPr/>
            </a:pPr>
            <a:r>
              <a:rPr lang="en-US" sz="2800" dirty="0" smtClean="0">
                <a:latin typeface="Eras Medium ITC" pitchFamily="34" charset="0"/>
                <a:cs typeface="Arial" pitchFamily="34" charset="0"/>
              </a:rPr>
              <a:t>Pakistani soldiers had surrendered all over Bangladesh. </a:t>
            </a:r>
            <a:endParaRPr lang="en-US" sz="2800" dirty="0">
              <a:latin typeface="Eras Medium ITC" pitchFamily="34" charset="0"/>
              <a:cs typeface="Arial" pitchFamily="34" charset="0"/>
            </a:endParaRPr>
          </a:p>
        </p:txBody>
      </p:sp>
      <p:pic>
        <p:nvPicPr>
          <p:cNvPr id="26629" name="Picture 2" descr="http://t2.gstatic.com/images?q=tbn:ANd9GcQFNoTKu_kS91LjruHVmrN79b6ezdHExoP7N94cMjecKyk7WkYM2A"/>
          <p:cNvPicPr>
            <a:picLocks noChangeAspect="1" noChangeArrowheads="1"/>
          </p:cNvPicPr>
          <p:nvPr/>
        </p:nvPicPr>
        <p:blipFill>
          <a:blip r:embed="rId3"/>
          <a:srcRect/>
          <a:stretch>
            <a:fillRect/>
          </a:stretch>
        </p:blipFill>
        <p:spPr bwMode="auto">
          <a:xfrm>
            <a:off x="0" y="3124200"/>
            <a:ext cx="8534400" cy="6019800"/>
          </a:xfrm>
          <a:prstGeom prst="rect">
            <a:avLst/>
          </a:prstGeom>
          <a:noFill/>
          <a:ln w="9525">
            <a:noFill/>
            <a:miter lim="800000"/>
            <a:headEnd/>
            <a:tailEnd/>
          </a:ln>
        </p:spPr>
      </p:pic>
      <p:sp>
        <p:nvSpPr>
          <p:cNvPr id="6" name="Rectangle 5"/>
          <p:cNvSpPr/>
          <p:nvPr/>
        </p:nvSpPr>
        <p:spPr>
          <a:xfrm>
            <a:off x="101600" y="95251"/>
            <a:ext cx="14300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a:defRPr/>
            </a:pPr>
            <a:r>
              <a:rPr lang="en-US" sz="4700" b="1" dirty="0" smtClean="0">
                <a:latin typeface="Eras Medium ITC" pitchFamily="34" charset="0"/>
                <a:cs typeface="Arial" pitchFamily="34" charset="0"/>
              </a:rPr>
              <a:t>Surrender and aftermath</a:t>
            </a:r>
            <a:endParaRPr lang="en-US" sz="4700" b="1" dirty="0">
              <a:latin typeface="Eras Medium ITC" pitchFamily="34" charset="0"/>
              <a:cs typeface="Arial" pitchFamily="34" charset="0"/>
            </a:endParaRPr>
          </a:p>
        </p:txBody>
      </p:sp>
      <p:pic>
        <p:nvPicPr>
          <p:cNvPr id="2050" name="Picture 2"/>
          <p:cNvPicPr>
            <a:picLocks noChangeAspect="1" noChangeArrowheads="1"/>
          </p:cNvPicPr>
          <p:nvPr/>
        </p:nvPicPr>
        <p:blipFill>
          <a:blip r:embed="rId4"/>
          <a:srcRect/>
          <a:stretch>
            <a:fillRect/>
          </a:stretch>
        </p:blipFill>
        <p:spPr bwMode="auto">
          <a:xfrm>
            <a:off x="8991600" y="3048000"/>
            <a:ext cx="5638800" cy="60960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ln>
            <a:miter lim="800000"/>
            <a:headEnd/>
            <a:tailEnd/>
          </a:ln>
        </p:spPr>
        <p:txBody>
          <a:bodyPr wrap="square" lIns="135847" tIns="67924" rIns="135847" bIns="67924" numCol="1" anchorCtr="0" compatLnSpc="1">
            <a:prstTxWarp prst="textNoShape">
              <a:avLst/>
            </a:prstTxWarp>
          </a:bodyPr>
          <a:lstStyle/>
          <a:p>
            <a:fld id="{A531227C-CFF4-4F38-8700-EE1EC1F68C17}" type="slidenum">
              <a:rPr lang="en-US" smtClean="0">
                <a:latin typeface="Arial" pitchFamily="34" charset="0"/>
              </a:rPr>
              <a:pPr/>
              <a:t>21</a:t>
            </a:fld>
            <a:endParaRPr lang="en-US" smtClean="0">
              <a:latin typeface="Arial" pitchFamily="34" charset="0"/>
            </a:endParaRP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eaLnBrk="1" hangingPunct="1">
              <a:defRPr/>
            </a:pPr>
            <a:r>
              <a:rPr lang="en-US" sz="4700" b="1" dirty="0" smtClean="0">
                <a:latin typeface="Eras Medium ITC" pitchFamily="34" charset="0"/>
                <a:cs typeface="Arial" pitchFamily="34" charset="0"/>
              </a:rPr>
              <a:t>Gallantry Awards During Liberation War 1971</a:t>
            </a:r>
            <a:endParaRPr lang="en-CA" sz="4700" b="1" dirty="0">
              <a:latin typeface="Eras Medium ITC" pitchFamily="34" charset="0"/>
              <a:cs typeface="Arial" pitchFamily="34" charset="0"/>
            </a:endParaRPr>
          </a:p>
        </p:txBody>
      </p:sp>
      <p:pic>
        <p:nvPicPr>
          <p:cNvPr id="3074" name="Picture 2"/>
          <p:cNvPicPr>
            <a:picLocks noChangeAspect="1" noChangeArrowheads="1"/>
          </p:cNvPicPr>
          <p:nvPr/>
        </p:nvPicPr>
        <p:blipFill>
          <a:blip r:embed="rId3"/>
          <a:srcRect/>
          <a:stretch>
            <a:fillRect/>
          </a:stretch>
        </p:blipFill>
        <p:spPr bwMode="auto">
          <a:xfrm>
            <a:off x="0" y="1371600"/>
            <a:ext cx="14630400" cy="77724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ln>
            <a:miter lim="800000"/>
            <a:headEnd/>
            <a:tailEnd/>
          </a:ln>
        </p:spPr>
        <p:txBody>
          <a:bodyPr wrap="square" lIns="135847" tIns="67924" rIns="135847" bIns="67924" numCol="1" anchorCtr="0" compatLnSpc="1">
            <a:prstTxWarp prst="textNoShape">
              <a:avLst/>
            </a:prstTxWarp>
          </a:bodyPr>
          <a:lstStyle/>
          <a:p>
            <a:fld id="{A531227C-CFF4-4F38-8700-EE1EC1F68C17}" type="slidenum">
              <a:rPr lang="en-US" smtClean="0">
                <a:latin typeface="Arial" pitchFamily="34" charset="0"/>
              </a:rPr>
              <a:pPr/>
              <a:t>22</a:t>
            </a:fld>
            <a:endParaRPr lang="en-US" smtClean="0">
              <a:latin typeface="Arial" pitchFamily="34" charset="0"/>
            </a:endParaRPr>
          </a:p>
        </p:txBody>
      </p:sp>
      <p:sp>
        <p:nvSpPr>
          <p:cNvPr id="10" name="Rectangle 22"/>
          <p:cNvSpPr txBox="1">
            <a:spLocks noChangeArrowheads="1"/>
          </p:cNvSpPr>
          <p:nvPr/>
        </p:nvSpPr>
        <p:spPr bwMode="auto">
          <a:xfrm>
            <a:off x="304800" y="1117600"/>
            <a:ext cx="14325600" cy="6883400"/>
          </a:xfrm>
          <a:prstGeom prst="rect">
            <a:avLst/>
          </a:prstGeom>
          <a:noFill/>
          <a:ln w="9525">
            <a:noFill/>
            <a:miter lim="800000"/>
            <a:headEnd/>
            <a:tailEnd/>
          </a:ln>
        </p:spPr>
        <p:txBody>
          <a:bodyPr lIns="135847" tIns="67924" rIns="135847" bIns="67924"/>
          <a:lstStyle/>
          <a:p>
            <a:pPr marL="271694" indent="-271694" algn="just" eaLnBrk="1" hangingPunct="1">
              <a:lnSpc>
                <a:spcPct val="114000"/>
              </a:lnSpc>
              <a:spcBef>
                <a:spcPts val="0"/>
              </a:spcBef>
              <a:buClr>
                <a:schemeClr val="accent1"/>
              </a:buClr>
              <a:buSzPct val="68000"/>
              <a:buFont typeface="Wingdings" pitchFamily="2" charset="2"/>
              <a:buChar char="n"/>
              <a:defRPr/>
            </a:pPr>
            <a:r>
              <a:rPr lang="en-US" sz="2600" b="1" dirty="0" smtClean="0">
                <a:latin typeface="Eras Medium ITC" pitchFamily="34" charset="0"/>
                <a:cs typeface="Arial" pitchFamily="34" charset="0"/>
              </a:rPr>
              <a:t>United Nations: </a:t>
            </a:r>
            <a:r>
              <a:rPr lang="en-US" sz="2600" dirty="0" smtClean="0">
                <a:latin typeface="Eras Medium ITC" pitchFamily="34" charset="0"/>
                <a:cs typeface="Arial" pitchFamily="34" charset="0"/>
              </a:rPr>
              <a:t>UN condemned the human rights violations during and following Operation Searchlight, but it failed to defuse the situation politically before the start of the war. U. K. and France as a part of NATO supported the United Nations.</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600" b="1" dirty="0" smtClean="0">
                <a:latin typeface="Eras Medium ITC" pitchFamily="34" charset="0"/>
                <a:cs typeface="Arial" pitchFamily="34" charset="0"/>
              </a:rPr>
              <a:t>U.S.A: </a:t>
            </a:r>
            <a:r>
              <a:rPr lang="en-US" sz="2600" dirty="0" smtClean="0">
                <a:latin typeface="Eras Medium ITC" pitchFamily="34" charset="0"/>
                <a:cs typeface="Arial" pitchFamily="34" charset="0"/>
              </a:rPr>
              <a:t>U.S supported Pakistan both politically and materially. US President Richard Nixon denied getting involved in the situation, saying that it was an internal matter. When Pakistan's defeat seemed certain, Nixon sent the aircraft carrier USS Enterprise to the Bay of Bengal.</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600" b="1" dirty="0" smtClean="0">
                <a:latin typeface="Eras Medium ITC" pitchFamily="34" charset="0"/>
                <a:cs typeface="Arial" pitchFamily="34" charset="0"/>
              </a:rPr>
              <a:t>U.S.SR: </a:t>
            </a:r>
            <a:r>
              <a:rPr lang="en-US" sz="2600" dirty="0" smtClean="0">
                <a:latin typeface="Eras Medium ITC" pitchFamily="34" charset="0"/>
                <a:cs typeface="Arial" pitchFamily="34" charset="0"/>
              </a:rPr>
              <a:t>The Soviet Union supported Bangladesh and Indian armies, as well as the </a:t>
            </a:r>
            <a:r>
              <a:rPr lang="en-US" sz="2600" dirty="0" err="1" smtClean="0">
                <a:latin typeface="Eras Medium ITC" pitchFamily="34" charset="0"/>
                <a:cs typeface="Arial" pitchFamily="34" charset="0"/>
              </a:rPr>
              <a:t>Mukti</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600" b="1" dirty="0" smtClean="0">
                <a:latin typeface="Eras Medium ITC" pitchFamily="34" charset="0"/>
                <a:cs typeface="Arial" pitchFamily="34" charset="0"/>
              </a:rPr>
              <a:t>China: </a:t>
            </a:r>
            <a:r>
              <a:rPr lang="en-US" sz="2600" dirty="0" smtClean="0">
                <a:latin typeface="Eras Medium ITC" pitchFamily="34" charset="0"/>
                <a:cs typeface="Arial" pitchFamily="34" charset="0"/>
              </a:rPr>
              <a:t>China supported Pakistan which as an ally of them and supplied arms. </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600" b="1" dirty="0" smtClean="0">
                <a:latin typeface="Eras Medium ITC" pitchFamily="34" charset="0"/>
                <a:cs typeface="Arial" pitchFamily="34" charset="0"/>
              </a:rPr>
              <a:t>India: </a:t>
            </a:r>
            <a:r>
              <a:rPr lang="en-US" sz="2600" dirty="0" smtClean="0">
                <a:latin typeface="Eras Medium ITC" pitchFamily="34" charset="0"/>
                <a:cs typeface="Arial" pitchFamily="34" charset="0"/>
              </a:rPr>
              <a:t>Prime Minister </a:t>
            </a:r>
            <a:r>
              <a:rPr lang="en-US" sz="2600" dirty="0" err="1" smtClean="0">
                <a:latin typeface="Eras Medium ITC" pitchFamily="34" charset="0"/>
                <a:cs typeface="Arial" pitchFamily="34" charset="0"/>
              </a:rPr>
              <a:t>Indira</a:t>
            </a:r>
            <a:r>
              <a:rPr lang="en-US" sz="2600" dirty="0" smtClean="0">
                <a:latin typeface="Eras Medium ITC" pitchFamily="34" charset="0"/>
                <a:cs typeface="Arial" pitchFamily="34" charset="0"/>
              </a:rPr>
              <a:t> Gandhi toured a large number of countries in a bid to create awareness of the Pakistani atrocities against Bengalis. An estimated 10 million Bengalis got shelter in the Indian states of Assam and West Bengal. The Indian Prime Minister </a:t>
            </a:r>
            <a:r>
              <a:rPr lang="en-US" sz="2600" dirty="0" err="1" smtClean="0">
                <a:latin typeface="Eras Medium ITC" pitchFamily="34" charset="0"/>
                <a:cs typeface="Arial" pitchFamily="34" charset="0"/>
              </a:rPr>
              <a:t>Indira</a:t>
            </a:r>
            <a:r>
              <a:rPr lang="en-US" sz="2600" dirty="0" smtClean="0">
                <a:latin typeface="Eras Medium ITC" pitchFamily="34" charset="0"/>
                <a:cs typeface="Arial" pitchFamily="34" charset="0"/>
              </a:rPr>
              <a:t> Gandhi quickly decided that it was more effective to end the genocide by taking armed action against Pakistan. Finally, the Indian military directly involved  with </a:t>
            </a:r>
            <a:r>
              <a:rPr lang="en-US" sz="2600" dirty="0" err="1" smtClean="0">
                <a:latin typeface="Eras Medium ITC" pitchFamily="34" charset="0"/>
                <a:cs typeface="Arial" pitchFamily="34" charset="0"/>
              </a:rPr>
              <a:t>Mukti</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and fought against the Pakistan Army that prompted the surrender of the Pakistan Army quickly. </a:t>
            </a:r>
            <a:endParaRPr lang="en-CA" sz="2600" dirty="0">
              <a:latin typeface="Eras Medium ITC" pitchFamily="34" charset="0"/>
              <a:cs typeface="Arial" pitchFamily="34" charset="0"/>
            </a:endParaRP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eaLnBrk="1" hangingPunct="1">
              <a:defRPr/>
            </a:pPr>
            <a:r>
              <a:rPr lang="en-CA" sz="4700" b="1" dirty="0" smtClean="0">
                <a:latin typeface="Eras Medium ITC" pitchFamily="34" charset="0"/>
                <a:cs typeface="Arial" pitchFamily="34" charset="0"/>
              </a:rPr>
              <a:t>Role of UN, India, U.S.A and China in 1971</a:t>
            </a:r>
            <a:endParaRPr lang="en-CA" sz="4700" b="1" dirty="0">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685800" y="1828800"/>
            <a:ext cx="13248641" cy="4343400"/>
          </a:xfrm>
        </p:spPr>
        <p:txBody>
          <a:bodyPr/>
          <a:lstStyle/>
          <a:p>
            <a:pPr marL="914400" lvl="1" indent="-457200" algn="just">
              <a:buFont typeface="Wingdings" pitchFamily="2" charset="2"/>
              <a:buChar char="q"/>
            </a:pPr>
            <a:r>
              <a:rPr lang="en-US" sz="3000" dirty="0" smtClean="0">
                <a:latin typeface="Eras Medium ITC" pitchFamily="34" charset="0"/>
              </a:rPr>
              <a:t>What was the historical background of Six-Point Movement?</a:t>
            </a:r>
          </a:p>
          <a:p>
            <a:pPr marL="914400" lvl="1" indent="-457200" algn="just">
              <a:buFont typeface="Wingdings" pitchFamily="2" charset="2"/>
              <a:buChar char="q"/>
            </a:pPr>
            <a:r>
              <a:rPr lang="en-US" sz="3000" dirty="0" smtClean="0">
                <a:latin typeface="Eras Medium ITC" pitchFamily="34" charset="0"/>
              </a:rPr>
              <a:t>What was Six-Point Program and what were they?</a:t>
            </a:r>
          </a:p>
          <a:p>
            <a:pPr marL="914400" lvl="1" indent="-457200" algn="just">
              <a:buFont typeface="Wingdings" pitchFamily="2" charset="2"/>
              <a:buChar char="q"/>
            </a:pPr>
            <a:r>
              <a:rPr lang="en-US" sz="3000" dirty="0" smtClean="0">
                <a:latin typeface="Eras Medium ITC" pitchFamily="34" charset="0"/>
              </a:rPr>
              <a:t>Explain the outcomes/significance of Six-Point Program.</a:t>
            </a:r>
          </a:p>
          <a:p>
            <a:pPr marL="914400" lvl="1" indent="-457200" algn="just">
              <a:buFont typeface="Wingdings" pitchFamily="2" charset="2"/>
              <a:buChar char="q"/>
            </a:pPr>
            <a:r>
              <a:rPr lang="en-US" sz="3000" dirty="0" smtClean="0">
                <a:latin typeface="Eras Medium ITC" pitchFamily="34" charset="0"/>
              </a:rPr>
              <a:t>‘Six-point Program was the Charter of Freedom’-explain this statement.</a:t>
            </a:r>
          </a:p>
          <a:p>
            <a:pPr marL="914400" lvl="1" indent="-457200" algn="just">
              <a:buFont typeface="Wingdings" pitchFamily="2" charset="2"/>
              <a:buChar char="q"/>
            </a:pPr>
            <a:r>
              <a:rPr lang="en-US" sz="3000" dirty="0" smtClean="0">
                <a:latin typeface="Eras Medium ITC" pitchFamily="34" charset="0"/>
              </a:rPr>
              <a:t>What was the historical background of the liberation war of Bangladesh?</a:t>
            </a:r>
            <a:endParaRPr lang="en-US" sz="3000" b="1" dirty="0" smtClean="0">
              <a:latin typeface="Eras Medium ITC" pitchFamily="34" charset="0"/>
            </a:endParaRPr>
          </a:p>
          <a:p>
            <a:pPr algn="just">
              <a:buFont typeface="Wingdings" pitchFamily="2" charset="2"/>
              <a:buNone/>
            </a:pPr>
            <a:endParaRPr lang="en-US" sz="2800" dirty="0" smtClean="0">
              <a:solidFill>
                <a:srgbClr val="00B050"/>
              </a:solidFill>
              <a:latin typeface="Eras Medium ITC" pitchFamily="34" charset="0"/>
              <a:cs typeface="Arial" pitchFamily="34" charset="0"/>
            </a:endParaRPr>
          </a:p>
          <a:p>
            <a:pPr algn="ctr">
              <a:buFont typeface="Wingdings" pitchFamily="2" charset="2"/>
              <a:buNone/>
            </a:pPr>
            <a:r>
              <a:rPr lang="en-US" sz="4500" b="1" dirty="0" smtClean="0">
                <a:solidFill>
                  <a:srgbClr val="00B050"/>
                </a:solidFill>
                <a:latin typeface="Eras Medium ITC" pitchFamily="34" charset="0"/>
                <a:cs typeface="Arial" pitchFamily="34" charset="0"/>
              </a:rPr>
              <a:t>Thank you all!!!</a:t>
            </a: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a:defRPr/>
            </a:pPr>
            <a:r>
              <a:rPr lang="en-US" sz="4700" b="1" dirty="0" smtClean="0">
                <a:latin typeface="Eras Medium ITC" pitchFamily="34" charset="0"/>
                <a:cs typeface="Arial" pitchFamily="34" charset="0"/>
              </a:rPr>
              <a:t>Chapter Related Questions</a:t>
            </a:r>
            <a:endParaRPr lang="en-US" sz="4700" b="1" dirty="0">
              <a:latin typeface="Eras Medium ITC" pitchFamily="34" charset="0"/>
              <a:cs typeface="Arial" pitchFamily="34" charset="0"/>
            </a:endParaRPr>
          </a:p>
        </p:txBody>
      </p:sp>
    </p:spTree>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96200"/>
            <a:ext cx="14630400" cy="1447800"/>
          </a:xfrm>
          <a:prstGeom prst="rect">
            <a:avLst/>
          </a:prstGeom>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812" tIns="67907" rIns="135812" bIns="67907" anchor="ctr"/>
          <a:lstStyle/>
          <a:p>
            <a:pPr algn="ctr">
              <a:defRPr/>
            </a:pPr>
            <a:r>
              <a:rPr lang="en-US" sz="10000" b="1" dirty="0" smtClean="0">
                <a:solidFill>
                  <a:srgbClr val="FF0000"/>
                </a:solidFill>
                <a:effectLst>
                  <a:outerShdw blurRad="38100" dist="38100" dir="2700000" algn="tl">
                    <a:srgbClr val="000000">
                      <a:alpha val="43137"/>
                    </a:srgbClr>
                  </a:outerShdw>
                </a:effectLst>
                <a:latin typeface="Eras Medium ITC" pitchFamily="34" charset="0"/>
              </a:rPr>
              <a:t>Long Live Bangladesh </a:t>
            </a:r>
            <a:endParaRPr lang="en-US" sz="10000" b="1" dirty="0">
              <a:solidFill>
                <a:srgbClr val="FF0000"/>
              </a:solidFill>
              <a:effectLst>
                <a:outerShdw blurRad="38100" dist="38100" dir="2700000" algn="tl">
                  <a:srgbClr val="000000">
                    <a:alpha val="43137"/>
                  </a:srgbClr>
                </a:outerShdw>
              </a:effectLst>
              <a:latin typeface="Eras Medium ITC" pitchFamily="34" charset="0"/>
            </a:endParaRPr>
          </a:p>
        </p:txBody>
      </p:sp>
      <p:pic>
        <p:nvPicPr>
          <p:cNvPr id="4098" name="Picture 2" descr="https://www.worldatlas.com/r/w728-h425-c728x425/upload/30/09/76/shutterstock-333087500.jpg"/>
          <p:cNvPicPr>
            <a:picLocks noChangeAspect="1" noChangeArrowheads="1"/>
          </p:cNvPicPr>
          <p:nvPr/>
        </p:nvPicPr>
        <p:blipFill>
          <a:blip r:embed="rId2"/>
          <a:srcRect/>
          <a:stretch>
            <a:fillRect/>
          </a:stretch>
        </p:blipFill>
        <p:spPr bwMode="auto">
          <a:xfrm>
            <a:off x="0" y="0"/>
            <a:ext cx="14630400" cy="7685329"/>
          </a:xfrm>
          <a:prstGeom prst="rect">
            <a:avLst/>
          </a:prstGeom>
          <a:noFill/>
        </p:spPr>
      </p:pic>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3918857" y="1118308"/>
            <a:ext cx="10363200" cy="8025695"/>
          </a:xfrm>
        </p:spPr>
        <p:txBody>
          <a:bodyPr/>
          <a:lstStyle/>
          <a:p>
            <a:pPr algn="just" eaLnBrk="1" hangingPunct="1">
              <a:buFontTx/>
              <a:buNone/>
            </a:pPr>
            <a:r>
              <a:rPr lang="en-US" sz="3200" dirty="0" smtClean="0">
                <a:latin typeface="Eras Medium ITC" pitchFamily="34" charset="0"/>
                <a:cs typeface="Arial" pitchFamily="34" charset="0"/>
              </a:rPr>
              <a:t>   The Six-Point Program was a bold protest against the endless discrimination in economic, political and military sectors pursued against the people of Bengal by the Pakistani rulers. Under the leadership of Sheikh </a:t>
            </a:r>
            <a:r>
              <a:rPr lang="en-US" sz="3200" dirty="0" err="1" smtClean="0">
                <a:latin typeface="Eras Medium ITC" pitchFamily="34" charset="0"/>
                <a:cs typeface="Arial" pitchFamily="34" charset="0"/>
              </a:rPr>
              <a:t>Mujibur</a:t>
            </a:r>
            <a:r>
              <a:rPr lang="en-US" sz="3200" dirty="0" smtClean="0">
                <a:latin typeface="Eras Medium ITC" pitchFamily="34" charset="0"/>
                <a:cs typeface="Arial" pitchFamily="34" charset="0"/>
              </a:rPr>
              <a:t> </a:t>
            </a:r>
            <a:r>
              <a:rPr lang="en-US" sz="3200" dirty="0" err="1" smtClean="0">
                <a:latin typeface="Eras Medium ITC" pitchFamily="34" charset="0"/>
                <a:cs typeface="Arial" pitchFamily="34" charset="0"/>
              </a:rPr>
              <a:t>Rahman</a:t>
            </a:r>
            <a:r>
              <a:rPr lang="en-US" sz="3200" dirty="0" smtClean="0">
                <a:latin typeface="Eras Medium ITC" pitchFamily="34" charset="0"/>
                <a:cs typeface="Arial" pitchFamily="34" charset="0"/>
              </a:rPr>
              <a:t>, the </a:t>
            </a:r>
            <a:r>
              <a:rPr lang="en-US" sz="3200" dirty="0" err="1" smtClean="0">
                <a:latin typeface="Eras Medium ITC" pitchFamily="34" charset="0"/>
                <a:cs typeface="Arial" pitchFamily="34" charset="0"/>
              </a:rPr>
              <a:t>Awami</a:t>
            </a:r>
            <a:r>
              <a:rPr lang="en-US" sz="3200" dirty="0" smtClean="0">
                <a:latin typeface="Eras Medium ITC" pitchFamily="34" charset="0"/>
                <a:cs typeface="Arial" pitchFamily="34" charset="0"/>
              </a:rPr>
              <a:t> League played a historic role in redressing this discrimination and establishing the rights of the people of East Pakistan. </a:t>
            </a:r>
          </a:p>
          <a:p>
            <a:pPr algn="just" eaLnBrk="1" hangingPunct="1">
              <a:buFontTx/>
              <a:buNone/>
            </a:pPr>
            <a:endParaRPr lang="en-US" sz="3200" dirty="0" smtClean="0">
              <a:latin typeface="Eras Medium ITC" pitchFamily="34" charset="0"/>
              <a:cs typeface="Arial" pitchFamily="34" charset="0"/>
            </a:endParaRPr>
          </a:p>
          <a:p>
            <a:pPr algn="just" eaLnBrk="1" hangingPunct="1">
              <a:buFontTx/>
              <a:buNone/>
            </a:pPr>
            <a:r>
              <a:rPr lang="en-US" sz="3200" dirty="0" smtClean="0">
                <a:latin typeface="Eras Medium ITC" pitchFamily="34" charset="0"/>
                <a:cs typeface="Arial" pitchFamily="34" charset="0"/>
              </a:rPr>
              <a:t>	On 5 February 1966 opposition political parties met in a Conference in Lahore. 	In this Conference, Sheikh </a:t>
            </a:r>
            <a:r>
              <a:rPr lang="en-US" sz="3200" dirty="0" err="1" smtClean="0">
                <a:latin typeface="Eras Medium ITC" pitchFamily="34" charset="0"/>
                <a:cs typeface="Arial" pitchFamily="34" charset="0"/>
              </a:rPr>
              <a:t>Mujib</a:t>
            </a:r>
            <a:r>
              <a:rPr lang="en-US" sz="3200" dirty="0" smtClean="0">
                <a:latin typeface="Eras Medium ITC" pitchFamily="34" charset="0"/>
                <a:cs typeface="Arial" pitchFamily="34" charset="0"/>
              </a:rPr>
              <a:t> placed a Charter of Demands relating to political, economic and military rights of East Pakistan. This is known in history as the Six-Point Program. </a:t>
            </a:r>
          </a:p>
        </p:txBody>
      </p:sp>
      <p:pic>
        <p:nvPicPr>
          <p:cNvPr id="19461" name="Picture 2"/>
          <p:cNvPicPr>
            <a:picLocks noChangeAspect="1"/>
          </p:cNvPicPr>
          <p:nvPr/>
        </p:nvPicPr>
        <p:blipFill>
          <a:blip r:embed="rId2"/>
          <a:srcRect/>
          <a:stretch>
            <a:fillRect/>
          </a:stretch>
        </p:blipFill>
        <p:spPr bwMode="auto">
          <a:xfrm>
            <a:off x="435431" y="1354667"/>
            <a:ext cx="3396343" cy="2845154"/>
          </a:xfrm>
          <a:prstGeom prst="rect">
            <a:avLst/>
          </a:prstGeom>
          <a:noFill/>
          <a:ln w="9525">
            <a:noFill/>
            <a:miter lim="800000"/>
            <a:headEnd/>
            <a:tailEnd/>
          </a:ln>
        </p:spPr>
      </p:pic>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rgbClr val="FF0000"/>
                </a:solidFill>
                <a:latin typeface="Eras Medium ITC" pitchFamily="34" charset="0"/>
                <a:cs typeface="Arial" pitchFamily="34" charset="0"/>
              </a:rPr>
              <a:t>The Six-Point Movement</a:t>
            </a:r>
            <a:endParaRPr lang="en-US" sz="5200" b="1" dirty="0" smtClean="0">
              <a:solidFill>
                <a:srgbClr val="C00000"/>
              </a:solidFill>
              <a:latin typeface="Eras Medium ITC" pitchFamily="34" charset="0"/>
              <a:cs typeface="Arial" pitchFamily="34" charset="0"/>
            </a:endParaRPr>
          </a:p>
        </p:txBody>
      </p:sp>
      <p:pic>
        <p:nvPicPr>
          <p:cNvPr id="5" name="Content Placeholder 5"/>
          <p:cNvPicPr>
            <a:picLocks noChangeAspect="1"/>
          </p:cNvPicPr>
          <p:nvPr/>
        </p:nvPicPr>
        <p:blipFill>
          <a:blip r:embed="rId3"/>
          <a:stretch>
            <a:fillRect/>
          </a:stretch>
        </p:blipFill>
        <p:spPr>
          <a:xfrm>
            <a:off x="435432" y="4365629"/>
            <a:ext cx="3421980" cy="3406772"/>
          </a:xfrm>
          <a:prstGeom prst="rect">
            <a:avLst/>
          </a:prstGeom>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366488" y="1295401"/>
            <a:ext cx="13532757" cy="7839784"/>
          </a:xfrm>
        </p:spPr>
        <p:txBody>
          <a:bodyPr/>
          <a:lstStyle/>
          <a:p>
            <a:pPr marL="678295" indent="-678295" algn="just" eaLnBrk="1" hangingPunct="1">
              <a:buNone/>
            </a:pPr>
            <a:r>
              <a:rPr lang="en-US" sz="3000" dirty="0" smtClean="0">
                <a:latin typeface="Eras Medium ITC" pitchFamily="34" charset="0"/>
                <a:cs typeface="Arial" pitchFamily="34" charset="0"/>
              </a:rPr>
              <a:t>  1</a:t>
            </a:r>
            <a:r>
              <a:rPr lang="en-US" sz="3000" b="1" dirty="0" smtClean="0">
                <a:latin typeface="Eras Medium ITC" pitchFamily="34" charset="0"/>
                <a:cs typeface="Arial" pitchFamily="34" charset="0"/>
              </a:rPr>
              <a:t>. Formation and Nature of the Pakistan State</a:t>
            </a:r>
            <a:r>
              <a:rPr lang="en-US" sz="3000" dirty="0" smtClean="0">
                <a:latin typeface="Eras Medium ITC" pitchFamily="34" charset="0"/>
                <a:cs typeface="Arial" pitchFamily="34" charset="0"/>
              </a:rPr>
              <a:t>: A true federal type of constitution shall have to be framed for Pakistan on the basis of the historic Lahore Resolution and the form of this Government will be Parliamentary. All elections should be held on the basis of universal adult franchise and direct voting and the sovereignty of the Legislatures shall be recognized.</a:t>
            </a:r>
          </a:p>
          <a:p>
            <a:pPr marL="678295" indent="-678295" algn="just" eaLnBrk="1" hangingPunct="1">
              <a:buFontTx/>
              <a:buAutoNum type="arabicPeriod"/>
            </a:pPr>
            <a:endParaRPr lang="en-US" sz="1500" dirty="0" smtClean="0">
              <a:latin typeface="Eras Medium ITC" pitchFamily="34" charset="0"/>
              <a:cs typeface="Arial" pitchFamily="34" charset="0"/>
            </a:endParaRPr>
          </a:p>
          <a:p>
            <a:pPr marL="678295" indent="-678295" algn="just" eaLnBrk="1" hangingPunct="1">
              <a:buNone/>
            </a:pPr>
            <a:r>
              <a:rPr lang="en-US" sz="3000" dirty="0" smtClean="0">
                <a:latin typeface="Eras Medium ITC" pitchFamily="34" charset="0"/>
                <a:cs typeface="Arial" pitchFamily="34" charset="0"/>
              </a:rPr>
              <a:t>  2. </a:t>
            </a:r>
            <a:r>
              <a:rPr lang="en-US" sz="3000" b="1" dirty="0" smtClean="0">
                <a:latin typeface="Eras Medium ITC" pitchFamily="34" charset="0"/>
                <a:cs typeface="Arial" pitchFamily="34" charset="0"/>
              </a:rPr>
              <a:t>Power of the central govt</a:t>
            </a:r>
            <a:r>
              <a:rPr lang="en-US" sz="3000" dirty="0" smtClean="0">
                <a:latin typeface="Eras Medium ITC" pitchFamily="34" charset="0"/>
                <a:cs typeface="Arial" pitchFamily="34" charset="0"/>
              </a:rPr>
              <a:t>.: The Central Government shall have only two things, defense and foreign affairs; all other residuary powers shall rest with the provinces.</a:t>
            </a:r>
          </a:p>
          <a:p>
            <a:pPr marL="678295" indent="-678295" algn="just" eaLnBrk="1" hangingPunct="1">
              <a:buFontTx/>
              <a:buAutoNum type="arabicPeriod"/>
            </a:pPr>
            <a:endParaRPr lang="en-US" sz="1500" dirty="0" smtClean="0">
              <a:latin typeface="Eras Medium ITC" pitchFamily="34" charset="0"/>
              <a:cs typeface="Arial" pitchFamily="34" charset="0"/>
            </a:endParaRPr>
          </a:p>
          <a:p>
            <a:pPr marL="678295" indent="-678295" algn="just" eaLnBrk="1" hangingPunct="1">
              <a:buNone/>
            </a:pPr>
            <a:r>
              <a:rPr lang="en-US" sz="3000" dirty="0" smtClean="0">
                <a:latin typeface="Eras Medium ITC" pitchFamily="34" charset="0"/>
                <a:cs typeface="Arial" pitchFamily="34" charset="0"/>
              </a:rPr>
              <a:t>  3. </a:t>
            </a:r>
            <a:r>
              <a:rPr lang="en-US" sz="3000" b="1" dirty="0" smtClean="0">
                <a:latin typeface="Eras Medium ITC" pitchFamily="34" charset="0"/>
                <a:cs typeface="Arial" pitchFamily="34" charset="0"/>
              </a:rPr>
              <a:t>Power on currency</a:t>
            </a:r>
            <a:r>
              <a:rPr lang="en-US" sz="3000" dirty="0" smtClean="0">
                <a:latin typeface="Eras Medium ITC" pitchFamily="34" charset="0"/>
                <a:cs typeface="Arial" pitchFamily="34" charset="0"/>
              </a:rPr>
              <a:t>: There shall be two separate but freely convertible currencies in the two regions of the country; or, one single currency for the whole country with the provision of two reserve banks in two provinces under a federal reserve bank.</a:t>
            </a:r>
          </a:p>
        </p:txBody>
      </p:sp>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chemeClr val="tx1"/>
                </a:solidFill>
                <a:latin typeface="Eras Medium ITC" pitchFamily="34" charset="0"/>
                <a:cs typeface="Arial" pitchFamily="34" charset="0"/>
              </a:rPr>
              <a:t> Six Point were: </a:t>
            </a: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366486" y="1143000"/>
            <a:ext cx="13476515" cy="6882697"/>
          </a:xfrm>
        </p:spPr>
        <p:txBody>
          <a:bodyPr/>
          <a:lstStyle/>
          <a:p>
            <a:pPr algn="just" eaLnBrk="1" hangingPunct="1">
              <a:buFontTx/>
              <a:buNone/>
            </a:pPr>
            <a:r>
              <a:rPr lang="en-US" sz="3200" b="1" dirty="0" smtClean="0">
                <a:latin typeface="Eras Medium ITC" pitchFamily="34" charset="0"/>
                <a:cs typeface="Arial" pitchFamily="34" charset="0"/>
              </a:rPr>
              <a:t>4. Power on revenue or tax collection: </a:t>
            </a:r>
            <a:r>
              <a:rPr lang="en-US" sz="3200" dirty="0" smtClean="0">
                <a:latin typeface="Eras Medium ITC" pitchFamily="34" charset="0"/>
                <a:cs typeface="Arial" pitchFamily="34" charset="0"/>
              </a:rPr>
              <a:t>The regional governments shall have the authority to levy all taxes and, to collect them. There shall be a provision for paying the Central Government a portion of the revenues collected.</a:t>
            </a:r>
          </a:p>
          <a:p>
            <a:pPr algn="just" eaLnBrk="1" hangingPunct="1">
              <a:buFontTx/>
              <a:buNone/>
            </a:pPr>
            <a:endParaRPr lang="en-US" sz="3200" dirty="0" smtClean="0">
              <a:latin typeface="Eras Medium ITC" pitchFamily="34" charset="0"/>
              <a:cs typeface="Arial" pitchFamily="34" charset="0"/>
            </a:endParaRPr>
          </a:p>
          <a:p>
            <a:pPr algn="just" eaLnBrk="1" hangingPunct="1">
              <a:buFontTx/>
              <a:buNone/>
            </a:pPr>
            <a:r>
              <a:rPr lang="en-US" sz="3200" dirty="0" smtClean="0">
                <a:latin typeface="Eras Medium ITC" pitchFamily="34" charset="0"/>
                <a:cs typeface="Arial" pitchFamily="34" charset="0"/>
              </a:rPr>
              <a:t>5. </a:t>
            </a:r>
            <a:r>
              <a:rPr lang="en-US" sz="3200" b="1" dirty="0" smtClean="0">
                <a:latin typeface="Eras Medium ITC" pitchFamily="34" charset="0"/>
                <a:cs typeface="Arial" pitchFamily="34" charset="0"/>
              </a:rPr>
              <a:t>Power on foreign exchange</a:t>
            </a:r>
            <a:r>
              <a:rPr lang="en-US" sz="3200" dirty="0" smtClean="0">
                <a:latin typeface="Eras Medium ITC" pitchFamily="34" charset="0"/>
                <a:cs typeface="Arial" pitchFamily="34" charset="0"/>
              </a:rPr>
              <a:t>: There should be separate accounts for the foreign exchange of the two regions. If necessary, the requirement of the Centre will be met by the two regions on the basis of equal rate or a rate as specified in the Constitution.</a:t>
            </a:r>
          </a:p>
          <a:p>
            <a:pPr algn="just" eaLnBrk="1" hangingPunct="1">
              <a:buFontTx/>
              <a:buNone/>
            </a:pPr>
            <a:endParaRPr lang="en-US" sz="3200" dirty="0" smtClean="0">
              <a:latin typeface="Eras Medium ITC" pitchFamily="34" charset="0"/>
              <a:cs typeface="Arial" pitchFamily="34" charset="0"/>
            </a:endParaRPr>
          </a:p>
          <a:p>
            <a:pPr algn="just" eaLnBrk="1" hangingPunct="1">
              <a:buFontTx/>
              <a:buNone/>
            </a:pPr>
            <a:r>
              <a:rPr lang="en-US" sz="3200" dirty="0" smtClean="0">
                <a:latin typeface="Eras Medium ITC" pitchFamily="34" charset="0"/>
                <a:cs typeface="Arial" pitchFamily="34" charset="0"/>
              </a:rPr>
              <a:t>6. </a:t>
            </a:r>
            <a:r>
              <a:rPr lang="en-US" sz="3200" b="1" dirty="0" smtClean="0">
                <a:latin typeface="Eras Medium ITC" pitchFamily="34" charset="0"/>
                <a:cs typeface="Arial" pitchFamily="34" charset="0"/>
              </a:rPr>
              <a:t>Separate military force: </a:t>
            </a:r>
            <a:r>
              <a:rPr lang="en-US" sz="3200" dirty="0" smtClean="0">
                <a:latin typeface="Eras Medium ITC" pitchFamily="34" charset="0"/>
                <a:cs typeface="Arial" pitchFamily="34" charset="0"/>
              </a:rPr>
              <a:t>The federal states should have the authority to form regional armed forces or militia or Para-militia forces to protect the territories.</a:t>
            </a:r>
          </a:p>
          <a:p>
            <a:pPr algn="just" eaLnBrk="1" hangingPunct="1">
              <a:lnSpc>
                <a:spcPct val="80000"/>
              </a:lnSpc>
              <a:buFontTx/>
              <a:buNone/>
            </a:pPr>
            <a:endParaRPr lang="en-US" sz="3200" dirty="0" smtClean="0">
              <a:latin typeface="Eras Medium ITC" pitchFamily="34" charset="0"/>
              <a:cs typeface="Arial" pitchFamily="34" charset="0"/>
            </a:endParaRPr>
          </a:p>
        </p:txBody>
      </p:sp>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chemeClr val="tx1"/>
                </a:solidFill>
                <a:latin typeface="Eras Medium ITC" pitchFamily="34" charset="0"/>
                <a:cs typeface="Arial" pitchFamily="34" charset="0"/>
              </a:rPr>
              <a:t> Six Point were: </a:t>
            </a: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0" y="1219200"/>
            <a:ext cx="7772400" cy="8027107"/>
          </a:xfrm>
        </p:spPr>
        <p:txBody>
          <a:bodyPr/>
          <a:lstStyle/>
          <a:p>
            <a:pPr marL="0" indent="-270959" algn="just" eaLnBrk="1" hangingPunct="1">
              <a:lnSpc>
                <a:spcPct val="113000"/>
              </a:lnSpc>
              <a:spcBef>
                <a:spcPct val="0"/>
              </a:spcBef>
              <a:buNone/>
            </a:pPr>
            <a:r>
              <a:rPr lang="en-US" sz="3000" b="1" dirty="0" smtClean="0">
                <a:solidFill>
                  <a:srgbClr val="002060"/>
                </a:solidFill>
                <a:latin typeface="Eras Medium ITC" pitchFamily="34" charset="0"/>
                <a:cs typeface="Arial" pitchFamily="34" charset="0"/>
              </a:rPr>
              <a:t>For the People of East Pakistan</a:t>
            </a:r>
          </a:p>
          <a:p>
            <a:pPr marL="0" indent="-270959" algn="just" eaLnBrk="1" hangingPunct="1">
              <a:lnSpc>
                <a:spcPct val="113000"/>
              </a:lnSpc>
              <a:spcBef>
                <a:spcPct val="0"/>
              </a:spcBef>
              <a:buNone/>
            </a:pPr>
            <a:endParaRPr lang="en-US" sz="1000" b="1" dirty="0" smtClean="0">
              <a:solidFill>
                <a:srgbClr val="002060"/>
              </a:solidFill>
              <a:latin typeface="Eras Medium ITC" pitchFamily="34" charset="0"/>
              <a:cs typeface="Arial" pitchFamily="34" charset="0"/>
            </a:endParaRPr>
          </a:p>
          <a:p>
            <a:pPr marL="0" indent="-270959" algn="just" eaLnBrk="1" hangingPunct="1">
              <a:lnSpc>
                <a:spcPct val="113000"/>
              </a:lnSpc>
              <a:spcBef>
                <a:spcPct val="0"/>
              </a:spcBef>
              <a:buNone/>
            </a:pPr>
            <a:r>
              <a:rPr lang="en-US" sz="3000" dirty="0" smtClean="0">
                <a:latin typeface="Eras Medium ITC" pitchFamily="34" charset="0"/>
                <a:cs typeface="Arial" pitchFamily="34" charset="0"/>
              </a:rPr>
              <a:t>The oppressed and exploited people of East Pakistan welcomed this Six-Point Program as their Magna </a:t>
            </a:r>
            <a:r>
              <a:rPr lang="en-US" sz="3000" dirty="0" err="1" smtClean="0">
                <a:latin typeface="Eras Medium ITC" pitchFamily="34" charset="0"/>
                <a:cs typeface="Arial" pitchFamily="34" charset="0"/>
              </a:rPr>
              <a:t>Carta</a:t>
            </a:r>
            <a:r>
              <a:rPr lang="en-US" sz="3000" dirty="0" smtClean="0">
                <a:latin typeface="Eras Medium ITC" pitchFamily="34" charset="0"/>
                <a:cs typeface="Arial" pitchFamily="34" charset="0"/>
              </a:rPr>
              <a:t> or the Charter of Freedom. As a result, the popularity of the Six-Point Program increased day by day.  Because-</a:t>
            </a:r>
          </a:p>
          <a:p>
            <a:pPr marL="0" indent="-270959" algn="just" eaLnBrk="1" hangingPunct="1">
              <a:lnSpc>
                <a:spcPct val="113000"/>
              </a:lnSpc>
              <a:spcBef>
                <a:spcPct val="0"/>
              </a:spcBef>
              <a:buNone/>
            </a:pPr>
            <a:r>
              <a:rPr lang="en-US" sz="3000" dirty="0" smtClean="0">
                <a:latin typeface="Eras Medium ITC" pitchFamily="34" charset="0"/>
                <a:cs typeface="Arial" pitchFamily="34" charset="0"/>
              </a:rPr>
              <a:t>a) It ensured Political Development (Point 1)</a:t>
            </a:r>
          </a:p>
          <a:p>
            <a:pPr marL="0" indent="-270959" algn="just" eaLnBrk="1" hangingPunct="1">
              <a:lnSpc>
                <a:spcPct val="113000"/>
              </a:lnSpc>
              <a:spcBef>
                <a:spcPct val="0"/>
              </a:spcBef>
              <a:buNone/>
            </a:pPr>
            <a:r>
              <a:rPr lang="en-US" sz="3000" dirty="0" smtClean="0">
                <a:latin typeface="Eras Medium ITC" pitchFamily="34" charset="0"/>
                <a:cs typeface="Arial" pitchFamily="34" charset="0"/>
              </a:rPr>
              <a:t>b) Administrative Development (Point 2)</a:t>
            </a:r>
          </a:p>
          <a:p>
            <a:pPr marL="0" indent="-270959" algn="just" eaLnBrk="1" hangingPunct="1">
              <a:lnSpc>
                <a:spcPct val="113000"/>
              </a:lnSpc>
              <a:spcBef>
                <a:spcPct val="0"/>
              </a:spcBef>
              <a:buNone/>
            </a:pPr>
            <a:r>
              <a:rPr lang="en-US" sz="3000" dirty="0" smtClean="0">
                <a:latin typeface="Eras Medium ITC" pitchFamily="34" charset="0"/>
                <a:cs typeface="Arial" pitchFamily="34" charset="0"/>
              </a:rPr>
              <a:t>c) Financial Development (Point 3,4,5)</a:t>
            </a:r>
          </a:p>
          <a:p>
            <a:pPr marL="0" indent="-270959" algn="just" eaLnBrk="1" hangingPunct="1">
              <a:lnSpc>
                <a:spcPct val="113000"/>
              </a:lnSpc>
              <a:spcBef>
                <a:spcPct val="0"/>
              </a:spcBef>
              <a:buNone/>
            </a:pPr>
            <a:r>
              <a:rPr lang="en-US" sz="3000" dirty="0" smtClean="0">
                <a:latin typeface="Eras Medium ITC" pitchFamily="34" charset="0"/>
                <a:cs typeface="Arial" pitchFamily="34" charset="0"/>
              </a:rPr>
              <a:t>d) Enlargement of Military Power (Point 6)</a:t>
            </a:r>
          </a:p>
          <a:p>
            <a:pPr marL="0" indent="-270959" algn="r" eaLnBrk="1" hangingPunct="1">
              <a:lnSpc>
                <a:spcPct val="113000"/>
              </a:lnSpc>
              <a:spcBef>
                <a:spcPct val="0"/>
              </a:spcBef>
              <a:buNone/>
            </a:pPr>
            <a:r>
              <a:rPr lang="en-US" sz="3000" b="1" dirty="0" err="1" smtClean="0">
                <a:solidFill>
                  <a:srgbClr val="00B050"/>
                </a:solidFill>
                <a:latin typeface="Eras Medium ITC" pitchFamily="34" charset="0"/>
                <a:cs typeface="Arial" pitchFamily="34" charset="0"/>
              </a:rPr>
              <a:t>Finally,It</a:t>
            </a:r>
            <a:r>
              <a:rPr lang="en-US" sz="3000" b="1" dirty="0" smtClean="0">
                <a:solidFill>
                  <a:srgbClr val="00B050"/>
                </a:solidFill>
                <a:latin typeface="Eras Medium ITC" pitchFamily="34" charset="0"/>
                <a:cs typeface="Arial" pitchFamily="34" charset="0"/>
              </a:rPr>
              <a:t> was one of the major steps towards freedom of Bangladesh.</a:t>
            </a:r>
          </a:p>
        </p:txBody>
      </p:sp>
      <p:sp>
        <p:nvSpPr>
          <p:cNvPr id="5" name="Rectangle 3"/>
          <p:cNvSpPr txBox="1">
            <a:spLocks noChangeArrowheads="1"/>
          </p:cNvSpPr>
          <p:nvPr/>
        </p:nvSpPr>
        <p:spPr bwMode="auto">
          <a:xfrm>
            <a:off x="7924800" y="1143000"/>
            <a:ext cx="6705600" cy="8001000"/>
          </a:xfrm>
          <a:prstGeom prst="rect">
            <a:avLst/>
          </a:prstGeom>
          <a:noFill/>
          <a:ln w="9525">
            <a:noFill/>
            <a:miter lim="800000"/>
            <a:headEnd/>
            <a:tailEnd/>
          </a:ln>
        </p:spPr>
        <p:txBody>
          <a:bodyPr lIns="135834" tIns="67917" rIns="135834" bIns="67917"/>
          <a:lstStyle/>
          <a:p>
            <a:pPr indent="-380337" algn="just" eaLnBrk="1" fontAlgn="auto" hangingPunct="1">
              <a:spcBef>
                <a:spcPts val="0"/>
              </a:spcBef>
              <a:spcAft>
                <a:spcPts val="0"/>
              </a:spcAft>
              <a:buClr>
                <a:schemeClr val="accent1"/>
              </a:buClr>
              <a:buSzPct val="68000"/>
              <a:defRPr/>
            </a:pPr>
            <a:r>
              <a:rPr lang="en-US" sz="3000" b="1" dirty="0">
                <a:solidFill>
                  <a:srgbClr val="002060"/>
                </a:solidFill>
                <a:effectLst>
                  <a:outerShdw blurRad="31750" dist="25400" dir="5400000" algn="tl" rotWithShape="0">
                    <a:srgbClr val="000000">
                      <a:alpha val="25000"/>
                    </a:srgbClr>
                  </a:outerShdw>
                </a:effectLst>
                <a:latin typeface="Eras Medium ITC" pitchFamily="34" charset="0"/>
                <a:cs typeface="Arial" pitchFamily="34" charset="0"/>
              </a:rPr>
              <a:t>For the Government of </a:t>
            </a:r>
            <a:r>
              <a:rPr lang="en-US" sz="3000" b="1" dirty="0" smtClean="0">
                <a:solidFill>
                  <a:srgbClr val="002060"/>
                </a:solidFill>
                <a:effectLst>
                  <a:outerShdw blurRad="31750" dist="25400" dir="5400000" algn="tl" rotWithShape="0">
                    <a:srgbClr val="000000">
                      <a:alpha val="25000"/>
                    </a:srgbClr>
                  </a:outerShdw>
                </a:effectLst>
                <a:latin typeface="Eras Medium ITC" pitchFamily="34" charset="0"/>
                <a:cs typeface="Arial" pitchFamily="34" charset="0"/>
              </a:rPr>
              <a:t>Pakistan</a:t>
            </a:r>
          </a:p>
          <a:p>
            <a:pPr indent="-380337" algn="just" eaLnBrk="1" fontAlgn="auto" hangingPunct="1">
              <a:spcBef>
                <a:spcPts val="0"/>
              </a:spcBef>
              <a:spcAft>
                <a:spcPts val="0"/>
              </a:spcAft>
              <a:buClr>
                <a:schemeClr val="accent1"/>
              </a:buClr>
              <a:buSzPct val="68000"/>
              <a:defRPr/>
            </a:pPr>
            <a:endParaRPr lang="en-US" sz="1000" b="1" dirty="0">
              <a:solidFill>
                <a:srgbClr val="002060"/>
              </a:solidFill>
              <a:effectLst>
                <a:outerShdw blurRad="31750" dist="25400" dir="5400000" algn="tl" rotWithShape="0">
                  <a:srgbClr val="000000">
                    <a:alpha val="25000"/>
                  </a:srgbClr>
                </a:outerShdw>
              </a:effectLst>
              <a:latin typeface="Eras Medium ITC" pitchFamily="34" charset="0"/>
              <a:cs typeface="Arial" pitchFamily="34" charset="0"/>
            </a:endParaRPr>
          </a:p>
          <a:p>
            <a:pPr indent="-380337" algn="just" eaLnBrk="1" fontAlgn="auto" hangingPunct="1">
              <a:spcBef>
                <a:spcPts val="0"/>
              </a:spcBef>
              <a:spcAft>
                <a:spcPts val="0"/>
              </a:spcAft>
              <a:buClr>
                <a:schemeClr val="accent1"/>
              </a:buClr>
              <a:buSzPct val="68000"/>
              <a:defRPr/>
            </a:pPr>
            <a:r>
              <a:rPr lang="en-US" sz="3000" dirty="0">
                <a:latin typeface="Eras Medium ITC" pitchFamily="34" charset="0"/>
                <a:cs typeface="Arial" pitchFamily="34" charset="0"/>
              </a:rPr>
              <a:t>The government became frightened at the popularity of the Six-Point demand and falsely termed the Six-Point demand as an anti-state Movement. </a:t>
            </a:r>
          </a:p>
          <a:p>
            <a:pPr indent="-380337" algn="just" eaLnBrk="1" fontAlgn="auto" hangingPunct="1">
              <a:spcBef>
                <a:spcPts val="0"/>
              </a:spcBef>
              <a:spcAft>
                <a:spcPts val="0"/>
              </a:spcAft>
              <a:buClr>
                <a:schemeClr val="accent1"/>
              </a:buClr>
              <a:buSzPct val="68000"/>
              <a:defRPr/>
            </a:pPr>
            <a:r>
              <a:rPr lang="en-US" sz="3000" dirty="0">
                <a:latin typeface="Eras Medium ITC" pitchFamily="34" charset="0"/>
                <a:cs typeface="Arial" pitchFamily="34" charset="0"/>
              </a:rPr>
              <a:t>After this, the Government took recourse to repressive policy to check the Six-Point movement and arrested Sheikh </a:t>
            </a:r>
            <a:r>
              <a:rPr lang="en-US" sz="3000" dirty="0" err="1">
                <a:latin typeface="Eras Medium ITC" pitchFamily="34" charset="0"/>
                <a:cs typeface="Arial" pitchFamily="34" charset="0"/>
              </a:rPr>
              <a:t>Mujib</a:t>
            </a:r>
            <a:r>
              <a:rPr lang="en-US" sz="3000" dirty="0">
                <a:latin typeface="Eras Medium ITC" pitchFamily="34" charset="0"/>
                <a:cs typeface="Arial" pitchFamily="34" charset="0"/>
              </a:rPr>
              <a:t> along with many others on 8 May 1966. On 7 June </a:t>
            </a:r>
            <a:r>
              <a:rPr lang="en-US" sz="3000" dirty="0" smtClean="0">
                <a:latin typeface="Eras Medium ITC" pitchFamily="34" charset="0"/>
                <a:cs typeface="Arial" pitchFamily="34" charset="0"/>
              </a:rPr>
              <a:t>1966, </a:t>
            </a:r>
            <a:r>
              <a:rPr lang="en-US" sz="3000" dirty="0">
                <a:latin typeface="Eras Medium ITC" pitchFamily="34" charset="0"/>
                <a:cs typeface="Arial" pitchFamily="34" charset="0"/>
              </a:rPr>
              <a:t>a general </a:t>
            </a:r>
            <a:r>
              <a:rPr lang="en-US" sz="3000" dirty="0" err="1">
                <a:latin typeface="Eras Medium ITC" pitchFamily="34" charset="0"/>
                <a:cs typeface="Arial" pitchFamily="34" charset="0"/>
              </a:rPr>
              <a:t>hartal</a:t>
            </a:r>
            <a:r>
              <a:rPr lang="en-US" sz="3000" dirty="0">
                <a:latin typeface="Eras Medium ITC" pitchFamily="34" charset="0"/>
                <a:cs typeface="Arial" pitchFamily="34" charset="0"/>
              </a:rPr>
              <a:t> was called throughout the province for the release of the political prisoners. </a:t>
            </a:r>
          </a:p>
          <a:p>
            <a:pPr indent="-380337" algn="just" eaLnBrk="1" fontAlgn="auto" hangingPunct="1">
              <a:spcBef>
                <a:spcPts val="0"/>
              </a:spcBef>
              <a:spcAft>
                <a:spcPts val="0"/>
              </a:spcAft>
              <a:buClr>
                <a:schemeClr val="accent1"/>
              </a:buClr>
              <a:buSzPct val="68000"/>
              <a:defRPr/>
            </a:pPr>
            <a:r>
              <a:rPr lang="en-US" sz="3000" dirty="0">
                <a:latin typeface="Eras Medium ITC" pitchFamily="34" charset="0"/>
                <a:cs typeface="Arial" pitchFamily="34" charset="0"/>
              </a:rPr>
              <a:t>The government imposed section 144 to prevent this </a:t>
            </a:r>
            <a:r>
              <a:rPr lang="en-US" sz="3000" dirty="0" err="1">
                <a:latin typeface="Eras Medium ITC" pitchFamily="34" charset="0"/>
                <a:cs typeface="Arial" pitchFamily="34" charset="0"/>
              </a:rPr>
              <a:t>hartal</a:t>
            </a:r>
            <a:r>
              <a:rPr lang="en-US" sz="3000" dirty="0">
                <a:latin typeface="Eras Medium ITC" pitchFamily="34" charset="0"/>
                <a:cs typeface="Arial" pitchFamily="34" charset="0"/>
              </a:rPr>
              <a:t>. But the people observed the </a:t>
            </a:r>
            <a:r>
              <a:rPr lang="en-US" sz="3000" dirty="0" err="1">
                <a:latin typeface="Eras Medium ITC" pitchFamily="34" charset="0"/>
                <a:cs typeface="Arial" pitchFamily="34" charset="0"/>
              </a:rPr>
              <a:t>hartal</a:t>
            </a:r>
            <a:r>
              <a:rPr lang="en-US" sz="3000" dirty="0">
                <a:latin typeface="Eras Medium ITC" pitchFamily="34" charset="0"/>
                <a:cs typeface="Arial" pitchFamily="34" charset="0"/>
              </a:rPr>
              <a:t> spontaneously</a:t>
            </a:r>
            <a:r>
              <a:rPr lang="en-US" sz="3000" dirty="0" smtClean="0">
                <a:latin typeface="Eras Medium ITC" pitchFamily="34" charset="0"/>
                <a:cs typeface="Arial" pitchFamily="34" charset="0"/>
              </a:rPr>
              <a:t>.</a:t>
            </a:r>
            <a:endParaRPr lang="en-US" sz="3000" dirty="0">
              <a:latin typeface="Eras Medium ITC" pitchFamily="34" charset="0"/>
              <a:cs typeface="Arial" pitchFamily="34" charset="0"/>
            </a:endParaRPr>
          </a:p>
        </p:txBody>
      </p:sp>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chemeClr val="tx1"/>
                </a:solidFill>
                <a:latin typeface="Eras Medium ITC" pitchFamily="34" charset="0"/>
                <a:cs typeface="Arial" pitchFamily="34" charset="0"/>
              </a:rPr>
              <a:t>Outcomes of Six-Point Movement</a:t>
            </a: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p:cNvPicPr>
            <a:picLocks noGrp="1" noChangeAspect="1"/>
          </p:cNvPicPr>
          <p:nvPr>
            <p:ph idx="1"/>
          </p:nvPr>
        </p:nvPicPr>
        <p:blipFill>
          <a:blip r:embed="rId2"/>
          <a:srcRect/>
          <a:stretch>
            <a:fillRect/>
          </a:stretch>
        </p:blipFill>
        <p:spPr>
          <a:xfrm>
            <a:off x="365760" y="1314450"/>
            <a:ext cx="13655040" cy="2209800"/>
          </a:xfrm>
        </p:spPr>
      </p:pic>
      <p:pic>
        <p:nvPicPr>
          <p:cNvPr id="16388" name="Picture 4"/>
          <p:cNvPicPr>
            <a:picLocks noChangeAspect="1"/>
          </p:cNvPicPr>
          <p:nvPr/>
        </p:nvPicPr>
        <p:blipFill>
          <a:blip r:embed="rId3"/>
          <a:srcRect/>
          <a:stretch>
            <a:fillRect/>
          </a:stretch>
        </p:blipFill>
        <p:spPr bwMode="auto">
          <a:xfrm>
            <a:off x="0" y="3556000"/>
            <a:ext cx="14630400" cy="5588000"/>
          </a:xfrm>
          <a:prstGeom prst="rect">
            <a:avLst/>
          </a:prstGeom>
          <a:noFill/>
          <a:ln w="9525">
            <a:noFill/>
            <a:miter lim="800000"/>
            <a:headEnd/>
            <a:tailEnd/>
          </a:ln>
        </p:spPr>
      </p:pic>
      <p:pic>
        <p:nvPicPr>
          <p:cNvPr id="16389" name="Picture 1"/>
          <p:cNvPicPr>
            <a:picLocks noChangeAspect="1"/>
          </p:cNvPicPr>
          <p:nvPr/>
        </p:nvPicPr>
        <p:blipFill>
          <a:blip r:embed="rId4"/>
          <a:srcRect/>
          <a:stretch>
            <a:fillRect/>
          </a:stretch>
        </p:blipFill>
        <p:spPr bwMode="auto">
          <a:xfrm>
            <a:off x="0" y="3556000"/>
            <a:ext cx="14630400" cy="5588000"/>
          </a:xfrm>
          <a:prstGeom prst="rect">
            <a:avLst/>
          </a:prstGeom>
          <a:noFill/>
          <a:ln w="9525">
            <a:noFill/>
            <a:miter lim="800000"/>
            <a:headEnd/>
            <a:tailEnd/>
          </a:ln>
        </p:spPr>
      </p:pic>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00B050"/>
                </a:solidFill>
                <a:latin typeface="Eras Medium ITC" pitchFamily="34" charset="0"/>
                <a:cs typeface="Arial" pitchFamily="34" charset="0"/>
              </a:rPr>
              <a:t>Liberation War of Bangladesh</a:t>
            </a:r>
            <a:endParaRPr lang="en-US" sz="4700" b="1" dirty="0">
              <a:solidFill>
                <a:srgbClr val="00B050"/>
              </a:solidFill>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0" y="1117600"/>
            <a:ext cx="14386560" cy="3860800"/>
          </a:xfrm>
        </p:spPr>
        <p:txBody>
          <a:bodyPr>
            <a:noAutofit/>
          </a:bodyPr>
          <a:lstStyle/>
          <a:p>
            <a:pPr marL="0" indent="-274320" algn="just" eaLnBrk="1" fontAlgn="auto" hangingPunct="1">
              <a:spcBef>
                <a:spcPts val="0"/>
              </a:spcBef>
              <a:spcAft>
                <a:spcPts val="0"/>
              </a:spcAft>
              <a:buNone/>
              <a:defRPr/>
            </a:pPr>
            <a:r>
              <a:rPr lang="en-US" sz="2900" b="1" dirty="0" smtClean="0">
                <a:latin typeface="Eras Medium ITC" pitchFamily="34" charset="0"/>
                <a:cs typeface="Arial" pitchFamily="34" charset="0"/>
              </a:rPr>
              <a:t>The Liberation war </a:t>
            </a:r>
            <a:r>
              <a:rPr lang="en-US" sz="2900" dirty="0" smtClean="0">
                <a:latin typeface="Eras Medium ITC" pitchFamily="34" charset="0"/>
                <a:cs typeface="Arial" pitchFamily="34" charset="0"/>
              </a:rPr>
              <a:t>began on </a:t>
            </a:r>
            <a:r>
              <a:rPr lang="en-US" sz="2900" b="1" dirty="0" smtClean="0">
                <a:latin typeface="Eras Medium ITC" pitchFamily="34" charset="0"/>
                <a:cs typeface="Arial" pitchFamily="34" charset="0"/>
              </a:rPr>
              <a:t>26 March 1971</a:t>
            </a:r>
            <a:r>
              <a:rPr lang="en-US" sz="2900" dirty="0" smtClean="0">
                <a:latin typeface="Eras Medium ITC" pitchFamily="34" charset="0"/>
                <a:cs typeface="Arial" pitchFamily="34" charset="0"/>
              </a:rPr>
              <a:t> and ended with the liberation of Bangladesh </a:t>
            </a:r>
            <a:r>
              <a:rPr lang="en-US" sz="2900" b="1" dirty="0" smtClean="0">
                <a:latin typeface="Eras Medium ITC" pitchFamily="34" charset="0"/>
                <a:cs typeface="Arial" pitchFamily="34" charset="0"/>
              </a:rPr>
              <a:t>on 16 December 1971</a:t>
            </a:r>
            <a:r>
              <a:rPr lang="en-US" sz="2900" dirty="0" smtClean="0">
                <a:latin typeface="Eras Medium ITC" pitchFamily="34" charset="0"/>
                <a:cs typeface="Arial" pitchFamily="34" charset="0"/>
              </a:rPr>
              <a:t>. The armed struggle was the culmination of a series of events, situations and issues contributing to the progressively deteriorating relations between East and West Pakistan. The questions of land reforms, state language, inter-wing economic and administrative disparities, provincial autonomy, the defense of East Pakistan and many other consequential questions had been straining the relations between the two wings of Pakistan ever since independence of the country from Britain in 1947. </a:t>
            </a:r>
            <a:r>
              <a:rPr lang="en-US" sz="2900" b="1" dirty="0" smtClean="0">
                <a:latin typeface="Eras Medium ITC" pitchFamily="34" charset="0"/>
                <a:cs typeface="Arial" pitchFamily="34" charset="0"/>
              </a:rPr>
              <a:t>[M.A. Rahim et. al., </a:t>
            </a:r>
            <a:r>
              <a:rPr lang="en-US" sz="2900" b="1" dirty="0" err="1" smtClean="0">
                <a:latin typeface="Eras Medium ITC" pitchFamily="34" charset="0"/>
                <a:cs typeface="Arial" pitchFamily="34" charset="0"/>
              </a:rPr>
              <a:t>Bangladesher</a:t>
            </a:r>
            <a:r>
              <a:rPr lang="en-US" sz="2900" b="1" dirty="0" smtClean="0">
                <a:latin typeface="Eras Medium ITC" pitchFamily="34" charset="0"/>
                <a:cs typeface="Arial" pitchFamily="34" charset="0"/>
              </a:rPr>
              <a:t> </a:t>
            </a:r>
            <a:r>
              <a:rPr lang="en-US" sz="2900" b="1" dirty="0" err="1" smtClean="0">
                <a:latin typeface="Eras Medium ITC" pitchFamily="34" charset="0"/>
                <a:cs typeface="Arial" pitchFamily="34" charset="0"/>
              </a:rPr>
              <a:t>Itihas</a:t>
            </a:r>
            <a:r>
              <a:rPr lang="en-US" sz="2900" b="1" dirty="0" smtClean="0">
                <a:latin typeface="Eras Medium ITC" pitchFamily="34" charset="0"/>
                <a:cs typeface="Arial" pitchFamily="34" charset="0"/>
              </a:rPr>
              <a:t>, P. 480]</a:t>
            </a:r>
          </a:p>
          <a:p>
            <a:pPr marL="0" indent="-274320" algn="just" eaLnBrk="1" fontAlgn="auto" hangingPunct="1">
              <a:spcBef>
                <a:spcPts val="0"/>
              </a:spcBef>
              <a:spcAft>
                <a:spcPts val="0"/>
              </a:spcAft>
              <a:buNone/>
              <a:defRPr/>
            </a:pPr>
            <a:endParaRPr lang="en-US" sz="2900" b="1" dirty="0" smtClean="0">
              <a:latin typeface="Eras Medium ITC" pitchFamily="34" charset="0"/>
              <a:cs typeface="Arial" pitchFamily="34" charset="0"/>
            </a:endParaRPr>
          </a:p>
        </p:txBody>
      </p:sp>
      <p:pic>
        <p:nvPicPr>
          <p:cNvPr id="17412" name="Picture 1"/>
          <p:cNvPicPr>
            <a:picLocks noChangeAspect="1"/>
          </p:cNvPicPr>
          <p:nvPr/>
        </p:nvPicPr>
        <p:blipFill>
          <a:blip r:embed="rId2"/>
          <a:srcRect/>
          <a:stretch>
            <a:fillRect/>
          </a:stretch>
        </p:blipFill>
        <p:spPr bwMode="auto">
          <a:xfrm>
            <a:off x="7437120" y="5080000"/>
            <a:ext cx="7193280" cy="3860800"/>
          </a:xfrm>
          <a:prstGeom prst="rect">
            <a:avLst/>
          </a:prstGeom>
          <a:noFill/>
          <a:ln w="9525">
            <a:noFill/>
            <a:miter lim="800000"/>
            <a:headEnd/>
            <a:tailEnd/>
          </a:ln>
        </p:spPr>
      </p:pic>
      <p:pic>
        <p:nvPicPr>
          <p:cNvPr id="17413" name="Picture 1"/>
          <p:cNvPicPr>
            <a:picLocks noChangeAspect="1"/>
          </p:cNvPicPr>
          <p:nvPr/>
        </p:nvPicPr>
        <p:blipFill>
          <a:blip r:embed="rId3"/>
          <a:srcRect/>
          <a:stretch>
            <a:fillRect/>
          </a:stretch>
        </p:blipFill>
        <p:spPr bwMode="auto">
          <a:xfrm>
            <a:off x="0" y="5080000"/>
            <a:ext cx="7437120" cy="3860800"/>
          </a:xfrm>
          <a:prstGeom prst="rect">
            <a:avLst/>
          </a:prstGeom>
          <a:noFill/>
          <a:ln w="9525">
            <a:noFill/>
            <a:miter lim="800000"/>
            <a:headEnd/>
            <a:tailEnd/>
          </a:ln>
        </p:spPr>
      </p:pic>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002060"/>
                </a:solidFill>
                <a:latin typeface="Eras Medium ITC" pitchFamily="34" charset="0"/>
                <a:cs typeface="Arial" pitchFamily="34" charset="0"/>
              </a:rPr>
              <a:t>Background of the Liberation war</a:t>
            </a:r>
            <a:endParaRPr lang="en-US" sz="4700" b="1" dirty="0">
              <a:solidFill>
                <a:srgbClr val="002060"/>
              </a:solidFill>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101600" y="1422400"/>
            <a:ext cx="8737600" cy="7721600"/>
          </a:xfrm>
        </p:spPr>
        <p:txBody>
          <a:bodyPr>
            <a:normAutofit/>
          </a:bodyPr>
          <a:lstStyle/>
          <a:p>
            <a:pPr marL="0" algn="just" eaLnBrk="1" hangingPunct="1">
              <a:defRPr/>
            </a:pPr>
            <a:r>
              <a:rPr lang="en-US" sz="2900" b="1" dirty="0" smtClean="0">
                <a:solidFill>
                  <a:srgbClr val="00B050"/>
                </a:solidFill>
                <a:latin typeface="Eras Medium ITC" pitchFamily="34" charset="0"/>
                <a:cs typeface="Arial" pitchFamily="34" charset="0"/>
              </a:rPr>
              <a:t>National Election in 1970: </a:t>
            </a:r>
            <a:r>
              <a:rPr lang="en-US" sz="2900" dirty="0" smtClean="0">
                <a:latin typeface="Eras Medium ITC" pitchFamily="34" charset="0"/>
                <a:cs typeface="Arial" pitchFamily="34" charset="0"/>
              </a:rPr>
              <a:t>In the general elections held on 7 December 1970, the </a:t>
            </a:r>
            <a:r>
              <a:rPr lang="en-US" sz="2900" dirty="0" err="1" smtClean="0">
                <a:latin typeface="Eras Medium ITC" pitchFamily="34" charset="0"/>
                <a:cs typeface="Arial" pitchFamily="34" charset="0"/>
              </a:rPr>
              <a:t>Awami</a:t>
            </a:r>
            <a:r>
              <a:rPr lang="en-US" sz="2900" dirty="0" smtClean="0">
                <a:latin typeface="Eras Medium ITC" pitchFamily="34" charset="0"/>
                <a:cs typeface="Arial" pitchFamily="34" charset="0"/>
              </a:rPr>
              <a:t> League acquired an absolute majority. The </a:t>
            </a:r>
            <a:r>
              <a:rPr lang="en-US" sz="2900" dirty="0" err="1" smtClean="0">
                <a:latin typeface="Eras Medium ITC" pitchFamily="34" charset="0"/>
                <a:cs typeface="Arial" pitchFamily="34" charset="0"/>
              </a:rPr>
              <a:t>Awami</a:t>
            </a:r>
            <a:r>
              <a:rPr lang="en-US" sz="2900" dirty="0" smtClean="0">
                <a:latin typeface="Eras Medium ITC" pitchFamily="34" charset="0"/>
                <a:cs typeface="Arial" pitchFamily="34" charset="0"/>
              </a:rPr>
              <a:t> League secured 167 seats out of 169 National Assembly seats in East Pakistan (within total 313 seats) and won 288 out of 300 seats in the Provincial Assembly.</a:t>
            </a:r>
            <a:endParaRPr lang="en-US" sz="1500" dirty="0" smtClean="0">
              <a:latin typeface="Eras Medium ITC" pitchFamily="34" charset="0"/>
              <a:cs typeface="Arial" pitchFamily="34" charset="0"/>
            </a:endParaRPr>
          </a:p>
          <a:p>
            <a:pPr marL="0" algn="just" eaLnBrk="1" hangingPunct="1">
              <a:defRPr/>
            </a:pPr>
            <a:r>
              <a:rPr lang="en-US" sz="2900" b="1" dirty="0" smtClean="0">
                <a:solidFill>
                  <a:srgbClr val="00B050"/>
                </a:solidFill>
                <a:latin typeface="Eras Medium ITC" pitchFamily="34" charset="0"/>
                <a:cs typeface="Arial" pitchFamily="34" charset="0"/>
              </a:rPr>
              <a:t>On 3</a:t>
            </a:r>
            <a:r>
              <a:rPr lang="en-US" sz="2900" b="1" baseline="30000" dirty="0" smtClean="0">
                <a:solidFill>
                  <a:srgbClr val="00B050"/>
                </a:solidFill>
                <a:latin typeface="Eras Medium ITC" pitchFamily="34" charset="0"/>
                <a:cs typeface="Arial" pitchFamily="34" charset="0"/>
              </a:rPr>
              <a:t>rd</a:t>
            </a:r>
            <a:r>
              <a:rPr lang="en-US" sz="2900" b="1" dirty="0" smtClean="0">
                <a:solidFill>
                  <a:srgbClr val="00B050"/>
                </a:solidFill>
                <a:latin typeface="Eras Medium ITC" pitchFamily="34" charset="0"/>
                <a:cs typeface="Arial" pitchFamily="34" charset="0"/>
              </a:rPr>
              <a:t> January 1971</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Shiekh</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Mujib</a:t>
            </a:r>
            <a:r>
              <a:rPr lang="en-US" sz="2900" dirty="0" smtClean="0">
                <a:latin typeface="Eras Medium ITC" pitchFamily="34" charset="0"/>
                <a:cs typeface="Arial" pitchFamily="34" charset="0"/>
              </a:rPr>
              <a:t> conducted the oath of the peoples’ representatives’ at a meeting at the Race Course ground. </a:t>
            </a:r>
            <a:r>
              <a:rPr lang="en-US" sz="2900" dirty="0" err="1" smtClean="0">
                <a:latin typeface="Eras Medium ITC" pitchFamily="34" charset="0"/>
                <a:cs typeface="Arial" pitchFamily="34" charset="0"/>
              </a:rPr>
              <a:t>Awami</a:t>
            </a:r>
            <a:r>
              <a:rPr lang="en-US" sz="2900" dirty="0" smtClean="0">
                <a:latin typeface="Eras Medium ITC" pitchFamily="34" charset="0"/>
                <a:cs typeface="Arial" pitchFamily="34" charset="0"/>
              </a:rPr>
              <a:t> League members took an oath to frame a constitution on the basis of the six-point demand. </a:t>
            </a:r>
          </a:p>
          <a:p>
            <a:pPr marL="0" algn="just">
              <a:defRPr/>
            </a:pPr>
            <a:r>
              <a:rPr lang="en-GB" sz="2900" b="1" dirty="0">
                <a:solidFill>
                  <a:srgbClr val="00B050"/>
                </a:solidFill>
                <a:latin typeface="Eras Medium ITC" pitchFamily="34" charset="0"/>
                <a:cs typeface="Arial" pitchFamily="34" charset="0"/>
              </a:rPr>
              <a:t>On 5th January, </a:t>
            </a:r>
            <a:r>
              <a:rPr lang="en-GB" sz="2900" dirty="0" err="1">
                <a:latin typeface="Eras Medium ITC" pitchFamily="34" charset="0"/>
                <a:cs typeface="Arial" pitchFamily="34" charset="0"/>
              </a:rPr>
              <a:t>Zulfiker</a:t>
            </a:r>
            <a:r>
              <a:rPr lang="en-GB" sz="2900" dirty="0">
                <a:latin typeface="Eras Medium ITC" pitchFamily="34" charset="0"/>
                <a:cs typeface="Arial" pitchFamily="34" charset="0"/>
              </a:rPr>
              <a:t> Ali Bhutto, the leader of the People’s Party, the majority party in West Pakistan, announced his readiness to form a coalition government at the centre with </a:t>
            </a:r>
            <a:r>
              <a:rPr lang="en-GB" sz="2900" dirty="0" err="1">
                <a:latin typeface="Eras Medium ITC" pitchFamily="34" charset="0"/>
                <a:cs typeface="Arial" pitchFamily="34" charset="0"/>
              </a:rPr>
              <a:t>Awami</a:t>
            </a:r>
            <a:r>
              <a:rPr lang="en-GB" sz="2900" dirty="0">
                <a:latin typeface="Eras Medium ITC" pitchFamily="34" charset="0"/>
                <a:cs typeface="Arial" pitchFamily="34" charset="0"/>
              </a:rPr>
              <a:t> League’s Parliamentary Party at a meeting of the members of the National Assembly of his party.</a:t>
            </a:r>
          </a:p>
          <a:p>
            <a:pPr marL="0" algn="just" eaLnBrk="1" hangingPunct="1">
              <a:defRPr/>
            </a:pPr>
            <a:endParaRPr lang="en-US" sz="2900" dirty="0" smtClean="0">
              <a:latin typeface="Eras Medium ITC" pitchFamily="34" charset="0"/>
              <a:cs typeface="Arial" pitchFamily="34" charset="0"/>
            </a:endParaRPr>
          </a:p>
        </p:txBody>
      </p:sp>
      <p:pic>
        <p:nvPicPr>
          <p:cNvPr id="18437" name="Picture 1"/>
          <p:cNvPicPr>
            <a:picLocks noChangeAspect="1"/>
          </p:cNvPicPr>
          <p:nvPr/>
        </p:nvPicPr>
        <p:blipFill>
          <a:blip r:embed="rId2"/>
          <a:srcRect/>
          <a:stretch>
            <a:fillRect/>
          </a:stretch>
        </p:blipFill>
        <p:spPr bwMode="auto">
          <a:xfrm>
            <a:off x="9037320" y="5283200"/>
            <a:ext cx="5227320" cy="2844800"/>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1918413617"/>
              </p:ext>
            </p:extLst>
          </p:nvPr>
        </p:nvGraphicFramePr>
        <p:xfrm>
          <a:off x="9144000" y="1456267"/>
          <a:ext cx="5364480" cy="2870774"/>
        </p:xfrm>
        <a:graphic>
          <a:graphicData uri="http://schemas.openxmlformats.org/drawingml/2006/table">
            <a:tbl>
              <a:tblPr rtl="1" firstRow="1" bandRow="1">
                <a:tableStyleId>{5C22544A-7EE6-4342-B048-85BDC9FD1C3A}</a:tableStyleId>
              </a:tblPr>
              <a:tblGrid>
                <a:gridCol w="1465681">
                  <a:extLst>
                    <a:ext uri="{9D8B030D-6E8A-4147-A177-3AD203B41FA5}">
                      <a16:colId xmlns:a16="http://schemas.microsoft.com/office/drawing/2014/main" val="20000"/>
                    </a:ext>
                  </a:extLst>
                </a:gridCol>
                <a:gridCol w="3898799">
                  <a:extLst>
                    <a:ext uri="{9D8B030D-6E8A-4147-A177-3AD203B41FA5}">
                      <a16:colId xmlns:a16="http://schemas.microsoft.com/office/drawing/2014/main" val="20001"/>
                    </a:ext>
                  </a:extLst>
                </a:gridCol>
              </a:tblGrid>
              <a:tr h="584774">
                <a:tc>
                  <a:txBody>
                    <a:bodyPr/>
                    <a:lstStyle/>
                    <a:p>
                      <a:pPr algn="ctr"/>
                      <a:r>
                        <a:rPr lang="en-US" sz="2500" b="1" dirty="0">
                          <a:latin typeface="Eras Medium ITC" pitchFamily="34" charset="0"/>
                          <a:cs typeface="Arial" pitchFamily="34" charset="0"/>
                        </a:rPr>
                        <a:t>Seats</a:t>
                      </a:r>
                      <a:endParaRPr lang="en-US" sz="2500" dirty="0">
                        <a:latin typeface="Eras Medium ITC" pitchFamily="34" charset="0"/>
                        <a:cs typeface="Arial" pitchFamily="34" charset="0"/>
                      </a:endParaRPr>
                    </a:p>
                  </a:txBody>
                  <a:tcPr marL="45720" marR="45720" marT="38100" marB="38100" anchor="ctr"/>
                </a:tc>
                <a:tc>
                  <a:txBody>
                    <a:bodyPr/>
                    <a:lstStyle/>
                    <a:p>
                      <a:pPr algn="ctr"/>
                      <a:r>
                        <a:rPr lang="en-US" sz="2500" b="1" dirty="0">
                          <a:latin typeface="Eras Medium ITC" pitchFamily="34" charset="0"/>
                          <a:cs typeface="Arial" pitchFamily="34" charset="0"/>
                        </a:rPr>
                        <a:t>Parties</a:t>
                      </a:r>
                      <a:endParaRPr lang="en-US" sz="2500" dirty="0">
                        <a:latin typeface="Eras Medium ITC" pitchFamily="34" charset="0"/>
                        <a:cs typeface="Arial" pitchFamily="34" charset="0"/>
                      </a:endParaRPr>
                    </a:p>
                  </a:txBody>
                  <a:tcPr marL="45720" marR="45720" marT="38100" marB="38100" anchor="ctr"/>
                </a:tc>
                <a:extLst>
                  <a:ext uri="{0D108BD9-81ED-4DB2-BD59-A6C34878D82A}">
                    <a16:rowId xmlns:a16="http://schemas.microsoft.com/office/drawing/2014/main" val="10000"/>
                  </a:ext>
                </a:extLst>
              </a:tr>
              <a:tr h="445232">
                <a:tc>
                  <a:txBody>
                    <a:bodyPr/>
                    <a:lstStyle/>
                    <a:p>
                      <a:pPr algn="ctr" rtl="0"/>
                      <a:r>
                        <a:rPr lang="en-US" sz="2500" dirty="0" smtClean="0">
                          <a:latin typeface="Eras Medium ITC" pitchFamily="34" charset="0"/>
                          <a:cs typeface="Arial" pitchFamily="34" charset="0"/>
                        </a:rPr>
                        <a:t>167</a:t>
                      </a:r>
                      <a:endParaRPr lang="ar-SA" sz="2500" dirty="0">
                        <a:latin typeface="Eras Medium ITC" pitchFamily="34" charset="0"/>
                        <a:cs typeface="Arial" pitchFamily="34" charset="0"/>
                      </a:endParaRPr>
                    </a:p>
                  </a:txBody>
                  <a:tcPr marL="45720" marR="45720" marT="38100" marB="38100" anchor="ctr"/>
                </a:tc>
                <a:tc>
                  <a:txBody>
                    <a:bodyPr/>
                    <a:lstStyle/>
                    <a:p>
                      <a:pPr algn="ctr"/>
                      <a:r>
                        <a:rPr lang="en-US" sz="2500" dirty="0" err="1">
                          <a:latin typeface="Eras Medium ITC" pitchFamily="34" charset="0"/>
                          <a:cs typeface="Arial" pitchFamily="34" charset="0"/>
                        </a:rPr>
                        <a:t>Awami</a:t>
                      </a:r>
                      <a:r>
                        <a:rPr lang="en-US" sz="2500" dirty="0">
                          <a:latin typeface="Eras Medium ITC" pitchFamily="34" charset="0"/>
                          <a:cs typeface="Arial" pitchFamily="34" charset="0"/>
                        </a:rPr>
                        <a:t> League </a:t>
                      </a:r>
                    </a:p>
                  </a:txBody>
                  <a:tcPr marL="45720" marR="45720" marT="38100" marB="38100" anchor="ctr"/>
                </a:tc>
                <a:extLst>
                  <a:ext uri="{0D108BD9-81ED-4DB2-BD59-A6C34878D82A}">
                    <a16:rowId xmlns:a16="http://schemas.microsoft.com/office/drawing/2014/main" val="10001"/>
                  </a:ext>
                </a:extLst>
              </a:tr>
              <a:tr h="445232">
                <a:tc>
                  <a:txBody>
                    <a:bodyPr/>
                    <a:lstStyle/>
                    <a:p>
                      <a:pPr algn="ctr" rtl="0"/>
                      <a:r>
                        <a:rPr lang="en-US" sz="2500" dirty="0" smtClean="0">
                          <a:latin typeface="Eras Medium ITC" pitchFamily="34" charset="0"/>
                          <a:cs typeface="Arial" pitchFamily="34" charset="0"/>
                        </a:rPr>
                        <a:t>88</a:t>
                      </a:r>
                      <a:endParaRPr lang="ar-SA" sz="2500" dirty="0">
                        <a:latin typeface="Eras Medium ITC" pitchFamily="34" charset="0"/>
                        <a:cs typeface="Arial" pitchFamily="34" charset="0"/>
                      </a:endParaRPr>
                    </a:p>
                  </a:txBody>
                  <a:tcPr marL="45720" marR="45720" marT="38100" marB="38100" anchor="ctr"/>
                </a:tc>
                <a:tc>
                  <a:txBody>
                    <a:bodyPr/>
                    <a:lstStyle/>
                    <a:p>
                      <a:pPr algn="ctr"/>
                      <a:r>
                        <a:rPr lang="en-US" sz="2500" dirty="0">
                          <a:latin typeface="Eras Medium ITC" pitchFamily="34" charset="0"/>
                          <a:cs typeface="Arial" pitchFamily="34" charset="0"/>
                        </a:rPr>
                        <a:t>Pakistan People's Party</a:t>
                      </a:r>
                    </a:p>
                  </a:txBody>
                  <a:tcPr marL="45720" marR="45720" marT="38100" marB="38100" anchor="ctr"/>
                </a:tc>
                <a:extLst>
                  <a:ext uri="{0D108BD9-81ED-4DB2-BD59-A6C34878D82A}">
                    <a16:rowId xmlns:a16="http://schemas.microsoft.com/office/drawing/2014/main" val="10002"/>
                  </a:ext>
                </a:extLst>
              </a:tr>
              <a:tr h="445232">
                <a:tc>
                  <a:txBody>
                    <a:bodyPr/>
                    <a:lstStyle/>
                    <a:p>
                      <a:pPr algn="ctr" rtl="0"/>
                      <a:r>
                        <a:rPr lang="en-US" sz="2500" dirty="0" smtClean="0">
                          <a:latin typeface="Eras Medium ITC" pitchFamily="34" charset="0"/>
                          <a:cs typeface="Arial" pitchFamily="34" charset="0"/>
                        </a:rPr>
                        <a:t>44</a:t>
                      </a:r>
                      <a:endParaRPr lang="ar-SA" sz="2500" dirty="0">
                        <a:latin typeface="Eras Medium ITC" pitchFamily="34" charset="0"/>
                        <a:cs typeface="Arial" pitchFamily="34" charset="0"/>
                      </a:endParaRPr>
                    </a:p>
                  </a:txBody>
                  <a:tcPr marL="45720" marR="45720" marT="38100" marB="38100" anchor="ctr"/>
                </a:tc>
                <a:tc>
                  <a:txBody>
                    <a:bodyPr/>
                    <a:lstStyle/>
                    <a:p>
                      <a:pPr algn="ctr"/>
                      <a:r>
                        <a:rPr lang="en-US" sz="2500" dirty="0">
                          <a:latin typeface="Eras Medium ITC" pitchFamily="34" charset="0"/>
                          <a:cs typeface="Arial" pitchFamily="34" charset="0"/>
                        </a:rPr>
                        <a:t>Other Parties </a:t>
                      </a:r>
                    </a:p>
                  </a:txBody>
                  <a:tcPr marL="45720" marR="45720" marT="38100" marB="38100" anchor="ctr"/>
                </a:tc>
                <a:extLst>
                  <a:ext uri="{0D108BD9-81ED-4DB2-BD59-A6C34878D82A}">
                    <a16:rowId xmlns:a16="http://schemas.microsoft.com/office/drawing/2014/main" val="10003"/>
                  </a:ext>
                </a:extLst>
              </a:tr>
              <a:tr h="445232">
                <a:tc>
                  <a:txBody>
                    <a:bodyPr/>
                    <a:lstStyle/>
                    <a:p>
                      <a:pPr algn="ctr" rtl="0"/>
                      <a:r>
                        <a:rPr lang="en-US" sz="2500" dirty="0" smtClean="0">
                          <a:latin typeface="Eras Medium ITC" pitchFamily="34" charset="0"/>
                          <a:cs typeface="Arial" pitchFamily="34" charset="0"/>
                        </a:rPr>
                        <a:t>14</a:t>
                      </a:r>
                      <a:endParaRPr lang="ar-SA" sz="2500" dirty="0">
                        <a:latin typeface="Eras Medium ITC" pitchFamily="34" charset="0"/>
                        <a:cs typeface="Arial" pitchFamily="34" charset="0"/>
                      </a:endParaRPr>
                    </a:p>
                  </a:txBody>
                  <a:tcPr marL="45720" marR="45720" marT="38100" marB="38100" anchor="ctr"/>
                </a:tc>
                <a:tc>
                  <a:txBody>
                    <a:bodyPr/>
                    <a:lstStyle/>
                    <a:p>
                      <a:pPr algn="ctr"/>
                      <a:r>
                        <a:rPr lang="en-US" sz="2500" dirty="0">
                          <a:latin typeface="Eras Medium ITC" pitchFamily="34" charset="0"/>
                          <a:cs typeface="Arial" pitchFamily="34" charset="0"/>
                        </a:rPr>
                        <a:t>Independents</a:t>
                      </a:r>
                    </a:p>
                  </a:txBody>
                  <a:tcPr marL="45720" marR="45720" marT="38100" marB="38100" anchor="ctr"/>
                </a:tc>
                <a:extLst>
                  <a:ext uri="{0D108BD9-81ED-4DB2-BD59-A6C34878D82A}">
                    <a16:rowId xmlns:a16="http://schemas.microsoft.com/office/drawing/2014/main" val="10004"/>
                  </a:ext>
                </a:extLst>
              </a:tr>
              <a:tr h="445232">
                <a:tc>
                  <a:txBody>
                    <a:bodyPr/>
                    <a:lstStyle/>
                    <a:p>
                      <a:pPr algn="ctr" rtl="0"/>
                      <a:r>
                        <a:rPr lang="en-US" sz="2500" dirty="0" smtClean="0">
                          <a:latin typeface="Eras Medium ITC" pitchFamily="34" charset="0"/>
                          <a:cs typeface="Arial" pitchFamily="34" charset="0"/>
                        </a:rPr>
                        <a:t>313</a:t>
                      </a:r>
                      <a:endParaRPr lang="ar-SA" sz="2500" dirty="0">
                        <a:latin typeface="Eras Medium ITC" pitchFamily="34" charset="0"/>
                        <a:cs typeface="Arial" pitchFamily="34" charset="0"/>
                      </a:endParaRPr>
                    </a:p>
                  </a:txBody>
                  <a:tcPr marL="45720" marR="45720" marT="38100" marB="38100" anchor="ctr"/>
                </a:tc>
                <a:tc>
                  <a:txBody>
                    <a:bodyPr/>
                    <a:lstStyle/>
                    <a:p>
                      <a:pPr algn="ctr"/>
                      <a:r>
                        <a:rPr lang="en-US" sz="2500" dirty="0">
                          <a:latin typeface="Eras Medium ITC" pitchFamily="34" charset="0"/>
                          <a:cs typeface="Arial" pitchFamily="34" charset="0"/>
                        </a:rPr>
                        <a:t>TOTAL</a:t>
                      </a:r>
                    </a:p>
                  </a:txBody>
                  <a:tcPr marL="45720" marR="45720" marT="38100" marB="38100" anchor="ctr"/>
                </a:tc>
                <a:extLst>
                  <a:ext uri="{0D108BD9-81ED-4DB2-BD59-A6C34878D82A}">
                    <a16:rowId xmlns:a16="http://schemas.microsoft.com/office/drawing/2014/main" val="10005"/>
                  </a:ext>
                </a:extLst>
              </a:tr>
            </a:tbl>
          </a:graphicData>
        </a:graphic>
      </p:graphicFrame>
      <p:sp>
        <p:nvSpPr>
          <p:cNvPr id="8" name="Rectangle 3"/>
          <p:cNvSpPr txBox="1">
            <a:spLocks noChangeArrowheads="1"/>
          </p:cNvSpPr>
          <p:nvPr/>
        </p:nvSpPr>
        <p:spPr bwMode="auto">
          <a:xfrm>
            <a:off x="8046720" y="4267200"/>
            <a:ext cx="6217920" cy="711200"/>
          </a:xfrm>
          <a:prstGeom prst="rect">
            <a:avLst/>
          </a:prstGeom>
          <a:noFill/>
          <a:ln w="9525">
            <a:noFill/>
            <a:miter lim="800000"/>
            <a:headEnd/>
            <a:tailEnd/>
          </a:ln>
        </p:spPr>
        <p:txBody>
          <a:bodyPr lIns="135847" tIns="67924" rIns="135847" bIns="67924"/>
          <a:lstStyle/>
          <a:p>
            <a:pPr indent="-379712" algn="ctr" eaLnBrk="1" hangingPunct="1">
              <a:spcBef>
                <a:spcPts val="594"/>
              </a:spcBef>
              <a:buClr>
                <a:schemeClr val="accent1"/>
              </a:buClr>
              <a:buSzPct val="68000"/>
              <a:defRPr/>
            </a:pPr>
            <a:r>
              <a:rPr lang="en-US" b="1" dirty="0">
                <a:latin typeface="Eras Medium ITC" pitchFamily="34" charset="0"/>
                <a:cs typeface="Arial" pitchFamily="34" charset="0"/>
              </a:rPr>
              <a:t>Figure: </a:t>
            </a:r>
            <a:r>
              <a:rPr lang="en-US" dirty="0">
                <a:latin typeface="Eras Medium ITC" pitchFamily="34" charset="0"/>
                <a:cs typeface="Arial" pitchFamily="34" charset="0"/>
              </a:rPr>
              <a:t>National Election 1970</a:t>
            </a:r>
            <a:endParaRPr lang="en-US" sz="3000" dirty="0">
              <a:latin typeface="Eras Medium ITC" pitchFamily="34" charset="0"/>
              <a:cs typeface="Arial" pitchFamily="34" charset="0"/>
            </a:endParaRPr>
          </a:p>
        </p:txBody>
      </p:sp>
      <p:sp>
        <p:nvSpPr>
          <p:cNvPr id="10" name="Rectangle 9"/>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002060"/>
                </a:solidFill>
                <a:latin typeface="Eras Medium ITC" pitchFamily="34" charset="0"/>
                <a:cs typeface="Arial" pitchFamily="34" charset="0"/>
              </a:rPr>
              <a:t>Background of the Liberation war</a:t>
            </a:r>
            <a:endParaRPr lang="en-US" sz="4700" b="1" dirty="0">
              <a:solidFill>
                <a:srgbClr val="002060"/>
              </a:solidFill>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2199</TotalTime>
  <Words>2599</Words>
  <Application>Microsoft Office PowerPoint</Application>
  <PresentationFormat>Custom</PresentationFormat>
  <Paragraphs>164</Paragraphs>
  <Slides>24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Eras Medium ITC</vt:lpstr>
      <vt:lpstr>Tahoma</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ASAD</dc:creator>
  <cp:lastModifiedBy>Ashraful</cp:lastModifiedBy>
  <cp:revision>326</cp:revision>
  <dcterms:created xsi:type="dcterms:W3CDTF">1601-01-01T00:00:00Z</dcterms:created>
  <dcterms:modified xsi:type="dcterms:W3CDTF">2020-04-27T05:09:35Z</dcterms:modified>
</cp:coreProperties>
</file>