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60" r:id="rId3"/>
    <p:sldId id="259" r:id="rId4"/>
    <p:sldId id="261" r:id="rId5"/>
    <p:sldId id="262" r:id="rId6"/>
    <p:sldId id="263" r:id="rId7"/>
    <p:sldId id="305" r:id="rId8"/>
    <p:sldId id="264" r:id="rId9"/>
    <p:sldId id="304" r:id="rId10"/>
    <p:sldId id="293" r:id="rId11"/>
    <p:sldId id="265" r:id="rId12"/>
    <p:sldId id="266" r:id="rId13"/>
    <p:sldId id="300" r:id="rId14"/>
    <p:sldId id="270" r:id="rId15"/>
    <p:sldId id="273" r:id="rId16"/>
    <p:sldId id="278" r:id="rId17"/>
    <p:sldId id="301" r:id="rId18"/>
    <p:sldId id="276" r:id="rId19"/>
    <p:sldId id="297" r:id="rId20"/>
    <p:sldId id="274" r:id="rId21"/>
    <p:sldId id="275" r:id="rId22"/>
    <p:sldId id="295" r:id="rId23"/>
  </p:sldIdLst>
  <p:sldSz cx="146304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940" y="36"/>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827C7-E954-4E51-A145-5B4E84834AB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A487119-08DC-4020-97A1-B55A5F656227}">
      <dgm:prSet phldrT="[Text]" custT="1"/>
      <dgm:spPr/>
      <dgm:t>
        <a:bodyPr/>
        <a:lstStyle/>
        <a:p>
          <a:pPr algn="ctr"/>
          <a:r>
            <a:rPr lang="en-US" sz="2400" b="1" dirty="0">
              <a:latin typeface="+mj-lt"/>
            </a:rPr>
            <a:t>Vision 2021</a:t>
          </a:r>
        </a:p>
      </dgm:t>
    </dgm:pt>
    <dgm:pt modelId="{51C7B061-2AB1-4591-A22D-6A2D142091D1}" type="parTrans" cxnId="{D519C56B-D61B-433D-B3F0-8EA98D53A4D7}">
      <dgm:prSet/>
      <dgm:spPr/>
      <dgm:t>
        <a:bodyPr/>
        <a:lstStyle/>
        <a:p>
          <a:pPr algn="ctr"/>
          <a:endParaRPr lang="en-US" sz="1300" b="1"/>
        </a:p>
      </dgm:t>
    </dgm:pt>
    <dgm:pt modelId="{12B79440-B169-4D09-88A3-F62D368FF271}" type="sibTrans" cxnId="{D519C56B-D61B-433D-B3F0-8EA98D53A4D7}">
      <dgm:prSet custT="1"/>
      <dgm:spPr/>
      <dgm:t>
        <a:bodyPr/>
        <a:lstStyle/>
        <a:p>
          <a:pPr algn="ctr"/>
          <a:endParaRPr lang="en-US" sz="1300" b="1"/>
        </a:p>
      </dgm:t>
    </dgm:pt>
    <dgm:pt modelId="{BE0CBA30-CEF6-4997-AF11-EFBEDE46CA53}">
      <dgm:prSet phldrT="[Text]" custT="1"/>
      <dgm:spPr/>
      <dgm:t>
        <a:bodyPr/>
        <a:lstStyle/>
        <a:p>
          <a:pPr algn="ctr"/>
          <a:r>
            <a:rPr lang="en-US" sz="1800" b="1" dirty="0"/>
            <a:t>Perspective Plan (2010-2021)</a:t>
          </a:r>
        </a:p>
      </dgm:t>
    </dgm:pt>
    <dgm:pt modelId="{26888F1A-9897-4A9D-B386-3371FA8BFE21}" type="parTrans" cxnId="{77410EDA-0147-4D52-A3B6-1974B502B13D}">
      <dgm:prSet/>
      <dgm:spPr/>
      <dgm:t>
        <a:bodyPr/>
        <a:lstStyle/>
        <a:p>
          <a:pPr algn="ctr"/>
          <a:endParaRPr lang="en-US" sz="1300" b="1"/>
        </a:p>
      </dgm:t>
    </dgm:pt>
    <dgm:pt modelId="{120B311D-F705-4CD8-A77B-07E6F061EEE5}" type="sibTrans" cxnId="{77410EDA-0147-4D52-A3B6-1974B502B13D}">
      <dgm:prSet custT="1"/>
      <dgm:spPr/>
      <dgm:t>
        <a:bodyPr/>
        <a:lstStyle/>
        <a:p>
          <a:pPr algn="ctr"/>
          <a:endParaRPr lang="en-US" sz="1300" b="1"/>
        </a:p>
      </dgm:t>
    </dgm:pt>
    <dgm:pt modelId="{209CDCF0-DEF1-437E-8573-30FF150443EF}">
      <dgm:prSet phldrT="[Text]" custT="1"/>
      <dgm:spPr/>
      <dgm:t>
        <a:bodyPr/>
        <a:lstStyle/>
        <a:p>
          <a:pPr algn="ctr"/>
          <a:r>
            <a:rPr lang="en-US" sz="2000" b="1" dirty="0"/>
            <a:t>Five Year </a:t>
          </a:r>
          <a:r>
            <a:rPr lang="en-US" sz="2000" b="1" dirty="0" smtClean="0"/>
            <a:t>Plans </a:t>
          </a:r>
          <a:r>
            <a:rPr lang="en-US" sz="2000" b="1" dirty="0"/>
            <a:t>(6th and 7th)</a:t>
          </a:r>
        </a:p>
      </dgm:t>
    </dgm:pt>
    <dgm:pt modelId="{2DE0EC6E-B006-4471-9529-88D3AD666C16}" type="parTrans" cxnId="{73F62C84-7F43-4D6F-B9CE-A4F45AA3226E}">
      <dgm:prSet/>
      <dgm:spPr/>
      <dgm:t>
        <a:bodyPr/>
        <a:lstStyle/>
        <a:p>
          <a:pPr algn="ctr"/>
          <a:endParaRPr lang="en-US" sz="1300" b="1"/>
        </a:p>
      </dgm:t>
    </dgm:pt>
    <dgm:pt modelId="{90593258-AAEE-4B53-8062-3EA2DDADF922}" type="sibTrans" cxnId="{73F62C84-7F43-4D6F-B9CE-A4F45AA3226E}">
      <dgm:prSet custT="1"/>
      <dgm:spPr/>
      <dgm:t>
        <a:bodyPr/>
        <a:lstStyle/>
        <a:p>
          <a:pPr algn="ctr"/>
          <a:endParaRPr lang="en-US" sz="1300" b="1"/>
        </a:p>
      </dgm:t>
    </dgm:pt>
    <dgm:pt modelId="{6661FA88-ADC1-4CA8-AD8C-055D0AB0F2B5}">
      <dgm:prSet phldrT="[Text]" custT="1"/>
      <dgm:spPr/>
      <dgm:t>
        <a:bodyPr/>
        <a:lstStyle/>
        <a:p>
          <a:pPr algn="ctr"/>
          <a:r>
            <a:rPr lang="en-US" sz="1800" b="1" dirty="0"/>
            <a:t>Annual Development Plan</a:t>
          </a:r>
        </a:p>
      </dgm:t>
    </dgm:pt>
    <dgm:pt modelId="{ED0F1C76-4A02-41C3-ADA0-1F4C4F225947}" type="parTrans" cxnId="{5EAD433E-8F78-401F-9D99-453B3453F2B2}">
      <dgm:prSet/>
      <dgm:spPr/>
      <dgm:t>
        <a:bodyPr/>
        <a:lstStyle/>
        <a:p>
          <a:pPr algn="ctr"/>
          <a:endParaRPr lang="en-US" sz="1300" b="1"/>
        </a:p>
      </dgm:t>
    </dgm:pt>
    <dgm:pt modelId="{CBBF177C-D115-4C05-90F8-1DC966E4FBFB}" type="sibTrans" cxnId="{5EAD433E-8F78-401F-9D99-453B3453F2B2}">
      <dgm:prSet/>
      <dgm:spPr/>
      <dgm:t>
        <a:bodyPr/>
        <a:lstStyle/>
        <a:p>
          <a:pPr algn="ctr"/>
          <a:endParaRPr lang="en-US" sz="1300" b="1"/>
        </a:p>
      </dgm:t>
    </dgm:pt>
    <dgm:pt modelId="{044B15FC-6DCF-44D7-921F-5EA683E88412}" type="pres">
      <dgm:prSet presAssocID="{8C0827C7-E954-4E51-A145-5B4E84834AB8}" presName="Name0" presStyleCnt="0">
        <dgm:presLayoutVars>
          <dgm:dir/>
          <dgm:animLvl val="lvl"/>
          <dgm:resizeHandles val="exact"/>
        </dgm:presLayoutVars>
      </dgm:prSet>
      <dgm:spPr/>
      <dgm:t>
        <a:bodyPr/>
        <a:lstStyle/>
        <a:p>
          <a:endParaRPr lang="en-US"/>
        </a:p>
      </dgm:t>
    </dgm:pt>
    <dgm:pt modelId="{402D350B-11A6-48D4-A06A-DFE64BCFF043}" type="pres">
      <dgm:prSet presAssocID="{6661FA88-ADC1-4CA8-AD8C-055D0AB0F2B5}" presName="boxAndChildren" presStyleCnt="0"/>
      <dgm:spPr/>
    </dgm:pt>
    <dgm:pt modelId="{3F59C825-FBB6-43CB-8C5C-B1DF0A846830}" type="pres">
      <dgm:prSet presAssocID="{6661FA88-ADC1-4CA8-AD8C-055D0AB0F2B5}" presName="parentTextBox" presStyleLbl="node1" presStyleIdx="0" presStyleCnt="4"/>
      <dgm:spPr/>
      <dgm:t>
        <a:bodyPr/>
        <a:lstStyle/>
        <a:p>
          <a:endParaRPr lang="en-US"/>
        </a:p>
      </dgm:t>
    </dgm:pt>
    <dgm:pt modelId="{948C4BAA-9BC4-440F-880E-3173EEF23FD8}" type="pres">
      <dgm:prSet presAssocID="{90593258-AAEE-4B53-8062-3EA2DDADF922}" presName="sp" presStyleCnt="0"/>
      <dgm:spPr/>
    </dgm:pt>
    <dgm:pt modelId="{038EBDDF-0932-4ADF-B547-84544A21C548}" type="pres">
      <dgm:prSet presAssocID="{209CDCF0-DEF1-437E-8573-30FF150443EF}" presName="arrowAndChildren" presStyleCnt="0"/>
      <dgm:spPr/>
    </dgm:pt>
    <dgm:pt modelId="{8DF456B2-6205-46F7-B7D1-702B033BF2D2}" type="pres">
      <dgm:prSet presAssocID="{209CDCF0-DEF1-437E-8573-30FF150443EF}" presName="parentTextArrow" presStyleLbl="node1" presStyleIdx="1" presStyleCnt="4"/>
      <dgm:spPr/>
      <dgm:t>
        <a:bodyPr/>
        <a:lstStyle/>
        <a:p>
          <a:endParaRPr lang="en-US"/>
        </a:p>
      </dgm:t>
    </dgm:pt>
    <dgm:pt modelId="{6727DAC3-1F11-43B5-A96D-257449B9446D}" type="pres">
      <dgm:prSet presAssocID="{120B311D-F705-4CD8-A77B-07E6F061EEE5}" presName="sp" presStyleCnt="0"/>
      <dgm:spPr/>
    </dgm:pt>
    <dgm:pt modelId="{2779AA52-A0D6-4001-BE69-8E85B31AD17E}" type="pres">
      <dgm:prSet presAssocID="{BE0CBA30-CEF6-4997-AF11-EFBEDE46CA53}" presName="arrowAndChildren" presStyleCnt="0"/>
      <dgm:spPr/>
    </dgm:pt>
    <dgm:pt modelId="{BD955D8E-798E-4AB0-9C4D-5664F56B518B}" type="pres">
      <dgm:prSet presAssocID="{BE0CBA30-CEF6-4997-AF11-EFBEDE46CA53}" presName="parentTextArrow" presStyleLbl="node1" presStyleIdx="2" presStyleCnt="4"/>
      <dgm:spPr/>
      <dgm:t>
        <a:bodyPr/>
        <a:lstStyle/>
        <a:p>
          <a:endParaRPr lang="en-US"/>
        </a:p>
      </dgm:t>
    </dgm:pt>
    <dgm:pt modelId="{7B3056B2-766C-4FE3-B694-55736667CD0C}" type="pres">
      <dgm:prSet presAssocID="{12B79440-B169-4D09-88A3-F62D368FF271}" presName="sp" presStyleCnt="0"/>
      <dgm:spPr/>
    </dgm:pt>
    <dgm:pt modelId="{8553AD7E-665E-43CE-AB9C-C6EB30B87262}" type="pres">
      <dgm:prSet presAssocID="{EA487119-08DC-4020-97A1-B55A5F656227}" presName="arrowAndChildren" presStyleCnt="0"/>
      <dgm:spPr/>
    </dgm:pt>
    <dgm:pt modelId="{195FDC7A-A740-4F6A-A116-69F464B82195}" type="pres">
      <dgm:prSet presAssocID="{EA487119-08DC-4020-97A1-B55A5F656227}" presName="parentTextArrow" presStyleLbl="node1" presStyleIdx="3" presStyleCnt="4" custLinFactNeighborX="208" custLinFactNeighborY="13813"/>
      <dgm:spPr/>
      <dgm:t>
        <a:bodyPr/>
        <a:lstStyle/>
        <a:p>
          <a:endParaRPr lang="en-US"/>
        </a:p>
      </dgm:t>
    </dgm:pt>
  </dgm:ptLst>
  <dgm:cxnLst>
    <dgm:cxn modelId="{D519C56B-D61B-433D-B3F0-8EA98D53A4D7}" srcId="{8C0827C7-E954-4E51-A145-5B4E84834AB8}" destId="{EA487119-08DC-4020-97A1-B55A5F656227}" srcOrd="0" destOrd="0" parTransId="{51C7B061-2AB1-4591-A22D-6A2D142091D1}" sibTransId="{12B79440-B169-4D09-88A3-F62D368FF271}"/>
    <dgm:cxn modelId="{77410EDA-0147-4D52-A3B6-1974B502B13D}" srcId="{8C0827C7-E954-4E51-A145-5B4E84834AB8}" destId="{BE0CBA30-CEF6-4997-AF11-EFBEDE46CA53}" srcOrd="1" destOrd="0" parTransId="{26888F1A-9897-4A9D-B386-3371FA8BFE21}" sibTransId="{120B311D-F705-4CD8-A77B-07E6F061EEE5}"/>
    <dgm:cxn modelId="{4277A0FD-104E-4B22-AC61-6D425D7F2C7A}" type="presOf" srcId="{EA487119-08DC-4020-97A1-B55A5F656227}" destId="{195FDC7A-A740-4F6A-A116-69F464B82195}" srcOrd="0" destOrd="0" presId="urn:microsoft.com/office/officeart/2005/8/layout/process4"/>
    <dgm:cxn modelId="{CC5B0B1D-A525-4352-8263-F0CDCB870CDB}" type="presOf" srcId="{BE0CBA30-CEF6-4997-AF11-EFBEDE46CA53}" destId="{BD955D8E-798E-4AB0-9C4D-5664F56B518B}" srcOrd="0" destOrd="0" presId="urn:microsoft.com/office/officeart/2005/8/layout/process4"/>
    <dgm:cxn modelId="{73F62C84-7F43-4D6F-B9CE-A4F45AA3226E}" srcId="{8C0827C7-E954-4E51-A145-5B4E84834AB8}" destId="{209CDCF0-DEF1-437E-8573-30FF150443EF}" srcOrd="2" destOrd="0" parTransId="{2DE0EC6E-B006-4471-9529-88D3AD666C16}" sibTransId="{90593258-AAEE-4B53-8062-3EA2DDADF922}"/>
    <dgm:cxn modelId="{5EAD433E-8F78-401F-9D99-453B3453F2B2}" srcId="{8C0827C7-E954-4E51-A145-5B4E84834AB8}" destId="{6661FA88-ADC1-4CA8-AD8C-055D0AB0F2B5}" srcOrd="3" destOrd="0" parTransId="{ED0F1C76-4A02-41C3-ADA0-1F4C4F225947}" sibTransId="{CBBF177C-D115-4C05-90F8-1DC966E4FBFB}"/>
    <dgm:cxn modelId="{359F386B-491B-4638-89EE-3C49CE0F96CB}" type="presOf" srcId="{8C0827C7-E954-4E51-A145-5B4E84834AB8}" destId="{044B15FC-6DCF-44D7-921F-5EA683E88412}" srcOrd="0" destOrd="0" presId="urn:microsoft.com/office/officeart/2005/8/layout/process4"/>
    <dgm:cxn modelId="{055FFBA5-AA08-484C-BC3A-419B92441CDC}" type="presOf" srcId="{209CDCF0-DEF1-437E-8573-30FF150443EF}" destId="{8DF456B2-6205-46F7-B7D1-702B033BF2D2}" srcOrd="0" destOrd="0" presId="urn:microsoft.com/office/officeart/2005/8/layout/process4"/>
    <dgm:cxn modelId="{870BAC72-40AE-41CE-8A05-8A8D6924A640}" type="presOf" srcId="{6661FA88-ADC1-4CA8-AD8C-055D0AB0F2B5}" destId="{3F59C825-FBB6-43CB-8C5C-B1DF0A846830}" srcOrd="0" destOrd="0" presId="urn:microsoft.com/office/officeart/2005/8/layout/process4"/>
    <dgm:cxn modelId="{A23B0640-04F4-46EA-8D8A-952207CC9A53}" type="presParOf" srcId="{044B15FC-6DCF-44D7-921F-5EA683E88412}" destId="{402D350B-11A6-48D4-A06A-DFE64BCFF043}" srcOrd="0" destOrd="0" presId="urn:microsoft.com/office/officeart/2005/8/layout/process4"/>
    <dgm:cxn modelId="{2C74268C-6FCB-4D57-9D28-D40E7C06C97D}" type="presParOf" srcId="{402D350B-11A6-48D4-A06A-DFE64BCFF043}" destId="{3F59C825-FBB6-43CB-8C5C-B1DF0A846830}" srcOrd="0" destOrd="0" presId="urn:microsoft.com/office/officeart/2005/8/layout/process4"/>
    <dgm:cxn modelId="{ED4E6297-14A2-47AA-AC75-147F29ACA217}" type="presParOf" srcId="{044B15FC-6DCF-44D7-921F-5EA683E88412}" destId="{948C4BAA-9BC4-440F-880E-3173EEF23FD8}" srcOrd="1" destOrd="0" presId="urn:microsoft.com/office/officeart/2005/8/layout/process4"/>
    <dgm:cxn modelId="{BE767289-F9ED-4E42-8A79-E3C9DDE39CDC}" type="presParOf" srcId="{044B15FC-6DCF-44D7-921F-5EA683E88412}" destId="{038EBDDF-0932-4ADF-B547-84544A21C548}" srcOrd="2" destOrd="0" presId="urn:microsoft.com/office/officeart/2005/8/layout/process4"/>
    <dgm:cxn modelId="{7AF1D80D-4495-495A-AB8D-831A915A8AFC}" type="presParOf" srcId="{038EBDDF-0932-4ADF-B547-84544A21C548}" destId="{8DF456B2-6205-46F7-B7D1-702B033BF2D2}" srcOrd="0" destOrd="0" presId="urn:microsoft.com/office/officeart/2005/8/layout/process4"/>
    <dgm:cxn modelId="{A7F231A8-103F-4E09-9867-6BC724F9069C}" type="presParOf" srcId="{044B15FC-6DCF-44D7-921F-5EA683E88412}" destId="{6727DAC3-1F11-43B5-A96D-257449B9446D}" srcOrd="3" destOrd="0" presId="urn:microsoft.com/office/officeart/2005/8/layout/process4"/>
    <dgm:cxn modelId="{01DD46EA-6DC0-4290-8CDF-C2FBC6AE67AC}" type="presParOf" srcId="{044B15FC-6DCF-44D7-921F-5EA683E88412}" destId="{2779AA52-A0D6-4001-BE69-8E85B31AD17E}" srcOrd="4" destOrd="0" presId="urn:microsoft.com/office/officeart/2005/8/layout/process4"/>
    <dgm:cxn modelId="{F62232D8-B1D8-49C6-8E3F-B71A1E86D93C}" type="presParOf" srcId="{2779AA52-A0D6-4001-BE69-8E85B31AD17E}" destId="{BD955D8E-798E-4AB0-9C4D-5664F56B518B}" srcOrd="0" destOrd="0" presId="urn:microsoft.com/office/officeart/2005/8/layout/process4"/>
    <dgm:cxn modelId="{02A048F8-1DCB-434E-8750-33971383E7AA}" type="presParOf" srcId="{044B15FC-6DCF-44D7-921F-5EA683E88412}" destId="{7B3056B2-766C-4FE3-B694-55736667CD0C}" srcOrd="5" destOrd="0" presId="urn:microsoft.com/office/officeart/2005/8/layout/process4"/>
    <dgm:cxn modelId="{A12CC51F-E2EC-4EE3-B8B8-73918639DDAE}" type="presParOf" srcId="{044B15FC-6DCF-44D7-921F-5EA683E88412}" destId="{8553AD7E-665E-43CE-AB9C-C6EB30B87262}" srcOrd="6" destOrd="0" presId="urn:microsoft.com/office/officeart/2005/8/layout/process4"/>
    <dgm:cxn modelId="{5A8B12B5-F570-4BA3-8A2D-5DC865EA39A6}" type="presParOf" srcId="{8553AD7E-665E-43CE-AB9C-C6EB30B87262}" destId="{195FDC7A-A740-4F6A-A116-69F464B8219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9C825-FBB6-43CB-8C5C-B1DF0A846830}">
      <dsp:nvSpPr>
        <dsp:cNvPr id="0" name=""/>
        <dsp:cNvSpPr/>
      </dsp:nvSpPr>
      <dsp:spPr>
        <a:xfrm>
          <a:off x="0" y="2166684"/>
          <a:ext cx="7315200" cy="4740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Annual Development Plan</a:t>
          </a:r>
        </a:p>
      </dsp:txBody>
      <dsp:txXfrm>
        <a:off x="0" y="2166684"/>
        <a:ext cx="7315200" cy="474017"/>
      </dsp:txXfrm>
    </dsp:sp>
    <dsp:sp modelId="{8DF456B2-6205-46F7-B7D1-702B033BF2D2}">
      <dsp:nvSpPr>
        <dsp:cNvPr id="0" name=""/>
        <dsp:cNvSpPr/>
      </dsp:nvSpPr>
      <dsp:spPr>
        <a:xfrm rot="10800000">
          <a:off x="0" y="1444755"/>
          <a:ext cx="7315200" cy="72903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Five Year </a:t>
          </a:r>
          <a:r>
            <a:rPr lang="en-US" sz="2000" b="1" kern="1200" dirty="0" smtClean="0"/>
            <a:t>Plans </a:t>
          </a:r>
          <a:r>
            <a:rPr lang="en-US" sz="2000" b="1" kern="1200" dirty="0"/>
            <a:t>(6th and 7th)</a:t>
          </a:r>
        </a:p>
      </dsp:txBody>
      <dsp:txXfrm rot="10800000">
        <a:off x="0" y="1444755"/>
        <a:ext cx="7315200" cy="473708"/>
      </dsp:txXfrm>
    </dsp:sp>
    <dsp:sp modelId="{BD955D8E-798E-4AB0-9C4D-5664F56B518B}">
      <dsp:nvSpPr>
        <dsp:cNvPr id="0" name=""/>
        <dsp:cNvSpPr/>
      </dsp:nvSpPr>
      <dsp:spPr>
        <a:xfrm rot="10800000">
          <a:off x="0" y="722826"/>
          <a:ext cx="7315200" cy="72903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t>Perspective Plan (2010-2021)</a:t>
          </a:r>
        </a:p>
      </dsp:txBody>
      <dsp:txXfrm rot="10800000">
        <a:off x="0" y="722826"/>
        <a:ext cx="7315200" cy="473708"/>
      </dsp:txXfrm>
    </dsp:sp>
    <dsp:sp modelId="{195FDC7A-A740-4F6A-A116-69F464B82195}">
      <dsp:nvSpPr>
        <dsp:cNvPr id="0" name=""/>
        <dsp:cNvSpPr/>
      </dsp:nvSpPr>
      <dsp:spPr>
        <a:xfrm rot="10800000">
          <a:off x="0" y="101600"/>
          <a:ext cx="7315200" cy="72903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a:latin typeface="+mj-lt"/>
            </a:rPr>
            <a:t>Vision 2021</a:t>
          </a:r>
        </a:p>
      </dsp:txBody>
      <dsp:txXfrm rot="10800000">
        <a:off x="0" y="101600"/>
        <a:ext cx="7315200" cy="4737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F6B94-F02A-403D-9F1A-A9B3FDF65A20}" type="datetimeFigureOut">
              <a:rPr lang="en-US" smtClean="0"/>
              <a:pPr/>
              <a:t>4/27/2020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D67C0-05AC-48E8-B7EA-CF861DF7C861}" type="slidenum">
              <a:rPr lang="en-US" smtClean="0"/>
              <a:pPr/>
              <a:t>‹#›</a:t>
            </a:fld>
            <a:endParaRPr lang="en-US"/>
          </a:p>
        </p:txBody>
      </p:sp>
    </p:spTree>
    <p:extLst>
      <p:ext uri="{BB962C8B-B14F-4D97-AF65-F5344CB8AC3E}">
        <p14:creationId xmlns:p14="http://schemas.microsoft.com/office/powerpoint/2010/main" val="1118216322"/>
      </p:ext>
    </p:extLst>
  </p:cSld>
  <p:clrMap bg1="lt1" tx1="dk1" bg2="lt2" tx2="dk2" accent1="accent1" accent2="accent2" accent3="accent3" accent4="accent4" accent5="accent5" accent6="accent6" hlink="hlink" folHlink="folHlink"/>
  <p:notesStyle>
    <a:lvl1pPr marL="0" algn="l" defTabSz="1358524" rtl="0" eaLnBrk="1" latinLnBrk="0" hangingPunct="1">
      <a:defRPr sz="1800" kern="1200">
        <a:solidFill>
          <a:schemeClr val="tx1"/>
        </a:solidFill>
        <a:latin typeface="+mn-lt"/>
        <a:ea typeface="+mn-ea"/>
        <a:cs typeface="+mn-cs"/>
      </a:defRPr>
    </a:lvl1pPr>
    <a:lvl2pPr marL="679262" algn="l" defTabSz="1358524" rtl="0" eaLnBrk="1" latinLnBrk="0" hangingPunct="1">
      <a:defRPr sz="1800" kern="1200">
        <a:solidFill>
          <a:schemeClr val="tx1"/>
        </a:solidFill>
        <a:latin typeface="+mn-lt"/>
        <a:ea typeface="+mn-ea"/>
        <a:cs typeface="+mn-cs"/>
      </a:defRPr>
    </a:lvl2pPr>
    <a:lvl3pPr marL="1358524" algn="l" defTabSz="1358524" rtl="0" eaLnBrk="1" latinLnBrk="0" hangingPunct="1">
      <a:defRPr sz="1800" kern="1200">
        <a:solidFill>
          <a:schemeClr val="tx1"/>
        </a:solidFill>
        <a:latin typeface="+mn-lt"/>
        <a:ea typeface="+mn-ea"/>
        <a:cs typeface="+mn-cs"/>
      </a:defRPr>
    </a:lvl3pPr>
    <a:lvl4pPr marL="2037786" algn="l" defTabSz="1358524" rtl="0" eaLnBrk="1" latinLnBrk="0" hangingPunct="1">
      <a:defRPr sz="1800" kern="1200">
        <a:solidFill>
          <a:schemeClr val="tx1"/>
        </a:solidFill>
        <a:latin typeface="+mn-lt"/>
        <a:ea typeface="+mn-ea"/>
        <a:cs typeface="+mn-cs"/>
      </a:defRPr>
    </a:lvl4pPr>
    <a:lvl5pPr marL="2717048" algn="l" defTabSz="1358524" rtl="0" eaLnBrk="1" latinLnBrk="0" hangingPunct="1">
      <a:defRPr sz="18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48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314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78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898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126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13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306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531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1116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465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544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fld id="{1D8BD707-D9CF-40AE-B4C6-C98DA3205C09}" type="datetimeFigureOut">
              <a:rPr lang="en-US" smtClean="0"/>
              <a:pPr/>
              <a:t>4/27/2020</a:t>
            </a:fld>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054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dailystar.net/business/economy/bangladesh-gdp-growth-rate-2018-19-8.13-per-cent-1717291"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dhakatribune.com/bangladesh/foreign-affairs/2019/06/14/bangladesh-sees-record-growth-in-fdi-trend-likely-to-continu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101600"/>
            <a:ext cx="12738488" cy="1524000"/>
          </a:xfrm>
        </p:spPr>
        <p:txBody>
          <a:bodyPr>
            <a:normAutofit/>
          </a:bodyPr>
          <a:lstStyle/>
          <a:p>
            <a:r>
              <a:rPr lang="en-US" sz="5300" b="1" dirty="0" smtClean="0">
                <a:latin typeface="Eras Bold ITC" pitchFamily="34" charset="0"/>
              </a:rPr>
              <a:t>Economy of Bangladesh</a:t>
            </a:r>
            <a:endParaRPr lang="en-US" sz="5300" b="1" dirty="0">
              <a:latin typeface="Eras Bold ITC" pitchFamily="34" charset="0"/>
            </a:endParaRPr>
          </a:p>
        </p:txBody>
      </p:sp>
      <p:sp>
        <p:nvSpPr>
          <p:cNvPr id="3" name="Subtitle 2"/>
          <p:cNvSpPr>
            <a:spLocks noGrp="1"/>
          </p:cNvSpPr>
          <p:nvPr>
            <p:ph type="subTitle" idx="1"/>
          </p:nvPr>
        </p:nvSpPr>
        <p:spPr>
          <a:xfrm>
            <a:off x="609600" y="2336800"/>
            <a:ext cx="13533120" cy="6096000"/>
          </a:xfrm>
        </p:spPr>
        <p:txBody>
          <a:bodyPr>
            <a:normAutofit fontScale="47500" lnSpcReduction="20000"/>
          </a:bodyPr>
          <a:lstStyle/>
          <a:p>
            <a:endParaRPr lang="en-US" sz="12800" b="1" dirty="0" smtClean="0">
              <a:solidFill>
                <a:schemeClr val="tx1"/>
              </a:solidFill>
            </a:endParaRPr>
          </a:p>
          <a:p>
            <a:endParaRPr lang="en-US" sz="12800" b="1" dirty="0" smtClean="0">
              <a:solidFill>
                <a:schemeClr val="tx1"/>
              </a:solidFill>
            </a:endParaRPr>
          </a:p>
          <a:p>
            <a:endParaRPr lang="en-US" sz="12800" b="1" dirty="0" smtClean="0">
              <a:solidFill>
                <a:schemeClr val="tx1"/>
              </a:solidFill>
            </a:endParaRPr>
          </a:p>
          <a:p>
            <a:endParaRPr lang="en-US" sz="12800" b="1" dirty="0" smtClean="0">
              <a:solidFill>
                <a:schemeClr val="tx1"/>
              </a:solidFill>
            </a:endParaRPr>
          </a:p>
          <a:p>
            <a:r>
              <a:rPr lang="en-US" sz="10100" b="1" dirty="0" err="1" smtClean="0">
                <a:solidFill>
                  <a:schemeClr val="tx1"/>
                </a:solidFill>
                <a:latin typeface="Eras Bold ITC" pitchFamily="34" charset="0"/>
              </a:rPr>
              <a:t>Sunjida</a:t>
            </a:r>
            <a:r>
              <a:rPr lang="en-US" sz="10100" b="1" dirty="0" smtClean="0">
                <a:solidFill>
                  <a:schemeClr val="tx1"/>
                </a:solidFill>
                <a:latin typeface="Eras Bold ITC" pitchFamily="34" charset="0"/>
              </a:rPr>
              <a:t> Khan</a:t>
            </a:r>
          </a:p>
          <a:p>
            <a:r>
              <a:rPr lang="en-US" sz="10100" b="1" dirty="0" smtClean="0">
                <a:solidFill>
                  <a:schemeClr val="tx1"/>
                </a:solidFill>
                <a:latin typeface="Eras Bold ITC" pitchFamily="34" charset="0"/>
              </a:rPr>
              <a:t>Senior Lecturer</a:t>
            </a:r>
          </a:p>
          <a:p>
            <a:r>
              <a:rPr lang="en-US" sz="10100" b="1" dirty="0" smtClean="0">
                <a:solidFill>
                  <a:schemeClr val="tx1"/>
                </a:solidFill>
                <a:latin typeface="Eras Bold ITC" pitchFamily="34" charset="0"/>
              </a:rPr>
              <a:t>Department of </a:t>
            </a:r>
            <a:r>
              <a:rPr lang="en-US" sz="10100" b="1" smtClean="0">
                <a:solidFill>
                  <a:schemeClr val="tx1"/>
                </a:solidFill>
                <a:latin typeface="Eras Bold ITC" pitchFamily="34" charset="0"/>
              </a:rPr>
              <a:t>Bus.Ad</a:t>
            </a:r>
            <a:endParaRPr lang="en-US" sz="10100" b="1" dirty="0" smtClean="0">
              <a:solidFill>
                <a:schemeClr val="tx1"/>
              </a:solidFill>
              <a:latin typeface="Eras Bold ITC" pitchFamily="34" charset="0"/>
            </a:endParaRPr>
          </a:p>
          <a:p>
            <a:r>
              <a:rPr lang="en-US" sz="10100" b="1" dirty="0" smtClean="0">
                <a:solidFill>
                  <a:schemeClr val="tx1"/>
                </a:solidFill>
                <a:latin typeface="Eras Bold ITC" pitchFamily="34" charset="0"/>
              </a:rPr>
              <a:t>Daffodil International University</a:t>
            </a:r>
          </a:p>
          <a:p>
            <a:endParaRPr lang="en-US" sz="10700" b="1" dirty="0">
              <a:solidFill>
                <a:schemeClr val="tx1"/>
              </a:solidFill>
            </a:endParaRPr>
          </a:p>
        </p:txBody>
      </p:sp>
      <p:sp>
        <p:nvSpPr>
          <p:cNvPr id="4" name="Flowchart: Process 4"/>
          <p:cNvSpPr>
            <a:spLocks noChangeArrowheads="1"/>
          </p:cNvSpPr>
          <p:nvPr/>
        </p:nvSpPr>
        <p:spPr bwMode="auto">
          <a:xfrm>
            <a:off x="0" y="1727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5" name="Picture 4"/>
          <p:cNvPicPr>
            <a:picLocks noChangeAspect="1" noChangeArrowheads="1"/>
          </p:cNvPicPr>
          <p:nvPr/>
        </p:nvPicPr>
        <p:blipFill>
          <a:blip r:embed="rId2">
            <a:lum contrast="6000"/>
          </a:blip>
          <a:srcRect/>
          <a:stretch>
            <a:fillRect/>
          </a:stretch>
        </p:blipFill>
        <p:spPr bwMode="auto">
          <a:xfrm>
            <a:off x="5791200" y="3200400"/>
            <a:ext cx="2115821" cy="17272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111870752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674" name="Picture 2" descr="http://www.ecojesuit.com/wp-content/uploads/2015/09/2015_08_31_Reflection_Photo1.png"/>
          <p:cNvPicPr>
            <a:picLocks noChangeAspect="1" noChangeArrowheads="1"/>
          </p:cNvPicPr>
          <p:nvPr/>
        </p:nvPicPr>
        <p:blipFill>
          <a:blip r:embed="rId2"/>
          <a:srcRect/>
          <a:stretch>
            <a:fillRect/>
          </a:stretch>
        </p:blipFill>
        <p:spPr bwMode="auto">
          <a:xfrm>
            <a:off x="-1584960" y="-304800"/>
            <a:ext cx="18231693" cy="9448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1600"/>
            <a:ext cx="12070080" cy="1219200"/>
          </a:xfrm>
        </p:spPr>
        <p:txBody>
          <a:bodyPr>
            <a:normAutofit/>
          </a:bodyPr>
          <a:lstStyle/>
          <a:p>
            <a:pPr algn="l"/>
            <a:r>
              <a:rPr lang="en-US" sz="4200" b="1" dirty="0" smtClean="0"/>
              <a:t>                      </a:t>
            </a:r>
            <a:r>
              <a:rPr lang="en-US" sz="4800" b="1" dirty="0" smtClean="0"/>
              <a:t>Budgeting in Bangladesh</a:t>
            </a:r>
            <a:endParaRPr lang="en-US" sz="4200" b="1" dirty="0"/>
          </a:p>
        </p:txBody>
      </p:sp>
      <p:sp>
        <p:nvSpPr>
          <p:cNvPr id="4" name="TextBox 3"/>
          <p:cNvSpPr txBox="1"/>
          <p:nvPr/>
        </p:nvSpPr>
        <p:spPr>
          <a:xfrm>
            <a:off x="1207008" y="1625600"/>
            <a:ext cx="12070080" cy="7031374"/>
          </a:xfrm>
          <a:prstGeom prst="rect">
            <a:avLst/>
          </a:prstGeom>
          <a:noFill/>
        </p:spPr>
        <p:txBody>
          <a:bodyPr wrap="square" lIns="135852" tIns="67926" rIns="135852" bIns="67926" rtlCol="0">
            <a:spAutoFit/>
          </a:bodyPr>
          <a:lstStyle/>
          <a:p>
            <a:r>
              <a:rPr lang="en-US" sz="2800" dirty="0" smtClean="0">
                <a:latin typeface="Calibri" pitchFamily="34" charset="0"/>
              </a:rPr>
              <a:t>Budget is an itemized estimate of expected income and expense for a given period in the future. A government budget is a government document presenting the government's proposed revenues and spending for a financial year.  Major institutions in budget formulation &amp; implementations in BD are:</a:t>
            </a:r>
          </a:p>
          <a:p>
            <a:pPr marL="424539" indent="-424539">
              <a:buFont typeface="Arial" pitchFamily="34" charset="0"/>
              <a:buChar char="•"/>
            </a:pPr>
            <a:endParaRPr lang="en-US" sz="2800" dirty="0" smtClean="0">
              <a:latin typeface="Calibri" pitchFamily="34" charset="0"/>
            </a:endParaRPr>
          </a:p>
          <a:p>
            <a:pPr marL="424539" indent="-424539">
              <a:buClr>
                <a:schemeClr val="tx2">
                  <a:lumMod val="60000"/>
                  <a:lumOff val="40000"/>
                </a:schemeClr>
              </a:buClr>
              <a:buFont typeface="Wingdings" pitchFamily="2" charset="2"/>
              <a:buChar char="q"/>
            </a:pPr>
            <a:r>
              <a:rPr lang="en-US" sz="2800" dirty="0" smtClean="0">
                <a:latin typeface="Calibri" pitchFamily="34" charset="0"/>
              </a:rPr>
              <a:t>Ministry of Finance</a:t>
            </a:r>
          </a:p>
          <a:p>
            <a:pPr marL="1358524" indent="-509447">
              <a:buClr>
                <a:srgbClr val="002060"/>
              </a:buClr>
              <a:buFont typeface="+mj-lt"/>
              <a:buAutoNum type="arabicPeriod"/>
            </a:pPr>
            <a:r>
              <a:rPr lang="en-US" sz="2800" dirty="0" smtClean="0">
                <a:latin typeface="Calibri" pitchFamily="34" charset="0"/>
              </a:rPr>
              <a:t> Finance Division: overall &amp; expenditure</a:t>
            </a:r>
          </a:p>
          <a:p>
            <a:pPr marL="1358524" indent="-509447">
              <a:buClr>
                <a:srgbClr val="002060"/>
              </a:buClr>
              <a:buFont typeface="+mj-lt"/>
              <a:buAutoNum type="arabicPeriod"/>
            </a:pPr>
            <a:r>
              <a:rPr lang="en-US" sz="2800" dirty="0" smtClean="0">
                <a:latin typeface="Calibri" pitchFamily="34" charset="0"/>
              </a:rPr>
              <a:t> Internal Resource Division- domestic</a:t>
            </a:r>
          </a:p>
          <a:p>
            <a:pPr marL="1358524" indent="-509447">
              <a:buClr>
                <a:srgbClr val="002060"/>
              </a:buClr>
              <a:buFont typeface="+mj-lt"/>
              <a:buAutoNum type="arabicPeriod"/>
            </a:pPr>
            <a:r>
              <a:rPr lang="en-US" sz="2800" dirty="0" smtClean="0">
                <a:latin typeface="Calibri" pitchFamily="34" charset="0"/>
              </a:rPr>
              <a:t> Economic Relations Division- external</a:t>
            </a:r>
          </a:p>
          <a:p>
            <a:endParaRPr lang="en-US" sz="2800" dirty="0" smtClean="0">
              <a:latin typeface="Calibri" pitchFamily="34" charset="0"/>
            </a:endParaRPr>
          </a:p>
          <a:p>
            <a:pPr marL="424539" indent="-424539">
              <a:lnSpc>
                <a:spcPct val="120000"/>
              </a:lnSpc>
              <a:buClr>
                <a:schemeClr val="tx2">
                  <a:lumMod val="60000"/>
                  <a:lumOff val="40000"/>
                </a:schemeClr>
              </a:buClr>
              <a:buFont typeface="Wingdings" pitchFamily="2" charset="2"/>
              <a:buChar char="q"/>
            </a:pPr>
            <a:r>
              <a:rPr lang="en-US" sz="2800" dirty="0" smtClean="0">
                <a:latin typeface="Calibri" pitchFamily="34" charset="0"/>
              </a:rPr>
              <a:t>Ministry of Planning- FYP, ADP</a:t>
            </a:r>
          </a:p>
          <a:p>
            <a:pPr marL="424539" indent="-424539">
              <a:lnSpc>
                <a:spcPct val="120000"/>
              </a:lnSpc>
              <a:buClr>
                <a:schemeClr val="tx2">
                  <a:lumMod val="60000"/>
                  <a:lumOff val="40000"/>
                </a:schemeClr>
              </a:buClr>
              <a:buFont typeface="Wingdings" pitchFamily="2" charset="2"/>
              <a:buChar char="q"/>
            </a:pPr>
            <a:r>
              <a:rPr lang="en-US" sz="2800" dirty="0" smtClean="0">
                <a:latin typeface="Calibri" pitchFamily="34" charset="0"/>
              </a:rPr>
              <a:t>Planning Commission- Coordinating &amp; finalization of investment plans</a:t>
            </a:r>
          </a:p>
          <a:p>
            <a:pPr marL="424539" indent="-424539">
              <a:lnSpc>
                <a:spcPct val="120000"/>
              </a:lnSpc>
              <a:buClr>
                <a:schemeClr val="tx2">
                  <a:lumMod val="60000"/>
                  <a:lumOff val="40000"/>
                </a:schemeClr>
              </a:buClr>
              <a:buFont typeface="Wingdings" pitchFamily="2" charset="2"/>
              <a:buChar char="q"/>
            </a:pPr>
            <a:r>
              <a:rPr lang="en-US" sz="2800" dirty="0" smtClean="0">
                <a:latin typeface="Calibri" pitchFamily="34" charset="0"/>
              </a:rPr>
              <a:t>IMED - Implementation Monitoring and Evaluation Division</a:t>
            </a:r>
          </a:p>
          <a:p>
            <a:pPr marL="424539" indent="-424539">
              <a:lnSpc>
                <a:spcPct val="120000"/>
              </a:lnSpc>
              <a:buClr>
                <a:schemeClr val="tx2">
                  <a:lumMod val="60000"/>
                  <a:lumOff val="40000"/>
                </a:schemeClr>
              </a:buClr>
              <a:buFont typeface="Wingdings" pitchFamily="2" charset="2"/>
              <a:buChar char="q"/>
            </a:pPr>
            <a:r>
              <a:rPr lang="en-US" sz="2800" dirty="0" smtClean="0">
                <a:latin typeface="Calibri" pitchFamily="34" charset="0"/>
              </a:rPr>
              <a:t>Line Ministries- Scrutinizing demand</a:t>
            </a:r>
          </a:p>
          <a:p>
            <a:pPr marL="424539" indent="-424539">
              <a:lnSpc>
                <a:spcPct val="120000"/>
              </a:lnSpc>
              <a:buClr>
                <a:schemeClr val="tx2">
                  <a:lumMod val="60000"/>
                  <a:lumOff val="40000"/>
                </a:schemeClr>
              </a:buClr>
              <a:buFont typeface="Wingdings" pitchFamily="2" charset="2"/>
              <a:buChar char="q"/>
            </a:pPr>
            <a:r>
              <a:rPr lang="en-US" sz="2800" dirty="0" smtClean="0">
                <a:latin typeface="Calibri" pitchFamily="34" charset="0"/>
              </a:rPr>
              <a:t>Directorate/Offices- Organizing demand</a:t>
            </a:r>
            <a:endParaRPr lang="en-US" sz="2800" dirty="0">
              <a:latin typeface="Calibri" pitchFamily="34" charset="0"/>
            </a:endParaRPr>
          </a:p>
        </p:txBody>
      </p:sp>
      <p:sp>
        <p:nvSpPr>
          <p:cNvPr id="5"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1016000"/>
            <a:ext cx="13167360" cy="2336800"/>
          </a:xfrm>
        </p:spPr>
        <p:txBody>
          <a:bodyPr>
            <a:normAutofit fontScale="90000"/>
          </a:bodyPr>
          <a:lstStyle/>
          <a:p>
            <a:pPr algn="l"/>
            <a:r>
              <a:rPr lang="en-US" sz="4200" b="1" dirty="0" smtClean="0"/>
              <a:t>                        </a:t>
            </a:r>
            <a:r>
              <a:rPr lang="en-US" sz="4600" b="1" dirty="0" smtClean="0"/>
              <a:t>Preparation </a:t>
            </a:r>
            <a:r>
              <a:rPr lang="en-US" sz="4600" b="1" dirty="0"/>
              <a:t>of Revenue </a:t>
            </a:r>
            <a:r>
              <a:rPr lang="en-US" sz="4600" b="1" dirty="0" smtClean="0"/>
              <a:t>Budget</a:t>
            </a:r>
            <a:r>
              <a:rPr lang="en-US" sz="4200" b="1" dirty="0" smtClean="0"/>
              <a:t/>
            </a:r>
            <a:br>
              <a:rPr lang="en-US" sz="4200" b="1" dirty="0" smtClean="0"/>
            </a:br>
            <a:r>
              <a:rPr lang="en-US" sz="4200" b="1" dirty="0"/>
              <a:t/>
            </a:r>
            <a:br>
              <a:rPr lang="en-US" sz="4200" b="1" dirty="0"/>
            </a:br>
            <a:r>
              <a:rPr lang="en-US" sz="3000" dirty="0" smtClean="0">
                <a:latin typeface="+mn-lt"/>
              </a:rPr>
              <a:t>The </a:t>
            </a:r>
            <a:r>
              <a:rPr lang="en-US" sz="3000" b="1" dirty="0">
                <a:latin typeface="+mn-lt"/>
              </a:rPr>
              <a:t>revenue</a:t>
            </a:r>
            <a:r>
              <a:rPr lang="en-US" sz="3000" dirty="0">
                <a:latin typeface="+mn-lt"/>
              </a:rPr>
              <a:t> </a:t>
            </a:r>
            <a:r>
              <a:rPr lang="en-US" sz="3000" b="1" dirty="0">
                <a:latin typeface="+mn-lt"/>
              </a:rPr>
              <a:t>budget</a:t>
            </a:r>
            <a:r>
              <a:rPr lang="en-US" sz="3000" dirty="0">
                <a:latin typeface="+mn-lt"/>
              </a:rPr>
              <a:t> pays for the normal functioning of the government and is intended to be fully financed from domestically generated sources. The Ministry of finance and planning is responsible for the preparation of revenue budget in cooperation with different ministries/divisions and account offices. The steps of the preparation of revenue budget are-</a:t>
            </a:r>
            <a:r>
              <a:rPr lang="en-US" sz="4200" dirty="0"/>
              <a:t/>
            </a:r>
            <a:br>
              <a:rPr lang="en-US" sz="4200" dirty="0"/>
            </a:br>
            <a:endParaRPr lang="en-US" sz="4200" b="1" spc="-149" dirty="0"/>
          </a:p>
        </p:txBody>
      </p:sp>
      <p:sp>
        <p:nvSpPr>
          <p:cNvPr id="4" name="TextBox 3"/>
          <p:cNvSpPr txBox="1"/>
          <p:nvPr/>
        </p:nvSpPr>
        <p:spPr>
          <a:xfrm>
            <a:off x="853440" y="3454401"/>
            <a:ext cx="13082954" cy="6369654"/>
          </a:xfrm>
          <a:prstGeom prst="rect">
            <a:avLst/>
          </a:prstGeom>
          <a:noFill/>
        </p:spPr>
        <p:txBody>
          <a:bodyPr wrap="square" lIns="135852" tIns="67926" rIns="135852" bIns="67926" rtlCol="0">
            <a:spAutoFit/>
          </a:bodyPr>
          <a:lstStyle/>
          <a:p>
            <a:r>
              <a:rPr lang="en-US" b="1" dirty="0" smtClean="0"/>
              <a:t>a) Distribution of forms</a:t>
            </a:r>
            <a:endParaRPr lang="en-US" dirty="0" smtClean="0"/>
          </a:p>
          <a:p>
            <a:r>
              <a:rPr lang="en-US" dirty="0" smtClean="0"/>
              <a:t>It means the process of distribution of budget forms. It includes Estimating officer’s forms and controlling officer’s forms. </a:t>
            </a:r>
          </a:p>
          <a:p>
            <a:r>
              <a:rPr lang="en-US" b="1" dirty="0" smtClean="0"/>
              <a:t>b) Submission of estimates to the Finance division</a:t>
            </a:r>
            <a:endParaRPr lang="en-US" dirty="0" smtClean="0"/>
          </a:p>
          <a:p>
            <a:r>
              <a:rPr lang="en-US" dirty="0" smtClean="0"/>
              <a:t>It means the process by which the accountant general submits the final estimates of receipt and expenditure to the finance division.</a:t>
            </a:r>
          </a:p>
          <a:p>
            <a:r>
              <a:rPr lang="en-US" b="1" dirty="0" smtClean="0"/>
              <a:t>c)  Finalization of estimates</a:t>
            </a:r>
            <a:endParaRPr lang="en-US" dirty="0" smtClean="0"/>
          </a:p>
          <a:p>
            <a:r>
              <a:rPr lang="en-US" dirty="0" smtClean="0"/>
              <a:t>The budget wing of the finance division examines the estimate report from the controlling officers and accountant general. Then it makes the final best judgment about the budget.</a:t>
            </a:r>
          </a:p>
          <a:p>
            <a:r>
              <a:rPr lang="en-US" b="1" dirty="0" smtClean="0"/>
              <a:t>d)   Schedule of new expenditure</a:t>
            </a:r>
            <a:endParaRPr lang="en-US" dirty="0" smtClean="0"/>
          </a:p>
          <a:p>
            <a:r>
              <a:rPr lang="en-US" dirty="0" smtClean="0"/>
              <a:t>It means the detection of some new expenditure for the upcoming year. Though it is a part of revenue budget, sometimes it can be presented desperately.</a:t>
            </a:r>
          </a:p>
          <a:p>
            <a:pPr marL="424539" indent="-424539"/>
            <a:r>
              <a:rPr lang="en-US" dirty="0">
                <a:latin typeface="Calibri" pitchFamily="34" charset="0"/>
              </a:rPr>
              <a:t/>
            </a:r>
            <a:br>
              <a:rPr lang="en-US" dirty="0">
                <a:latin typeface="Calibri" pitchFamily="34" charset="0"/>
              </a:rPr>
            </a:br>
            <a:r>
              <a:rPr lang="en-US" dirty="0"/>
              <a:t/>
            </a:r>
            <a:br>
              <a:rPr lang="en-US" dirty="0"/>
            </a:br>
            <a:endParaRPr lang="en-US" dirty="0">
              <a:latin typeface="Calibri" pitchFamily="34" charset="0"/>
            </a:endParaRPr>
          </a:p>
        </p:txBody>
      </p:sp>
      <p:sp>
        <p:nvSpPr>
          <p:cNvPr id="5"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
            <a:ext cx="14630400" cy="1047749"/>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r>
              <a:rPr lang="en-US" sz="4700" b="1" dirty="0" smtClean="0">
                <a:solidFill>
                  <a:srgbClr val="9900CC"/>
                </a:solidFill>
                <a:latin typeface="Tahoma" pitchFamily="34" charset="0"/>
                <a:ea typeface="Tahoma" pitchFamily="34" charset="0"/>
                <a:cs typeface="Tahoma" pitchFamily="34" charset="0"/>
              </a:rPr>
              <a:t>National Budget of Bangladesh: FY 2019-20</a:t>
            </a:r>
            <a:endParaRPr lang="en-US" sz="4700" b="1" dirty="0">
              <a:solidFill>
                <a:srgbClr val="9900CC"/>
              </a:solidFill>
              <a:latin typeface="Tahoma" pitchFamily="34" charset="0"/>
              <a:ea typeface="Tahoma" pitchFamily="34" charset="0"/>
              <a:cs typeface="Tahoma" pitchFamily="34" charset="0"/>
            </a:endParaRPr>
          </a:p>
        </p:txBody>
      </p:sp>
      <p:sp>
        <p:nvSpPr>
          <p:cNvPr id="1026" name="AutoShape 2" descr="national budget 2019-20 Bangladesh এর ছবির ফলাফল"/>
          <p:cNvSpPr>
            <a:spLocks noChangeAspect="1" noChangeArrowheads="1"/>
          </p:cNvSpPr>
          <p:nvPr/>
        </p:nvSpPr>
        <p:spPr bwMode="auto">
          <a:xfrm>
            <a:off x="207433" y="-180578"/>
            <a:ext cx="406400" cy="381001"/>
          </a:xfrm>
          <a:prstGeom prst="rect">
            <a:avLst/>
          </a:prstGeom>
          <a:noFill/>
        </p:spPr>
        <p:txBody>
          <a:bodyPr vert="horz" wrap="square" lIns="118872" tIns="59436" rIns="118872" bIns="59436" numCol="1" anchor="t" anchorCtr="0" compatLnSpc="1">
            <a:prstTxWarp prst="textNoShape">
              <a:avLst/>
            </a:prstTxWarp>
          </a:bodyPr>
          <a:lstStyle/>
          <a:p>
            <a:endParaRPr lang="en-US"/>
          </a:p>
        </p:txBody>
      </p:sp>
      <p:sp>
        <p:nvSpPr>
          <p:cNvPr id="1028" name="AutoShape 4" descr="national budget 2019-20 Bangladesh এর ছবির ফলাফল"/>
          <p:cNvSpPr>
            <a:spLocks noChangeAspect="1" noChangeArrowheads="1"/>
          </p:cNvSpPr>
          <p:nvPr/>
        </p:nvSpPr>
        <p:spPr bwMode="auto">
          <a:xfrm>
            <a:off x="207433" y="-180578"/>
            <a:ext cx="406400" cy="381001"/>
          </a:xfrm>
          <a:prstGeom prst="rect">
            <a:avLst/>
          </a:prstGeom>
          <a:noFill/>
        </p:spPr>
        <p:txBody>
          <a:bodyPr vert="horz" wrap="square" lIns="118872" tIns="59436" rIns="118872" bIns="59436" numCol="1" anchor="t" anchorCtr="0" compatLnSpc="1">
            <a:prstTxWarp prst="textNoShape">
              <a:avLst/>
            </a:prstTxWarp>
          </a:bodyPr>
          <a:lstStyle/>
          <a:p>
            <a:endParaRPr lang="en-US"/>
          </a:p>
        </p:txBody>
      </p:sp>
      <p:pic>
        <p:nvPicPr>
          <p:cNvPr id="1031" name="Picture 7" descr="C:\Users\Administrator\Desktop\2019_06_14_2_3_b.jpg"/>
          <p:cNvPicPr>
            <a:picLocks noChangeAspect="1" noChangeArrowheads="1"/>
          </p:cNvPicPr>
          <p:nvPr/>
        </p:nvPicPr>
        <p:blipFill>
          <a:blip r:embed="rId2"/>
          <a:srcRect/>
          <a:stretch>
            <a:fillRect/>
          </a:stretch>
        </p:blipFill>
        <p:spPr bwMode="auto">
          <a:xfrm>
            <a:off x="0" y="1238251"/>
            <a:ext cx="14630400" cy="784447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13167360" cy="1016000"/>
          </a:xfrm>
        </p:spPr>
        <p:txBody>
          <a:bodyPr>
            <a:normAutofit/>
          </a:bodyPr>
          <a:lstStyle/>
          <a:p>
            <a:pPr algn="l"/>
            <a:r>
              <a:rPr lang="en-US" sz="4800" b="1" dirty="0" smtClean="0">
                <a:latin typeface="Calibri" pitchFamily="34" charset="0"/>
                <a:cs typeface="Calibri" pitchFamily="34" charset="0"/>
              </a:rPr>
              <a:t>           Role of Key Financial Organizations</a:t>
            </a:r>
            <a:endParaRPr lang="en-US" sz="4800" dirty="0"/>
          </a:p>
        </p:txBody>
      </p:sp>
      <p:sp>
        <p:nvSpPr>
          <p:cNvPr id="3" name="Content Placeholder 2"/>
          <p:cNvSpPr>
            <a:spLocks noGrp="1"/>
          </p:cNvSpPr>
          <p:nvPr>
            <p:ph idx="1"/>
          </p:nvPr>
        </p:nvSpPr>
        <p:spPr>
          <a:xfrm>
            <a:off x="731520" y="1625601"/>
            <a:ext cx="13167360" cy="6542617"/>
          </a:xfrm>
        </p:spPr>
        <p:txBody>
          <a:bodyPr>
            <a:normAutofit/>
          </a:bodyPr>
          <a:lstStyle/>
          <a:p>
            <a:pPr algn="just">
              <a:lnSpc>
                <a:spcPct val="114000"/>
              </a:lnSpc>
              <a:buNone/>
            </a:pPr>
            <a:r>
              <a:rPr lang="en-US" sz="66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36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There are three key financial bodies which determine and execute the development budget of Bangladesh. These are:</a:t>
            </a:r>
          </a:p>
          <a:p>
            <a:pPr algn="just">
              <a:lnSpc>
                <a:spcPct val="114000"/>
              </a:lnSpc>
              <a:buNone/>
            </a:pPr>
            <a:endParaRPr lang="en-US" sz="36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marL="1308100" indent="-393700" algn="just">
              <a:lnSpc>
                <a:spcPct val="114000"/>
              </a:lnSpc>
              <a:buFont typeface="Wingdings" pitchFamily="2" charset="2"/>
              <a:buChar char="q"/>
            </a:pPr>
            <a:r>
              <a:rPr lang="en-US" sz="36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Planning Commission </a:t>
            </a:r>
          </a:p>
          <a:p>
            <a:pPr marL="1308100" indent="-393700" algn="just">
              <a:lnSpc>
                <a:spcPct val="114000"/>
              </a:lnSpc>
              <a:buFont typeface="Wingdings" pitchFamily="2" charset="2"/>
              <a:buChar char="q"/>
            </a:pPr>
            <a:r>
              <a:rPr lang="en-US" sz="36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National Economic Council (NEC)</a:t>
            </a:r>
          </a:p>
          <a:p>
            <a:pPr marL="1308100" indent="-393700" algn="just">
              <a:lnSpc>
                <a:spcPct val="114000"/>
              </a:lnSpc>
              <a:buFont typeface="Wingdings" pitchFamily="2" charset="2"/>
              <a:buChar char="q"/>
            </a:pPr>
            <a:r>
              <a:rPr lang="en-US" sz="3600" b="1" dirty="0" smtClean="0">
                <a:solidFill>
                  <a:schemeClr val="accent6">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Executive Committee of the National Economic Council (ECNEC) </a:t>
            </a:r>
          </a:p>
          <a:p>
            <a:endParaRPr lang="en-US" dirty="0"/>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219200"/>
          </a:xfrm>
        </p:spPr>
        <p:txBody>
          <a:bodyPr>
            <a:normAutofit/>
          </a:bodyPr>
          <a:lstStyle/>
          <a:p>
            <a:pPr algn="l"/>
            <a:r>
              <a:rPr lang="en-US" sz="4800" b="1" dirty="0" smtClean="0">
                <a:latin typeface="Calibri" pitchFamily="34" charset="0"/>
                <a:cs typeface="Calibri" pitchFamily="34" charset="0"/>
              </a:rPr>
              <a:t>    Role of Key Financial Organizations (ECNEC)</a:t>
            </a:r>
            <a:endParaRPr lang="en-US" sz="4800" dirty="0"/>
          </a:p>
        </p:txBody>
      </p:sp>
      <p:sp>
        <p:nvSpPr>
          <p:cNvPr id="3" name="Content Placeholder 2"/>
          <p:cNvSpPr>
            <a:spLocks noGrp="1"/>
          </p:cNvSpPr>
          <p:nvPr>
            <p:ph idx="1"/>
          </p:nvPr>
        </p:nvSpPr>
        <p:spPr>
          <a:xfrm>
            <a:off x="731520" y="1625601"/>
            <a:ext cx="13167360" cy="6542617"/>
          </a:xfrm>
        </p:spPr>
        <p:txBody>
          <a:bodyPr>
            <a:normAutofit/>
          </a:bodyPr>
          <a:lstStyle/>
          <a:p>
            <a:pPr algn="just">
              <a:buNone/>
            </a:pPr>
            <a:r>
              <a:rPr lang="en-US" sz="3600" dirty="0" smtClean="0"/>
              <a:t>  According to available records, the </a:t>
            </a:r>
            <a:r>
              <a:rPr lang="en-US" sz="3600" b="1" dirty="0" smtClean="0"/>
              <a:t>composition and functions</a:t>
            </a:r>
            <a:r>
              <a:rPr lang="en-US" sz="3600" dirty="0" smtClean="0"/>
              <a:t> of ECNEC are laid down in the </a:t>
            </a:r>
            <a:r>
              <a:rPr lang="en-US" sz="3600" b="1" dirty="0" smtClean="0"/>
              <a:t>Cabinet Division Resolution in 1982</a:t>
            </a:r>
            <a:r>
              <a:rPr lang="en-US" sz="3600" dirty="0" smtClean="0"/>
              <a:t>. However, the said resolution supersedes all previous orders in this respect.</a:t>
            </a:r>
          </a:p>
          <a:p>
            <a:pPr>
              <a:buNone/>
            </a:pPr>
            <a:endParaRPr lang="en-US" sz="3600" dirty="0" smtClean="0"/>
          </a:p>
          <a:p>
            <a:pPr>
              <a:buNone/>
            </a:pPr>
            <a:r>
              <a:rPr lang="en-US" sz="3600" b="1" dirty="0" smtClean="0"/>
              <a:t>     </a:t>
            </a:r>
            <a:r>
              <a:rPr lang="en-US" sz="3600" b="1" u="sng" dirty="0" smtClean="0"/>
              <a:t>Composition of ECNEC</a:t>
            </a:r>
          </a:p>
          <a:p>
            <a:pPr marL="508000" lvl="0" indent="128588">
              <a:buClr>
                <a:schemeClr val="accent5"/>
              </a:buClr>
              <a:buFont typeface="Wingdings" pitchFamily="2" charset="2"/>
              <a:buChar char="q"/>
            </a:pPr>
            <a:r>
              <a:rPr lang="en-US" sz="3600" dirty="0" smtClean="0"/>
              <a:t> Prime Minister - Chairperson </a:t>
            </a:r>
          </a:p>
          <a:p>
            <a:pPr marL="508000" lvl="0" indent="128588">
              <a:buClr>
                <a:schemeClr val="accent5"/>
              </a:buClr>
              <a:buFont typeface="Wingdings" pitchFamily="2" charset="2"/>
              <a:buChar char="q"/>
            </a:pPr>
            <a:r>
              <a:rPr lang="en-US" sz="3600" dirty="0" smtClean="0"/>
              <a:t> Finance Minister - Alternate Chairperson </a:t>
            </a:r>
          </a:p>
          <a:p>
            <a:pPr marL="508000" lvl="0" indent="128588">
              <a:buClr>
                <a:schemeClr val="accent5"/>
              </a:buClr>
              <a:buFont typeface="Wingdings" pitchFamily="2" charset="2"/>
              <a:buChar char="q"/>
            </a:pPr>
            <a:r>
              <a:rPr lang="en-US" sz="3600" dirty="0" smtClean="0"/>
              <a:t> Planning Minister – Vice Chairperson</a:t>
            </a:r>
          </a:p>
          <a:p>
            <a:pPr marL="508000" lvl="0" indent="128588">
              <a:buClr>
                <a:schemeClr val="accent5"/>
              </a:buClr>
              <a:buFont typeface="Wingdings" pitchFamily="2" charset="2"/>
              <a:buChar char="q"/>
            </a:pPr>
            <a:r>
              <a:rPr lang="en-US" sz="3600" dirty="0" smtClean="0"/>
              <a:t> All members of cabinet work as a member of ECNEC.</a:t>
            </a:r>
            <a:endParaRPr lang="en-US" sz="3600" dirty="0"/>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13167360" cy="812800"/>
          </a:xfrm>
        </p:spPr>
        <p:txBody>
          <a:bodyPr>
            <a:normAutofit/>
          </a:bodyPr>
          <a:lstStyle/>
          <a:p>
            <a:pPr algn="l"/>
            <a:r>
              <a:rPr lang="en-US" sz="3600" b="1" dirty="0" smtClean="0"/>
              <a:t>                              </a:t>
            </a:r>
            <a:r>
              <a:rPr lang="en-US" sz="4800" b="1" dirty="0" smtClean="0"/>
              <a:t>Functions of the ECNEC</a:t>
            </a:r>
            <a:endParaRPr lang="en-US" sz="3600" dirty="0" smtClean="0"/>
          </a:p>
        </p:txBody>
      </p:sp>
      <p:sp>
        <p:nvSpPr>
          <p:cNvPr id="3" name="Content Placeholder 2"/>
          <p:cNvSpPr>
            <a:spLocks noGrp="1"/>
          </p:cNvSpPr>
          <p:nvPr>
            <p:ph idx="1"/>
          </p:nvPr>
        </p:nvSpPr>
        <p:spPr>
          <a:xfrm>
            <a:off x="731520" y="2057400"/>
            <a:ext cx="13167360" cy="6781800"/>
          </a:xfrm>
        </p:spPr>
        <p:txBody>
          <a:bodyPr>
            <a:noAutofit/>
          </a:bodyPr>
          <a:lstStyle/>
          <a:p>
            <a:pPr lvl="0">
              <a:buClr>
                <a:srgbClr val="00B0F0"/>
              </a:buClr>
              <a:buFont typeface="Wingdings" pitchFamily="2" charset="2"/>
              <a:buChar char="q"/>
            </a:pPr>
            <a:r>
              <a:rPr lang="en-US" sz="3200" dirty="0" smtClean="0">
                <a:latin typeface="Tahoma" pitchFamily="34" charset="0"/>
                <a:ea typeface="Tahoma" pitchFamily="34" charset="0"/>
                <a:cs typeface="Tahoma" pitchFamily="34" charset="0"/>
              </a:rPr>
              <a:t>Consider and approve all project concept papers; </a:t>
            </a:r>
          </a:p>
          <a:p>
            <a:pPr lvl="0">
              <a:buClr>
                <a:srgbClr val="00B0F0"/>
              </a:buClr>
              <a:buFont typeface="Wingdings" pitchFamily="2" charset="2"/>
              <a:buChar char="q"/>
            </a:pPr>
            <a:r>
              <a:rPr lang="en-US" sz="3200" dirty="0" smtClean="0">
                <a:latin typeface="Tahoma" pitchFamily="34" charset="0"/>
                <a:ea typeface="Tahoma" pitchFamily="34" charset="0"/>
                <a:cs typeface="Tahoma" pitchFamily="34" charset="0"/>
              </a:rPr>
              <a:t>Consider and approve development projects recommended by Special Project Evaluation Committee costing above taka 5 </a:t>
            </a:r>
            <a:r>
              <a:rPr lang="en-US" sz="3200" dirty="0" err="1" smtClean="0">
                <a:latin typeface="Tahoma" pitchFamily="34" charset="0"/>
                <a:ea typeface="Tahoma" pitchFamily="34" charset="0"/>
                <a:cs typeface="Tahoma" pitchFamily="34" charset="0"/>
              </a:rPr>
              <a:t>crore</a:t>
            </a:r>
            <a:r>
              <a:rPr lang="en-US" sz="3200" dirty="0" smtClean="0">
                <a:latin typeface="Tahoma" pitchFamily="34" charset="0"/>
                <a:ea typeface="Tahoma" pitchFamily="34" charset="0"/>
                <a:cs typeface="Tahoma" pitchFamily="34" charset="0"/>
              </a:rPr>
              <a:t>;</a:t>
            </a:r>
          </a:p>
          <a:p>
            <a:pPr lvl="0">
              <a:buClr>
                <a:srgbClr val="00B0F0"/>
              </a:buClr>
              <a:buFont typeface="Wingdings" pitchFamily="2" charset="2"/>
              <a:buChar char="q"/>
            </a:pPr>
            <a:r>
              <a:rPr lang="en-US" sz="3200" dirty="0" smtClean="0">
                <a:latin typeface="Tahoma" pitchFamily="34" charset="0"/>
                <a:ea typeface="Tahoma" pitchFamily="34" charset="0"/>
                <a:cs typeface="Tahoma" pitchFamily="34" charset="0"/>
              </a:rPr>
              <a:t>Consider and approve investment projects in the private sector costing above taka 15 </a:t>
            </a:r>
            <a:r>
              <a:rPr lang="en-US" sz="3200" dirty="0" err="1" smtClean="0">
                <a:latin typeface="Tahoma" pitchFamily="34" charset="0"/>
                <a:ea typeface="Tahoma" pitchFamily="34" charset="0"/>
                <a:cs typeface="Tahoma" pitchFamily="34" charset="0"/>
              </a:rPr>
              <a:t>crore</a:t>
            </a:r>
            <a:r>
              <a:rPr lang="en-US" sz="3200" dirty="0" smtClean="0">
                <a:latin typeface="Tahoma" pitchFamily="34" charset="0"/>
                <a:ea typeface="Tahoma" pitchFamily="34" charset="0"/>
                <a:cs typeface="Tahoma" pitchFamily="34" charset="0"/>
              </a:rPr>
              <a:t>;</a:t>
            </a:r>
          </a:p>
          <a:p>
            <a:pPr lvl="0">
              <a:buClr>
                <a:srgbClr val="00B0F0"/>
              </a:buClr>
              <a:buFont typeface="Wingdings" pitchFamily="2" charset="2"/>
              <a:buChar char="q"/>
            </a:pPr>
            <a:r>
              <a:rPr lang="en-US" sz="3200" dirty="0" smtClean="0">
                <a:latin typeface="Tahoma" pitchFamily="34" charset="0"/>
                <a:ea typeface="Tahoma" pitchFamily="34" charset="0"/>
                <a:cs typeface="Tahoma" pitchFamily="34" charset="0"/>
              </a:rPr>
              <a:t>Review the progress of implementation of development project and  monitor economic situation and economic activities of the country and review policies;</a:t>
            </a:r>
          </a:p>
          <a:p>
            <a:pPr lvl="0">
              <a:buClr>
                <a:srgbClr val="00B0F0"/>
              </a:buClr>
              <a:buFont typeface="Wingdings" pitchFamily="2" charset="2"/>
              <a:buChar char="q"/>
            </a:pPr>
            <a:r>
              <a:rPr lang="en-US" sz="3200" dirty="0" smtClean="0">
                <a:latin typeface="Tahoma" pitchFamily="34" charset="0"/>
                <a:ea typeface="Tahoma" pitchFamily="34" charset="0"/>
                <a:cs typeface="Tahoma" pitchFamily="34" charset="0"/>
              </a:rPr>
              <a:t>Consider proposals for investment companies as private or joint ventures or with foreign participation; </a:t>
            </a:r>
          </a:p>
          <a:p>
            <a:pPr>
              <a:buNone/>
            </a:pPr>
            <a:endParaRPr lang="en-US" sz="21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117600"/>
          </a:xfrm>
        </p:spPr>
        <p:txBody>
          <a:bodyPr>
            <a:normAutofit/>
          </a:bodyPr>
          <a:lstStyle/>
          <a:p>
            <a:pPr algn="l"/>
            <a:r>
              <a:rPr lang="en-US" sz="3600" b="1" dirty="0" smtClean="0"/>
              <a:t>                              </a:t>
            </a:r>
            <a:r>
              <a:rPr lang="en-US" sz="4800" b="1" dirty="0" smtClean="0"/>
              <a:t>Functions of the ECNEC</a:t>
            </a:r>
            <a:endParaRPr lang="en-US" sz="3600" dirty="0" smtClean="0"/>
          </a:p>
        </p:txBody>
      </p:sp>
      <p:sp>
        <p:nvSpPr>
          <p:cNvPr id="3" name="Content Placeholder 2"/>
          <p:cNvSpPr>
            <a:spLocks noGrp="1"/>
          </p:cNvSpPr>
          <p:nvPr>
            <p:ph idx="1"/>
          </p:nvPr>
        </p:nvSpPr>
        <p:spPr>
          <a:xfrm>
            <a:off x="731520" y="1625600"/>
            <a:ext cx="13167360" cy="7213600"/>
          </a:xfrm>
        </p:spPr>
        <p:txBody>
          <a:bodyPr>
            <a:noAutofit/>
          </a:bodyPr>
          <a:lstStyle/>
          <a:p>
            <a:pPr lvl="0">
              <a:buClr>
                <a:srgbClr val="00B0F0"/>
              </a:buClr>
              <a:buFont typeface="Wingdings" pitchFamily="2" charset="2"/>
              <a:buChar char="q"/>
            </a:pPr>
            <a:r>
              <a:rPr lang="en-US" sz="3200" dirty="0" smtClean="0">
                <a:latin typeface="Tahoma" pitchFamily="34" charset="0"/>
                <a:ea typeface="Tahoma" pitchFamily="34" charset="0"/>
                <a:cs typeface="Tahoma" pitchFamily="34" charset="0"/>
              </a:rPr>
              <a:t>Promote the economic situation and review over-all performance of the economy and related policy issues;</a:t>
            </a:r>
          </a:p>
          <a:p>
            <a:pPr lvl="0">
              <a:buClr>
                <a:srgbClr val="00B0F0"/>
              </a:buClr>
              <a:buFont typeface="Wingdings" pitchFamily="2" charset="2"/>
              <a:buChar char="q"/>
            </a:pPr>
            <a:r>
              <a:rPr lang="en-US" sz="3200" dirty="0" smtClean="0">
                <a:latin typeface="Tahoma" pitchFamily="34" charset="0"/>
                <a:ea typeface="Tahoma" pitchFamily="34" charset="0"/>
                <a:cs typeface="Tahoma" pitchFamily="34" charset="0"/>
              </a:rPr>
              <a:t>Consider financial performance of statutory corporations and specially their financial results; </a:t>
            </a:r>
          </a:p>
          <a:p>
            <a:pPr lvl="0">
              <a:buClr>
                <a:srgbClr val="00B0F0"/>
              </a:buClr>
              <a:buFont typeface="Wingdings" pitchFamily="2" charset="2"/>
              <a:buChar char="q"/>
            </a:pPr>
            <a:r>
              <a:rPr lang="en-US" sz="3200" dirty="0" smtClean="0">
                <a:latin typeface="Tahoma" pitchFamily="34" charset="0"/>
                <a:ea typeface="Tahoma" pitchFamily="34" charset="0"/>
                <a:cs typeface="Tahoma" pitchFamily="34" charset="0"/>
              </a:rPr>
              <a:t>Consider rates, fees and prices of public utility services or products of public enterprises.</a:t>
            </a:r>
          </a:p>
          <a:p>
            <a:pPr lvl="0">
              <a:buClr>
                <a:srgbClr val="00B0F0"/>
              </a:buClr>
              <a:buFont typeface="Wingdings" pitchFamily="2" charset="2"/>
              <a:buChar char="q"/>
            </a:pPr>
            <a:r>
              <a:rPr lang="en-US" sz="3200" dirty="0" smtClean="0">
                <a:latin typeface="Tahoma" pitchFamily="34" charset="0"/>
                <a:ea typeface="Tahoma" pitchFamily="34" charset="0"/>
                <a:cs typeface="Tahoma" pitchFamily="34" charset="0"/>
              </a:rPr>
              <a:t>Consider measures relating to foreign aid, expansion of commerce and determine targets for the Bangladesh missions abroad in respect of export of manpower including review of progress in these areas.</a:t>
            </a:r>
          </a:p>
          <a:p>
            <a:endParaRPr lang="en-US" sz="2100" dirty="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03200"/>
            <a:ext cx="12435840" cy="812800"/>
          </a:xfrm>
        </p:spPr>
        <p:txBody>
          <a:bodyPr>
            <a:normAutofit/>
          </a:bodyPr>
          <a:lstStyle/>
          <a:p>
            <a:pPr algn="l"/>
            <a:r>
              <a:rPr lang="en-US" sz="4200" b="1" spc="-149" dirty="0" smtClean="0"/>
              <a:t>           Recent Economic Trends in BD: on Right </a:t>
            </a:r>
            <a:r>
              <a:rPr lang="en-US" sz="4200" b="1" spc="-149" dirty="0"/>
              <a:t>T</a:t>
            </a:r>
            <a:r>
              <a:rPr lang="en-US" sz="4200" b="1" spc="-149" dirty="0" smtClean="0"/>
              <a:t>rack?</a:t>
            </a:r>
            <a:endParaRPr lang="en-US" sz="4200" b="1" spc="-149" dirty="0"/>
          </a:p>
        </p:txBody>
      </p:sp>
      <p:sp>
        <p:nvSpPr>
          <p:cNvPr id="4" name="TextBox 3"/>
          <p:cNvSpPr txBox="1"/>
          <p:nvPr/>
        </p:nvSpPr>
        <p:spPr>
          <a:xfrm>
            <a:off x="853440" y="1295400"/>
            <a:ext cx="13082954" cy="8361848"/>
          </a:xfrm>
          <a:prstGeom prst="rect">
            <a:avLst/>
          </a:prstGeom>
          <a:noFill/>
        </p:spPr>
        <p:txBody>
          <a:bodyPr wrap="square" lIns="135852" tIns="67926" rIns="135852" bIns="67926" rtlCol="0">
            <a:spAutoFit/>
          </a:bodyPr>
          <a:lstStyle/>
          <a:p>
            <a:pPr marL="326475" indent="-326475" algn="just">
              <a:buClr>
                <a:schemeClr val="accent5"/>
              </a:buClr>
              <a:buFont typeface="Wingdings" pitchFamily="2" charset="2"/>
              <a:buChar char="q"/>
            </a:pPr>
            <a:r>
              <a:rPr lang="en-US" sz="2800" dirty="0" smtClean="0">
                <a:latin typeface="Tahoma" pitchFamily="34" charset="0"/>
                <a:ea typeface="Tahoma" pitchFamily="34" charset="0"/>
                <a:cs typeface="Tahoma" pitchFamily="34" charset="0"/>
              </a:rPr>
              <a:t>The country's foreign exchange reserve is reported to have hit a new high with a record of $33 billion. </a:t>
            </a:r>
          </a:p>
          <a:p>
            <a:pPr marL="424539" indent="-424539">
              <a:buClr>
                <a:schemeClr val="accent5"/>
              </a:buClr>
              <a:buFont typeface="Wingdings" pitchFamily="2" charset="2"/>
              <a:buChar char="q"/>
            </a:pPr>
            <a:endParaRPr lang="en-US" dirty="0">
              <a:latin typeface="Calibri" pitchFamily="34" charset="0"/>
            </a:endParaRPr>
          </a:p>
          <a:p>
            <a:pPr marL="424539" indent="-424539">
              <a:buClr>
                <a:schemeClr val="accent5"/>
              </a:buClr>
              <a:buFont typeface="Wingdings" pitchFamily="2" charset="2"/>
              <a:buChar char="q"/>
            </a:pPr>
            <a:r>
              <a:rPr lang="en-US" dirty="0" smtClean="0">
                <a:latin typeface="Tahoma" pitchFamily="34" charset="0"/>
                <a:ea typeface="Tahoma" pitchFamily="34" charset="0"/>
                <a:cs typeface="Tahoma" pitchFamily="34" charset="0"/>
              </a:rPr>
              <a:t>The central bank has targeted average inflation at 6.5 per cent for fiscal year 2015. The rate was 7.4 per cent in the previous fiscal. Empirical evidences show that 6-7 per cent inflation goes well with economic growth. </a:t>
            </a:r>
          </a:p>
          <a:p>
            <a:pPr marL="424539" indent="-424539">
              <a:buClr>
                <a:schemeClr val="accent5"/>
              </a:buClr>
              <a:buFont typeface="Wingdings" pitchFamily="2" charset="2"/>
              <a:buChar char="q"/>
            </a:pPr>
            <a:endParaRPr lang="en-US" dirty="0" smtClean="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smtClean="0">
                <a:latin typeface="Tahoma" pitchFamily="34" charset="0"/>
                <a:ea typeface="Tahoma" pitchFamily="34" charset="0"/>
                <a:cs typeface="Tahoma" pitchFamily="34" charset="0"/>
              </a:rPr>
              <a:t>Bangladesh is expected to receive $15.05 billion in 2014 which is enough to retain the last year’s eighth position among top ten remittance-earning countries. </a:t>
            </a:r>
          </a:p>
          <a:p>
            <a:pPr marL="424539" indent="-424539">
              <a:buClr>
                <a:schemeClr val="accent5"/>
              </a:buClr>
              <a:buFont typeface="Wingdings" pitchFamily="2" charset="2"/>
              <a:buChar char="q"/>
            </a:pPr>
            <a:endParaRPr lang="en-US" dirty="0" smtClean="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smtClean="0">
                <a:latin typeface="Tahoma" pitchFamily="34" charset="0"/>
                <a:ea typeface="Tahoma" pitchFamily="34" charset="0"/>
                <a:cs typeface="Tahoma" pitchFamily="34" charset="0"/>
              </a:rPr>
              <a:t>Investment is sluggish due to poor investment climate. Private sector credit growth went down to a 13-year low of 10.4 percent in February’14.  But things started taking a U-turn since then and the growth rose to 12.3 percent in June.</a:t>
            </a:r>
          </a:p>
          <a:p>
            <a:pPr marL="424539" indent="-424539">
              <a:buClr>
                <a:schemeClr val="accent5"/>
              </a:buClr>
              <a:buFont typeface="Wingdings" pitchFamily="2" charset="2"/>
              <a:buChar char="q"/>
            </a:pPr>
            <a:endParaRPr lang="en-US" dirty="0">
              <a:latin typeface="Tahoma" pitchFamily="34" charset="0"/>
              <a:ea typeface="Tahoma" pitchFamily="34" charset="0"/>
              <a:cs typeface="Tahoma" pitchFamily="34" charset="0"/>
            </a:endParaRPr>
          </a:p>
          <a:p>
            <a:pPr marL="424539" indent="-424539">
              <a:buClr>
                <a:schemeClr val="accent5"/>
              </a:buClr>
              <a:buFont typeface="Wingdings" pitchFamily="2" charset="2"/>
              <a:buChar char="q"/>
            </a:pPr>
            <a:r>
              <a:rPr lang="en-US" dirty="0" smtClean="0">
                <a:latin typeface="Tahoma" pitchFamily="34" charset="0"/>
                <a:ea typeface="Tahoma" pitchFamily="34" charset="0"/>
                <a:cs typeface="Tahoma" pitchFamily="34" charset="0"/>
              </a:rPr>
              <a:t>Garment still accounts for 80% of the export basket, despite domestic optimism about the pharmaceutical sector, which makes up only 0.5 percent. So Bangladesh needs to diversify its export basket. </a:t>
            </a:r>
            <a:r>
              <a:rPr lang="en-US" dirty="0">
                <a:latin typeface="Calibri" pitchFamily="34" charset="0"/>
              </a:rPr>
              <a:t/>
            </a:r>
            <a:br>
              <a:rPr lang="en-US" dirty="0">
                <a:latin typeface="Calibri" pitchFamily="34" charset="0"/>
              </a:rPr>
            </a:br>
            <a:r>
              <a:rPr lang="en-US" dirty="0"/>
              <a:t/>
            </a:r>
            <a:br>
              <a:rPr lang="en-US" dirty="0"/>
            </a:br>
            <a:endParaRPr lang="en-US" dirty="0">
              <a:latin typeface="Calibri" pitchFamily="34" charset="0"/>
            </a:endParaRPr>
          </a:p>
        </p:txBody>
      </p:sp>
      <p:sp>
        <p:nvSpPr>
          <p:cNvPr id="3" name="TextBox 2"/>
          <p:cNvSpPr txBox="1"/>
          <p:nvPr/>
        </p:nvSpPr>
        <p:spPr>
          <a:xfrm>
            <a:off x="4632960" y="8426848"/>
            <a:ext cx="9875520" cy="691176"/>
          </a:xfrm>
          <a:prstGeom prst="rect">
            <a:avLst/>
          </a:prstGeom>
          <a:noFill/>
        </p:spPr>
        <p:txBody>
          <a:bodyPr wrap="square" lIns="135852" tIns="67926" rIns="135852" bIns="67926" rtlCol="0">
            <a:spAutoFit/>
          </a:bodyPr>
          <a:lstStyle/>
          <a:p>
            <a:r>
              <a:rPr lang="en-US" sz="1800" dirty="0" smtClean="0"/>
              <a:t>Sources: </a:t>
            </a:r>
            <a:r>
              <a:rPr lang="en-US" sz="1800" i="1" dirty="0"/>
              <a:t> </a:t>
            </a:r>
            <a:r>
              <a:rPr lang="en-US" sz="1800" i="1" dirty="0" smtClean="0"/>
              <a:t>	1 Abdul Bayes, Positive Trends in the Economy, Economic Observer, August 2014</a:t>
            </a:r>
          </a:p>
          <a:p>
            <a:r>
              <a:rPr lang="en-US" sz="1800" i="1" dirty="0" smtClean="0"/>
              <a:t>	2 The Daily Star, Thursday</a:t>
            </a:r>
            <a:r>
              <a:rPr lang="en-US" sz="1800" i="1" dirty="0"/>
              <a:t>, October </a:t>
            </a:r>
            <a:r>
              <a:rPr lang="en-US" sz="1800" i="1" dirty="0" smtClean="0"/>
              <a:t>09, September 26,  2014</a:t>
            </a:r>
            <a:endParaRPr lang="en-US" sz="1800" dirty="0"/>
          </a:p>
        </p:txBody>
      </p:sp>
      <p:sp>
        <p:nvSpPr>
          <p:cNvPr id="7" name="Flowchart: Process 4"/>
          <p:cNvSpPr>
            <a:spLocks noChangeArrowheads="1"/>
          </p:cNvSpPr>
          <p:nvPr/>
        </p:nvSpPr>
        <p:spPr bwMode="auto">
          <a:xfrm>
            <a:off x="0" y="1016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0" y="203200"/>
            <a:ext cx="12435840" cy="812800"/>
          </a:xfrm>
        </p:spPr>
        <p:txBody>
          <a:bodyPr>
            <a:normAutofit/>
          </a:bodyPr>
          <a:lstStyle/>
          <a:p>
            <a:pPr algn="l"/>
            <a:r>
              <a:rPr lang="en-US" sz="4200" b="1" spc="-149" dirty="0" smtClean="0"/>
              <a:t>           Recent Economic Trends in BD: on Right </a:t>
            </a:r>
            <a:r>
              <a:rPr lang="en-US" sz="4200" b="1" spc="-149" dirty="0"/>
              <a:t>T</a:t>
            </a:r>
            <a:r>
              <a:rPr lang="en-US" sz="4200" b="1" spc="-149" dirty="0" smtClean="0"/>
              <a:t>rack?</a:t>
            </a:r>
            <a:endParaRPr lang="en-US" sz="4200" b="1" spc="-149" dirty="0"/>
          </a:p>
        </p:txBody>
      </p:sp>
      <p:sp>
        <p:nvSpPr>
          <p:cNvPr id="4" name="TextBox 3"/>
          <p:cNvSpPr txBox="1"/>
          <p:nvPr/>
        </p:nvSpPr>
        <p:spPr>
          <a:xfrm>
            <a:off x="228600" y="1295400"/>
            <a:ext cx="13868400" cy="2753279"/>
          </a:xfrm>
          <a:prstGeom prst="rect">
            <a:avLst/>
          </a:prstGeom>
          <a:noFill/>
        </p:spPr>
        <p:txBody>
          <a:bodyPr wrap="square" lIns="135852" tIns="67926" rIns="135852" bIns="67926" rtlCol="0">
            <a:spAutoFit/>
          </a:bodyPr>
          <a:lstStyle/>
          <a:p>
            <a:pPr algn="just"/>
            <a:r>
              <a:rPr lang="en-US" sz="2800" b="1" dirty="0" smtClean="0"/>
              <a:t>Bangladesh's economy has grown 8.13 per cent this fiscal year, the highest in its history, Finance Minister AHM Mustafa </a:t>
            </a:r>
            <a:r>
              <a:rPr lang="en-US" sz="2800" b="1" dirty="0" err="1" smtClean="0"/>
              <a:t>Kamal</a:t>
            </a:r>
            <a:r>
              <a:rPr lang="en-US" sz="2800" b="1" dirty="0" smtClean="0"/>
              <a:t> said while releasing a provisional estimate.</a:t>
            </a:r>
            <a:r>
              <a:rPr lang="en-US" sz="2800" dirty="0" smtClean="0"/>
              <a:t> </a:t>
            </a:r>
            <a:r>
              <a:rPr lang="en-US" sz="2800" b="1" dirty="0" smtClean="0"/>
              <a:t>FDI flows to Bangladesh rose by 68% to a record level of $3.6 billion (UNCTAD, 2019).</a:t>
            </a:r>
          </a:p>
          <a:p>
            <a:pPr algn="just"/>
            <a:endParaRPr lang="en-US" sz="3200" b="1" dirty="0" smtClean="0"/>
          </a:p>
          <a:p>
            <a:r>
              <a:rPr lang="en-US" dirty="0" smtClean="0"/>
              <a:t/>
            </a:r>
            <a:br>
              <a:rPr lang="en-US" dirty="0" smtClean="0"/>
            </a:br>
            <a:endParaRPr lang="en-US" dirty="0">
              <a:latin typeface="Calibri" pitchFamily="34" charset="0"/>
            </a:endParaRPr>
          </a:p>
        </p:txBody>
      </p:sp>
      <p:sp>
        <p:nvSpPr>
          <p:cNvPr id="7" name="Flowchart: Process 4"/>
          <p:cNvSpPr>
            <a:spLocks noChangeArrowheads="1"/>
          </p:cNvSpPr>
          <p:nvPr/>
        </p:nvSpPr>
        <p:spPr bwMode="auto">
          <a:xfrm>
            <a:off x="0" y="1016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8" name="Picture 2" descr="https://assetsds.cdnedge.bluemix.net/sites/default/files/styles/very_big_1/public/feature/images/gdp_10.jpg?itok=6L8nfcgK"/>
          <p:cNvPicPr>
            <a:picLocks noChangeAspect="1" noChangeArrowheads="1"/>
          </p:cNvPicPr>
          <p:nvPr/>
        </p:nvPicPr>
        <p:blipFill>
          <a:blip r:embed="rId2"/>
          <a:srcRect/>
          <a:stretch>
            <a:fillRect/>
          </a:stretch>
        </p:blipFill>
        <p:spPr bwMode="auto">
          <a:xfrm>
            <a:off x="457199" y="3048000"/>
            <a:ext cx="6430641" cy="4114800"/>
          </a:xfrm>
          <a:prstGeom prst="rect">
            <a:avLst/>
          </a:prstGeom>
          <a:noFill/>
        </p:spPr>
      </p:pic>
      <p:sp>
        <p:nvSpPr>
          <p:cNvPr id="9" name="Rectangle 8"/>
          <p:cNvSpPr/>
          <p:nvPr/>
        </p:nvSpPr>
        <p:spPr>
          <a:xfrm>
            <a:off x="381000" y="7391400"/>
            <a:ext cx="13792200" cy="1077218"/>
          </a:xfrm>
          <a:prstGeom prst="rect">
            <a:avLst/>
          </a:prstGeom>
        </p:spPr>
        <p:txBody>
          <a:bodyPr wrap="square">
            <a:spAutoFit/>
          </a:bodyPr>
          <a:lstStyle/>
          <a:p>
            <a:pPr algn="just"/>
            <a:r>
              <a:rPr lang="en-US" sz="2800" b="1" dirty="0" smtClean="0">
                <a:solidFill>
                  <a:srgbClr val="FF0000"/>
                </a:solidFill>
              </a:rPr>
              <a:t>Source: </a:t>
            </a:r>
          </a:p>
          <a:p>
            <a:pPr algn="just"/>
            <a:r>
              <a:rPr lang="en-US" sz="1800" b="1" dirty="0" smtClean="0">
                <a:hlinkClick r:id="rId3"/>
              </a:rPr>
              <a:t>https://www.thedailystar.net/business/economy/bangladesh-gdp-growth-rate-2018-19-8.13-per-cent-1717291</a:t>
            </a:r>
            <a:endParaRPr lang="en-US" sz="1800" b="1" dirty="0" smtClean="0"/>
          </a:p>
          <a:p>
            <a:pPr algn="just"/>
            <a:r>
              <a:rPr lang="en-US" sz="1800" b="1" dirty="0" smtClean="0">
                <a:hlinkClick r:id="rId4"/>
              </a:rPr>
              <a:t>https://www.dhakatribune.com/bangladesh/foreign-affairs/2019/06/14/bangladesh-sees-record-growth-in-fdi-trend-likely-to-continue</a:t>
            </a:r>
            <a:endParaRPr lang="en-US" sz="1800" b="1" dirty="0" smtClean="0"/>
          </a:p>
        </p:txBody>
      </p:sp>
      <p:pic>
        <p:nvPicPr>
          <p:cNvPr id="10" name="Picture 9" descr="https://assetsds.cdnedge.bluemix.net/sites/default/files/styles/very_big_1/public/feature/images/export_14.jpg?itok=wIPvCF38"/>
          <p:cNvPicPr/>
          <p:nvPr/>
        </p:nvPicPr>
        <p:blipFill>
          <a:blip r:embed="rId5"/>
          <a:srcRect/>
          <a:stretch>
            <a:fillRect/>
          </a:stretch>
        </p:blipFill>
        <p:spPr bwMode="auto">
          <a:xfrm>
            <a:off x="7543800" y="2971800"/>
            <a:ext cx="5638800" cy="4191000"/>
          </a:xfrm>
          <a:prstGeom prst="rect">
            <a:avLst/>
          </a:prstGeom>
          <a:noFill/>
          <a:ln w="9525">
            <a:noFill/>
            <a:miter lim="800000"/>
            <a:headEnd/>
            <a:tailEnd/>
          </a:ln>
        </p:spPr>
      </p:pic>
    </p:spTree>
    <p:extLst>
      <p:ext uri="{BB962C8B-B14F-4D97-AF65-F5344CB8AC3E}">
        <p14:creationId xmlns:p14="http://schemas.microsoft.com/office/powerpoint/2010/main" val="2520842453"/>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056216"/>
          </a:xfrm>
        </p:spPr>
        <p:txBody>
          <a:bodyPr>
            <a:normAutofit/>
          </a:bodyPr>
          <a:lstStyle/>
          <a:p>
            <a:r>
              <a:rPr lang="en-US" sz="4800" b="1" dirty="0" smtClean="0">
                <a:latin typeface="Calibri" pitchFamily="34" charset="0"/>
                <a:cs typeface="Calibri" pitchFamily="34" charset="0"/>
              </a:rPr>
              <a:t>Objectives of this Class</a:t>
            </a:r>
            <a:endParaRPr lang="en-US" sz="4800" dirty="0"/>
          </a:p>
        </p:txBody>
      </p:sp>
      <p:sp>
        <p:nvSpPr>
          <p:cNvPr id="3" name="Content Placeholder 2"/>
          <p:cNvSpPr>
            <a:spLocks noGrp="1"/>
          </p:cNvSpPr>
          <p:nvPr>
            <p:ph idx="1"/>
          </p:nvPr>
        </p:nvSpPr>
        <p:spPr>
          <a:xfrm>
            <a:off x="731520" y="1890184"/>
            <a:ext cx="13167360" cy="6339417"/>
          </a:xfrm>
        </p:spPr>
        <p:txBody>
          <a:bodyPr>
            <a:noAutofit/>
          </a:bodyPr>
          <a:lstStyle/>
          <a:p>
            <a:pPr>
              <a:buClr>
                <a:srgbClr val="00B0F0"/>
              </a:buClr>
              <a:buFont typeface="Wingdings" pitchFamily="2" charset="2"/>
              <a:buChar char="Ø"/>
            </a:pPr>
            <a:r>
              <a:rPr lang="en-US" sz="3300" dirty="0" smtClean="0"/>
              <a:t>Learning more about the historical background of our economy.</a:t>
            </a:r>
          </a:p>
          <a:p>
            <a:pPr>
              <a:buClr>
                <a:srgbClr val="00B0F0"/>
              </a:buClr>
              <a:buFont typeface="Wingdings" pitchFamily="2" charset="2"/>
              <a:buChar char="Ø"/>
            </a:pPr>
            <a:r>
              <a:rPr lang="en-US" sz="3300" dirty="0" smtClean="0">
                <a:latin typeface="Calibri" pitchFamily="34" charset="0"/>
                <a:cs typeface="Calibri" pitchFamily="34" charset="0"/>
              </a:rPr>
              <a:t>To examine the Economical nature of Bangladesh.</a:t>
            </a:r>
            <a:endParaRPr lang="en-US" sz="3300" dirty="0" smtClean="0"/>
          </a:p>
          <a:p>
            <a:pPr>
              <a:buClr>
                <a:srgbClr val="00B0F0"/>
              </a:buClr>
              <a:buFont typeface="Wingdings" pitchFamily="2" charset="2"/>
              <a:buChar char="Ø"/>
            </a:pPr>
            <a:r>
              <a:rPr lang="en-US" sz="3300" dirty="0" smtClean="0"/>
              <a:t>To know about various  development planning in BD.</a:t>
            </a:r>
          </a:p>
          <a:p>
            <a:pPr>
              <a:buClr>
                <a:srgbClr val="00B0F0"/>
              </a:buClr>
              <a:buFont typeface="Wingdings" pitchFamily="2" charset="2"/>
              <a:buChar char="Ø"/>
            </a:pPr>
            <a:r>
              <a:rPr lang="en-US" sz="3300" dirty="0" smtClean="0"/>
              <a:t>To increase our foreign investment  so that, our economical development can grow rapidly. </a:t>
            </a:r>
            <a:endParaRPr lang="en-US" sz="3300" dirty="0" smtClean="0">
              <a:latin typeface="Calibri" pitchFamily="34" charset="0"/>
              <a:cs typeface="Calibri" pitchFamily="34" charset="0"/>
            </a:endParaRPr>
          </a:p>
          <a:p>
            <a:pPr>
              <a:buClr>
                <a:srgbClr val="00B0F0"/>
              </a:buClr>
              <a:buFont typeface="Wingdings" pitchFamily="2" charset="2"/>
              <a:buChar char="Ø"/>
            </a:pPr>
            <a:r>
              <a:rPr lang="en-US" sz="3300" dirty="0" smtClean="0">
                <a:latin typeface="Calibri" pitchFamily="34" charset="0"/>
              </a:rPr>
              <a:t>To gain more knowledge about various economical developing sector.</a:t>
            </a:r>
          </a:p>
          <a:p>
            <a:pPr>
              <a:buClr>
                <a:srgbClr val="00B0F0"/>
              </a:buClr>
              <a:buFont typeface="Wingdings" pitchFamily="2" charset="2"/>
              <a:buChar char="Ø"/>
            </a:pPr>
            <a:r>
              <a:rPr lang="en-US" sz="3300" dirty="0" smtClean="0">
                <a:latin typeface="Calibri" pitchFamily="34" charset="0"/>
              </a:rPr>
              <a:t>To know about the vision 2021 expectations and SDGs</a:t>
            </a:r>
            <a:endParaRPr lang="en-US" sz="3300" dirty="0" smtClean="0"/>
          </a:p>
          <a:p>
            <a:pPr>
              <a:buClr>
                <a:srgbClr val="00B0F0"/>
              </a:buClr>
              <a:buFont typeface="Wingdings" pitchFamily="2" charset="2"/>
              <a:buChar char="Ø"/>
            </a:pPr>
            <a:r>
              <a:rPr lang="en-US" sz="3300" dirty="0" smtClean="0"/>
              <a:t>To identify some common problems in economic sector in Bangladesh &amp; how to get rid of this problems.</a:t>
            </a:r>
            <a:endParaRPr lang="en-US" sz="3300" dirty="0"/>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219200"/>
          </a:xfrm>
        </p:spPr>
        <p:txBody>
          <a:bodyPr>
            <a:normAutofit/>
          </a:bodyPr>
          <a:lstStyle/>
          <a:p>
            <a:pPr algn="l"/>
            <a:r>
              <a:rPr lang="en-US" sz="4800" b="1" spc="-149" dirty="0" smtClean="0"/>
              <a:t>      Common Problems in Economic Sector in BD</a:t>
            </a:r>
            <a:endParaRPr lang="en-US" sz="4800" dirty="0"/>
          </a:p>
        </p:txBody>
      </p:sp>
      <p:sp>
        <p:nvSpPr>
          <p:cNvPr id="3" name="Content Placeholder 2"/>
          <p:cNvSpPr>
            <a:spLocks noGrp="1"/>
          </p:cNvSpPr>
          <p:nvPr>
            <p:ph sz="half" idx="2"/>
          </p:nvPr>
        </p:nvSpPr>
        <p:spPr>
          <a:xfrm>
            <a:off x="731520" y="1524000"/>
            <a:ext cx="6464301" cy="7112000"/>
          </a:xfrm>
        </p:spPr>
        <p:txBody>
          <a:bodyPr>
            <a:noAutofit/>
          </a:bodyPr>
          <a:lstStyle/>
          <a:p>
            <a:pPr>
              <a:buNone/>
            </a:pPr>
            <a:endParaRPr lang="en-US" sz="2400" dirty="0" smtClean="0"/>
          </a:p>
          <a:p>
            <a:pPr algn="just">
              <a:buFont typeface="Wingdings" pitchFamily="2" charset="2"/>
              <a:buChar char="q"/>
            </a:pPr>
            <a:r>
              <a:rPr lang="en-US" sz="3000" dirty="0" smtClean="0"/>
              <a:t> </a:t>
            </a:r>
            <a:r>
              <a:rPr lang="en-US" sz="3000" dirty="0" smtClean="0">
                <a:ea typeface="Tahoma" pitchFamily="34" charset="0"/>
                <a:cs typeface="Tahoma" pitchFamily="34" charset="0"/>
              </a:rPr>
              <a:t>Corruption practices</a:t>
            </a:r>
          </a:p>
          <a:p>
            <a:pPr marL="326475" indent="-326475" algn="just">
              <a:buClr>
                <a:schemeClr val="accent5"/>
              </a:buClr>
              <a:buFont typeface="Wingdings" pitchFamily="2" charset="2"/>
              <a:buChar char="q"/>
            </a:pPr>
            <a:r>
              <a:rPr lang="en-US" sz="3000" dirty="0" smtClean="0">
                <a:ea typeface="Tahoma" pitchFamily="34" charset="0"/>
                <a:cs typeface="Tahoma" pitchFamily="34" charset="0"/>
              </a:rPr>
              <a:t>Political Instability</a:t>
            </a:r>
          </a:p>
          <a:p>
            <a:pPr marL="326475" indent="-326475">
              <a:buClr>
                <a:schemeClr val="accent5"/>
              </a:buClr>
              <a:buFont typeface="Wingdings" pitchFamily="2" charset="2"/>
              <a:buChar char="q"/>
            </a:pPr>
            <a:r>
              <a:rPr lang="en-US" sz="3000" dirty="0" smtClean="0">
                <a:ea typeface="Tahoma" pitchFamily="34" charset="0"/>
                <a:cs typeface="Tahoma" pitchFamily="34" charset="0"/>
              </a:rPr>
              <a:t>Inadequate Government and Bureaucratic Structures</a:t>
            </a:r>
          </a:p>
          <a:p>
            <a:pPr marL="326475" indent="-326475" algn="just">
              <a:buClr>
                <a:schemeClr val="accent5"/>
              </a:buClr>
              <a:buFont typeface="Wingdings" pitchFamily="2" charset="2"/>
              <a:buChar char="q"/>
            </a:pPr>
            <a:r>
              <a:rPr lang="en-US" sz="3000" dirty="0" smtClean="0">
                <a:ea typeface="Tahoma" pitchFamily="34" charset="0"/>
                <a:cs typeface="Tahoma" pitchFamily="34" charset="0"/>
              </a:rPr>
              <a:t>Aid Dependence</a:t>
            </a:r>
          </a:p>
          <a:p>
            <a:pPr marL="326475" indent="-326475" algn="just">
              <a:buClr>
                <a:schemeClr val="accent5"/>
              </a:buClr>
              <a:buFont typeface="Wingdings" pitchFamily="2" charset="2"/>
              <a:buChar char="q"/>
            </a:pPr>
            <a:r>
              <a:rPr lang="en-US" sz="3000" dirty="0" smtClean="0">
                <a:ea typeface="Tahoma" pitchFamily="34" charset="0"/>
                <a:cs typeface="Tahoma" pitchFamily="34" charset="0"/>
              </a:rPr>
              <a:t>Over growth of Population </a:t>
            </a:r>
          </a:p>
          <a:p>
            <a:pPr marL="326475" indent="-326475" algn="just">
              <a:buClr>
                <a:schemeClr val="accent5"/>
              </a:buClr>
              <a:buFont typeface="Wingdings" pitchFamily="2" charset="2"/>
              <a:buChar char="q"/>
            </a:pPr>
            <a:r>
              <a:rPr lang="en-US" sz="3000" dirty="0" smtClean="0">
                <a:ea typeface="Tahoma" pitchFamily="34" charset="0"/>
                <a:cs typeface="Tahoma" pitchFamily="34" charset="0"/>
              </a:rPr>
              <a:t>Land Scarcity</a:t>
            </a:r>
          </a:p>
          <a:p>
            <a:pPr marL="326475" indent="-326475" algn="just">
              <a:buClr>
                <a:schemeClr val="accent5"/>
              </a:buClr>
              <a:buFont typeface="Wingdings" pitchFamily="2" charset="2"/>
              <a:buChar char="q"/>
            </a:pPr>
            <a:r>
              <a:rPr lang="en-US" sz="3000" dirty="0" smtClean="0">
                <a:ea typeface="Tahoma" pitchFamily="34" charset="0"/>
                <a:cs typeface="Tahoma" pitchFamily="34" charset="0"/>
              </a:rPr>
              <a:t>Natural Disaster</a:t>
            </a:r>
          </a:p>
          <a:p>
            <a:pPr marL="326475" indent="-326475" algn="just">
              <a:buClr>
                <a:schemeClr val="accent5"/>
              </a:buClr>
              <a:buFont typeface="Wingdings" pitchFamily="2" charset="2"/>
              <a:buChar char="q"/>
            </a:pPr>
            <a:r>
              <a:rPr lang="en-US" sz="3000" dirty="0" smtClean="0">
                <a:ea typeface="Tahoma" pitchFamily="34" charset="0"/>
                <a:cs typeface="Tahoma" pitchFamily="34" charset="0"/>
              </a:rPr>
              <a:t>Increase rate of Unemployment </a:t>
            </a:r>
          </a:p>
          <a:p>
            <a:pPr marL="326475" indent="-326475" algn="just">
              <a:buClr>
                <a:schemeClr val="accent5"/>
              </a:buClr>
              <a:buFont typeface="Wingdings" pitchFamily="2" charset="2"/>
              <a:buChar char="q"/>
            </a:pPr>
            <a:r>
              <a:rPr lang="en-US" sz="3000" dirty="0" smtClean="0">
                <a:ea typeface="Tahoma" pitchFamily="34" charset="0"/>
                <a:cs typeface="Tahoma" pitchFamily="34" charset="0"/>
              </a:rPr>
              <a:t>Patronize Bank Defaulters culture</a:t>
            </a:r>
          </a:p>
          <a:p>
            <a:pPr marL="326475" indent="-326475" algn="just">
              <a:buClr>
                <a:schemeClr val="accent5"/>
              </a:buClr>
              <a:buFont typeface="Wingdings" pitchFamily="2" charset="2"/>
              <a:buChar char="q"/>
            </a:pPr>
            <a:r>
              <a:rPr lang="en-US" sz="3000" dirty="0" smtClean="0">
                <a:ea typeface="Tahoma" pitchFamily="34" charset="0"/>
                <a:cs typeface="Tahoma" pitchFamily="34" charset="0"/>
              </a:rPr>
              <a:t>Lack of Knowledge and Skills</a:t>
            </a:r>
          </a:p>
          <a:p>
            <a:pPr marL="326475" indent="-326475" algn="just">
              <a:buClr>
                <a:schemeClr val="accent5"/>
              </a:buClr>
              <a:buFont typeface="Wingdings" pitchFamily="2" charset="2"/>
              <a:buChar char="q"/>
            </a:pPr>
            <a:r>
              <a:rPr lang="en-US" sz="3000" dirty="0" smtClean="0">
                <a:ea typeface="Tahoma" pitchFamily="34" charset="0"/>
                <a:cs typeface="Tahoma" pitchFamily="34" charset="0"/>
              </a:rPr>
              <a:t>Not ensure Financial Freedom</a:t>
            </a:r>
          </a:p>
          <a:p>
            <a:pPr marL="326475" indent="-326475" algn="just">
              <a:buClr>
                <a:schemeClr val="accent5"/>
              </a:buClr>
              <a:buNone/>
            </a:pPr>
            <a:endParaRPr lang="en-US" sz="2800" dirty="0" smtClean="0">
              <a:latin typeface="Tahoma" pitchFamily="34" charset="0"/>
              <a:ea typeface="Tahoma" pitchFamily="34" charset="0"/>
              <a:cs typeface="Tahoma" pitchFamily="34" charset="0"/>
            </a:endParaRPr>
          </a:p>
          <a:p>
            <a:pPr>
              <a:buNone/>
            </a:pPr>
            <a:endParaRPr lang="en-US" sz="2400" dirty="0" smtClean="0"/>
          </a:p>
          <a:p>
            <a:pPr>
              <a:buNone/>
            </a:pP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7" name="Content Placeholder 6"/>
          <p:cNvSpPr>
            <a:spLocks noGrp="1"/>
          </p:cNvSpPr>
          <p:nvPr>
            <p:ph sz="quarter" idx="4"/>
          </p:nvPr>
        </p:nvSpPr>
        <p:spPr>
          <a:xfrm>
            <a:off x="7193281" y="1828800"/>
            <a:ext cx="6949438" cy="6629400"/>
          </a:xfrm>
        </p:spPr>
        <p:txBody>
          <a:bodyPr>
            <a:normAutofit fontScale="77500" lnSpcReduction="20000"/>
          </a:bodyPr>
          <a:lstStyle/>
          <a:p>
            <a:pPr marL="424539" indent="-424539">
              <a:buClr>
                <a:schemeClr val="accent5"/>
              </a:buClr>
              <a:buFont typeface="Wingdings" pitchFamily="2" charset="2"/>
              <a:buChar char="q"/>
            </a:pPr>
            <a:r>
              <a:rPr lang="en-US" sz="4300" dirty="0" smtClean="0"/>
              <a:t>Lack of Knowledge and Skills</a:t>
            </a:r>
          </a:p>
          <a:p>
            <a:pPr marL="424539" indent="-424539">
              <a:buClr>
                <a:schemeClr val="accent5"/>
              </a:buClr>
              <a:buFont typeface="Wingdings" pitchFamily="2" charset="2"/>
              <a:buChar char="q"/>
            </a:pPr>
            <a:r>
              <a:rPr lang="en-US" sz="4300" dirty="0" smtClean="0"/>
              <a:t>Not ensure financial freedom</a:t>
            </a:r>
          </a:p>
          <a:p>
            <a:pPr marL="424539" indent="-424539">
              <a:buClr>
                <a:schemeClr val="accent5"/>
              </a:buClr>
              <a:buFont typeface="Wingdings" pitchFamily="2" charset="2"/>
              <a:buChar char="q"/>
            </a:pPr>
            <a:r>
              <a:rPr lang="en-US" sz="4300" dirty="0" smtClean="0"/>
              <a:t>Improper combination &amp; coordination </a:t>
            </a:r>
          </a:p>
          <a:p>
            <a:pPr marL="424539" indent="-424539">
              <a:buClr>
                <a:schemeClr val="accent5"/>
              </a:buClr>
              <a:buFont typeface="Wingdings" pitchFamily="2" charset="2"/>
              <a:buChar char="q"/>
            </a:pPr>
            <a:r>
              <a:rPr lang="en-US" sz="4300" dirty="0" smtClean="0"/>
              <a:t>Lack of skilled and sound manpower </a:t>
            </a:r>
          </a:p>
          <a:p>
            <a:pPr marL="424539" indent="-424539">
              <a:buClr>
                <a:schemeClr val="accent5"/>
              </a:buClr>
              <a:buFont typeface="Wingdings" pitchFamily="2" charset="2"/>
              <a:buChar char="q"/>
            </a:pPr>
            <a:r>
              <a:rPr lang="en-US" sz="4300" dirty="0" smtClean="0"/>
              <a:t>Improper  role of various organizations</a:t>
            </a:r>
          </a:p>
          <a:p>
            <a:pPr marL="424539" indent="-424539">
              <a:buClr>
                <a:schemeClr val="accent5"/>
              </a:buClr>
              <a:buFont typeface="Wingdings" pitchFamily="2" charset="2"/>
              <a:buChar char="q"/>
            </a:pPr>
            <a:r>
              <a:rPr lang="en-US" sz="4300" dirty="0" smtClean="0"/>
              <a:t>Improper role of press and media</a:t>
            </a:r>
          </a:p>
          <a:p>
            <a:pPr marL="424539" indent="-424539">
              <a:buClr>
                <a:schemeClr val="accent5"/>
              </a:buClr>
              <a:buFont typeface="Wingdings" pitchFamily="2" charset="2"/>
              <a:buChar char="q"/>
            </a:pPr>
            <a:r>
              <a:rPr lang="en-US" sz="4300" dirty="0" smtClean="0"/>
              <a:t>Lack experience in foreign ministry</a:t>
            </a:r>
          </a:p>
          <a:p>
            <a:pPr marL="424539" indent="-424539">
              <a:buClr>
                <a:schemeClr val="accent5"/>
              </a:buClr>
              <a:buFont typeface="Wingdings" pitchFamily="2" charset="2"/>
              <a:buChar char="q"/>
            </a:pPr>
            <a:r>
              <a:rPr lang="en-US" sz="4300" dirty="0" smtClean="0"/>
              <a:t>Less experience  of  foreign    diplomats</a:t>
            </a:r>
          </a:p>
          <a:p>
            <a:pPr marL="424539" indent="-424539">
              <a:buClr>
                <a:schemeClr val="accent5"/>
              </a:buClr>
              <a:buFont typeface="Wingdings" pitchFamily="2" charset="2"/>
              <a:buChar char="q"/>
            </a:pPr>
            <a:r>
              <a:rPr lang="en-US" sz="4300" dirty="0" smtClean="0"/>
              <a:t>Inequality  </a:t>
            </a:r>
          </a:p>
          <a:p>
            <a:pPr marL="424539" indent="-424539">
              <a:buClr>
                <a:schemeClr val="accent5"/>
              </a:buClr>
              <a:buFont typeface="Wingdings" pitchFamily="2" charset="2"/>
              <a:buChar char="q"/>
            </a:pPr>
            <a:r>
              <a:rPr lang="en-US" sz="4300" dirty="0" smtClean="0"/>
              <a:t>Presence of black money</a:t>
            </a:r>
          </a:p>
          <a:p>
            <a:endParaRPr lang="en-US" dirty="0"/>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20800"/>
          </a:xfrm>
        </p:spPr>
        <p:txBody>
          <a:bodyPr>
            <a:normAutofit/>
          </a:bodyPr>
          <a:lstStyle/>
          <a:p>
            <a:r>
              <a:rPr lang="en-US" sz="4800" b="1" spc="-149" dirty="0" smtClean="0"/>
              <a:t>Some Measures for Economic Development of BD</a:t>
            </a:r>
            <a:endParaRPr lang="en-US" sz="4800" dirty="0"/>
          </a:p>
        </p:txBody>
      </p:sp>
      <p:sp>
        <p:nvSpPr>
          <p:cNvPr id="3" name="Content Placeholder 2"/>
          <p:cNvSpPr>
            <a:spLocks noGrp="1"/>
          </p:cNvSpPr>
          <p:nvPr>
            <p:ph idx="1"/>
          </p:nvPr>
        </p:nvSpPr>
        <p:spPr>
          <a:xfrm>
            <a:off x="731520" y="1828801"/>
            <a:ext cx="13167360" cy="6339417"/>
          </a:xfrm>
        </p:spPr>
        <p:txBody>
          <a:bodyPr>
            <a:noAutofit/>
          </a:bodyPr>
          <a:lstStyle/>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Build National &amp; International Cooperation.</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Increase Remittances &amp; Intellectual Investment.</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Need Market Expansion.</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Increase promotion of Trade Market.</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Increase labor force in the Industrial sector.</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Ensure proper uses of the Budget in every sector.</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Utilize the Demographic Dividend </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Should build up National Integration among political parties. </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Ensure Sustainable Development </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Stop Corruption and Mismanagement </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Need Good Governance and rule of law</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Create Employment by establishing new industry </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Emphasize on Foreign Direct Investment, Mega Projects </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Give incentive for the private sectors and entrepreneurs</a:t>
            </a:r>
          </a:p>
          <a:p>
            <a:pPr>
              <a:buClr>
                <a:schemeClr val="accent5"/>
              </a:buClr>
              <a:buFont typeface="Wingdings" pitchFamily="2" charset="2"/>
              <a:buChar char="q"/>
            </a:pPr>
            <a:r>
              <a:rPr lang="en-US" sz="2400" dirty="0" smtClean="0">
                <a:latin typeface="Tahoma" pitchFamily="34" charset="0"/>
                <a:ea typeface="Tahoma" pitchFamily="34" charset="0"/>
                <a:cs typeface="Tahoma" pitchFamily="34" charset="0"/>
              </a:rPr>
              <a:t> Utilize the youth generation in ICT sector </a:t>
            </a:r>
            <a:endParaRPr lang="en-US" sz="2400" dirty="0"/>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20800"/>
          </a:xfrm>
        </p:spPr>
        <p:txBody>
          <a:bodyPr>
            <a:normAutofit/>
          </a:bodyPr>
          <a:lstStyle/>
          <a:p>
            <a:pPr algn="l"/>
            <a:r>
              <a:rPr lang="en-US" sz="4800" b="1" spc="-149" dirty="0" smtClean="0"/>
              <a:t>Chapter related Questions</a:t>
            </a:r>
            <a:endParaRPr lang="en-US" sz="4800" dirty="0"/>
          </a:p>
        </p:txBody>
      </p:sp>
      <p:sp>
        <p:nvSpPr>
          <p:cNvPr id="3" name="Content Placeholder 2"/>
          <p:cNvSpPr>
            <a:spLocks noGrp="1"/>
          </p:cNvSpPr>
          <p:nvPr>
            <p:ph idx="1"/>
          </p:nvPr>
        </p:nvSpPr>
        <p:spPr>
          <a:xfrm>
            <a:off x="731520" y="1828801"/>
            <a:ext cx="13167360" cy="7315199"/>
          </a:xfrm>
        </p:spPr>
        <p:txBody>
          <a:bodyPr>
            <a:noAutofit/>
          </a:bodyPr>
          <a:lstStyle/>
          <a:p>
            <a:pPr lvl="0"/>
            <a:r>
              <a:rPr lang="en-US" sz="3000" b="1" dirty="0" smtClean="0"/>
              <a:t>What was the historical background of the economy of Bangladesh?</a:t>
            </a:r>
          </a:p>
          <a:p>
            <a:pPr lvl="0"/>
            <a:r>
              <a:rPr lang="en-US" sz="3000" b="1" dirty="0" smtClean="0"/>
              <a:t>‘Economy of Bangladesh is mixed one’-explain this statement.</a:t>
            </a:r>
          </a:p>
          <a:p>
            <a:pPr lvl="0"/>
            <a:r>
              <a:rPr lang="en-US" sz="3000" b="1" dirty="0" smtClean="0"/>
              <a:t>Discuss the nature of the economy of Bangladesh.</a:t>
            </a:r>
          </a:p>
          <a:p>
            <a:pPr lvl="0"/>
            <a:r>
              <a:rPr lang="en-US" sz="3000" b="1" dirty="0" smtClean="0"/>
              <a:t>What is budget? Discuss the process of making various budgets.</a:t>
            </a:r>
          </a:p>
          <a:p>
            <a:pPr lvl="0"/>
            <a:r>
              <a:rPr lang="en-US" sz="3000" b="1" dirty="0" smtClean="0"/>
              <a:t>What is SDG? Mention the key targets of it.</a:t>
            </a:r>
          </a:p>
          <a:p>
            <a:pPr lvl="0"/>
            <a:r>
              <a:rPr lang="en-US" sz="3000" b="1" dirty="0" smtClean="0"/>
              <a:t>What is Planning Commission? Narrate the history and functions of it.</a:t>
            </a:r>
          </a:p>
          <a:p>
            <a:pPr lvl="0"/>
            <a:r>
              <a:rPr lang="en-US" sz="3000" b="1" dirty="0" smtClean="0"/>
              <a:t>What is ECNEC? Write down the composition of ECNEC. Discuss the prime functions of it.   </a:t>
            </a:r>
          </a:p>
          <a:p>
            <a:pPr lvl="0"/>
            <a:r>
              <a:rPr lang="en-US" sz="3000" b="1" dirty="0" smtClean="0"/>
              <a:t>Discuss the recent economic development trend of Bangladesh.</a:t>
            </a:r>
          </a:p>
          <a:p>
            <a:pPr lvl="0"/>
            <a:r>
              <a:rPr lang="en-US" sz="3000" b="1" dirty="0" smtClean="0"/>
              <a:t>What problems and challenges have in economic sector of Bangladesh and what needs are  very much crucial for meeting these problems and challenges?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dirty="0">
              <a:solidFill>
                <a:srgbClr val="FF0000"/>
              </a:solidFill>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853016"/>
          </a:xfrm>
        </p:spPr>
        <p:txBody>
          <a:bodyPr>
            <a:normAutofit/>
          </a:bodyPr>
          <a:lstStyle/>
          <a:p>
            <a:r>
              <a:rPr lang="en-US" sz="4800" b="1" dirty="0" smtClean="0">
                <a:latin typeface="Calibri" pitchFamily="34" charset="0"/>
                <a:cs typeface="Calibri" pitchFamily="34" charset="0"/>
              </a:rPr>
              <a:t>Historical Background of the Economy of BD</a:t>
            </a:r>
            <a:endParaRPr lang="en-US" sz="4800" dirty="0"/>
          </a:p>
        </p:txBody>
      </p:sp>
      <p:sp>
        <p:nvSpPr>
          <p:cNvPr id="3" name="Content Placeholder 2"/>
          <p:cNvSpPr>
            <a:spLocks noGrp="1"/>
          </p:cNvSpPr>
          <p:nvPr>
            <p:ph idx="1"/>
          </p:nvPr>
        </p:nvSpPr>
        <p:spPr>
          <a:xfrm>
            <a:off x="457200" y="1625600"/>
            <a:ext cx="13716000" cy="7010400"/>
          </a:xfrm>
        </p:spPr>
        <p:txBody>
          <a:bodyPr>
            <a:noAutofit/>
          </a:bodyPr>
          <a:lstStyle/>
          <a:p>
            <a:pPr algn="just">
              <a:buClr>
                <a:srgbClr val="00B0F0"/>
              </a:buClr>
              <a:buFont typeface="Wingdings" pitchFamily="2" charset="2"/>
              <a:buChar char="v"/>
            </a:pPr>
            <a:r>
              <a:rPr lang="en-US" sz="2600" b="1" u="sng" dirty="0" smtClean="0">
                <a:latin typeface="Tahoma" pitchFamily="34" charset="0"/>
                <a:ea typeface="Tahoma" pitchFamily="34" charset="0"/>
                <a:cs typeface="Tahoma" pitchFamily="34" charset="0"/>
              </a:rPr>
              <a:t>Sheikh </a:t>
            </a:r>
            <a:r>
              <a:rPr lang="en-US" sz="2600" b="1" u="sng" dirty="0" err="1" smtClean="0">
                <a:latin typeface="Tahoma" pitchFamily="34" charset="0"/>
                <a:ea typeface="Tahoma" pitchFamily="34" charset="0"/>
                <a:cs typeface="Tahoma" pitchFamily="34" charset="0"/>
              </a:rPr>
              <a:t>Mujib</a:t>
            </a:r>
            <a:r>
              <a:rPr lang="en-US" sz="2600" b="1" u="sng" dirty="0" smtClean="0">
                <a:latin typeface="Tahoma" pitchFamily="34" charset="0"/>
                <a:ea typeface="Tahoma" pitchFamily="34" charset="0"/>
                <a:cs typeface="Tahoma" pitchFamily="34" charset="0"/>
              </a:rPr>
              <a:t> era</a:t>
            </a:r>
            <a:r>
              <a:rPr lang="en-US" sz="2600" b="1" dirty="0" smtClean="0">
                <a:latin typeface="Tahoma" pitchFamily="34" charset="0"/>
                <a:ea typeface="Tahoma" pitchFamily="34" charset="0"/>
                <a:cs typeface="Tahoma" pitchFamily="34" charset="0"/>
              </a:rPr>
              <a:t>: </a:t>
            </a:r>
            <a:r>
              <a:rPr lang="en-US" sz="2600" dirty="0" smtClean="0">
                <a:latin typeface="Tahoma" pitchFamily="34" charset="0"/>
                <a:ea typeface="Tahoma" pitchFamily="34" charset="0"/>
                <a:cs typeface="Tahoma" pitchFamily="34" charset="0"/>
              </a:rPr>
              <a:t>Between 1972 to 1975, the government of Bangladesh took nationalization policy. That means nationalized economy or, state own economy.</a:t>
            </a:r>
          </a:p>
          <a:p>
            <a:pPr algn="just">
              <a:buClr>
                <a:srgbClr val="00B0F0"/>
              </a:buClr>
              <a:buFont typeface="Wingdings" pitchFamily="2" charset="2"/>
              <a:buChar char="v"/>
            </a:pPr>
            <a:r>
              <a:rPr lang="en-US" sz="2600" b="1" u="sng" dirty="0" err="1" smtClean="0">
                <a:latin typeface="Tahoma" pitchFamily="34" charset="0"/>
                <a:ea typeface="Tahoma" pitchFamily="34" charset="0"/>
                <a:cs typeface="Tahoma" pitchFamily="34" charset="0"/>
              </a:rPr>
              <a:t>Ziaur</a:t>
            </a:r>
            <a:r>
              <a:rPr lang="en-US" sz="2600" b="1" u="sng" dirty="0" smtClean="0">
                <a:latin typeface="Tahoma" pitchFamily="34" charset="0"/>
                <a:ea typeface="Tahoma" pitchFamily="34" charset="0"/>
                <a:cs typeface="Tahoma" pitchFamily="34" charset="0"/>
              </a:rPr>
              <a:t> </a:t>
            </a:r>
            <a:r>
              <a:rPr lang="en-US" sz="2600" b="1" u="sng" dirty="0" err="1" smtClean="0">
                <a:latin typeface="Tahoma" pitchFamily="34" charset="0"/>
                <a:ea typeface="Tahoma" pitchFamily="34" charset="0"/>
                <a:cs typeface="Tahoma" pitchFamily="34" charset="0"/>
              </a:rPr>
              <a:t>Rahman</a:t>
            </a:r>
            <a:r>
              <a:rPr lang="en-US" sz="2600" b="1" u="sng" dirty="0" smtClean="0">
                <a:latin typeface="Tahoma" pitchFamily="34" charset="0"/>
                <a:ea typeface="Tahoma" pitchFamily="34" charset="0"/>
                <a:cs typeface="Tahoma" pitchFamily="34" charset="0"/>
              </a:rPr>
              <a:t> era</a:t>
            </a:r>
            <a:r>
              <a:rPr lang="en-US" sz="2600" b="1" dirty="0" smtClean="0">
                <a:latin typeface="Tahoma" pitchFamily="34" charset="0"/>
                <a:ea typeface="Tahoma" pitchFamily="34" charset="0"/>
                <a:cs typeface="Tahoma" pitchFamily="34" charset="0"/>
              </a:rPr>
              <a:t>:</a:t>
            </a:r>
            <a:r>
              <a:rPr lang="en-US" sz="2600" dirty="0" smtClean="0">
                <a:latin typeface="Tahoma" pitchFamily="34" charset="0"/>
                <a:ea typeface="Tahoma" pitchFamily="34" charset="0"/>
                <a:cs typeface="Tahoma" pitchFamily="34" charset="0"/>
              </a:rPr>
              <a:t> Between 1976 to 1981, nationalized economy to denationalized economy </a:t>
            </a:r>
          </a:p>
          <a:p>
            <a:pPr algn="just">
              <a:buClr>
                <a:srgbClr val="00B0F0"/>
              </a:buClr>
              <a:buFont typeface="Wingdings" pitchFamily="2" charset="2"/>
              <a:buChar char="v"/>
            </a:pPr>
            <a:r>
              <a:rPr lang="en-US" sz="2600" b="1" u="sng" dirty="0" err="1" smtClean="0">
                <a:latin typeface="Tahoma" pitchFamily="34" charset="0"/>
                <a:ea typeface="Tahoma" pitchFamily="34" charset="0"/>
                <a:cs typeface="Tahoma" pitchFamily="34" charset="0"/>
              </a:rPr>
              <a:t>Ershad</a:t>
            </a:r>
            <a:r>
              <a:rPr lang="en-US" sz="2600" b="1" u="sng" dirty="0" smtClean="0">
                <a:latin typeface="Tahoma" pitchFamily="34" charset="0"/>
                <a:ea typeface="Tahoma" pitchFamily="34" charset="0"/>
                <a:cs typeface="Tahoma" pitchFamily="34" charset="0"/>
              </a:rPr>
              <a:t> era</a:t>
            </a:r>
            <a:r>
              <a:rPr lang="en-US" sz="2600" b="1" dirty="0" smtClean="0">
                <a:latin typeface="Tahoma" pitchFamily="34" charset="0"/>
                <a:ea typeface="Tahoma" pitchFamily="34" charset="0"/>
                <a:cs typeface="Tahoma" pitchFamily="34" charset="0"/>
              </a:rPr>
              <a:t>: </a:t>
            </a:r>
            <a:r>
              <a:rPr lang="en-US" sz="2600" dirty="0" smtClean="0">
                <a:latin typeface="Tahoma" pitchFamily="34" charset="0"/>
                <a:ea typeface="Tahoma" pitchFamily="34" charset="0"/>
                <a:cs typeface="Tahoma" pitchFamily="34" charset="0"/>
              </a:rPr>
              <a:t>Between 1982 to 1990, he focused on denationalized economy, more specially development of Private sector (Establishment of Privatization Board in 1989).</a:t>
            </a:r>
          </a:p>
          <a:p>
            <a:pPr algn="just">
              <a:buClr>
                <a:srgbClr val="00B0F0"/>
              </a:buClr>
              <a:buNone/>
            </a:pPr>
            <a:endParaRPr lang="en-US" sz="2600" dirty="0" smtClean="0">
              <a:latin typeface="Tahoma" pitchFamily="34" charset="0"/>
              <a:ea typeface="Tahoma" pitchFamily="34" charset="0"/>
              <a:cs typeface="Tahoma" pitchFamily="34" charset="0"/>
            </a:endParaRPr>
          </a:p>
          <a:p>
            <a:pPr algn="just">
              <a:buClr>
                <a:srgbClr val="00B0F0"/>
              </a:buClr>
              <a:buFont typeface="Wingdings" pitchFamily="2" charset="2"/>
              <a:buChar char="v"/>
            </a:pPr>
            <a:r>
              <a:rPr lang="en-US" sz="2600" b="1" u="sng" dirty="0" smtClean="0">
                <a:latin typeface="Tahoma" pitchFamily="34" charset="0"/>
                <a:ea typeface="Tahoma" pitchFamily="34" charset="0"/>
                <a:cs typeface="Tahoma" pitchFamily="34" charset="0"/>
              </a:rPr>
              <a:t>Begum </a:t>
            </a:r>
            <a:r>
              <a:rPr lang="en-US" sz="2600" b="1" u="sng" dirty="0" err="1" smtClean="0">
                <a:latin typeface="Tahoma" pitchFamily="34" charset="0"/>
                <a:ea typeface="Tahoma" pitchFamily="34" charset="0"/>
                <a:cs typeface="Tahoma" pitchFamily="34" charset="0"/>
              </a:rPr>
              <a:t>Khaleda</a:t>
            </a:r>
            <a:r>
              <a:rPr lang="en-US" sz="2600" b="1" u="sng" dirty="0" smtClean="0">
                <a:latin typeface="Tahoma" pitchFamily="34" charset="0"/>
                <a:ea typeface="Tahoma" pitchFamily="34" charset="0"/>
                <a:cs typeface="Tahoma" pitchFamily="34" charset="0"/>
              </a:rPr>
              <a:t> Zia era</a:t>
            </a:r>
            <a:r>
              <a:rPr lang="en-US" sz="2600" b="1" dirty="0" smtClean="0">
                <a:latin typeface="Tahoma" pitchFamily="34" charset="0"/>
                <a:ea typeface="Tahoma" pitchFamily="34" charset="0"/>
                <a:cs typeface="Tahoma" pitchFamily="34" charset="0"/>
              </a:rPr>
              <a:t>: </a:t>
            </a:r>
            <a:r>
              <a:rPr lang="en-US" sz="2600" dirty="0" smtClean="0">
                <a:latin typeface="Tahoma" pitchFamily="34" charset="0"/>
                <a:ea typeface="Tahoma" pitchFamily="34" charset="0"/>
                <a:cs typeface="Tahoma" pitchFamily="34" charset="0"/>
              </a:rPr>
              <a:t>Between 1991 to 1996 and between 2001 to 2006, More importance was given to trade, and a roving trade representative of the country was appointed. In the economic interest of the nation, the policymakers of Bangladesh would come closer to India for regional and bilateral economic cooperation.</a:t>
            </a:r>
          </a:p>
          <a:p>
            <a:pPr algn="just">
              <a:buClr>
                <a:srgbClr val="00B0F0"/>
              </a:buClr>
              <a:buFont typeface="Wingdings" pitchFamily="2" charset="2"/>
              <a:buChar char="v"/>
            </a:pPr>
            <a:endParaRPr lang="en-US" sz="2600" dirty="0" smtClean="0">
              <a:latin typeface="Tahoma" pitchFamily="34" charset="0"/>
              <a:ea typeface="Tahoma" pitchFamily="34" charset="0"/>
              <a:cs typeface="Tahoma" pitchFamily="34" charset="0"/>
            </a:endParaRPr>
          </a:p>
          <a:p>
            <a:pPr marL="509447" lvl="1" indent="-509447" algn="just">
              <a:buClr>
                <a:srgbClr val="00B0F0"/>
              </a:buClr>
              <a:buFont typeface="Wingdings" pitchFamily="2" charset="2"/>
              <a:buChar char="v"/>
            </a:pPr>
            <a:r>
              <a:rPr lang="en-US" sz="2600" b="1" u="sng" dirty="0" smtClean="0">
                <a:latin typeface="Tahoma" pitchFamily="34" charset="0"/>
                <a:ea typeface="Tahoma" pitchFamily="34" charset="0"/>
                <a:cs typeface="Tahoma" pitchFamily="34" charset="0"/>
              </a:rPr>
              <a:t>Sheikh </a:t>
            </a:r>
            <a:r>
              <a:rPr lang="en-US" sz="2600" b="1" u="sng" dirty="0" err="1" smtClean="0">
                <a:latin typeface="Tahoma" pitchFamily="34" charset="0"/>
                <a:ea typeface="Tahoma" pitchFamily="34" charset="0"/>
                <a:cs typeface="Tahoma" pitchFamily="34" charset="0"/>
              </a:rPr>
              <a:t>Hasina</a:t>
            </a:r>
            <a:r>
              <a:rPr lang="en-US" sz="2600" b="1" u="sng" dirty="0" smtClean="0">
                <a:latin typeface="Tahoma" pitchFamily="34" charset="0"/>
                <a:ea typeface="Tahoma" pitchFamily="34" charset="0"/>
                <a:cs typeface="Tahoma" pitchFamily="34" charset="0"/>
              </a:rPr>
              <a:t> era</a:t>
            </a:r>
            <a:r>
              <a:rPr lang="en-US" sz="2600" b="1" dirty="0" smtClean="0">
                <a:latin typeface="Tahoma" pitchFamily="34" charset="0"/>
                <a:ea typeface="Tahoma" pitchFamily="34" charset="0"/>
                <a:cs typeface="Tahoma" pitchFamily="34" charset="0"/>
              </a:rPr>
              <a:t>: </a:t>
            </a:r>
            <a:r>
              <a:rPr lang="en-US" sz="2600" dirty="0" smtClean="0">
                <a:latin typeface="Tahoma" pitchFamily="34" charset="0"/>
                <a:ea typeface="Tahoma" pitchFamily="34" charset="0"/>
                <a:cs typeface="Tahoma" pitchFamily="34" charset="0"/>
              </a:rPr>
              <a:t>Between 1996 to 2001, and 2008-till, focused on Foreign Investment; International Migration and Remittances; and Implementation of Mega Projects. She explained the concept of "Bay of Bengal Industrial Growth Belt (BIG-B)", the improvement of investment environment and regional connectivity.</a:t>
            </a:r>
          </a:p>
          <a:p>
            <a:pPr>
              <a:buFont typeface="Wingdings" pitchFamily="2" charset="2"/>
              <a:buChar char="v"/>
            </a:pPr>
            <a:endParaRPr lang="en-US" sz="2100" dirty="0" smtClean="0">
              <a:latin typeface="Verdana" pitchFamily="34" charset="0"/>
            </a:endParaRPr>
          </a:p>
          <a:p>
            <a:pPr>
              <a:buFont typeface="Wingdings" pitchFamily="2" charset="2"/>
              <a:buChar char="v"/>
            </a:pPr>
            <a:endParaRPr lang="en-US" sz="2700" dirty="0" smtClean="0"/>
          </a:p>
          <a:p>
            <a:pPr>
              <a:buFont typeface="Wingdings" pitchFamily="2" charset="2"/>
              <a:buChar char="v"/>
            </a:pPr>
            <a:endParaRPr lang="en-US" sz="2700" dirty="0" smtClean="0"/>
          </a:p>
          <a:p>
            <a:pPr>
              <a:buFont typeface="Wingdings" pitchFamily="2" charset="2"/>
              <a:buChar char="v"/>
            </a:pPr>
            <a:endParaRPr lang="en-US" sz="2700" dirty="0" smtClean="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dirty="0" smtClean="0">
                <a:latin typeface="Calibri" pitchFamily="34" charset="0"/>
                <a:cs typeface="Calibri" pitchFamily="34" charset="0"/>
              </a:rPr>
              <a:t>Nature of the Economy of BD</a:t>
            </a:r>
            <a:endParaRPr lang="en-US" sz="4800" dirty="0"/>
          </a:p>
        </p:txBody>
      </p:sp>
      <p:sp>
        <p:nvSpPr>
          <p:cNvPr id="3" name="Content Placeholder 2"/>
          <p:cNvSpPr>
            <a:spLocks noGrp="1"/>
          </p:cNvSpPr>
          <p:nvPr>
            <p:ph idx="1"/>
          </p:nvPr>
        </p:nvSpPr>
        <p:spPr/>
        <p:txBody>
          <a:bodyPr>
            <a:normAutofit lnSpcReduction="10000"/>
          </a:bodyPr>
          <a:lstStyle/>
          <a:p>
            <a:pPr lvl="0">
              <a:buClr>
                <a:schemeClr val="accent5"/>
              </a:buClr>
              <a:buFont typeface="Wingdings" pitchFamily="2" charset="2"/>
              <a:buChar char="q"/>
            </a:pPr>
            <a:r>
              <a:rPr lang="en-US" sz="3200" b="1" dirty="0" smtClean="0"/>
              <a:t>It is a mixed economy (Public and Private)</a:t>
            </a:r>
          </a:p>
          <a:p>
            <a:pPr lvl="0">
              <a:buClr>
                <a:schemeClr val="accent5"/>
              </a:buClr>
              <a:buFont typeface="Wingdings" pitchFamily="2" charset="2"/>
              <a:buChar char="q"/>
            </a:pPr>
            <a:r>
              <a:rPr lang="en-US" sz="3200" b="1" dirty="0" smtClean="0"/>
              <a:t>Patronizing money or free market economy</a:t>
            </a:r>
          </a:p>
          <a:p>
            <a:pPr lvl="0">
              <a:buClr>
                <a:schemeClr val="accent5"/>
              </a:buClr>
              <a:buFont typeface="Wingdings" pitchFamily="2" charset="2"/>
              <a:buChar char="q"/>
            </a:pPr>
            <a:r>
              <a:rPr lang="en-US" sz="3200" b="1" dirty="0" smtClean="0"/>
              <a:t>Making open border relationship with rest of the world</a:t>
            </a:r>
          </a:p>
          <a:p>
            <a:pPr>
              <a:buClr>
                <a:schemeClr val="accent5"/>
              </a:buClr>
              <a:buFont typeface="Wingdings" pitchFamily="2" charset="2"/>
              <a:buChar char="q"/>
            </a:pPr>
            <a:r>
              <a:rPr lang="en-US" sz="3200" b="1" dirty="0" smtClean="0"/>
              <a:t>Developing the concept of privatization</a:t>
            </a:r>
          </a:p>
          <a:p>
            <a:pPr lvl="0">
              <a:buClr>
                <a:schemeClr val="accent5"/>
              </a:buClr>
              <a:buFont typeface="Wingdings" pitchFamily="2" charset="2"/>
              <a:buChar char="q"/>
            </a:pPr>
            <a:r>
              <a:rPr lang="en-US" sz="3200" b="1" dirty="0" smtClean="0"/>
              <a:t>Highly depending on national and international loan</a:t>
            </a:r>
          </a:p>
          <a:p>
            <a:pPr>
              <a:buClr>
                <a:schemeClr val="accent5"/>
              </a:buClr>
              <a:buFont typeface="Wingdings" pitchFamily="2" charset="2"/>
              <a:buChar char="q"/>
            </a:pPr>
            <a:r>
              <a:rPr lang="en-US" sz="3200" b="1" dirty="0" smtClean="0"/>
              <a:t>Depended on development actors, organizations and countries </a:t>
            </a:r>
          </a:p>
          <a:p>
            <a:pPr lvl="0">
              <a:buClr>
                <a:schemeClr val="accent5"/>
              </a:buClr>
              <a:buFont typeface="Wingdings" pitchFamily="2" charset="2"/>
              <a:buChar char="q"/>
            </a:pPr>
            <a:r>
              <a:rPr lang="en-US" sz="3200" b="1" dirty="0" smtClean="0"/>
              <a:t>Emphasizing on foreign direct investment (FDI)</a:t>
            </a:r>
          </a:p>
          <a:p>
            <a:pPr lvl="0" algn="just">
              <a:lnSpc>
                <a:spcPct val="114000"/>
              </a:lnSpc>
              <a:buClr>
                <a:schemeClr val="accent5"/>
              </a:buClr>
              <a:buFont typeface="Wingdings" pitchFamily="2" charset="2"/>
              <a:buChar char="q"/>
            </a:pPr>
            <a:r>
              <a:rPr lang="en-US" sz="3200" b="1" dirty="0" smtClean="0">
                <a:effectLst>
                  <a:outerShdw blurRad="38100" dist="38100" dir="2700000" algn="tl">
                    <a:srgbClr val="000000">
                      <a:alpha val="43137"/>
                    </a:srgbClr>
                  </a:outerShdw>
                </a:effectLst>
                <a:ea typeface="Tahoma" pitchFamily="34" charset="0"/>
                <a:cs typeface="Tahoma" pitchFamily="34" charset="0"/>
              </a:rPr>
              <a:t>Depended on Foreign Remittance and Labor market</a:t>
            </a:r>
          </a:p>
          <a:p>
            <a:pPr lvl="0" algn="just">
              <a:lnSpc>
                <a:spcPct val="114000"/>
              </a:lnSpc>
              <a:buClr>
                <a:schemeClr val="accent5"/>
              </a:buClr>
              <a:buFont typeface="Wingdings" pitchFamily="2" charset="2"/>
              <a:buChar char="q"/>
            </a:pPr>
            <a:r>
              <a:rPr lang="en-US" sz="3200" b="1" dirty="0" smtClean="0">
                <a:effectLst>
                  <a:outerShdw blurRad="38100" dist="38100" dir="2700000" algn="tl">
                    <a:srgbClr val="000000">
                      <a:alpha val="43137"/>
                    </a:srgbClr>
                  </a:outerShdw>
                </a:effectLst>
                <a:ea typeface="Tahoma" pitchFamily="34" charset="0"/>
                <a:cs typeface="Tahoma" pitchFamily="34" charset="0"/>
              </a:rPr>
              <a:t> Majority export income come from RMG Industry</a:t>
            </a:r>
          </a:p>
          <a:p>
            <a:pPr lvl="0" algn="just">
              <a:lnSpc>
                <a:spcPct val="114000"/>
              </a:lnSpc>
              <a:buClr>
                <a:schemeClr val="accent5"/>
              </a:buClr>
              <a:buFont typeface="Wingdings" pitchFamily="2" charset="2"/>
              <a:buChar char="q"/>
            </a:pPr>
            <a:r>
              <a:rPr lang="en-US" sz="3200" b="1" dirty="0" smtClean="0">
                <a:effectLst>
                  <a:outerShdw blurRad="38100" dist="38100" dir="2700000" algn="tl">
                    <a:srgbClr val="000000">
                      <a:alpha val="43137"/>
                    </a:srgbClr>
                  </a:outerShdw>
                </a:effectLst>
                <a:ea typeface="Tahoma" pitchFamily="34" charset="0"/>
                <a:cs typeface="Tahoma" pitchFamily="34" charset="0"/>
              </a:rPr>
              <a:t> Public-Private partnership newly introduced</a:t>
            </a:r>
          </a:p>
          <a:p>
            <a:endParaRPr lang="en-US" sz="2700" b="1" dirty="0" smtClean="0"/>
          </a:p>
          <a:p>
            <a:pPr lvl="0"/>
            <a:endParaRPr lang="en-US" sz="2700" b="1" dirty="0" smtClean="0"/>
          </a:p>
        </p:txBody>
      </p:sp>
      <p:sp>
        <p:nvSpPr>
          <p:cNvPr id="5"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528" y="304800"/>
            <a:ext cx="12070080" cy="914400"/>
          </a:xfrm>
        </p:spPr>
        <p:txBody>
          <a:bodyPr>
            <a:normAutofit/>
          </a:bodyPr>
          <a:lstStyle/>
          <a:p>
            <a:pPr algn="ctr"/>
            <a:r>
              <a:rPr lang="en-US" sz="4200" b="1" dirty="0"/>
              <a:t>Approaches to Development Planning in </a:t>
            </a:r>
            <a:r>
              <a:rPr lang="en-US" sz="4200" b="1" dirty="0" smtClean="0"/>
              <a:t>BD</a:t>
            </a:r>
            <a:endParaRPr lang="en-US" sz="4200" b="1" dirty="0"/>
          </a:p>
        </p:txBody>
      </p:sp>
      <p:sp>
        <p:nvSpPr>
          <p:cNvPr id="4" name="TextBox 3"/>
          <p:cNvSpPr txBox="1"/>
          <p:nvPr/>
        </p:nvSpPr>
        <p:spPr>
          <a:xfrm>
            <a:off x="975360" y="1271826"/>
            <a:ext cx="12070080" cy="5538657"/>
          </a:xfrm>
          <a:prstGeom prst="rect">
            <a:avLst/>
          </a:prstGeom>
          <a:noFill/>
        </p:spPr>
        <p:txBody>
          <a:bodyPr wrap="square" lIns="135852" tIns="67926" rIns="135852" bIns="67926" rtlCol="0">
            <a:spAutoFit/>
          </a:bodyPr>
          <a:lstStyle/>
          <a:p>
            <a:pPr algn="just">
              <a:lnSpc>
                <a:spcPct val="120000"/>
              </a:lnSpc>
            </a:pPr>
            <a:r>
              <a:rPr lang="en-US" dirty="0" smtClean="0">
                <a:latin typeface="Calibri" pitchFamily="34" charset="0"/>
              </a:rPr>
              <a:t>Development planning provides the road map for accelerated growth and lays down broad approaches for eradication of poverty, inequality, and human deprivation. Bangladesh's </a:t>
            </a:r>
            <a:r>
              <a:rPr lang="en-US" dirty="0">
                <a:latin typeface="Calibri" pitchFamily="34" charset="0"/>
              </a:rPr>
              <a:t>economy has been an orphan without a long-term perspective plan, more like a vessel without a compass. </a:t>
            </a:r>
            <a:r>
              <a:rPr lang="en-US" dirty="0" smtClean="0">
                <a:latin typeface="Calibri" pitchFamily="34" charset="0"/>
              </a:rPr>
              <a:t>Marking </a:t>
            </a:r>
            <a:r>
              <a:rPr lang="en-US" dirty="0">
                <a:latin typeface="Calibri" pitchFamily="34" charset="0"/>
              </a:rPr>
              <a:t>vision 2021 a </a:t>
            </a:r>
            <a:r>
              <a:rPr lang="en-US" dirty="0" smtClean="0">
                <a:latin typeface="Calibri" pitchFamily="34" charset="0"/>
              </a:rPr>
              <a:t>reality,  </a:t>
            </a:r>
            <a:r>
              <a:rPr lang="en-US" dirty="0">
                <a:latin typeface="Calibri" pitchFamily="34" charset="0"/>
              </a:rPr>
              <a:t>is a strategic articulation of the development vision, mission, and goals of the Bangladesh g</a:t>
            </a:r>
            <a:r>
              <a:rPr lang="en-US" dirty="0" smtClean="0">
                <a:latin typeface="Calibri" pitchFamily="34" charset="0"/>
              </a:rPr>
              <a:t>overnment. To make the Vision 2021 a reality, the Perspective Plan of Bangladesh 2010-2021 was adopted. Specific </a:t>
            </a:r>
            <a:r>
              <a:rPr lang="en-US" dirty="0">
                <a:latin typeface="Calibri" pitchFamily="34" charset="0"/>
              </a:rPr>
              <a:t>strategies and the task of implementation will be articulated through the two five-year plan: Sixth Five Year Plan (2011-2015) and the Seventh Five Year Plan (2016-2020</a:t>
            </a:r>
            <a:r>
              <a:rPr lang="en-US" dirty="0" smtClean="0">
                <a:latin typeface="Calibri" pitchFamily="34" charset="0"/>
              </a:rPr>
              <a:t>) which are further broken down as Annual Development Plans. </a:t>
            </a:r>
          </a:p>
          <a:p>
            <a:endParaRPr lang="en-US" dirty="0">
              <a:latin typeface="Calibri" pitchFamily="34" charset="0"/>
            </a:endParaRPr>
          </a:p>
        </p:txBody>
      </p:sp>
      <p:graphicFrame>
        <p:nvGraphicFramePr>
          <p:cNvPr id="5" name="Diagram 4"/>
          <p:cNvGraphicFramePr/>
          <p:nvPr>
            <p:extLst>
              <p:ext uri="{D42A27DB-BD31-4B8C-83A1-F6EECF244321}">
                <p14:modId xmlns:p14="http://schemas.microsoft.com/office/powerpoint/2010/main" val="2754547313"/>
              </p:ext>
            </p:extLst>
          </p:nvPr>
        </p:nvGraphicFramePr>
        <p:xfrm>
          <a:off x="3733800" y="6248400"/>
          <a:ext cx="73152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Process 4"/>
          <p:cNvSpPr>
            <a:spLocks noChangeArrowheads="1"/>
          </p:cNvSpPr>
          <p:nvPr/>
        </p:nvSpPr>
        <p:spPr bwMode="auto">
          <a:xfrm>
            <a:off x="0" y="1117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24772980"/>
              </p:ext>
            </p:extLst>
          </p:nvPr>
        </p:nvGraphicFramePr>
        <p:xfrm>
          <a:off x="381000" y="1219200"/>
          <a:ext cx="13487400" cy="7246623"/>
        </p:xfrm>
        <a:graphic>
          <a:graphicData uri="http://schemas.openxmlformats.org/drawingml/2006/table">
            <a:tbl>
              <a:tblPr firstRow="1" firstCol="1" bandRow="1">
                <a:tableStyleId>{22838BEF-8BB2-4498-84A7-C5851F593DF1}</a:tableStyleId>
              </a:tblPr>
              <a:tblGrid>
                <a:gridCol w="7957566">
                  <a:extLst>
                    <a:ext uri="{9D8B030D-6E8A-4147-A177-3AD203B41FA5}">
                      <a16:colId xmlns:a16="http://schemas.microsoft.com/office/drawing/2014/main" val="20000"/>
                    </a:ext>
                  </a:extLst>
                </a:gridCol>
                <a:gridCol w="2832354">
                  <a:extLst>
                    <a:ext uri="{9D8B030D-6E8A-4147-A177-3AD203B41FA5}">
                      <a16:colId xmlns:a16="http://schemas.microsoft.com/office/drawing/2014/main" val="20001"/>
                    </a:ext>
                  </a:extLst>
                </a:gridCol>
                <a:gridCol w="2697480">
                  <a:extLst>
                    <a:ext uri="{9D8B030D-6E8A-4147-A177-3AD203B41FA5}">
                      <a16:colId xmlns:a16="http://schemas.microsoft.com/office/drawing/2014/main" val="20002"/>
                    </a:ext>
                  </a:extLst>
                </a:gridCol>
              </a:tblGrid>
              <a:tr h="1078876">
                <a:tc rowSpan="2">
                  <a:txBody>
                    <a:bodyPr/>
                    <a:lstStyle/>
                    <a:p>
                      <a:pPr marL="0" marR="0" algn="ctr">
                        <a:lnSpc>
                          <a:spcPct val="115000"/>
                        </a:lnSpc>
                        <a:spcBef>
                          <a:spcPts val="0"/>
                        </a:spcBef>
                        <a:spcAft>
                          <a:spcPts val="0"/>
                        </a:spcAft>
                      </a:pPr>
                      <a:r>
                        <a:rPr lang="en-US" sz="2800" dirty="0">
                          <a:effectLst/>
                        </a:rPr>
                        <a:t>Plan Period</a:t>
                      </a:r>
                      <a:endParaRPr lang="en-US" sz="2800" b="1" dirty="0">
                        <a:effectLst/>
                        <a:latin typeface="Calibri"/>
                        <a:ea typeface="Calibri"/>
                        <a:cs typeface="Vrinda"/>
                      </a:endParaRPr>
                    </a:p>
                  </a:txBody>
                  <a:tcPr marL="109728" marR="109728" marT="0" marB="0" anchor="ctr"/>
                </a:tc>
                <a:tc gridSpan="2">
                  <a:txBody>
                    <a:bodyPr/>
                    <a:lstStyle/>
                    <a:p>
                      <a:pPr marL="0" marR="0" algn="ctr">
                        <a:lnSpc>
                          <a:spcPct val="115000"/>
                        </a:lnSpc>
                        <a:spcBef>
                          <a:spcPts val="0"/>
                        </a:spcBef>
                        <a:spcAft>
                          <a:spcPts val="0"/>
                        </a:spcAft>
                      </a:pPr>
                      <a:r>
                        <a:rPr lang="en-US" sz="2800" dirty="0">
                          <a:effectLst/>
                        </a:rPr>
                        <a:t>Annual average growth (%)</a:t>
                      </a:r>
                      <a:endParaRPr lang="en-US" sz="2800" b="1" dirty="0">
                        <a:effectLst/>
                        <a:latin typeface="Calibri"/>
                        <a:ea typeface="Calibri"/>
                        <a:cs typeface="Vrinda"/>
                      </a:endParaRPr>
                    </a:p>
                  </a:txBody>
                  <a:tcPr marL="109728" marR="109728" marT="0" marB="0" anchor="ctr"/>
                </a:tc>
                <a:tc hMerge="1">
                  <a:txBody>
                    <a:bodyPr/>
                    <a:lstStyle/>
                    <a:p>
                      <a:endParaRPr lang="en-US"/>
                    </a:p>
                  </a:txBody>
                  <a:tcPr/>
                </a:tc>
                <a:extLst>
                  <a:ext uri="{0D108BD9-81ED-4DB2-BD59-A6C34878D82A}">
                    <a16:rowId xmlns:a16="http://schemas.microsoft.com/office/drawing/2014/main" val="10000"/>
                  </a:ext>
                </a:extLst>
              </a:tr>
              <a:tr h="536536">
                <a:tc vMerge="1">
                  <a:txBody>
                    <a:bodyPr/>
                    <a:lstStyle/>
                    <a:p>
                      <a:endParaRPr lang="en-US"/>
                    </a:p>
                  </a:txBody>
                  <a:tcPr/>
                </a:tc>
                <a:tc>
                  <a:txBody>
                    <a:bodyPr/>
                    <a:lstStyle/>
                    <a:p>
                      <a:pPr marL="0" marR="0" algn="ctr">
                        <a:lnSpc>
                          <a:spcPct val="115000"/>
                        </a:lnSpc>
                        <a:spcBef>
                          <a:spcPts val="0"/>
                        </a:spcBef>
                        <a:spcAft>
                          <a:spcPts val="0"/>
                        </a:spcAft>
                      </a:pPr>
                      <a:r>
                        <a:rPr lang="en-US" sz="2800" b="0" dirty="0">
                          <a:effectLst/>
                        </a:rPr>
                        <a:t>Target</a:t>
                      </a:r>
                      <a:endParaRPr lang="en-US" sz="2800" b="0" dirty="0">
                        <a:effectLst/>
                        <a:latin typeface="Calibri"/>
                        <a:ea typeface="Calibri"/>
                        <a:cs typeface="Vrinda"/>
                      </a:endParaRPr>
                    </a:p>
                  </a:txBody>
                  <a:tcPr marL="109728" marR="109728" marT="0" marB="0"/>
                </a:tc>
                <a:tc>
                  <a:txBody>
                    <a:bodyPr/>
                    <a:lstStyle/>
                    <a:p>
                      <a:pPr marL="0" marR="0" algn="ctr">
                        <a:lnSpc>
                          <a:spcPct val="115000"/>
                        </a:lnSpc>
                        <a:spcBef>
                          <a:spcPts val="0"/>
                        </a:spcBef>
                        <a:spcAft>
                          <a:spcPts val="0"/>
                        </a:spcAft>
                      </a:pPr>
                      <a:r>
                        <a:rPr lang="en-US" sz="2800" dirty="0">
                          <a:effectLst/>
                        </a:rPr>
                        <a:t>Actual</a:t>
                      </a:r>
                      <a:endParaRPr lang="en-US" sz="2800" b="1" dirty="0">
                        <a:effectLst/>
                        <a:latin typeface="Calibri"/>
                        <a:ea typeface="Calibri"/>
                        <a:cs typeface="Vrinda"/>
                      </a:endParaRPr>
                    </a:p>
                  </a:txBody>
                  <a:tcPr marL="109728" marR="109728" marT="0" marB="0"/>
                </a:tc>
                <a:extLst>
                  <a:ext uri="{0D108BD9-81ED-4DB2-BD59-A6C34878D82A}">
                    <a16:rowId xmlns:a16="http://schemas.microsoft.com/office/drawing/2014/main" val="10001"/>
                  </a:ext>
                </a:extLst>
              </a:tr>
              <a:tr h="982343">
                <a:tc>
                  <a:txBody>
                    <a:bodyPr/>
                    <a:lstStyle/>
                    <a:p>
                      <a:pPr marL="0" marR="0" algn="ctr">
                        <a:lnSpc>
                          <a:spcPct val="115000"/>
                        </a:lnSpc>
                        <a:spcBef>
                          <a:spcPts val="0"/>
                        </a:spcBef>
                        <a:spcAft>
                          <a:spcPts val="0"/>
                        </a:spcAft>
                      </a:pPr>
                      <a:r>
                        <a:rPr lang="en-US" sz="2800" b="0" dirty="0">
                          <a:effectLst/>
                        </a:rPr>
                        <a:t>First five year plan (FY1973-FY1978</a:t>
                      </a:r>
                      <a:r>
                        <a:rPr lang="en-US" sz="2800" dirty="0">
                          <a:effectLst/>
                        </a:rPr>
                        <a:t>)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5.5</a:t>
                      </a:r>
                      <a:endParaRPr lang="en-US" sz="280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4.0</a:t>
                      </a:r>
                      <a:endParaRPr lang="en-US" sz="2800" dirty="0">
                        <a:effectLst/>
                        <a:latin typeface="Calibri"/>
                        <a:ea typeface="Calibri"/>
                        <a:cs typeface="Vrinda"/>
                      </a:endParaRPr>
                    </a:p>
                  </a:txBody>
                  <a:tcPr marL="109728" marR="109728" marT="0" marB="0" anchor="ctr"/>
                </a:tc>
                <a:extLst>
                  <a:ext uri="{0D108BD9-81ED-4DB2-BD59-A6C34878D82A}">
                    <a16:rowId xmlns:a16="http://schemas.microsoft.com/office/drawing/2014/main" val="10002"/>
                  </a:ext>
                </a:extLst>
              </a:tr>
              <a:tr h="916853">
                <a:tc>
                  <a:txBody>
                    <a:bodyPr/>
                    <a:lstStyle/>
                    <a:p>
                      <a:pPr marL="0" marR="0" algn="ctr">
                        <a:lnSpc>
                          <a:spcPct val="115000"/>
                        </a:lnSpc>
                        <a:spcBef>
                          <a:spcPts val="0"/>
                        </a:spcBef>
                        <a:spcAft>
                          <a:spcPts val="0"/>
                        </a:spcAft>
                      </a:pPr>
                      <a:r>
                        <a:rPr lang="en-US" sz="2800" b="0" dirty="0">
                          <a:effectLst/>
                        </a:rPr>
                        <a:t>Two year plan (FY1978-FY1980)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5.6</a:t>
                      </a:r>
                      <a:endParaRPr lang="en-US" sz="280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3.5</a:t>
                      </a:r>
                      <a:endParaRPr lang="en-US" sz="2800">
                        <a:effectLst/>
                        <a:latin typeface="Calibri"/>
                        <a:ea typeface="Calibri"/>
                        <a:cs typeface="Vrinda"/>
                      </a:endParaRPr>
                    </a:p>
                  </a:txBody>
                  <a:tcPr marL="109728" marR="109728" marT="0" marB="0" anchor="ctr"/>
                </a:tc>
                <a:extLst>
                  <a:ext uri="{0D108BD9-81ED-4DB2-BD59-A6C34878D82A}">
                    <a16:rowId xmlns:a16="http://schemas.microsoft.com/office/drawing/2014/main" val="10003"/>
                  </a:ext>
                </a:extLst>
              </a:tr>
              <a:tr h="916853">
                <a:tc>
                  <a:txBody>
                    <a:bodyPr/>
                    <a:lstStyle/>
                    <a:p>
                      <a:pPr marL="0" marR="0" algn="ctr">
                        <a:lnSpc>
                          <a:spcPct val="115000"/>
                        </a:lnSpc>
                        <a:spcBef>
                          <a:spcPts val="0"/>
                        </a:spcBef>
                        <a:spcAft>
                          <a:spcPts val="0"/>
                        </a:spcAft>
                      </a:pPr>
                      <a:r>
                        <a:rPr lang="en-US" sz="2800" b="0" dirty="0">
                          <a:effectLst/>
                        </a:rPr>
                        <a:t>Second five year plan (FY1980-FY1985)</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5.4</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3.8</a:t>
                      </a:r>
                      <a:endParaRPr lang="en-US" sz="2800">
                        <a:effectLst/>
                        <a:latin typeface="Calibri"/>
                        <a:ea typeface="Calibri"/>
                        <a:cs typeface="Vrinda"/>
                      </a:endParaRPr>
                    </a:p>
                  </a:txBody>
                  <a:tcPr marL="109728" marR="109728" marT="0" marB="0" anchor="ctr"/>
                </a:tc>
                <a:extLst>
                  <a:ext uri="{0D108BD9-81ED-4DB2-BD59-A6C34878D82A}">
                    <a16:rowId xmlns:a16="http://schemas.microsoft.com/office/drawing/2014/main" val="10004"/>
                  </a:ext>
                </a:extLst>
              </a:tr>
              <a:tr h="916853">
                <a:tc>
                  <a:txBody>
                    <a:bodyPr/>
                    <a:lstStyle/>
                    <a:p>
                      <a:pPr marL="0" marR="0" algn="ctr">
                        <a:lnSpc>
                          <a:spcPct val="115000"/>
                        </a:lnSpc>
                        <a:spcBef>
                          <a:spcPts val="0"/>
                        </a:spcBef>
                        <a:spcAft>
                          <a:spcPts val="0"/>
                        </a:spcAft>
                      </a:pPr>
                      <a:r>
                        <a:rPr lang="en-US" sz="2800" b="0" dirty="0">
                          <a:effectLst/>
                        </a:rPr>
                        <a:t>Third five year plan (FY1985-FY1990) </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5.4</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a:effectLst/>
                        </a:rPr>
                        <a:t>3.8</a:t>
                      </a:r>
                      <a:endParaRPr lang="en-US" sz="2800">
                        <a:effectLst/>
                        <a:latin typeface="Calibri"/>
                        <a:ea typeface="Calibri"/>
                        <a:cs typeface="Vrinda"/>
                      </a:endParaRPr>
                    </a:p>
                  </a:txBody>
                  <a:tcPr marL="109728" marR="109728" marT="0" marB="0" anchor="ctr"/>
                </a:tc>
                <a:extLst>
                  <a:ext uri="{0D108BD9-81ED-4DB2-BD59-A6C34878D82A}">
                    <a16:rowId xmlns:a16="http://schemas.microsoft.com/office/drawing/2014/main" val="10005"/>
                  </a:ext>
                </a:extLst>
              </a:tr>
              <a:tr h="916853">
                <a:tc>
                  <a:txBody>
                    <a:bodyPr/>
                    <a:lstStyle/>
                    <a:p>
                      <a:pPr marL="0" marR="0" algn="ctr">
                        <a:lnSpc>
                          <a:spcPct val="115000"/>
                        </a:lnSpc>
                        <a:spcBef>
                          <a:spcPts val="0"/>
                        </a:spcBef>
                        <a:spcAft>
                          <a:spcPts val="0"/>
                        </a:spcAft>
                      </a:pPr>
                      <a:r>
                        <a:rPr lang="en-US" sz="2800" b="0" dirty="0">
                          <a:effectLst/>
                        </a:rPr>
                        <a:t>Fourth five year plan (FY1990-FY1995)</a:t>
                      </a: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5.0</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4.2</a:t>
                      </a:r>
                      <a:endParaRPr lang="en-US" sz="2800" dirty="0">
                        <a:effectLst/>
                        <a:latin typeface="Calibri"/>
                        <a:ea typeface="Calibri"/>
                        <a:cs typeface="Vrinda"/>
                      </a:endParaRPr>
                    </a:p>
                  </a:txBody>
                  <a:tcPr marL="109728" marR="109728" marT="0" marB="0" anchor="ctr"/>
                </a:tc>
                <a:extLst>
                  <a:ext uri="{0D108BD9-81ED-4DB2-BD59-A6C34878D82A}">
                    <a16:rowId xmlns:a16="http://schemas.microsoft.com/office/drawing/2014/main" val="10006"/>
                  </a:ext>
                </a:extLst>
              </a:tr>
              <a:tr h="821433">
                <a:tc>
                  <a:txBody>
                    <a:bodyPr/>
                    <a:lstStyle/>
                    <a:p>
                      <a:pPr marL="0" marR="0" algn="ctr">
                        <a:lnSpc>
                          <a:spcPct val="115000"/>
                        </a:lnSpc>
                        <a:spcBef>
                          <a:spcPts val="0"/>
                        </a:spcBef>
                        <a:spcAft>
                          <a:spcPts val="0"/>
                        </a:spcAft>
                      </a:pPr>
                      <a:r>
                        <a:rPr lang="en-US" sz="2800" b="0" dirty="0">
                          <a:effectLst/>
                        </a:rPr>
                        <a:t>Fifth five year plan (FY1997-FY2002) </a:t>
                      </a:r>
                      <a:endParaRPr lang="en-US" sz="2800" b="0" dirty="0" smtClean="0">
                        <a:effectLst/>
                      </a:endParaRPr>
                    </a:p>
                    <a:p>
                      <a:pPr marL="0" marR="0" algn="ctr">
                        <a:lnSpc>
                          <a:spcPct val="115000"/>
                        </a:lnSpc>
                        <a:spcBef>
                          <a:spcPts val="0"/>
                        </a:spcBef>
                        <a:spcAft>
                          <a:spcPts val="0"/>
                        </a:spcAft>
                      </a:pPr>
                      <a:endParaRPr lang="en-US" sz="2800" b="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7.0</a:t>
                      </a:r>
                      <a:endParaRPr lang="en-US" sz="2800" dirty="0">
                        <a:effectLst/>
                        <a:latin typeface="Calibri"/>
                        <a:ea typeface="Calibri"/>
                        <a:cs typeface="Vrinda"/>
                      </a:endParaRPr>
                    </a:p>
                  </a:txBody>
                  <a:tcPr marL="109728" marR="109728" marT="0" marB="0" anchor="ctr"/>
                </a:tc>
                <a:tc>
                  <a:txBody>
                    <a:bodyPr/>
                    <a:lstStyle/>
                    <a:p>
                      <a:pPr marL="0" marR="0" algn="ctr">
                        <a:lnSpc>
                          <a:spcPct val="115000"/>
                        </a:lnSpc>
                        <a:spcBef>
                          <a:spcPts val="0"/>
                        </a:spcBef>
                        <a:spcAft>
                          <a:spcPts val="0"/>
                        </a:spcAft>
                      </a:pPr>
                      <a:r>
                        <a:rPr lang="en-US" sz="2800" dirty="0">
                          <a:effectLst/>
                        </a:rPr>
                        <a:t>5.1</a:t>
                      </a:r>
                      <a:endParaRPr lang="en-US" sz="2800" dirty="0">
                        <a:effectLst/>
                        <a:latin typeface="Calibri"/>
                        <a:ea typeface="Calibri"/>
                        <a:cs typeface="Vrinda"/>
                      </a:endParaRPr>
                    </a:p>
                  </a:txBody>
                  <a:tcPr marL="109728" marR="109728"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2084245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istrator\Desktop\GDP 2019.JPG"/>
          <p:cNvPicPr>
            <a:picLocks noChangeAspect="1" noChangeArrowheads="1"/>
          </p:cNvPicPr>
          <p:nvPr/>
        </p:nvPicPr>
        <p:blipFill>
          <a:blip r:embed="rId2"/>
          <a:srcRect/>
          <a:stretch>
            <a:fillRect/>
          </a:stretch>
        </p:blipFill>
        <p:spPr bwMode="auto">
          <a:xfrm>
            <a:off x="990600" y="685800"/>
            <a:ext cx="12187466" cy="7543800"/>
          </a:xfrm>
          <a:prstGeom prst="rect">
            <a:avLst/>
          </a:prstGeom>
          <a:noFill/>
        </p:spPr>
      </p:pic>
      <p:sp>
        <p:nvSpPr>
          <p:cNvPr id="4" name="Rectangle 3"/>
          <p:cNvSpPr/>
          <p:nvPr/>
        </p:nvSpPr>
        <p:spPr>
          <a:xfrm>
            <a:off x="3200400" y="8229600"/>
            <a:ext cx="868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Fiscal Year: 2019-2020</a:t>
            </a:r>
            <a:endParaRPr lang="en-US" dirty="0"/>
          </a:p>
        </p:txBody>
      </p:sp>
    </p:spTree>
    <p:extLst>
      <p:ext uri="{BB962C8B-B14F-4D97-AF65-F5344CB8AC3E}">
        <p14:creationId xmlns:p14="http://schemas.microsoft.com/office/powerpoint/2010/main" val="2520842453"/>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smtClean="0"/>
              <a:t>Vision 2021 Expectations</a:t>
            </a:r>
            <a:endParaRPr lang="en-US" sz="4800" b="1" dirty="0"/>
          </a:p>
        </p:txBody>
      </p:sp>
      <p:sp>
        <p:nvSpPr>
          <p:cNvPr id="3" name="Rectangle 2"/>
          <p:cNvSpPr/>
          <p:nvPr/>
        </p:nvSpPr>
        <p:spPr>
          <a:xfrm>
            <a:off x="1115568" y="2032001"/>
            <a:ext cx="11948160" cy="6369654"/>
          </a:xfrm>
          <a:prstGeom prst="rect">
            <a:avLst/>
          </a:prstGeom>
        </p:spPr>
        <p:txBody>
          <a:bodyPr wrap="square" lIns="135852" tIns="67926" rIns="135852" bIns="67926">
            <a:spAutoFit/>
          </a:bodyPr>
          <a:lstStyle/>
          <a:p>
            <a:pPr algn="just">
              <a:lnSpc>
                <a:spcPct val="150000"/>
              </a:lnSpc>
            </a:pPr>
            <a:r>
              <a:rPr lang="en-US" sz="3000" dirty="0" smtClean="0">
                <a:latin typeface="Calibri" pitchFamily="34" charset="0"/>
              </a:rPr>
              <a:t>The expectations are that by 2021, </a:t>
            </a:r>
            <a:r>
              <a:rPr lang="en-US" sz="3000" b="1" dirty="0" smtClean="0">
                <a:latin typeface="Calibri" pitchFamily="34" charset="0"/>
              </a:rPr>
              <a:t>the war against poverty will have been won, the country will have crossed the middle income threshold, with the basic needs of the population ensured and their basic rights respected, when everyone is adequately fed, clothed and housed, and have access to health care</a:t>
            </a:r>
            <a:r>
              <a:rPr lang="en-US" sz="3000" dirty="0" smtClean="0">
                <a:latin typeface="Calibri" pitchFamily="34" charset="0"/>
              </a:rPr>
              <a:t>. And all this is achieved on a sustainable basis without damaging the environment. Furthermore, this progress will be ensured in an environment where every citizen has the opportunity fully and positively to contribute to the economy and society and equitably share the benefits from progresses achieved.</a:t>
            </a:r>
            <a:endParaRPr lang="en-US" sz="3000" dirty="0">
              <a:latin typeface="Calibri" pitchFamily="34" charset="0"/>
            </a:endParaRPr>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5208424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508000"/>
            <a:ext cx="12070080" cy="1219200"/>
          </a:xfrm>
        </p:spPr>
        <p:txBody>
          <a:bodyPr>
            <a:normAutofit/>
          </a:bodyPr>
          <a:lstStyle/>
          <a:p>
            <a:pPr algn="ctr"/>
            <a:r>
              <a:rPr lang="en-US" sz="4800" b="1" dirty="0" smtClean="0"/>
              <a:t>Sustainable Development Goals  (SDGs)</a:t>
            </a:r>
            <a:endParaRPr lang="en-US" sz="4800" b="1" dirty="0"/>
          </a:p>
        </p:txBody>
      </p:sp>
      <p:sp>
        <p:nvSpPr>
          <p:cNvPr id="4" name="Flowchart: Process 4"/>
          <p:cNvSpPr>
            <a:spLocks noChangeArrowheads="1"/>
          </p:cNvSpPr>
          <p:nvPr/>
        </p:nvSpPr>
        <p:spPr bwMode="auto">
          <a:xfrm>
            <a:off x="0" y="1625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838200" y="2209800"/>
            <a:ext cx="13031745" cy="5943600"/>
          </a:xfrm>
          <a:prstGeom prst="rect">
            <a:avLst/>
          </a:prstGeom>
          <a:noFill/>
          <a:ln w="9525">
            <a:noFill/>
            <a:miter lim="800000"/>
            <a:headEnd/>
            <a:tailEnd/>
          </a:ln>
          <a:effectLst/>
        </p:spPr>
      </p:pic>
    </p:spTree>
    <p:extLst>
      <p:ext uri="{BB962C8B-B14F-4D97-AF65-F5344CB8AC3E}">
        <p14:creationId xmlns:p14="http://schemas.microsoft.com/office/powerpoint/2010/main" val="252084245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2448</TotalTime>
  <Words>1757</Words>
  <Application>Microsoft Office PowerPoint</Application>
  <PresentationFormat>Custom</PresentationFormat>
  <Paragraphs>190</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Eras Bold ITC</vt:lpstr>
      <vt:lpstr>Tahoma</vt:lpstr>
      <vt:lpstr>Verdana</vt:lpstr>
      <vt:lpstr>Vrinda</vt:lpstr>
      <vt:lpstr>Wingdings</vt:lpstr>
      <vt:lpstr>Office Theme</vt:lpstr>
      <vt:lpstr>Economy of Bangladesh</vt:lpstr>
      <vt:lpstr>Objectives of this Class</vt:lpstr>
      <vt:lpstr>Historical Background of the Economy of BD</vt:lpstr>
      <vt:lpstr>Nature of the Economy of BD</vt:lpstr>
      <vt:lpstr>Approaches to Development Planning in BD</vt:lpstr>
      <vt:lpstr>PowerPoint Presentation</vt:lpstr>
      <vt:lpstr>PowerPoint Presentation</vt:lpstr>
      <vt:lpstr>Vision 2021 Expectations</vt:lpstr>
      <vt:lpstr>Sustainable Development Goals  (SDGs)</vt:lpstr>
      <vt:lpstr>PowerPoint Presentation</vt:lpstr>
      <vt:lpstr>                      Budgeting in Bangladesh</vt:lpstr>
      <vt:lpstr>                        Preparation of Revenue Budget  The revenue budget pays for the normal functioning of the government and is intended to be fully financed from domestically generated sources. The Ministry of finance and planning is responsible for the preparation of revenue budget in cooperation with different ministries/divisions and account offices. The steps of the preparation of revenue budget are- </vt:lpstr>
      <vt:lpstr>PowerPoint Presentation</vt:lpstr>
      <vt:lpstr>           Role of Key Financial Organizations</vt:lpstr>
      <vt:lpstr>    Role of Key Financial Organizations (ECNEC)</vt:lpstr>
      <vt:lpstr>                              Functions of the ECNEC</vt:lpstr>
      <vt:lpstr>                              Functions of the ECNEC</vt:lpstr>
      <vt:lpstr>           Recent Economic Trends in BD: on Right Track?</vt:lpstr>
      <vt:lpstr>           Recent Economic Trends in BD: on Right Track?</vt:lpstr>
      <vt:lpstr>      Common Problems in Economic Sector in BD</vt:lpstr>
      <vt:lpstr>Some Measures for Economic Development of BD</vt:lpstr>
      <vt:lpstr>Chapter related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Motiur Rahman Hasan</dc:creator>
  <cp:lastModifiedBy>Ashraful</cp:lastModifiedBy>
  <cp:revision>221</cp:revision>
  <dcterms:created xsi:type="dcterms:W3CDTF">2006-08-16T00:00:00Z</dcterms:created>
  <dcterms:modified xsi:type="dcterms:W3CDTF">2020-04-27T05:18:35Z</dcterms:modified>
</cp:coreProperties>
</file>