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7" r:id="rId4"/>
    <p:sldId id="272" r:id="rId5"/>
    <p:sldId id="275" r:id="rId6"/>
    <p:sldId id="278" r:id="rId7"/>
    <p:sldId id="279" r:id="rId8"/>
    <p:sldId id="27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620C-0BD8-5BD0-4A11-01E940CFD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48E18D-FBE4-22C7-C547-3BE8AEEA9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B03D7-4908-54A7-1805-69A0CFAC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11946-24BD-F8C4-540A-5193427D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E640B-39BF-9807-8B8D-DEC67CFD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3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EDD1-4237-4D0C-2C57-683F68A1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AD5A4-4694-4A65-2AD5-9BE179DF0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73CD5-77E6-EDDC-1ED1-BF2BAA7C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DC9E5-1EBE-4C4E-9709-1A89EA65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A4A92-EAD3-BE27-1ACC-8A123740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6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EB5DBF-A802-3C23-E00A-AAED065AC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75DE2-E666-DB3C-3006-9683EB83C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4D429-A2C0-CE33-F565-85DB1BD1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8C25D-B875-BE81-DA4F-A0B72AB1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7F48F-820E-24E6-D40E-4DFA4D93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0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7B041-ABCC-C67C-6923-4933D1013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3560E-61B8-1947-1632-B5EFFDEC7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3A780-7F0C-3E05-7E7A-39151BC5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73CE9-77B0-AFED-47F0-C9D780EA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F3EFB-1685-BE5E-7DA8-424CF700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6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333D7-4404-37CB-ADE1-2637355C5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BEA63-97E8-FFE9-9908-6C9B2BCF7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28E04-8D4B-6257-FE94-1C7DE5F9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F3C44-394A-D57A-BA42-6FDB8FF2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0E9A-5E0D-CE89-0240-7B9739B6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470C-D899-FCB9-9D5F-8E4457B8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B953A-B860-8852-2C0E-BD406C22C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454E9-BB84-A079-B8E4-7B69F2CF9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027E8-CA4A-59A9-EBD7-6DC4AEE0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B7538-462B-F2F6-F856-E9463D3C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8B202-4C10-2EB6-06C4-46AB6A1A9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6AEF-8C84-89B7-0E5B-6E75ACF45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02405-D177-DE79-ACC6-B3588C6DD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19348-4D6D-7374-21BA-9BF37FE17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3A99F-0674-8451-ECF9-6953BD066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B4E41-4FFE-BFC9-1E9E-6FF109ACA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71DBEA-8FDF-45FE-85FF-B93F43288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BFE50-BCE6-2033-CF9E-6439B4B4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A4E00-D926-4A02-104F-C36F4498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8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0C970-904D-DA8E-02AE-26C005C3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C55F0-B233-4EB7-B213-64FF1EAA8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0C9EE-5158-F91E-0E30-B7033575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92383A-F980-72C0-721B-CF10AA59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9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FB8174-EE92-5ABB-A05E-16A02A4A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9F0AC-63AB-9041-314F-C2443B81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E0A28-0463-94D1-4687-B91E9F7E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F10AF-1EA4-8CA2-EE48-9CBA808B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67D80-8923-EE44-B76D-D77829A2C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83E81-053D-9C9F-C144-560248DF6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0AE67-930D-C2D5-2CFB-42387EF5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50610-DF0B-0C4A-143E-04CE67CA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6F0ED-FC21-6ADA-59BD-D6236EC9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F4904-7D96-F248-C2EE-F702994AE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D0410-8C7A-5BBA-14E6-967A5A7B4B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CFA0E-752E-F7A0-4FD6-B56D01044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47064-A73D-3DB6-C51E-214D6FE3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CC0B4-4DDE-CF4A-7CB6-509E230F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35CA-D97D-E6CB-F08D-2D3DFF16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1BD965-FAA3-F363-90BB-15576302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A31A0-93F4-22F4-1B0B-93A399B76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55352-A3E0-B4D9-4C51-501C290D5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50817-A055-D071-7463-7FEC7F592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C35E7-ABB7-3E51-391F-8C660A7B7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3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16BEC-06A0-F521-FEFD-9EE2AA2C1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7334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Daffodil International University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Dept. of CSE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Information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7738-6851-E897-FEE6-C84B3374B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Lecture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6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AI and ML in Information Security </a:t>
            </a:r>
          </a:p>
        </p:txBody>
      </p:sp>
    </p:spTree>
    <p:extLst>
      <p:ext uri="{BB962C8B-B14F-4D97-AF65-F5344CB8AC3E}">
        <p14:creationId xmlns:p14="http://schemas.microsoft.com/office/powerpoint/2010/main" val="85113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09978-2EC6-3C40-8725-E09552212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6691"/>
            <a:ext cx="10515600" cy="5290272"/>
          </a:xfrm>
        </p:spPr>
        <p:txBody>
          <a:bodyPr/>
          <a:lstStyle/>
          <a:p>
            <a:pPr marL="0" indent="0" algn="ctr">
              <a:buNone/>
            </a:pPr>
            <a:endParaRPr lang="en-US" sz="2800" b="1" i="0" dirty="0">
              <a:solidFill>
                <a:srgbClr val="00B0F0"/>
              </a:solidFill>
              <a:effectLst/>
            </a:endParaRPr>
          </a:p>
          <a:p>
            <a:pPr marL="0" indent="0" algn="ctr"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US" sz="2800" b="1" i="0" dirty="0">
              <a:solidFill>
                <a:srgbClr val="00B0F0"/>
              </a:solidFill>
              <a:effectLst/>
            </a:endParaRPr>
          </a:p>
          <a:p>
            <a:pPr marL="0" indent="0" algn="ctr">
              <a:buNone/>
            </a:pPr>
            <a:r>
              <a:rPr lang="en-US" sz="3200" b="1" i="0" dirty="0">
                <a:solidFill>
                  <a:srgbClr val="00B0F0"/>
                </a:solidFill>
                <a:effectLst/>
              </a:rPr>
              <a:t>What’s the first thing you think of when you hear “artificial intelligence,” “machine learning” or “deep learning”?</a:t>
            </a:r>
          </a:p>
          <a:p>
            <a:pPr marL="0" indent="0" algn="ctr">
              <a:buNone/>
            </a:pPr>
            <a:r>
              <a:rPr lang="en-US" sz="8000" b="1" dirty="0">
                <a:solidFill>
                  <a:srgbClr val="00B0F0"/>
                </a:solidFill>
                <a:latin typeface="Bernard MT Condensed" panose="02050806060905020404" pitchFamily="18" charset="0"/>
              </a:rPr>
              <a:t>?</a:t>
            </a:r>
            <a:endParaRPr lang="en-US" sz="8000" b="1" i="0" dirty="0">
              <a:solidFill>
                <a:srgbClr val="00B0F0"/>
              </a:solidFill>
              <a:effectLst/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78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4E797-A442-0BF7-D75C-102032206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51020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AI and ML in Information Security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0358D-A08D-C263-297E-B869F64BE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1"/>
            <a:ext cx="10515600" cy="5844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i="0" dirty="0">
                <a:effectLst/>
              </a:rPr>
              <a:t>An “intelligent” computer uses AI to think like a human and perform tasks on its own.AI</a:t>
            </a:r>
            <a:r>
              <a:rPr lang="en-US" sz="2000" b="0" i="0" dirty="0">
                <a:effectLst/>
              </a:rPr>
              <a:t> </a:t>
            </a:r>
            <a:r>
              <a:rPr lang="en-US" sz="2000" i="0" dirty="0">
                <a:effectLst/>
              </a:rPr>
              <a:t>analyzes relationships between threats like malicious files, suspicious IP addresses or insiders in seconds or minutes.</a:t>
            </a:r>
          </a:p>
          <a:p>
            <a:pPr marL="0" indent="0">
              <a:buNone/>
            </a:pPr>
            <a:r>
              <a:rPr lang="en-US" sz="2000" b="1" i="0" dirty="0">
                <a:effectLst/>
              </a:rPr>
              <a:t>Machine learning is how a computer system develops its intelligence</a:t>
            </a:r>
            <a:r>
              <a:rPr lang="en-US" sz="2000" b="0" i="0" dirty="0">
                <a:effectLst/>
              </a:rPr>
              <a:t>. </a:t>
            </a:r>
            <a:r>
              <a:rPr lang="en-US" sz="2000" b="1" i="0" dirty="0">
                <a:effectLst/>
              </a:rPr>
              <a:t>Machine learning </a:t>
            </a:r>
            <a:r>
              <a:rPr lang="en-US" sz="2000" i="0" dirty="0">
                <a:effectLst/>
              </a:rPr>
              <a:t>can detect malware in encrypted traffic by analyzing encrypted traffic data elements in common network telemetry.</a:t>
            </a:r>
          </a:p>
          <a:p>
            <a:pPr marL="0" indent="0">
              <a:buNone/>
            </a:pPr>
            <a:endParaRPr lang="en-US" sz="2200" i="0" dirty="0">
              <a:effectLst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BAB371-3508-6E8C-49D4-3E6FE850E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080" y="2551234"/>
            <a:ext cx="7036904" cy="377617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44080" y="5913119"/>
            <a:ext cx="7036904" cy="414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82983" y="6142746"/>
            <a:ext cx="5826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Fig:1 Hierarchy of AI, ML and DL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4521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842E2-110B-505F-7661-FCB86CFA6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3" y="309182"/>
            <a:ext cx="10515600" cy="31591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Comparisons </a:t>
            </a:r>
            <a:r>
              <a:rPr lang="en-US" sz="2800" b="1" dirty="0">
                <a:solidFill>
                  <a:srgbClr val="C00000"/>
                </a:solidFill>
                <a:latin typeface="+mn-lt"/>
              </a:rPr>
              <a:t>between 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AI </a:t>
            </a:r>
            <a:r>
              <a:rPr lang="en-US" sz="2800" b="1" dirty="0">
                <a:solidFill>
                  <a:srgbClr val="C00000"/>
                </a:solidFill>
                <a:latin typeface="+mn-lt"/>
              </a:rPr>
              <a:t>and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CF13-7DED-29AA-09B0-40C0BF76C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874643"/>
            <a:ext cx="10515601" cy="5775538"/>
          </a:xfrm>
        </p:spPr>
        <p:txBody>
          <a:bodyPr/>
          <a:lstStyle/>
          <a:p>
            <a:pPr marL="0" indent="0">
              <a:buNone/>
            </a:pPr>
            <a:r>
              <a:rPr lang="en-US" sz="2000" i="0" dirty="0">
                <a:effectLst/>
              </a:rPr>
              <a:t>An “intelligent” computer uses AI to think like a human and perform tasks on its own. Machine learning is how a computer system develops its intelligence.</a:t>
            </a:r>
          </a:p>
          <a:p>
            <a:pPr marL="0" indent="0">
              <a:buNone/>
            </a:pPr>
            <a:endParaRPr lang="en-US" sz="2000" i="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77C9E8-8559-40F0-BB8F-8449486E1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404" y="1720431"/>
            <a:ext cx="9332558" cy="42937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05349" y="6132103"/>
            <a:ext cx="4545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Table:1 Comparisons between AI and ML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0663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8D2A1-9034-2F5F-A2FC-27971765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246663"/>
            <a:ext cx="10515600" cy="660111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Role 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of </a:t>
            </a:r>
            <a:r>
              <a:rPr lang="en-US" sz="2800" b="1" dirty="0">
                <a:solidFill>
                  <a:srgbClr val="C00000"/>
                </a:solidFill>
                <a:latin typeface="+mn-lt"/>
              </a:rPr>
              <a:t>AI and ML in Information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A23EE-BFC7-84DC-12F9-FF0411771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05474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sz="2300" b="1" i="0" dirty="0">
              <a:solidFill>
                <a:srgbClr val="212234"/>
              </a:solidFill>
              <a:effectLst/>
            </a:endParaRPr>
          </a:p>
          <a:p>
            <a:pPr marL="0" indent="0">
              <a:buNone/>
            </a:pPr>
            <a:endParaRPr lang="en-US" sz="23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DB24D0-F954-290F-C677-9BDBD9AE50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50" t="30563"/>
          <a:stretch/>
        </p:blipFill>
        <p:spPr>
          <a:xfrm>
            <a:off x="7236824" y="1025236"/>
            <a:ext cx="4789714" cy="46005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8199" y="1042654"/>
            <a:ext cx="646611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/>
              <a:t>AI</a:t>
            </a:r>
            <a:r>
              <a:rPr lang="en-US" sz="2300" dirty="0" smtClean="0"/>
              <a:t> and </a:t>
            </a:r>
            <a:r>
              <a:rPr lang="en-US" sz="2300" b="1" dirty="0" smtClean="0"/>
              <a:t>ML</a:t>
            </a:r>
            <a:r>
              <a:rPr lang="en-US" sz="2300" dirty="0" smtClean="0"/>
              <a:t> are now vastly used across various industries due to the increase in computing power, data collection, and storage capabilities.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300" dirty="0" smtClean="0"/>
              <a:t>Helps to </a:t>
            </a:r>
            <a:r>
              <a:rPr lang="en-US" sz="2300" dirty="0" smtClean="0">
                <a:solidFill>
                  <a:srgbClr val="0070C0"/>
                </a:solidFill>
              </a:rPr>
              <a:t>identify </a:t>
            </a:r>
            <a:r>
              <a:rPr lang="en-US" sz="2300" dirty="0" smtClean="0"/>
              <a:t>new exploits and weaknesses in cyber security, which can then be easily </a:t>
            </a:r>
            <a:r>
              <a:rPr lang="en-US" sz="2300" dirty="0" smtClean="0">
                <a:solidFill>
                  <a:srgbClr val="0070C0"/>
                </a:solidFill>
              </a:rPr>
              <a:t>analyzed </a:t>
            </a:r>
            <a:r>
              <a:rPr lang="en-US" sz="2300" dirty="0" smtClean="0"/>
              <a:t>to mitigate further attacks</a:t>
            </a:r>
          </a:p>
          <a:p>
            <a:endParaRPr lang="en-US" sz="23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300" dirty="0"/>
              <a:t>H</a:t>
            </a:r>
            <a:r>
              <a:rPr lang="en-US" sz="2300" dirty="0" smtClean="0"/>
              <a:t>elps to </a:t>
            </a:r>
            <a:r>
              <a:rPr lang="en-US" sz="2300" dirty="0" smtClean="0">
                <a:solidFill>
                  <a:srgbClr val="0070C0"/>
                </a:solidFill>
              </a:rPr>
              <a:t>define </a:t>
            </a:r>
            <a:r>
              <a:rPr lang="en-US" sz="2300" dirty="0" smtClean="0"/>
              <a:t>how the normal network looks like along with its devices, and then to </a:t>
            </a:r>
            <a:r>
              <a:rPr lang="en-US" sz="2300" dirty="0" smtClean="0">
                <a:solidFill>
                  <a:srgbClr val="0070C0"/>
                </a:solidFill>
              </a:rPr>
              <a:t>backtrack </a:t>
            </a:r>
            <a:r>
              <a:rPr lang="en-US" sz="2300" dirty="0" smtClean="0"/>
              <a:t>for </a:t>
            </a:r>
            <a:r>
              <a:rPr lang="en-US" sz="2300" dirty="0"/>
              <a:t> </a:t>
            </a:r>
            <a:r>
              <a:rPr lang="en-US" sz="2300" dirty="0" smtClean="0"/>
              <a:t>reporting anomalies</a:t>
            </a:r>
          </a:p>
          <a:p>
            <a:endParaRPr lang="en-US" sz="23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300" dirty="0">
                <a:solidFill>
                  <a:srgbClr val="0070C0"/>
                </a:solidFill>
              </a:rPr>
              <a:t>R</a:t>
            </a:r>
            <a:r>
              <a:rPr lang="en-US" sz="2300" dirty="0" smtClean="0">
                <a:solidFill>
                  <a:srgbClr val="0070C0"/>
                </a:solidFill>
              </a:rPr>
              <a:t>educes</a:t>
            </a:r>
            <a:r>
              <a:rPr lang="en-US" sz="2300" dirty="0" smtClean="0"/>
              <a:t> the pressure on security professionals and </a:t>
            </a:r>
            <a:r>
              <a:rPr lang="en-US" sz="2300" dirty="0" smtClean="0">
                <a:solidFill>
                  <a:srgbClr val="0070C0"/>
                </a:solidFill>
              </a:rPr>
              <a:t>alerts</a:t>
            </a:r>
            <a:r>
              <a:rPr lang="en-US" sz="2300" dirty="0" smtClean="0"/>
              <a:t> them.</a:t>
            </a:r>
          </a:p>
          <a:p>
            <a:endParaRPr lang="en-US" sz="23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300" dirty="0"/>
              <a:t>H</a:t>
            </a:r>
            <a:r>
              <a:rPr lang="en-US" sz="2300" dirty="0" smtClean="0"/>
              <a:t>elps to </a:t>
            </a:r>
            <a:r>
              <a:rPr lang="en-US" sz="2300" dirty="0" smtClean="0">
                <a:solidFill>
                  <a:srgbClr val="0070C0"/>
                </a:solidFill>
              </a:rPr>
              <a:t>analyze </a:t>
            </a:r>
            <a:r>
              <a:rPr lang="en-US" sz="2300" dirty="0" smtClean="0"/>
              <a:t>and </a:t>
            </a:r>
            <a:r>
              <a:rPr lang="en-US" sz="2300" dirty="0" smtClean="0">
                <a:solidFill>
                  <a:srgbClr val="0070C0"/>
                </a:solidFill>
              </a:rPr>
              <a:t>process </a:t>
            </a:r>
            <a:r>
              <a:rPr lang="en-US" sz="2300" dirty="0" smtClean="0"/>
              <a:t>details and trends of various attacks. </a:t>
            </a:r>
            <a:endParaRPr lang="en-US" sz="2300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7611291" y="5992297"/>
            <a:ext cx="4078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Fig:2 Classification Techniques of ML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509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382260-FE9E-849F-5EB9-D201E4813C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4439" y="888980"/>
            <a:ext cx="10721983" cy="4935287"/>
          </a:xfrm>
        </p:spPr>
      </p:pic>
      <p:sp>
        <p:nvSpPr>
          <p:cNvPr id="2" name="TextBox 1"/>
          <p:cNvSpPr txBox="1"/>
          <p:nvPr/>
        </p:nvSpPr>
        <p:spPr>
          <a:xfrm>
            <a:off x="767650" y="243840"/>
            <a:ext cx="984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Role of AI and ML in Information </a:t>
            </a:r>
            <a:r>
              <a:rPr lang="en-US" sz="2800" b="1" dirty="0" smtClean="0">
                <a:solidFill>
                  <a:srgbClr val="C00000"/>
                </a:solidFill>
              </a:rPr>
              <a:t>Security(Contd.)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380412" y="5946187"/>
            <a:ext cx="4336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Fig:3 AI in Security Market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447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D0CEE-C52F-2B87-9723-23330B5E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83" y="347709"/>
            <a:ext cx="10515600" cy="44325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AI and ML Application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BCBD8-9A2E-B817-7BB0-3E0E24DDA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1336196"/>
            <a:ext cx="9922565" cy="4997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Mobile security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Anti-fraud and identity 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Predictive intelligence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Behavioral analytics and anomaly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Automated security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Cyber-risk 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IoT security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Deception security</a:t>
            </a:r>
          </a:p>
        </p:txBody>
      </p:sp>
    </p:spTree>
    <p:extLst>
      <p:ext uri="{BB962C8B-B14F-4D97-AF65-F5344CB8AC3E}">
        <p14:creationId xmlns:p14="http://schemas.microsoft.com/office/powerpoint/2010/main" val="30774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568CC-9511-8A57-55DB-DB66F986F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" y="321582"/>
            <a:ext cx="10515600" cy="757093"/>
          </a:xfrm>
        </p:spPr>
        <p:txBody>
          <a:bodyPr>
            <a:normAutofit/>
          </a:bodyPr>
          <a:lstStyle/>
          <a:p>
            <a:r>
              <a:rPr lang="en-US" sz="2800" b="1" i="0" dirty="0">
                <a:solidFill>
                  <a:srgbClr val="C00000"/>
                </a:solidFill>
                <a:effectLst/>
                <a:latin typeface="+mn-lt"/>
              </a:rPr>
              <a:t>How Your Organization’s Security Can </a:t>
            </a:r>
            <a:r>
              <a:rPr lang="en-US" sz="2800" b="1" i="0" dirty="0" smtClean="0">
                <a:solidFill>
                  <a:srgbClr val="C00000"/>
                </a:solidFill>
                <a:effectLst/>
                <a:latin typeface="+mn-lt"/>
              </a:rPr>
              <a:t>Benefit from AI and ML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E616E2A-6492-C587-5DEF-61A0AB3DA8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6371" y="1272209"/>
            <a:ext cx="9780899" cy="4687807"/>
          </a:xfrm>
        </p:spPr>
      </p:pic>
      <p:sp>
        <p:nvSpPr>
          <p:cNvPr id="3" name="TextBox 2"/>
          <p:cNvSpPr txBox="1"/>
          <p:nvPr/>
        </p:nvSpPr>
        <p:spPr>
          <a:xfrm>
            <a:off x="2452580" y="6153550"/>
            <a:ext cx="6888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Fig:4 Different ways that AI and ML safeguards Industry 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2486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4D56B-20C9-E3B8-C503-BCC7DF327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380"/>
            <a:ext cx="10515600" cy="52325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r>
              <a:rPr lang="en-US" sz="6600" dirty="0">
                <a:latin typeface="Broadway" panose="04040905080B020205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462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259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Bernard MT Condensed</vt:lpstr>
      <vt:lpstr>Broadway</vt:lpstr>
      <vt:lpstr>Calibri</vt:lpstr>
      <vt:lpstr>Calibri Light</vt:lpstr>
      <vt:lpstr>Wingdings</vt:lpstr>
      <vt:lpstr>Office Theme</vt:lpstr>
      <vt:lpstr>Daffodil International University  Dept. of CSE  Information Security</vt:lpstr>
      <vt:lpstr>PowerPoint Presentation</vt:lpstr>
      <vt:lpstr>AI and ML in Information Security</vt:lpstr>
      <vt:lpstr>Comparisons between AI and ML</vt:lpstr>
      <vt:lpstr>Role of AI and ML in Information Security</vt:lpstr>
      <vt:lpstr>PowerPoint Presentation</vt:lpstr>
      <vt:lpstr>AI and ML Application Areas</vt:lpstr>
      <vt:lpstr>How Your Organization’s Security Can Benefit from AI and ML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Daffodil International University  Dept. of CSE  Information Security</dc:title>
  <dc:creator>KOTHA</dc:creator>
  <cp:lastModifiedBy>Windows User</cp:lastModifiedBy>
  <cp:revision>33</cp:revision>
  <dcterms:created xsi:type="dcterms:W3CDTF">2022-08-10T14:29:45Z</dcterms:created>
  <dcterms:modified xsi:type="dcterms:W3CDTF">2022-08-24T18:01:33Z</dcterms:modified>
</cp:coreProperties>
</file>