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7" r:id="rId4"/>
    <p:sldId id="282" r:id="rId5"/>
    <p:sldId id="288" r:id="rId6"/>
    <p:sldId id="283" r:id="rId7"/>
    <p:sldId id="284" r:id="rId8"/>
    <p:sldId id="285" r:id="rId9"/>
    <p:sldId id="286" r:id="rId10"/>
    <p:sldId id="28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126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620C-0BD8-5BD0-4A11-01E940CFD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8E18D-FBE4-22C7-C547-3BE8AEEA9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B03D7-4908-54A7-1805-69A0CFAC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1946-24BD-F8C4-540A-5193427D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E640B-39BF-9807-8B8D-DEC67CF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3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EDD1-4237-4D0C-2C57-683F68A1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AD5A4-4694-4A65-2AD5-9BE179DF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73CD5-77E6-EDDC-1ED1-BF2BAA7C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C9E5-1EBE-4C4E-9709-1A89EA65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4A92-EAD3-BE27-1ACC-8A123740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B5DBF-A802-3C23-E00A-AAED065AC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75DE2-E666-DB3C-3006-9683EB83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4D429-A2C0-CE33-F565-85DB1BD1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8C25D-B875-BE81-DA4F-A0B72AB1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7F48F-820E-24E6-D40E-4DFA4D9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B041-ABCC-C67C-6923-4933D101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3560E-61B8-1947-1632-B5EFFDEC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A780-7F0C-3E05-7E7A-39151BC5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73CE9-77B0-AFED-47F0-C9D780EA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3EFB-1685-BE5E-7DA8-424CF700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33D7-4404-37CB-ADE1-2637355C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EA63-97E8-FFE9-9908-6C9B2BCF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8E04-8D4B-6257-FE94-1C7DE5F9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F3C44-394A-D57A-BA42-6FDB8FF2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60E9A-5E0D-CE89-0240-7B9739B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470C-D899-FCB9-9D5F-8E4457B8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953A-B860-8852-2C0E-BD406C22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454E9-BB84-A079-B8E4-7B69F2CF9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027E8-CA4A-59A9-EBD7-6DC4AEE0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B7538-462B-F2F6-F856-E9463D3C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8B202-4C10-2EB6-06C4-46AB6A1A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6AEF-8C84-89B7-0E5B-6E75ACF4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02405-D177-DE79-ACC6-B3588C6D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19348-4D6D-7374-21BA-9BF37FE17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3A99F-0674-8451-ECF9-6953BD066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B4E41-4FFE-BFC9-1E9E-6FF109ACA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1DBEA-8FDF-45FE-85FF-B93F4328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BFE50-BCE6-2033-CF9E-6439B4B4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A4E00-D926-4A02-104F-C36F4498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8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C970-904D-DA8E-02AE-26C005C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C55F0-B233-4EB7-B213-64FF1EAA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0C9EE-5158-F91E-0E30-B7033575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2383A-F980-72C0-721B-CF10AA59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B8174-EE92-5ABB-A05E-16A02A4A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9F0AC-63AB-9041-314F-C2443B81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E0A28-0463-94D1-4687-B91E9F7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10AF-1EA4-8CA2-EE48-9CBA808B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7D80-8923-EE44-B76D-D77829A2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83E81-053D-9C9F-C144-560248DF6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0AE67-930D-C2D5-2CFB-42387EF5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50610-DF0B-0C4A-143E-04CE67CA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6F0ED-FC21-6ADA-59BD-D6236EC9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4904-7D96-F248-C2EE-F702994A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D0410-8C7A-5BBA-14E6-967A5A7B4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CFA0E-752E-F7A0-4FD6-B56D01044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47064-A73D-3DB6-C51E-214D6FE3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C0B4-4DDE-CF4A-7CB6-509E230F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135CA-D97D-E6CB-F08D-2D3DFF16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BD965-FAA3-F363-90BB-15576302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A31A0-93F4-22F4-1B0B-93A399B7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5352-A3E0-B4D9-4C51-501C290D5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6E5F9-ACF6-4CA2-9C69-06799B143BE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50817-A055-D071-7463-7FEC7F592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C35E7-ABB7-3E51-391F-8C660A7B7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E0C5-10E4-4427-9872-717DF138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6BEC-06A0-F521-FEFD-9EE2AA2C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33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Daffodil International University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Dept. of CSE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7738-6851-E897-FEE6-C84B3374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Lecture 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Malware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3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44" y="263525"/>
            <a:ext cx="10515600" cy="945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+mn-lt"/>
              </a:rPr>
              <a:t>Best Practices to Defend Against Malware</a:t>
            </a:r>
            <a:br>
              <a:rPr lang="en-US" sz="2500" b="1" dirty="0">
                <a:solidFill>
                  <a:srgbClr val="C00000"/>
                </a:solidFill>
                <a:latin typeface="+mn-lt"/>
              </a:rPr>
            </a:br>
            <a:endParaRPr lang="en-US" sz="25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3" y="936977"/>
            <a:ext cx="10857089" cy="5452533"/>
          </a:xfrm>
        </p:spPr>
        <p:txBody>
          <a:bodyPr>
            <a:normAutofit/>
          </a:bodyPr>
          <a:lstStyle/>
          <a:p>
            <a:r>
              <a:rPr lang="en-US" sz="2400" dirty="0"/>
              <a:t>Update all network, application, and device software promptly</a:t>
            </a:r>
          </a:p>
          <a:p>
            <a:r>
              <a:rPr lang="en-US" sz="2400" dirty="0"/>
              <a:t>When alerted to potential vulnerabilities, </a:t>
            </a:r>
            <a:r>
              <a:rPr lang="en-US" sz="2400" b="1" dirty="0" smtClean="0">
                <a:solidFill>
                  <a:srgbClr val="C00000"/>
                </a:solidFill>
              </a:rPr>
              <a:t>patch</a:t>
            </a:r>
            <a:r>
              <a:rPr lang="en-US" sz="2400" dirty="0"/>
              <a:t> promptly</a:t>
            </a:r>
          </a:p>
          <a:p>
            <a:r>
              <a:rPr lang="en-US" sz="2400" dirty="0"/>
              <a:t>Boost your organization’s IT literacy with ongoing </a:t>
            </a:r>
            <a:r>
              <a:rPr lang="en-US" sz="2400" b="1" dirty="0">
                <a:solidFill>
                  <a:srgbClr val="C00000"/>
                </a:solidFill>
              </a:rPr>
              <a:t>cybersecurity training</a:t>
            </a:r>
            <a:r>
              <a:rPr lang="en-US" sz="2400" b="1" dirty="0"/>
              <a:t> </a:t>
            </a:r>
            <a:r>
              <a:rPr lang="en-US" sz="2400" dirty="0"/>
              <a:t>so they recognize the threats posed by malware attacks</a:t>
            </a:r>
          </a:p>
          <a:p>
            <a:r>
              <a:rPr lang="en-US" sz="2400" dirty="0"/>
              <a:t>Architect a premium </a:t>
            </a:r>
            <a:r>
              <a:rPr lang="en-US" sz="2400" b="1" dirty="0">
                <a:solidFill>
                  <a:srgbClr val="C00000"/>
                </a:solidFill>
              </a:rPr>
              <a:t>network security</a:t>
            </a:r>
            <a:r>
              <a:rPr lang="en-US" sz="2400" dirty="0"/>
              <a:t> model </a:t>
            </a:r>
            <a:endParaRPr lang="en-US" sz="2400" dirty="0" smtClean="0"/>
          </a:p>
          <a:p>
            <a:r>
              <a:rPr lang="en-US" sz="2400" dirty="0" smtClean="0"/>
              <a:t>Avoid </a:t>
            </a:r>
            <a:r>
              <a:rPr lang="en-US" sz="2400" b="1" dirty="0" smtClean="0">
                <a:solidFill>
                  <a:srgbClr val="C00000"/>
                </a:solidFill>
              </a:rPr>
              <a:t>untrusted software</a:t>
            </a:r>
            <a:r>
              <a:rPr lang="en-US" sz="2400" dirty="0" smtClean="0"/>
              <a:t> and ensure that every device is </a:t>
            </a:r>
            <a:r>
              <a:rPr lang="en-US" sz="2400" b="1" dirty="0" smtClean="0">
                <a:solidFill>
                  <a:srgbClr val="C00000"/>
                </a:solidFill>
              </a:rPr>
              <a:t>protected by firewall</a:t>
            </a:r>
          </a:p>
          <a:p>
            <a:r>
              <a:rPr lang="en-US" sz="2400" dirty="0" smtClean="0"/>
              <a:t>Avoid opening attachments received from unknown senders</a:t>
            </a:r>
          </a:p>
          <a:p>
            <a:r>
              <a:rPr lang="en-US" sz="2400" dirty="0" smtClean="0"/>
              <a:t>Pay attention to the instructions while </a:t>
            </a:r>
            <a:r>
              <a:rPr lang="en-US" sz="2400" b="1" dirty="0" smtClean="0">
                <a:solidFill>
                  <a:srgbClr val="C00000"/>
                </a:solidFill>
              </a:rPr>
              <a:t>downloading files </a:t>
            </a:r>
            <a:r>
              <a:rPr lang="en-US" sz="2400" dirty="0" smtClean="0"/>
              <a:t>from internet</a:t>
            </a:r>
            <a:endParaRPr lang="en-US" sz="2400" dirty="0"/>
          </a:p>
          <a:p>
            <a:r>
              <a:rPr lang="en-US" sz="2400" dirty="0"/>
              <a:t>Consider </a:t>
            </a:r>
            <a:r>
              <a:rPr lang="en-US" sz="2400" b="1" dirty="0">
                <a:solidFill>
                  <a:srgbClr val="C00000"/>
                </a:solidFill>
              </a:rPr>
              <a:t>anti-malware solutions </a:t>
            </a:r>
            <a:r>
              <a:rPr lang="en-US" sz="2400" dirty="0"/>
              <a:t>that can aid your existing infrastructure</a:t>
            </a:r>
          </a:p>
          <a:p>
            <a:r>
              <a:rPr lang="en-US" sz="2400" dirty="0"/>
              <a:t>Understand malware is a reality; prepare for the worst, and plan your response to a malware attack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D56B-20C9-E3B8-C503-BCC7DF32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380"/>
            <a:ext cx="10515600" cy="5232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endParaRPr lang="en-US" sz="66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Broadway" panose="04040905080B020205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4624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F8F3-7E42-AE6A-D2E6-967102AD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What is Malware?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9B7C8-3DC6-F63C-FC1E-597EB811C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22962" r="-1163"/>
          <a:stretch/>
        </p:blipFill>
        <p:spPr>
          <a:xfrm>
            <a:off x="861060" y="1437442"/>
            <a:ext cx="10469880" cy="3756991"/>
          </a:xfrm>
        </p:spPr>
      </p:pic>
      <p:sp>
        <p:nvSpPr>
          <p:cNvPr id="3" name="TextBox 2"/>
          <p:cNvSpPr txBox="1"/>
          <p:nvPr/>
        </p:nvSpPr>
        <p:spPr>
          <a:xfrm>
            <a:off x="838200" y="784860"/>
            <a:ext cx="1075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 is malicious software that disables or </a:t>
            </a:r>
            <a:r>
              <a:rPr lang="en-US" b="1" dirty="0" smtClean="0">
                <a:solidFill>
                  <a:srgbClr val="C00000"/>
                </a:solidFill>
              </a:rPr>
              <a:t>damages computer systems </a:t>
            </a:r>
            <a:r>
              <a:rPr lang="en-US" dirty="0" smtClean="0"/>
              <a:t>and give </a:t>
            </a:r>
            <a:r>
              <a:rPr lang="en-US" b="1" dirty="0" smtClean="0">
                <a:solidFill>
                  <a:srgbClr val="C00000"/>
                </a:solidFill>
              </a:rPr>
              <a:t>limited or full control</a:t>
            </a:r>
            <a:r>
              <a:rPr lang="en-US" dirty="0" smtClean="0"/>
              <a:t> of the systems to the malware creator for the purpose of theft or fraud.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3920" y="5417820"/>
            <a:ext cx="24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 1: Types of Malware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81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F8F3-7E42-AE6A-D2E6-967102AD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365126"/>
            <a:ext cx="10568940" cy="31591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What is Malware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? (Contd.)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507" t="12169" r="1739" b="3400"/>
          <a:stretch/>
        </p:blipFill>
        <p:spPr>
          <a:xfrm>
            <a:off x="464821" y="1407793"/>
            <a:ext cx="10386060" cy="4282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866774"/>
            <a:ext cx="913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Malware programmers develop and use malwares to;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5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3056-DAE7-5543-73FC-D27C45A3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Malware 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Components 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1F4A2C-CA1B-FE44-50D2-ED4D064FD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3" t="15188" r="502" b="-404"/>
          <a:stretch/>
        </p:blipFill>
        <p:spPr>
          <a:xfrm>
            <a:off x="899672" y="1523999"/>
            <a:ext cx="10454128" cy="4701913"/>
          </a:xfrm>
        </p:spPr>
      </p:pic>
      <p:sp>
        <p:nvSpPr>
          <p:cNvPr id="3" name="TextBox 2"/>
          <p:cNvSpPr txBox="1"/>
          <p:nvPr/>
        </p:nvSpPr>
        <p:spPr>
          <a:xfrm>
            <a:off x="838200" y="808716"/>
            <a:ext cx="11137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components of the malware software </a:t>
            </a:r>
            <a:r>
              <a:rPr lang="en-US" b="1" dirty="0" smtClean="0">
                <a:solidFill>
                  <a:srgbClr val="C00000"/>
                </a:solidFill>
              </a:rPr>
              <a:t>depends on the requirements of the malware author </a:t>
            </a:r>
            <a:r>
              <a:rPr lang="en-US" dirty="0" smtClean="0"/>
              <a:t>who designs it for a </a:t>
            </a:r>
          </a:p>
          <a:p>
            <a:r>
              <a:rPr lang="en-US" dirty="0" smtClean="0"/>
              <a:t>Specific target to perform intended tasks.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282440" y="6225913"/>
            <a:ext cx="343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1: Components of Malware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91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C32-2E4D-5431-9218-1AF3545E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93" y="229942"/>
            <a:ext cx="10515600" cy="509518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+mn-lt"/>
              </a:rPr>
              <a:t>Ways for Malware to Enter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CE598A-4294-B206-BF51-E0567426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54081"/>
            <a:ext cx="10529711" cy="4950007"/>
          </a:xfrm>
        </p:spPr>
      </p:pic>
    </p:spTree>
    <p:extLst>
      <p:ext uri="{BB962C8B-B14F-4D97-AF65-F5344CB8AC3E}">
        <p14:creationId xmlns:p14="http://schemas.microsoft.com/office/powerpoint/2010/main" val="190550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D259-D84A-F88F-D639-A064F7AD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84" y="17462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APT(Advanced Persistent Threats)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A408F-CA51-DD6F-D6E1-373FD892F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" t="37557" r="-437" b="126"/>
          <a:stretch/>
        </p:blipFill>
        <p:spPr>
          <a:xfrm>
            <a:off x="773595" y="2103127"/>
            <a:ext cx="10473979" cy="4396733"/>
          </a:xfrm>
        </p:spPr>
      </p:pic>
      <p:sp>
        <p:nvSpPr>
          <p:cNvPr id="3" name="TextBox 2"/>
          <p:cNvSpPr txBox="1"/>
          <p:nvPr/>
        </p:nvSpPr>
        <p:spPr>
          <a:xfrm>
            <a:off x="891540" y="902798"/>
            <a:ext cx="10460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APTs are defined ad a </a:t>
            </a:r>
            <a:r>
              <a:rPr lang="en-US" b="1" dirty="0" smtClean="0">
                <a:solidFill>
                  <a:srgbClr val="C00000"/>
                </a:solidFill>
              </a:rPr>
              <a:t>type of network attack</a:t>
            </a:r>
            <a:r>
              <a:rPr lang="en-US" dirty="0" smtClean="0"/>
              <a:t>, where an attacker gains unauthorized access to a target network and remains undetected for a long period of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main objective behind these attacks is to </a:t>
            </a:r>
            <a:r>
              <a:rPr lang="en-US" b="1" dirty="0" smtClean="0">
                <a:solidFill>
                  <a:srgbClr val="C00000"/>
                </a:solidFill>
              </a:rPr>
              <a:t>obtain sensitive information </a:t>
            </a:r>
            <a:r>
              <a:rPr lang="en-US" dirty="0" smtClean="0"/>
              <a:t>rather than sabotaging the organization and its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6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098E-3B13-15F3-0866-1E259484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50" y="159386"/>
            <a:ext cx="10515600" cy="509518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+mn-lt"/>
              </a:rPr>
              <a:t>APT Characteristics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819F9-FC2C-E5F4-AB05-45292EFEC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371" y="779889"/>
            <a:ext cx="10210739" cy="5225799"/>
          </a:xfrm>
        </p:spPr>
      </p:pic>
    </p:spTree>
    <p:extLst>
      <p:ext uri="{BB962C8B-B14F-4D97-AF65-F5344CB8AC3E}">
        <p14:creationId xmlns:p14="http://schemas.microsoft.com/office/powerpoint/2010/main" val="3945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71A04-3A2B-E44C-4FEC-8007FF085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0" y="845821"/>
            <a:ext cx="9994053" cy="5238890"/>
          </a:xfrm>
        </p:spPr>
      </p:pic>
      <p:sp>
        <p:nvSpPr>
          <p:cNvPr id="2" name="TextBox 1"/>
          <p:cNvSpPr txBox="1"/>
          <p:nvPr/>
        </p:nvSpPr>
        <p:spPr>
          <a:xfrm>
            <a:off x="685800" y="144780"/>
            <a:ext cx="37902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APT </a:t>
            </a:r>
            <a:r>
              <a:rPr lang="en-US" sz="2500" b="1" dirty="0" smtClean="0">
                <a:solidFill>
                  <a:srgbClr val="C00000"/>
                </a:solidFill>
              </a:rPr>
              <a:t>Characteristics(Contd.)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79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4495-1FF5-DDA0-1FEB-3567A404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182246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APT Lifecycle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9A8A9C-2AC1-1636-FB4A-A993C33D9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52008"/>
            <a:ext cx="8666922" cy="4781052"/>
          </a:xfrm>
        </p:spPr>
      </p:pic>
      <p:sp>
        <p:nvSpPr>
          <p:cNvPr id="3" name="TextBox 2"/>
          <p:cNvSpPr txBox="1"/>
          <p:nvPr/>
        </p:nvSpPr>
        <p:spPr>
          <a:xfrm>
            <a:off x="4949190" y="5661660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2: APT Lifecycle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1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189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Broadway</vt:lpstr>
      <vt:lpstr>Calibri</vt:lpstr>
      <vt:lpstr>Calibri Light</vt:lpstr>
      <vt:lpstr>Wingdings</vt:lpstr>
      <vt:lpstr>Office Theme</vt:lpstr>
      <vt:lpstr>Daffodil International University  Dept. of CSE  Information Security</vt:lpstr>
      <vt:lpstr>What is Malware? </vt:lpstr>
      <vt:lpstr>What is Malware? (Contd.) </vt:lpstr>
      <vt:lpstr>Malware Components </vt:lpstr>
      <vt:lpstr>Ways for Malware to Enter </vt:lpstr>
      <vt:lpstr>APT(Advanced Persistent Threats)</vt:lpstr>
      <vt:lpstr>APT Characteristics</vt:lpstr>
      <vt:lpstr>PowerPoint Presentation</vt:lpstr>
      <vt:lpstr>APT Lifecycle </vt:lpstr>
      <vt:lpstr>Best Practices to Defend Against Malware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Daffodil International University  Dept. of CSE  Information Security</dc:title>
  <dc:creator>KOTHA</dc:creator>
  <cp:lastModifiedBy>Windows User</cp:lastModifiedBy>
  <cp:revision>46</cp:revision>
  <dcterms:created xsi:type="dcterms:W3CDTF">2022-08-10T14:29:45Z</dcterms:created>
  <dcterms:modified xsi:type="dcterms:W3CDTF">2022-09-09T10:11:12Z</dcterms:modified>
</cp:coreProperties>
</file>