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2" d="100"/>
          <a:sy n="82" d="100"/>
        </p:scale>
        <p:origin x="30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48276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166382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2705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82801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7415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3189687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73255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74361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76207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BD836-E727-4CBA-A66D-BDF79104D910}"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394288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7BD836-E727-4CBA-A66D-BDF79104D910}"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1680171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BD836-E727-4CBA-A66D-BDF79104D910}" type="datetimeFigureOut">
              <a:rPr lang="en-US" smtClean="0"/>
              <a:t>7/12/2020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93836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7BD836-E727-4CBA-A66D-BDF79104D910}" type="datetimeFigureOut">
              <a:rPr lang="en-US" smtClean="0"/>
              <a:t>7/12/2020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31758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7BD836-E727-4CBA-A66D-BDF79104D910}" type="datetimeFigureOut">
              <a:rPr lang="en-US" smtClean="0"/>
              <a:t>7/12/2020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01764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BD836-E727-4CBA-A66D-BDF79104D910}"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349410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BD836-E727-4CBA-A66D-BDF79104D910}"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7FCD-DD03-448B-B798-89D7AAFB7C48}" type="slidenum">
              <a:rPr lang="en-US" smtClean="0"/>
              <a:t>‹#›</a:t>
            </a:fld>
            <a:endParaRPr lang="en-US"/>
          </a:p>
        </p:txBody>
      </p:sp>
    </p:spTree>
    <p:extLst>
      <p:ext uri="{BB962C8B-B14F-4D97-AF65-F5344CB8AC3E}">
        <p14:creationId xmlns:p14="http://schemas.microsoft.com/office/powerpoint/2010/main" val="2448948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7BD836-E727-4CBA-A66D-BDF79104D910}" type="datetimeFigureOut">
              <a:rPr lang="en-US" smtClean="0"/>
              <a:t>7/12/2020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F97FCD-DD03-448B-B798-89D7AAFB7C48}" type="slidenum">
              <a:rPr lang="en-US" smtClean="0"/>
              <a:t>‹#›</a:t>
            </a:fld>
            <a:endParaRPr lang="en-US"/>
          </a:p>
        </p:txBody>
      </p:sp>
    </p:spTree>
    <p:extLst>
      <p:ext uri="{BB962C8B-B14F-4D97-AF65-F5344CB8AC3E}">
        <p14:creationId xmlns:p14="http://schemas.microsoft.com/office/powerpoint/2010/main" val="1475560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9764"/>
            <a:ext cx="8596668" cy="1139252"/>
          </a:xfrm>
        </p:spPr>
        <p:txBody>
          <a:bodyPr/>
          <a:lstStyle/>
          <a:p>
            <a:pPr algn="ctr"/>
            <a:r>
              <a:rPr lang="en-US" dirty="0"/>
              <a:t>Non tariff barriers</a:t>
            </a:r>
            <a:r>
              <a:rPr lang="en-US" dirty="0" smtClean="0"/>
              <a:t>: VERs</a:t>
            </a:r>
            <a:endParaRPr lang="en-US" dirty="0"/>
          </a:p>
        </p:txBody>
      </p:sp>
      <p:sp>
        <p:nvSpPr>
          <p:cNvPr id="3" name="Content Placeholder 2"/>
          <p:cNvSpPr>
            <a:spLocks noGrp="1"/>
          </p:cNvSpPr>
          <p:nvPr>
            <p:ph idx="1"/>
          </p:nvPr>
        </p:nvSpPr>
        <p:spPr>
          <a:xfrm>
            <a:off x="677334" y="1499017"/>
            <a:ext cx="8596668" cy="4542346"/>
          </a:xfrm>
        </p:spPr>
        <p:txBody>
          <a:bodyPr/>
          <a:lstStyle/>
          <a:p>
            <a:pPr marL="0" indent="0">
              <a:buNone/>
            </a:pPr>
            <a:r>
              <a:rPr lang="en-US" sz="2400" b="1" dirty="0"/>
              <a:t>Voluntary export restrains (VERs)</a:t>
            </a:r>
          </a:p>
          <a:p>
            <a:pPr>
              <a:buFont typeface="Wingdings" panose="05000000000000000000" pitchFamily="2" charset="2"/>
              <a:buChar char="q"/>
            </a:pPr>
            <a:r>
              <a:rPr lang="en-US" dirty="0" smtClean="0"/>
              <a:t>	VERs are bilateral agreements instituted to restrain the rapid growth of 	export of specific products.</a:t>
            </a:r>
          </a:p>
          <a:p>
            <a:pPr>
              <a:buFont typeface="Wingdings" panose="05000000000000000000" pitchFamily="2" charset="2"/>
              <a:buChar char="q"/>
            </a:pPr>
            <a:r>
              <a:rPr lang="en-US" dirty="0" smtClean="0"/>
              <a:t>Essentially, the government of X asks the government of country Y to reduce it’s companies’ exports to country X voluntarily to help the importing country X to protect its domestic industry. </a:t>
            </a:r>
          </a:p>
          <a:p>
            <a:pPr>
              <a:buFont typeface="Courier New" panose="02070309020205020404" pitchFamily="49" charset="0"/>
              <a:buChar char="o"/>
            </a:pPr>
            <a:r>
              <a:rPr lang="en-US" dirty="0"/>
              <a:t> </a:t>
            </a:r>
            <a:r>
              <a:rPr lang="en-US" dirty="0" smtClean="0"/>
              <a:t>	Example, In 1981 Japanese auto producers restrain their export to the USA.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188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9836"/>
            <a:ext cx="8596668" cy="874426"/>
          </a:xfrm>
        </p:spPr>
        <p:txBody>
          <a:bodyPr/>
          <a:lstStyle/>
          <a:p>
            <a:pPr algn="ctr"/>
            <a:r>
              <a:rPr lang="en-US" dirty="0"/>
              <a:t>Non tariff barriers</a:t>
            </a:r>
            <a:r>
              <a:rPr lang="en-US" dirty="0" smtClean="0"/>
              <a:t>: Subsidies</a:t>
            </a:r>
            <a:endParaRPr lang="en-US" dirty="0"/>
          </a:p>
        </p:txBody>
      </p:sp>
      <p:sp>
        <p:nvSpPr>
          <p:cNvPr id="3" name="Content Placeholder 2"/>
          <p:cNvSpPr>
            <a:spLocks noGrp="1"/>
          </p:cNvSpPr>
          <p:nvPr>
            <p:ph idx="1"/>
          </p:nvPr>
        </p:nvSpPr>
        <p:spPr>
          <a:xfrm>
            <a:off x="677334" y="1426071"/>
            <a:ext cx="8596668" cy="3880773"/>
          </a:xfrm>
        </p:spPr>
        <p:txBody>
          <a:bodyPr/>
          <a:lstStyle/>
          <a:p>
            <a:pPr marL="0" indent="0">
              <a:buNone/>
            </a:pPr>
            <a:r>
              <a:rPr lang="en-US" sz="2400" b="1" dirty="0" smtClean="0"/>
              <a:t>Subsidies: </a:t>
            </a:r>
          </a:p>
          <a:p>
            <a:pPr>
              <a:buFont typeface="Wingdings" panose="05000000000000000000" pitchFamily="2" charset="2"/>
              <a:buChar char="q"/>
            </a:pPr>
            <a:r>
              <a:rPr lang="en-US" dirty="0" smtClean="0"/>
              <a:t>	Government may offer subsidies for the domestic firms so that they may 	remain strong in local market.</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73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9863"/>
            <a:ext cx="8596668" cy="749508"/>
          </a:xfrm>
        </p:spPr>
        <p:txBody>
          <a:bodyPr/>
          <a:lstStyle/>
          <a:p>
            <a:r>
              <a:rPr lang="en-US" dirty="0"/>
              <a:t>Non tariff barriers</a:t>
            </a:r>
            <a:r>
              <a:rPr lang="en-US" dirty="0" smtClean="0"/>
              <a:t>: Anti dumping</a:t>
            </a:r>
            <a:endParaRPr lang="en-US" dirty="0"/>
          </a:p>
        </p:txBody>
      </p:sp>
      <p:sp>
        <p:nvSpPr>
          <p:cNvPr id="3" name="Content Placeholder 2"/>
          <p:cNvSpPr>
            <a:spLocks noGrp="1"/>
          </p:cNvSpPr>
          <p:nvPr>
            <p:ph idx="1"/>
          </p:nvPr>
        </p:nvSpPr>
        <p:spPr>
          <a:xfrm>
            <a:off x="677334" y="1244185"/>
            <a:ext cx="8596668" cy="4797178"/>
          </a:xfrm>
        </p:spPr>
        <p:txBody>
          <a:bodyPr>
            <a:normAutofit/>
          </a:bodyPr>
          <a:lstStyle/>
          <a:p>
            <a:pPr marL="0" indent="0">
              <a:buNone/>
            </a:pPr>
            <a:r>
              <a:rPr lang="en-US" sz="2400" b="1" dirty="0" smtClean="0"/>
              <a:t>Anti Dumping:</a:t>
            </a:r>
          </a:p>
          <a:p>
            <a:pPr>
              <a:buFont typeface="Wingdings" panose="05000000000000000000" pitchFamily="2" charset="2"/>
              <a:buChar char="q"/>
            </a:pPr>
            <a:r>
              <a:rPr lang="en-US" dirty="0" smtClean="0"/>
              <a:t>Dumping: Selling goods at foreign market at below their rational market price, or below their cost of production (COP), By doing so, companies unload their excess production to foreign market with the subsidies of the local government is called dumping.</a:t>
            </a:r>
          </a:p>
          <a:p>
            <a:pPr>
              <a:buFont typeface="Wingdings" panose="05000000000000000000" pitchFamily="2" charset="2"/>
              <a:buChar char="q"/>
            </a:pPr>
            <a:r>
              <a:rPr lang="en-US" dirty="0" smtClean="0"/>
              <a:t>Dumping is an unfair trade practice and it causes injuries for domestic industry of importing countries, Anti – dumping are the policies applied by the government of importing countries to protect its local industries from a unfair trade practice. </a:t>
            </a:r>
          </a:p>
          <a:p>
            <a:pPr>
              <a:buFont typeface="Wingdings" panose="05000000000000000000" pitchFamily="2" charset="2"/>
              <a:buChar char="q"/>
            </a:pPr>
            <a:r>
              <a:rPr lang="en-US" sz="1800" dirty="0" smtClean="0"/>
              <a:t>Dumping Margin: Difference between the normal value and export price, If normal value is US$ 110 per kg and export price is US$ 100, dumping margin is US$ 10, </a:t>
            </a:r>
            <a:r>
              <a:rPr lang="en-US" sz="1800" dirty="0" err="1" smtClean="0"/>
              <a:t>i.e</a:t>
            </a:r>
            <a:r>
              <a:rPr lang="en-US" sz="1800" dirty="0" smtClean="0"/>
              <a:t>, 10% of the export price.</a:t>
            </a:r>
          </a:p>
          <a:p>
            <a:pPr marL="0" indent="0">
              <a:buNone/>
            </a:pPr>
            <a:r>
              <a:rPr lang="en-US" dirty="0" smtClean="0"/>
              <a:t>	</a:t>
            </a:r>
            <a:r>
              <a:rPr lang="en-US" dirty="0" err="1"/>
              <a:t>U</a:t>
            </a:r>
            <a:r>
              <a:rPr lang="en-US" dirty="0" err="1" smtClean="0"/>
              <a:t>pto</a:t>
            </a:r>
            <a:r>
              <a:rPr lang="en-US" dirty="0" smtClean="0"/>
              <a:t> 2% of dumping margin would not be considered as dumping.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395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64892"/>
            <a:ext cx="8596668" cy="869429"/>
          </a:xfrm>
        </p:spPr>
        <p:txBody>
          <a:bodyPr>
            <a:normAutofit/>
          </a:bodyPr>
          <a:lstStyle/>
          <a:p>
            <a:pPr algn="ctr"/>
            <a:r>
              <a:rPr lang="en-US" dirty="0"/>
              <a:t>Non tariff barriers</a:t>
            </a:r>
            <a:r>
              <a:rPr lang="en-US" dirty="0" smtClean="0"/>
              <a:t>: Phytosanitary</a:t>
            </a:r>
            <a:endParaRPr lang="en-US" dirty="0"/>
          </a:p>
        </p:txBody>
      </p:sp>
      <p:sp>
        <p:nvSpPr>
          <p:cNvPr id="3" name="Content Placeholder 2"/>
          <p:cNvSpPr>
            <a:spLocks noGrp="1"/>
          </p:cNvSpPr>
          <p:nvPr>
            <p:ph idx="1"/>
          </p:nvPr>
        </p:nvSpPr>
        <p:spPr>
          <a:xfrm>
            <a:off x="677334" y="1454047"/>
            <a:ext cx="8596668" cy="4587316"/>
          </a:xfrm>
        </p:spPr>
        <p:txBody>
          <a:bodyPr/>
          <a:lstStyle/>
          <a:p>
            <a:pPr marL="0" indent="0">
              <a:buNone/>
            </a:pPr>
            <a:r>
              <a:rPr lang="en-US" sz="2000" b="1" dirty="0" smtClean="0"/>
              <a:t> </a:t>
            </a:r>
            <a:r>
              <a:rPr lang="en-US" sz="2400" b="1" dirty="0" err="1" smtClean="0"/>
              <a:t>Phyto</a:t>
            </a:r>
            <a:r>
              <a:rPr lang="en-US" sz="2400" b="1" dirty="0" smtClean="0"/>
              <a:t>-sanitary </a:t>
            </a:r>
          </a:p>
          <a:p>
            <a:pPr>
              <a:buFont typeface="Wingdings" panose="05000000000000000000" pitchFamily="2" charset="2"/>
              <a:buChar char="q"/>
            </a:pPr>
            <a:r>
              <a:rPr lang="en-US" dirty="0" err="1" smtClean="0"/>
              <a:t>Phyto</a:t>
            </a:r>
            <a:r>
              <a:rPr lang="en-US" dirty="0"/>
              <a:t>-</a:t>
            </a:r>
            <a:r>
              <a:rPr lang="en-US" dirty="0" smtClean="0"/>
              <a:t>sanitary measures are taken to protect against risks linked to food safety, animal health and plant protection or prevent or limit damage within the territory of a country, establishment and spread of pests from a foreign country.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39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80</TotalTime>
  <Words>206</Words>
  <Application>Microsoft Office PowerPoint</Application>
  <PresentationFormat>Widescreen</PresentationFormat>
  <Paragraphs>17</Paragraphs>
  <Slides>4</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Courier New</vt:lpstr>
      <vt:lpstr>Trebuchet MS</vt:lpstr>
      <vt:lpstr>Wingdings</vt:lpstr>
      <vt:lpstr>Wingdings 3</vt:lpstr>
      <vt:lpstr>Facet</vt:lpstr>
      <vt:lpstr>Non tariff barriers: VERs</vt:lpstr>
      <vt:lpstr>Non tariff barriers: Subsidies</vt:lpstr>
      <vt:lpstr>Non tariff barriers: Anti dumping</vt:lpstr>
      <vt:lpstr>Non tariff barriers: Phytosanitary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tariff barriers: VERs</dc:title>
  <dc:creator>AlamgirPC</dc:creator>
  <cp:lastModifiedBy>AlamgirPC</cp:lastModifiedBy>
  <cp:revision>5</cp:revision>
  <dcterms:created xsi:type="dcterms:W3CDTF">2020-07-12T09:49:30Z</dcterms:created>
  <dcterms:modified xsi:type="dcterms:W3CDTF">2020-07-12T13:41:11Z</dcterms:modified>
</cp:coreProperties>
</file>