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36" r:id="rId2"/>
    <p:sldId id="258" r:id="rId3"/>
    <p:sldId id="259" r:id="rId4"/>
    <p:sldId id="260" r:id="rId5"/>
    <p:sldId id="316" r:id="rId6"/>
    <p:sldId id="334" r:id="rId7"/>
    <p:sldId id="313" r:id="rId8"/>
    <p:sldId id="327" r:id="rId9"/>
    <p:sldId id="328" r:id="rId10"/>
    <p:sldId id="330" r:id="rId11"/>
    <p:sldId id="331" r:id="rId12"/>
    <p:sldId id="332" r:id="rId13"/>
    <p:sldId id="333" r:id="rId14"/>
    <p:sldId id="335" r:id="rId15"/>
    <p:sldId id="329" r:id="rId16"/>
    <p:sldId id="326" r:id="rId17"/>
    <p:sldId id="323" r:id="rId18"/>
    <p:sldId id="324" r:id="rId19"/>
    <p:sldId id="325" r:id="rId20"/>
    <p:sldId id="264" r:id="rId21"/>
    <p:sldId id="309" r:id="rId22"/>
    <p:sldId id="314" r:id="rId23"/>
    <p:sldId id="311" r:id="rId24"/>
    <p:sldId id="310" r:id="rId25"/>
    <p:sldId id="315" r:id="rId26"/>
    <p:sldId id="312" r:id="rId27"/>
    <p:sldId id="317" r:id="rId28"/>
    <p:sldId id="265" r:id="rId29"/>
    <p:sldId id="266" r:id="rId30"/>
    <p:sldId id="267" r:id="rId31"/>
    <p:sldId id="268" r:id="rId32"/>
    <p:sldId id="269" r:id="rId33"/>
    <p:sldId id="272" r:id="rId34"/>
    <p:sldId id="275" r:id="rId35"/>
    <p:sldId id="273" r:id="rId36"/>
    <p:sldId id="274" r:id="rId37"/>
    <p:sldId id="276" r:id="rId38"/>
    <p:sldId id="277" r:id="rId39"/>
    <p:sldId id="282" r:id="rId40"/>
    <p:sldId id="319" r:id="rId41"/>
    <p:sldId id="278" r:id="rId42"/>
    <p:sldId id="279" r:id="rId43"/>
    <p:sldId id="295" r:id="rId44"/>
    <p:sldId id="318" r:id="rId45"/>
    <p:sldId id="320" r:id="rId46"/>
    <p:sldId id="321" r:id="rId47"/>
    <p:sldId id="322" r:id="rId48"/>
    <p:sldId id="280" r:id="rId49"/>
    <p:sldId id="281" r:id="rId50"/>
    <p:sldId id="283" r:id="rId51"/>
    <p:sldId id="286" r:id="rId52"/>
    <p:sldId id="287" r:id="rId53"/>
    <p:sldId id="288" r:id="rId54"/>
    <p:sldId id="289" r:id="rId55"/>
    <p:sldId id="290" r:id="rId56"/>
    <p:sldId id="293" r:id="rId57"/>
    <p:sldId id="297" r:id="rId58"/>
    <p:sldId id="298" r:id="rId59"/>
    <p:sldId id="299" r:id="rId60"/>
    <p:sldId id="30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54" autoAdjust="0"/>
  </p:normalViewPr>
  <p:slideViewPr>
    <p:cSldViewPr snapToGrid="0">
      <p:cViewPr varScale="1">
        <p:scale>
          <a:sx n="59" d="100"/>
          <a:sy n="59" d="100"/>
        </p:scale>
        <p:origin x="11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Sheet1!$A$2:$A$11</c:f>
              <c:strCache>
                <c:ptCount val="10"/>
                <c:pt idx="0">
                  <c:v>China</c:v>
                </c:pt>
                <c:pt idx="1">
                  <c:v>USA</c:v>
                </c:pt>
                <c:pt idx="2">
                  <c:v>Germany</c:v>
                </c:pt>
                <c:pt idx="3">
                  <c:v>UK</c:v>
                </c:pt>
                <c:pt idx="4">
                  <c:v>Japan</c:v>
                </c:pt>
                <c:pt idx="5">
                  <c:v>France</c:v>
                </c:pt>
                <c:pt idx="6">
                  <c:v>Netharlands</c:v>
                </c:pt>
                <c:pt idx="7">
                  <c:v>South Korea</c:v>
                </c:pt>
                <c:pt idx="8">
                  <c:v>Russia</c:v>
                </c:pt>
                <c:pt idx="9">
                  <c:v>Italy</c:v>
                </c:pt>
              </c:strCache>
            </c:strRef>
          </c:cat>
          <c:val>
            <c:numRef>
              <c:f>Sheet1!$B$2:$B$11</c:f>
              <c:numCache>
                <c:formatCode>General</c:formatCode>
                <c:ptCount val="10"/>
                <c:pt idx="0">
                  <c:v>2210</c:v>
                </c:pt>
                <c:pt idx="1">
                  <c:v>1575</c:v>
                </c:pt>
                <c:pt idx="2">
                  <c:v>1493</c:v>
                </c:pt>
                <c:pt idx="3">
                  <c:v>813.2</c:v>
                </c:pt>
                <c:pt idx="4">
                  <c:v>697</c:v>
                </c:pt>
                <c:pt idx="5">
                  <c:v>578.6</c:v>
                </c:pt>
                <c:pt idx="6">
                  <c:v>576.9</c:v>
                </c:pt>
                <c:pt idx="7">
                  <c:v>557.29999999999995</c:v>
                </c:pt>
                <c:pt idx="8">
                  <c:v>515</c:v>
                </c:pt>
                <c:pt idx="9">
                  <c:v>474</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Sheet1!$A$2:$A$11</c:f>
              <c:strCache>
                <c:ptCount val="10"/>
                <c:pt idx="0">
                  <c:v>United States</c:v>
                </c:pt>
                <c:pt idx="1">
                  <c:v>China</c:v>
                </c:pt>
                <c:pt idx="2">
                  <c:v>Germany</c:v>
                </c:pt>
                <c:pt idx="3">
                  <c:v>United kingdom</c:v>
                </c:pt>
                <c:pt idx="4">
                  <c:v>Japan</c:v>
                </c:pt>
                <c:pt idx="5">
                  <c:v>France</c:v>
                </c:pt>
                <c:pt idx="6">
                  <c:v>Hong kong</c:v>
                </c:pt>
                <c:pt idx="7">
                  <c:v>South Korea</c:v>
                </c:pt>
                <c:pt idx="8">
                  <c:v>Netharlands</c:v>
                </c:pt>
                <c:pt idx="9">
                  <c:v>Canada</c:v>
                </c:pt>
              </c:strCache>
            </c:strRef>
          </c:cat>
          <c:val>
            <c:numRef>
              <c:f>Sheet1!$B$2:$B$11</c:f>
              <c:numCache>
                <c:formatCode>General</c:formatCode>
                <c:ptCount val="10"/>
                <c:pt idx="0">
                  <c:v>2273</c:v>
                </c:pt>
                <c:pt idx="1">
                  <c:v>1950</c:v>
                </c:pt>
                <c:pt idx="2">
                  <c:v>1233</c:v>
                </c:pt>
                <c:pt idx="3">
                  <c:v>782.5</c:v>
                </c:pt>
                <c:pt idx="4">
                  <c:v>766.6</c:v>
                </c:pt>
                <c:pt idx="5">
                  <c:v>659.8</c:v>
                </c:pt>
                <c:pt idx="6">
                  <c:v>520.6</c:v>
                </c:pt>
                <c:pt idx="7">
                  <c:v>516.6</c:v>
                </c:pt>
                <c:pt idx="8">
                  <c:v>511</c:v>
                </c:pt>
                <c:pt idx="9">
                  <c:v>471</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313844827367642E-2"/>
          <c:y val="4.3650793650793669E-2"/>
          <c:w val="0.9206566328967335"/>
          <c:h val="0.82466941632295965"/>
        </c:manualLayout>
      </c:layout>
      <c:bar3DChart>
        <c:barDir val="col"/>
        <c:grouping val="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dLbl>
              <c:idx val="0"/>
              <c:layout>
                <c:manualLayout>
                  <c:x val="1.3888888888888897E-2"/>
                  <c:y val="-0.2896825396825398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888888888888857E-2"/>
                  <c:y val="-0.3293650793650795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888888888888897E-2"/>
                  <c:y val="-0.3293650793650796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3888888888888897E-2"/>
                  <c:y val="-0.3293650793650795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518518518518524E-2"/>
                  <c:y val="-0.42460317460317465"/>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2010-11</c:v>
                </c:pt>
                <c:pt idx="1">
                  <c:v>2011-12</c:v>
                </c:pt>
                <c:pt idx="2">
                  <c:v>2012-13</c:v>
                </c:pt>
                <c:pt idx="3">
                  <c:v>2013-14</c:v>
                </c:pt>
                <c:pt idx="4">
                  <c:v>2014-15</c:v>
                </c:pt>
              </c:strCache>
            </c:strRef>
          </c:cat>
          <c:val>
            <c:numRef>
              <c:f>Sheet1!$B$2:$B$6</c:f>
              <c:numCache>
                <c:formatCode>General</c:formatCode>
                <c:ptCount val="5"/>
                <c:pt idx="0">
                  <c:v>46</c:v>
                </c:pt>
                <c:pt idx="1">
                  <c:v>49.120000000000012</c:v>
                </c:pt>
                <c:pt idx="2">
                  <c:v>49.83</c:v>
                </c:pt>
                <c:pt idx="3">
                  <c:v>50.63</c:v>
                </c:pt>
                <c:pt idx="4">
                  <c:v>71.19</c:v>
                </c:pt>
              </c:numCache>
            </c:numRef>
          </c:val>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2010-11</c:v>
                </c:pt>
                <c:pt idx="1">
                  <c:v>2011-12</c:v>
                </c:pt>
                <c:pt idx="2">
                  <c:v>2012-13</c:v>
                </c:pt>
                <c:pt idx="3">
                  <c:v>2013-14</c:v>
                </c:pt>
                <c:pt idx="4">
                  <c:v>2014-15</c:v>
                </c:pt>
              </c:strCache>
            </c:strRef>
          </c:cat>
          <c:val>
            <c:numRef>
              <c:f>Sheet1!$C$2:$C$6</c:f>
              <c:numCache>
                <c:formatCode>General</c:formatCode>
                <c:ptCount val="5"/>
              </c:numCache>
            </c:numRef>
          </c:val>
        </c:ser>
        <c:ser>
          <c:idx val="2"/>
          <c:order val="2"/>
          <c:tx>
            <c:strRef>
              <c:f>Sheet1!$D$1</c:f>
              <c:strCache>
                <c:ptCount val="1"/>
                <c:pt idx="0">
                  <c:v>Series 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2010-11</c:v>
                </c:pt>
                <c:pt idx="1">
                  <c:v>2011-12</c:v>
                </c:pt>
                <c:pt idx="2">
                  <c:v>2012-13</c:v>
                </c:pt>
                <c:pt idx="3">
                  <c:v>2013-14</c:v>
                </c:pt>
                <c:pt idx="4">
                  <c:v>2014-15</c:v>
                </c:pt>
              </c:strCache>
            </c:strRef>
          </c:cat>
          <c:val>
            <c:numRef>
              <c:f>Sheet1!$D$2:$D$6</c:f>
              <c:numCache>
                <c:formatCode>General</c:formatCode>
                <c:ptCount val="5"/>
              </c:numCache>
            </c:numRef>
          </c:val>
        </c:ser>
        <c:dLbls>
          <c:showLegendKey val="0"/>
          <c:showVal val="1"/>
          <c:showCatName val="0"/>
          <c:showSerName val="0"/>
          <c:showPercent val="0"/>
          <c:showBubbleSize val="0"/>
        </c:dLbls>
        <c:gapWidth val="150"/>
        <c:shape val="box"/>
        <c:axId val="-144615328"/>
        <c:axId val="-350042032"/>
        <c:axId val="0"/>
      </c:bar3DChart>
      <c:catAx>
        <c:axId val="-14461532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b="1">
                    <a:solidFill>
                      <a:schemeClr val="bg1"/>
                    </a:solidFill>
                  </a:rPr>
                  <a:t>fiscal</a:t>
                </a:r>
                <a:r>
                  <a:rPr lang="en-US" b="1" baseline="0">
                    <a:solidFill>
                      <a:schemeClr val="bg1"/>
                    </a:solidFill>
                  </a:rPr>
                  <a:t> year</a:t>
                </a:r>
                <a:endParaRPr lang="en-US" b="1">
                  <a:solidFill>
                    <a:schemeClr val="bg1"/>
                  </a:solidFill>
                </a:endParaRP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baseline="0">
                <a:ln/>
                <a:solidFill>
                  <a:schemeClr val="accent4"/>
                </a:solidFill>
                <a:effectLst/>
                <a:latin typeface="+mn-lt"/>
                <a:ea typeface="+mn-ea"/>
                <a:cs typeface="+mn-cs"/>
              </a:defRPr>
            </a:pPr>
            <a:endParaRPr lang="en-US"/>
          </a:p>
        </c:txPr>
        <c:crossAx val="-350042032"/>
        <c:crosses val="autoZero"/>
        <c:auto val="1"/>
        <c:lblAlgn val="ctr"/>
        <c:lblOffset val="100"/>
        <c:noMultiLvlLbl val="0"/>
      </c:catAx>
      <c:valAx>
        <c:axId val="-350042032"/>
        <c:scaling>
          <c:orientation val="minMax"/>
          <c:max val="80"/>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solidFill>
                      <a:schemeClr val="bg1"/>
                    </a:solidFill>
                  </a:rPr>
                  <a:t>Billion</a:t>
                </a:r>
                <a:r>
                  <a:rPr lang="en-US" baseline="0">
                    <a:solidFill>
                      <a:schemeClr val="bg1"/>
                    </a:solidFill>
                  </a:rPr>
                  <a:t> Tk</a:t>
                </a:r>
                <a:endParaRPr lang="en-US">
                  <a:solidFill>
                    <a:schemeClr val="bg1"/>
                  </a:solidFill>
                </a:endParaRP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cap="none" spc="0" baseline="0">
                <a:ln/>
                <a:solidFill>
                  <a:schemeClr val="accent4"/>
                </a:solidFill>
                <a:effectLst/>
                <a:latin typeface="+mn-lt"/>
                <a:ea typeface="+mn-ea"/>
                <a:cs typeface="+mn-cs"/>
              </a:defRPr>
            </a:pPr>
            <a:endParaRPr lang="en-US"/>
          </a:p>
        </c:txPr>
        <c:crossAx val="-14461532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47915-2F09-42AC-8A8B-FC604EAA656F}" type="datetimeFigureOut">
              <a:rPr lang="en-US" smtClean="0"/>
              <a:pPr/>
              <a:t>8/22/2020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8A9CB-7ABE-45BB-80FF-ADED0509B7C2}" type="slidenum">
              <a:rPr lang="en-US" smtClean="0"/>
              <a:pPr/>
              <a:t>‹#›</a:t>
            </a:fld>
            <a:endParaRPr lang="en-US"/>
          </a:p>
        </p:txBody>
      </p:sp>
    </p:spTree>
    <p:extLst>
      <p:ext uri="{BB962C8B-B14F-4D97-AF65-F5344CB8AC3E}">
        <p14:creationId xmlns:p14="http://schemas.microsoft.com/office/powerpoint/2010/main" val="8779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14</a:t>
            </a:fld>
            <a:endParaRPr lang="en-US"/>
          </a:p>
        </p:txBody>
      </p:sp>
    </p:spTree>
    <p:extLst>
      <p:ext uri="{BB962C8B-B14F-4D97-AF65-F5344CB8AC3E}">
        <p14:creationId xmlns:p14="http://schemas.microsoft.com/office/powerpoint/2010/main" val="178091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29</a:t>
            </a:fld>
            <a:endParaRPr lang="en-US"/>
          </a:p>
        </p:txBody>
      </p:sp>
    </p:spTree>
    <p:extLst>
      <p:ext uri="{BB962C8B-B14F-4D97-AF65-F5344CB8AC3E}">
        <p14:creationId xmlns:p14="http://schemas.microsoft.com/office/powerpoint/2010/main" val="390805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32</a:t>
            </a:fld>
            <a:endParaRPr lang="en-US"/>
          </a:p>
        </p:txBody>
      </p:sp>
    </p:spTree>
    <p:extLst>
      <p:ext uri="{BB962C8B-B14F-4D97-AF65-F5344CB8AC3E}">
        <p14:creationId xmlns:p14="http://schemas.microsoft.com/office/powerpoint/2010/main" val="141562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34</a:t>
            </a:fld>
            <a:endParaRPr lang="en-US"/>
          </a:p>
        </p:txBody>
      </p:sp>
    </p:spTree>
    <p:extLst>
      <p:ext uri="{BB962C8B-B14F-4D97-AF65-F5344CB8AC3E}">
        <p14:creationId xmlns:p14="http://schemas.microsoft.com/office/powerpoint/2010/main" val="73759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41</a:t>
            </a:fld>
            <a:endParaRPr lang="en-US"/>
          </a:p>
        </p:txBody>
      </p:sp>
    </p:spTree>
    <p:extLst>
      <p:ext uri="{BB962C8B-B14F-4D97-AF65-F5344CB8AC3E}">
        <p14:creationId xmlns:p14="http://schemas.microsoft.com/office/powerpoint/2010/main" val="159190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55</a:t>
            </a:fld>
            <a:endParaRPr lang="en-US"/>
          </a:p>
        </p:txBody>
      </p:sp>
    </p:spTree>
    <p:extLst>
      <p:ext uri="{BB962C8B-B14F-4D97-AF65-F5344CB8AC3E}">
        <p14:creationId xmlns:p14="http://schemas.microsoft.com/office/powerpoint/2010/main" val="403115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56</a:t>
            </a:fld>
            <a:endParaRPr lang="en-US"/>
          </a:p>
        </p:txBody>
      </p:sp>
    </p:spTree>
    <p:extLst>
      <p:ext uri="{BB962C8B-B14F-4D97-AF65-F5344CB8AC3E}">
        <p14:creationId xmlns:p14="http://schemas.microsoft.com/office/powerpoint/2010/main" val="294086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71940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01113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441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08766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085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22753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4441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2361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48369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98576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27A286-BFE8-4F33-B0AE-E1688072AB79}" type="datetimeFigureOut">
              <a:rPr lang="en-US" smtClean="0"/>
              <a:pPr/>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90566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27A286-BFE8-4F33-B0AE-E1688072AB79}" type="datetimeFigureOut">
              <a:rPr lang="en-US" smtClean="0"/>
              <a:pPr/>
              <a:t>8/22/2020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63234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27A286-BFE8-4F33-B0AE-E1688072AB79}" type="datetimeFigureOut">
              <a:rPr lang="en-US" smtClean="0"/>
              <a:pPr/>
              <a:t>8/22/2020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0762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A286-BFE8-4F33-B0AE-E1688072AB79}" type="datetimeFigureOut">
              <a:rPr lang="en-US" smtClean="0"/>
              <a:pPr/>
              <a:t>8/22/2020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60173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54837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02303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27A286-BFE8-4F33-B0AE-E1688072AB79}" type="datetimeFigureOut">
              <a:rPr lang="en-US" smtClean="0"/>
              <a:pPr/>
              <a:t>8/22/2020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7D0EE2-B4A6-4983-9AA1-F4247562FB71}" type="slidenum">
              <a:rPr lang="en-US" smtClean="0"/>
              <a:pPr/>
              <a:t>‹#›</a:t>
            </a:fld>
            <a:endParaRPr lang="en-US"/>
          </a:p>
        </p:txBody>
      </p:sp>
    </p:spTree>
    <p:extLst>
      <p:ext uri="{BB962C8B-B14F-4D97-AF65-F5344CB8AC3E}">
        <p14:creationId xmlns:p14="http://schemas.microsoft.com/office/powerpoint/2010/main" val="320673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ublic.tableau.com/views/GlobalShareofGarmentExportsin2014/Dashboard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71" y="66500"/>
            <a:ext cx="8596668" cy="751114"/>
          </a:xfrm>
        </p:spPr>
        <p:txBody>
          <a:bodyPr/>
          <a:lstStyle/>
          <a:p>
            <a:r>
              <a:rPr lang="en-US" dirty="0" smtClean="0"/>
              <a:t>Raw Material of Textiles: Fibers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20" y="654625"/>
            <a:ext cx="9311993" cy="5945677"/>
          </a:xfrm>
        </p:spPr>
      </p:pic>
    </p:spTree>
    <p:extLst>
      <p:ext uri="{BB962C8B-B14F-4D97-AF65-F5344CB8AC3E}">
        <p14:creationId xmlns:p14="http://schemas.microsoft.com/office/powerpoint/2010/main" val="202638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8718831" cy="849086"/>
          </a:xfrm>
        </p:spPr>
        <p:txBody>
          <a:bodyPr/>
          <a:lstStyle/>
          <a:p>
            <a:pPr algn="ctr"/>
            <a:r>
              <a:rPr lang="en-US" dirty="0"/>
              <a:t>Cotton and </a:t>
            </a:r>
            <a:r>
              <a:rPr lang="en-US" dirty="0" smtClean="0"/>
              <a:t>Bangladesh: Production</a:t>
            </a:r>
            <a:endParaRPr lang="en-US" dirty="0"/>
          </a:p>
        </p:txBody>
      </p:sp>
      <p:sp>
        <p:nvSpPr>
          <p:cNvPr id="3" name="Content Placeholder 2"/>
          <p:cNvSpPr>
            <a:spLocks noGrp="1"/>
          </p:cNvSpPr>
          <p:nvPr>
            <p:ph idx="1"/>
          </p:nvPr>
        </p:nvSpPr>
        <p:spPr>
          <a:xfrm>
            <a:off x="677334" y="849087"/>
            <a:ext cx="8596668" cy="5192276"/>
          </a:xfrm>
        </p:spPr>
        <p:txBody>
          <a:bodyPr>
            <a:normAutofit/>
          </a:bodyPr>
          <a:lstStyle/>
          <a:p>
            <a:r>
              <a:rPr lang="en-US" sz="2000" dirty="0"/>
              <a:t>In 2017/2018, Bangladesh imported 8.28 million bales of cotton </a:t>
            </a:r>
            <a:endParaRPr lang="en-US" sz="2000" dirty="0" smtClean="0"/>
          </a:p>
          <a:p>
            <a:r>
              <a:rPr lang="en-US" sz="2000" dirty="0" smtClean="0"/>
              <a:t>The </a:t>
            </a:r>
            <a:r>
              <a:rPr lang="en-US" sz="2000" dirty="0"/>
              <a:t>country produced 1.65 lakh bales of cotton </a:t>
            </a:r>
            <a:r>
              <a:rPr lang="en-US" sz="2000" dirty="0" smtClean="0"/>
              <a:t>2017/2018 </a:t>
            </a:r>
            <a:r>
              <a:rPr lang="en-US" sz="2000" dirty="0"/>
              <a:t>fiscal year, which is less than 3 percent of the annual demand for 10 million bales.</a:t>
            </a:r>
          </a:p>
          <a:p>
            <a:r>
              <a:rPr lang="en-US" sz="2000" dirty="0" smtClean="0"/>
              <a:t>In 2016/2017, Cotton </a:t>
            </a:r>
            <a:r>
              <a:rPr lang="en-US" sz="2000" dirty="0"/>
              <a:t>is grown in around 42 thousand hectares of land with a yearly production of nearly </a:t>
            </a:r>
            <a:r>
              <a:rPr lang="en-US" sz="2000" dirty="0" smtClean="0"/>
              <a:t>1.5 lakh bales </a:t>
            </a:r>
            <a:r>
              <a:rPr lang="en-US" sz="2000" dirty="0"/>
              <a:t>which is only 3 percent of the total quantity demanded by the textile and garments industries of Bangladesh</a:t>
            </a:r>
            <a:r>
              <a:rPr lang="en-US" sz="2000" dirty="0" smtClean="0"/>
              <a:t>.</a:t>
            </a:r>
          </a:p>
          <a:p>
            <a:r>
              <a:rPr lang="en-US" sz="2000" dirty="0"/>
              <a:t> In order to bump up local production, state-run Cotton Development Board is looking for new farming lands in hilly and swamp areas in various districts along with the existing farming areas in </a:t>
            </a:r>
            <a:r>
              <a:rPr lang="en-US" sz="2000" dirty="0" err="1"/>
              <a:t>Jashore</a:t>
            </a:r>
            <a:r>
              <a:rPr lang="en-US" sz="2000" dirty="0"/>
              <a:t>, </a:t>
            </a:r>
            <a:r>
              <a:rPr lang="en-US" sz="2000" dirty="0" err="1"/>
              <a:t>Rangpur</a:t>
            </a:r>
            <a:r>
              <a:rPr lang="en-US" sz="2000" dirty="0"/>
              <a:t>, </a:t>
            </a:r>
            <a:r>
              <a:rPr lang="en-US" sz="2000" dirty="0" err="1"/>
              <a:t>Dinajpur</a:t>
            </a:r>
            <a:r>
              <a:rPr lang="en-US" sz="2000" dirty="0"/>
              <a:t>, </a:t>
            </a:r>
            <a:r>
              <a:rPr lang="en-US" sz="2000" dirty="0" err="1"/>
              <a:t>Rajshahi</a:t>
            </a:r>
            <a:r>
              <a:rPr lang="en-US" sz="2000" dirty="0"/>
              <a:t>, </a:t>
            </a:r>
            <a:r>
              <a:rPr lang="en-US" sz="2000" dirty="0" err="1"/>
              <a:t>Gazipur</a:t>
            </a:r>
            <a:r>
              <a:rPr lang="en-US" sz="2000" dirty="0"/>
              <a:t> and </a:t>
            </a:r>
            <a:r>
              <a:rPr lang="en-US" sz="2000" dirty="0" err="1"/>
              <a:t>Mymensingh</a:t>
            </a:r>
            <a:r>
              <a:rPr lang="en-US" sz="2000" dirty="0" smtClean="0"/>
              <a:t>.</a:t>
            </a:r>
            <a:endParaRPr lang="en-US" sz="2000" dirty="0"/>
          </a:p>
        </p:txBody>
      </p:sp>
    </p:spTree>
    <p:extLst>
      <p:ext uri="{BB962C8B-B14F-4D97-AF65-F5344CB8AC3E}">
        <p14:creationId xmlns:p14="http://schemas.microsoft.com/office/powerpoint/2010/main" val="16270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783771"/>
          </a:xfrm>
        </p:spPr>
        <p:txBody>
          <a:bodyPr/>
          <a:lstStyle/>
          <a:p>
            <a:pPr algn="ctr"/>
            <a:r>
              <a:rPr lang="en-US" dirty="0"/>
              <a:t>Cotton and </a:t>
            </a:r>
            <a:r>
              <a:rPr lang="en-US" dirty="0" smtClean="0"/>
              <a:t>Bangladesh: Production</a:t>
            </a:r>
            <a:endParaRPr lang="en-US" dirty="0"/>
          </a:p>
        </p:txBody>
      </p:sp>
      <p:sp>
        <p:nvSpPr>
          <p:cNvPr id="3" name="Content Placeholder 2"/>
          <p:cNvSpPr>
            <a:spLocks noGrp="1"/>
          </p:cNvSpPr>
          <p:nvPr>
            <p:ph idx="1"/>
          </p:nvPr>
        </p:nvSpPr>
        <p:spPr>
          <a:xfrm>
            <a:off x="677334" y="963386"/>
            <a:ext cx="8596668" cy="5388219"/>
          </a:xfrm>
        </p:spPr>
        <p:txBody>
          <a:bodyPr/>
          <a:lstStyle/>
          <a:p>
            <a:r>
              <a:rPr lang="en-US" dirty="0"/>
              <a:t> </a:t>
            </a:r>
            <a:r>
              <a:rPr lang="en-US" sz="2000" dirty="0"/>
              <a:t>The board hopes to produce 2.5 lakh bales of cotton by 2021, which will meet nearly 5-7 percent of the local consumption.</a:t>
            </a:r>
          </a:p>
          <a:p>
            <a:r>
              <a:rPr lang="en-US" sz="2000" dirty="0"/>
              <a:t>Bangladesh’s cotton imports will continue to be commensurate with the expansion in spinning, according to the latest report of the United States Department of Agriculture.</a:t>
            </a:r>
          </a:p>
          <a:p>
            <a:pPr marL="0" indent="0">
              <a:buNone/>
            </a:pPr>
            <a:endParaRPr lang="en-US" sz="2000" dirty="0"/>
          </a:p>
          <a:p>
            <a:r>
              <a:rPr lang="en-US" sz="2000" dirty="0"/>
              <a:t> About 97% of the total requirements are managed by importing raw cotton from Uzbekistan, India, Pakistan, Turkmenistan and some cotton growing Sub-Saharan (African) countries. It is thus obvious that Bangladesh needs an all out effort to expand the cotton production very rapidly</a:t>
            </a:r>
            <a:r>
              <a:rPr lang="en-US" sz="2000" dirty="0" smtClean="0"/>
              <a:t>.</a:t>
            </a:r>
          </a:p>
          <a:p>
            <a:endParaRPr lang="en-US" sz="2000" dirty="0"/>
          </a:p>
          <a:p>
            <a:pPr marL="0" indent="0">
              <a:buNone/>
            </a:pPr>
            <a:r>
              <a:rPr lang="en-US" dirty="0" smtClean="0"/>
              <a:t>&lt;</a:t>
            </a:r>
            <a:r>
              <a:rPr lang="en-US" dirty="0"/>
              <a:t>&lt;https://www.thedailystar.net/business/news/bangladesh-now-depends-less-india-cotton-1743343&gt;</a:t>
            </a:r>
          </a:p>
          <a:p>
            <a:pPr marL="0" indent="0">
              <a:buNone/>
            </a:pPr>
            <a:r>
              <a:rPr lang="en-US" dirty="0" smtClean="0"/>
              <a:t>&gt;</a:t>
            </a:r>
            <a:endParaRPr lang="en-US" dirty="0"/>
          </a:p>
        </p:txBody>
      </p:sp>
    </p:spTree>
    <p:extLst>
      <p:ext uri="{BB962C8B-B14F-4D97-AF65-F5344CB8AC3E}">
        <p14:creationId xmlns:p14="http://schemas.microsoft.com/office/powerpoint/2010/main" val="1375317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061357"/>
          </a:xfrm>
        </p:spPr>
        <p:txBody>
          <a:bodyPr>
            <a:normAutofit fontScale="90000"/>
          </a:bodyPr>
          <a:lstStyle/>
          <a:p>
            <a:pPr algn="ctr"/>
            <a:r>
              <a:rPr lang="en-US" dirty="0"/>
              <a:t>Cotton and </a:t>
            </a:r>
            <a:r>
              <a:rPr lang="en-US" dirty="0" smtClean="0"/>
              <a:t>Bangladesh: Outsourcing 2017/2018</a:t>
            </a:r>
            <a:endParaRPr lang="en-US" dirty="0"/>
          </a:p>
        </p:txBody>
      </p:sp>
      <p:pic>
        <p:nvPicPr>
          <p:cNvPr id="1026" name="Picture 2" descr="https://assetsds.cdnedge.bluemix.net/sites/default/files/styles/very_big_1/public/feature/images/african_nations.jpg?itok=KiOMzF5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596" y="1372053"/>
            <a:ext cx="796614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39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914401"/>
          </a:xfrm>
        </p:spPr>
        <p:txBody>
          <a:bodyPr>
            <a:normAutofit fontScale="90000"/>
          </a:bodyPr>
          <a:lstStyle/>
          <a:p>
            <a:pPr algn="ctr"/>
            <a:r>
              <a:rPr lang="en-US" dirty="0"/>
              <a:t>Cotton and Bangladesh: Outsourcing 2017/2018</a:t>
            </a:r>
          </a:p>
        </p:txBody>
      </p:sp>
      <p:sp>
        <p:nvSpPr>
          <p:cNvPr id="3" name="Content Placeholder 2"/>
          <p:cNvSpPr>
            <a:spLocks noGrp="1"/>
          </p:cNvSpPr>
          <p:nvPr>
            <p:ph idx="1"/>
          </p:nvPr>
        </p:nvSpPr>
        <p:spPr>
          <a:xfrm>
            <a:off x="677334" y="1077685"/>
            <a:ext cx="8596668" cy="4963677"/>
          </a:xfrm>
        </p:spPr>
        <p:txBody>
          <a:bodyPr>
            <a:normAutofit/>
          </a:bodyPr>
          <a:lstStyle/>
          <a:p>
            <a:r>
              <a:rPr lang="en-US" dirty="0"/>
              <a:t>African nations have surpassed India to become the largest source of cotton for Bangladesh as local spinners and millers look to cut down their dependence on a single source for their vital raw material</a:t>
            </a:r>
            <a:r>
              <a:rPr lang="en-US" dirty="0" smtClean="0"/>
              <a:t>.</a:t>
            </a:r>
            <a:endParaRPr lang="en-US" dirty="0"/>
          </a:p>
          <a:p>
            <a:r>
              <a:rPr lang="en-US" smtClean="0"/>
              <a:t>In the </a:t>
            </a:r>
            <a:r>
              <a:rPr lang="en-US" smtClean="0"/>
              <a:t>FY 2017/2018, </a:t>
            </a:r>
            <a:r>
              <a:rPr lang="en-US" dirty="0"/>
              <a:t>Bangladesh, the largest importer of cotton in the world, met 37.06 percent of its requirement for the white </a:t>
            </a:r>
            <a:r>
              <a:rPr lang="en-US" dirty="0" err="1"/>
              <a:t>fibre</a:t>
            </a:r>
            <a:r>
              <a:rPr lang="en-US" dirty="0"/>
              <a:t> from East and West African countries</a:t>
            </a:r>
            <a:r>
              <a:rPr lang="en-US" dirty="0" smtClean="0"/>
              <a:t>.</a:t>
            </a:r>
            <a:endParaRPr lang="en-US" dirty="0"/>
          </a:p>
          <a:p>
            <a:r>
              <a:rPr lang="en-US" dirty="0"/>
              <a:t>India accounted for 26.12 percent of the total cotton imports, down from more than </a:t>
            </a:r>
            <a:r>
              <a:rPr lang="en-US" b="1" dirty="0"/>
              <a:t>60 percent </a:t>
            </a:r>
            <a:r>
              <a:rPr lang="en-US" dirty="0"/>
              <a:t>two years ago, according to data from the Bangladesh Textile Mills Association (BTMA</a:t>
            </a:r>
            <a:r>
              <a:rPr lang="en-US" dirty="0" smtClean="0"/>
              <a:t>).</a:t>
            </a:r>
            <a:endParaRPr lang="en-US" dirty="0"/>
          </a:p>
          <a:p>
            <a:r>
              <a:rPr lang="en-US" dirty="0"/>
              <a:t>Last year (FY 2017/2018), </a:t>
            </a:r>
            <a:r>
              <a:rPr lang="en-US" dirty="0" smtClean="0"/>
              <a:t>11.35 </a:t>
            </a:r>
            <a:r>
              <a:rPr lang="en-US" dirty="0"/>
              <a:t>percent of the cotton came from the CIS (Commonwealth of Independent States) countries, 11.14 percent from the US, 4.65 percent from Australia and 9.65 percent from the rest of the world.</a:t>
            </a:r>
          </a:p>
          <a:p>
            <a:endParaRPr lang="en-US" dirty="0"/>
          </a:p>
        </p:txBody>
      </p:sp>
    </p:spTree>
    <p:extLst>
      <p:ext uri="{BB962C8B-B14F-4D97-AF65-F5344CB8AC3E}">
        <p14:creationId xmlns:p14="http://schemas.microsoft.com/office/powerpoint/2010/main" val="3453689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453243"/>
          </a:xfrm>
        </p:spPr>
        <p:txBody>
          <a:bodyPr>
            <a:normAutofit/>
          </a:bodyPr>
          <a:lstStyle/>
          <a:p>
            <a:pPr algn="ctr"/>
            <a:r>
              <a:rPr lang="en-US" sz="2800" dirty="0"/>
              <a:t>Cotton and Bangladesh: </a:t>
            </a:r>
            <a:r>
              <a:rPr lang="en-US" sz="2800" dirty="0" smtClean="0"/>
              <a:t> Causes of Shifting from India to Africa in 2017/2018</a:t>
            </a:r>
            <a:endParaRPr lang="en-US" sz="2800" dirty="0"/>
          </a:p>
        </p:txBody>
      </p:sp>
      <p:sp>
        <p:nvSpPr>
          <p:cNvPr id="3" name="Content Placeholder 2"/>
          <p:cNvSpPr>
            <a:spLocks noGrp="1"/>
          </p:cNvSpPr>
          <p:nvPr>
            <p:ph idx="1"/>
          </p:nvPr>
        </p:nvSpPr>
        <p:spPr>
          <a:xfrm>
            <a:off x="677334" y="1077685"/>
            <a:ext cx="9152466" cy="5780315"/>
          </a:xfrm>
        </p:spPr>
        <p:txBody>
          <a:bodyPr>
            <a:normAutofit/>
          </a:bodyPr>
          <a:lstStyle/>
          <a:p>
            <a:r>
              <a:rPr lang="en-US" sz="2000" dirty="0" smtClean="0"/>
              <a:t> </a:t>
            </a:r>
            <a:r>
              <a:rPr lang="en-US" sz="2000" dirty="0"/>
              <a:t>The low quality of the Indian cotton is the main reason behind the falling imports from the </a:t>
            </a:r>
            <a:r>
              <a:rPr lang="en-US" sz="2000" dirty="0" smtClean="0"/>
              <a:t>neighboring </a:t>
            </a:r>
            <a:r>
              <a:rPr lang="en-US" sz="2000" dirty="0"/>
              <a:t>country, said </a:t>
            </a:r>
            <a:r>
              <a:rPr lang="en-US" sz="2000" dirty="0" err="1"/>
              <a:t>Monsoor</a:t>
            </a:r>
            <a:r>
              <a:rPr lang="en-US" sz="2000" dirty="0"/>
              <a:t> Ahmed, secretary of the BTMA</a:t>
            </a:r>
            <a:r>
              <a:rPr lang="en-US" sz="2000" dirty="0" smtClean="0"/>
              <a:t>.</a:t>
            </a:r>
            <a:endParaRPr lang="en-US" sz="2000" dirty="0"/>
          </a:p>
          <a:p>
            <a:r>
              <a:rPr lang="en-US" sz="2000" dirty="0"/>
              <a:t>A section of Indian cotton traders also cannot maintain timely shipment and deliver the right quantity of cotton as per agreement, said Mehdi Ali, president of the Bangladesh Cotton Association</a:t>
            </a:r>
            <a:r>
              <a:rPr lang="en-US" sz="2000" dirty="0" smtClean="0"/>
              <a:t>.</a:t>
            </a:r>
            <a:endParaRPr lang="en-US" sz="2000" dirty="0"/>
          </a:p>
          <a:p>
            <a:r>
              <a:rPr lang="en-US" sz="2000" dirty="0"/>
              <a:t>For example, it is written in the letter of credit that there may be 3 to 4 percent less cotton than the amount agreed upon when the imported </a:t>
            </a:r>
            <a:r>
              <a:rPr lang="en-US" sz="2000" dirty="0" err="1"/>
              <a:t>fibre</a:t>
            </a:r>
            <a:r>
              <a:rPr lang="en-US" sz="2000" dirty="0"/>
              <a:t> is weighed in Bangladesh. But in many cases it is 10 to 15 percent less. </a:t>
            </a:r>
          </a:p>
          <a:p>
            <a:r>
              <a:rPr lang="en-US" sz="2000" dirty="0"/>
              <a:t>“This is a big loss for us. We can’t afford these kind of losses. This is another reason for moving away from India,” Ali added</a:t>
            </a:r>
            <a:r>
              <a:rPr lang="en-US" sz="2000" dirty="0" smtClean="0"/>
              <a:t>.</a:t>
            </a:r>
            <a:endParaRPr lang="en-US" sz="2000" dirty="0"/>
          </a:p>
          <a:p>
            <a:r>
              <a:rPr lang="en-US" sz="2000" dirty="0"/>
              <a:t>The concentration of moisture in the Indian cotton is higher than in other countries’, which makes it difficult to store in the warehouses for a long time.</a:t>
            </a:r>
          </a:p>
          <a:p>
            <a:endParaRPr lang="en-US" dirty="0"/>
          </a:p>
        </p:txBody>
      </p:sp>
    </p:spTree>
    <p:extLst>
      <p:ext uri="{BB962C8B-B14F-4D97-AF65-F5344CB8AC3E}">
        <p14:creationId xmlns:p14="http://schemas.microsoft.com/office/powerpoint/2010/main" val="4260153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1730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12061371" cy="1012371"/>
          </a:xfrm>
        </p:spPr>
        <p:txBody>
          <a:bodyPr/>
          <a:lstStyle/>
          <a:p>
            <a:pPr algn="ctr"/>
            <a:r>
              <a:rPr lang="en-US" dirty="0" smtClean="0"/>
              <a:t>Increasing trend of Cotton import of Bangladesh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0488"/>
            <a:ext cx="6675363" cy="3881437"/>
          </a:xfrm>
        </p:spPr>
      </p:pic>
      <p:pic>
        <p:nvPicPr>
          <p:cNvPr id="5" name="Picture 2" descr="Yarn Manufacturing Industry in Bangladesh in $ à¦à¦° à¦à¦¬à¦¿à¦° à¦«à¦²à¦¾à¦«à¦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017" y="1360487"/>
            <a:ext cx="551528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78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Cotton Import of Bangladesh</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MY 2018/19 cotton imports are forecast up to 7.9 million bales on expectations of increased export market demand for value-added products. Gradual development of the upstream supply chain, including spinning, dyeing, finishing, weaving and printing creates more demand for cotton to meet required needs of the RMG industry. MY 2017/18 imports estimate is raised to 7.4 million bales on anticipated stronger international demand and steady monthly import pace.</a:t>
            </a:r>
          </a:p>
          <a:p>
            <a:r>
              <a:rPr lang="en-US" dirty="0"/>
              <a:t>Bangladesh imports cotton from 42 countries around the world. Among them, India (26%) and Uzbekistan (16%) take the largest share of volume, followed by USA (9%), Mali (8%), Australia (7%), Turkmenistan (7%), Burkina Faso (5%), and others (Figure 2).</a:t>
            </a:r>
          </a:p>
          <a:p>
            <a:r>
              <a:rPr lang="en-US" dirty="0"/>
              <a:t>Nearly 80 percent of garments made in Bangladesh are sourced from cotton; the rest are made from viscose, polyester and other materials. Local spinners supply 90 percent of raw materials for knitwear and 40 percent for the woven garments sector.</a:t>
            </a:r>
          </a:p>
        </p:txBody>
      </p:sp>
    </p:spTree>
    <p:extLst>
      <p:ext uri="{BB962C8B-B14F-4D97-AF65-F5344CB8AC3E}">
        <p14:creationId xmlns:p14="http://schemas.microsoft.com/office/powerpoint/2010/main" val="584966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3871" y="609600"/>
            <a:ext cx="8425543" cy="6561572"/>
          </a:xfrm>
        </p:spPr>
      </p:pic>
    </p:spTree>
    <p:extLst>
      <p:ext uri="{BB962C8B-B14F-4D97-AF65-F5344CB8AC3E}">
        <p14:creationId xmlns:p14="http://schemas.microsoft.com/office/powerpoint/2010/main" val="1178132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691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50"/>
            <a:ext cx="8596668" cy="1320800"/>
          </a:xfrm>
        </p:spPr>
        <p:txBody>
          <a:bodyPr anchor="ctr">
            <a:normAutofit/>
          </a:bodyPr>
          <a:lstStyle/>
          <a:p>
            <a:r>
              <a:rPr lang="en-US" sz="4800" b="1" dirty="0" smtClean="0"/>
              <a:t>Cotton</a:t>
            </a:r>
            <a:endParaRPr lang="en-US" sz="4800" b="1" dirty="0"/>
          </a:p>
        </p:txBody>
      </p:sp>
      <p:pic>
        <p:nvPicPr>
          <p:cNvPr id="4" name="Content Placeholder 3"/>
          <p:cNvPicPr>
            <a:picLocks noGrp="1" noChangeAspect="1"/>
          </p:cNvPicPr>
          <p:nvPr>
            <p:ph idx="1"/>
          </p:nvPr>
        </p:nvPicPr>
        <p:blipFill>
          <a:blip r:embed="rId2"/>
          <a:stretch>
            <a:fillRect/>
          </a:stretch>
        </p:blipFill>
        <p:spPr>
          <a:xfrm>
            <a:off x="6833062" y="1319966"/>
            <a:ext cx="4999926" cy="3965433"/>
          </a:xfrm>
          <a:prstGeom prst="rect">
            <a:avLst/>
          </a:prstGeom>
        </p:spPr>
      </p:pic>
      <p:sp>
        <p:nvSpPr>
          <p:cNvPr id="5" name="Rectangle 4"/>
          <p:cNvSpPr/>
          <p:nvPr/>
        </p:nvSpPr>
        <p:spPr>
          <a:xfrm>
            <a:off x="832513" y="1781150"/>
            <a:ext cx="5900796" cy="3046988"/>
          </a:xfrm>
          <a:prstGeom prst="rect">
            <a:avLst/>
          </a:prstGeom>
        </p:spPr>
        <p:txBody>
          <a:bodyPr wrap="square">
            <a:spAutoFit/>
          </a:bodyPr>
          <a:lstStyle/>
          <a:p>
            <a:pPr marL="514350" indent="-514350">
              <a:buFont typeface="+mj-lt"/>
              <a:buAutoNum type="arabicPeriod"/>
            </a:pPr>
            <a:r>
              <a:rPr lang="en-US" sz="3200" dirty="0"/>
              <a:t>Soft, fluffy staple fiber</a:t>
            </a:r>
          </a:p>
          <a:p>
            <a:pPr marL="514350" indent="-514350">
              <a:buFont typeface="+mj-lt"/>
              <a:buAutoNum type="arabicPeriod"/>
            </a:pPr>
            <a:endParaRPr lang="en-US" sz="3200" dirty="0"/>
          </a:p>
          <a:p>
            <a:pPr marL="514350" indent="-514350">
              <a:buFont typeface="+mj-lt"/>
              <a:buAutoNum type="arabicPeriod"/>
            </a:pPr>
            <a:r>
              <a:rPr lang="en-US" sz="3200" dirty="0"/>
              <a:t>Grows in a ball</a:t>
            </a:r>
          </a:p>
          <a:p>
            <a:pPr marL="514350" indent="-514350">
              <a:buFont typeface="+mj-lt"/>
              <a:buAutoNum type="arabicPeriod"/>
            </a:pPr>
            <a:endParaRPr lang="en-US" sz="3200" dirty="0"/>
          </a:p>
          <a:p>
            <a:pPr marL="514350" indent="-514350">
              <a:buFont typeface="+mj-lt"/>
              <a:buAutoNum type="arabicPeriod"/>
            </a:pPr>
            <a:r>
              <a:rPr lang="en-US" sz="3200" dirty="0"/>
              <a:t>Almost pure </a:t>
            </a:r>
            <a:r>
              <a:rPr lang="en-US" sz="3200" dirty="0" smtClean="0"/>
              <a:t>cellulose</a:t>
            </a:r>
          </a:p>
          <a:p>
            <a:endParaRPr lang="en-US" sz="1600" dirty="0"/>
          </a:p>
          <a:p>
            <a:endParaRPr lang="en-US" sz="1600" dirty="0"/>
          </a:p>
        </p:txBody>
      </p:sp>
    </p:spTree>
    <p:extLst>
      <p:ext uri="{BB962C8B-B14F-4D97-AF65-F5344CB8AC3E}">
        <p14:creationId xmlns:p14="http://schemas.microsoft.com/office/powerpoint/2010/main" val="2312911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13996" y="1678676"/>
            <a:ext cx="6493025" cy="4363350"/>
          </a:xfrm>
          <a:prstGeom prst="rect">
            <a:avLst/>
          </a:prstGeom>
        </p:spPr>
      </p:pic>
    </p:spTree>
    <p:extLst>
      <p:ext uri="{BB962C8B-B14F-4D97-AF65-F5344CB8AC3E}">
        <p14:creationId xmlns:p14="http://schemas.microsoft.com/office/powerpoint/2010/main" val="1166707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Cotton Production in Bangladesh</a:t>
            </a:r>
            <a:endParaRPr lang="en-US" dirty="0"/>
          </a:p>
        </p:txBody>
      </p:sp>
      <p:sp>
        <p:nvSpPr>
          <p:cNvPr id="3" name="Content Placeholder 2"/>
          <p:cNvSpPr>
            <a:spLocks noGrp="1"/>
          </p:cNvSpPr>
          <p:nvPr>
            <p:ph idx="1"/>
          </p:nvPr>
        </p:nvSpPr>
        <p:spPr>
          <a:xfrm>
            <a:off x="677334" y="1681843"/>
            <a:ext cx="8596668" cy="4359519"/>
          </a:xfrm>
        </p:spPr>
        <p:txBody>
          <a:bodyPr/>
          <a:lstStyle/>
          <a:p>
            <a:endParaRPr lang="en-US" dirty="0"/>
          </a:p>
        </p:txBody>
      </p:sp>
    </p:spTree>
    <p:extLst>
      <p:ext uri="{BB962C8B-B14F-4D97-AF65-F5344CB8AC3E}">
        <p14:creationId xmlns:p14="http://schemas.microsoft.com/office/powerpoint/2010/main" val="820690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0"/>
            <a:ext cx="9731828" cy="571500"/>
          </a:xfrm>
        </p:spPr>
        <p:txBody>
          <a:bodyPr>
            <a:normAutofit fontScale="90000"/>
          </a:bodyPr>
          <a:lstStyle/>
          <a:p>
            <a:r>
              <a:rPr lang="en-US" dirty="0" smtClean="0"/>
              <a:t>Cotton production </a:t>
            </a:r>
            <a:r>
              <a:rPr lang="en-US" dirty="0" err="1" smtClean="0"/>
              <a:t>vs</a:t>
            </a:r>
            <a:r>
              <a:rPr lang="en-US" dirty="0" smtClean="0"/>
              <a:t> consumption of major players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643" y="1046950"/>
            <a:ext cx="6032932" cy="4911990"/>
          </a:xfrm>
        </p:spPr>
      </p:pic>
    </p:spTree>
    <p:extLst>
      <p:ext uri="{BB962C8B-B14F-4D97-AF65-F5344CB8AC3E}">
        <p14:creationId xmlns:p14="http://schemas.microsoft.com/office/powerpoint/2010/main" val="334270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lstStyle/>
          <a:p>
            <a:pPr algn="ctr"/>
            <a:r>
              <a:rPr lang="en-US" dirty="0" smtClean="0"/>
              <a:t>Price of Cotton</a:t>
            </a:r>
            <a:endParaRPr lang="en-US" dirty="0"/>
          </a:p>
        </p:txBody>
      </p:sp>
      <p:sp>
        <p:nvSpPr>
          <p:cNvPr id="3" name="Content Placeholder 2"/>
          <p:cNvSpPr>
            <a:spLocks noGrp="1"/>
          </p:cNvSpPr>
          <p:nvPr>
            <p:ph idx="1"/>
          </p:nvPr>
        </p:nvSpPr>
        <p:spPr>
          <a:xfrm>
            <a:off x="677334" y="1583871"/>
            <a:ext cx="8596668" cy="4457491"/>
          </a:xfrm>
        </p:spPr>
        <p:txBody>
          <a:bodyPr/>
          <a:lstStyle/>
          <a:p>
            <a:r>
              <a:rPr lang="en-US" dirty="0"/>
              <a:t> The price shown is in U.S. Dollars per pound. The current price of cotton as of March 08, 2019 is </a:t>
            </a:r>
            <a:r>
              <a:rPr lang="en-US" b="1" dirty="0"/>
              <a:t>$0.7349</a:t>
            </a:r>
            <a:r>
              <a:rPr lang="en-US" dirty="0"/>
              <a:t> per pound</a:t>
            </a:r>
            <a:r>
              <a:rPr lang="en-US" dirty="0" smtClean="0"/>
              <a:t>.</a:t>
            </a:r>
          </a:p>
          <a:p>
            <a:r>
              <a:rPr lang="en-US" dirty="0" smtClean="0"/>
              <a:t> </a:t>
            </a:r>
            <a:r>
              <a:rPr lang="en-US" b="1" dirty="0"/>
              <a:t>Historically, Cotton reached an all time high </a:t>
            </a:r>
            <a:r>
              <a:rPr lang="en-US" b="1" dirty="0" smtClean="0"/>
              <a:t>in </a:t>
            </a:r>
            <a:r>
              <a:rPr lang="en-US" b="1" dirty="0"/>
              <a:t>March of 2011 and a record low of 5.66 in December of 1930</a:t>
            </a:r>
            <a:r>
              <a:rPr lang="en-US" b="1" dirty="0" smtClean="0"/>
              <a:t>.</a:t>
            </a:r>
          </a:p>
          <a:p>
            <a:r>
              <a:rPr lang="en-US" b="1" dirty="0" smtClean="0"/>
              <a:t>Cotton is sold in bale, </a:t>
            </a:r>
          </a:p>
          <a:p>
            <a:r>
              <a:rPr lang="en-US" dirty="0" smtClean="0"/>
              <a:t>Cotton </a:t>
            </a:r>
            <a:r>
              <a:rPr lang="en-US" dirty="0"/>
              <a:t>bale weighs </a:t>
            </a:r>
            <a:endParaRPr lang="en-US" dirty="0" smtClean="0"/>
          </a:p>
          <a:p>
            <a:pPr marL="0" indent="0">
              <a:buNone/>
            </a:pPr>
            <a:r>
              <a:rPr lang="en-US" dirty="0"/>
              <a:t>	</a:t>
            </a:r>
            <a:r>
              <a:rPr lang="en-US" dirty="0" smtClean="0"/>
              <a:t>396.6 </a:t>
            </a:r>
            <a:r>
              <a:rPr lang="en-US" dirty="0"/>
              <a:t>pounds (180 kilograms) in Brazil, </a:t>
            </a:r>
            <a:endParaRPr lang="en-US" dirty="0" smtClean="0"/>
          </a:p>
          <a:p>
            <a:pPr marL="0" indent="0">
              <a:buNone/>
            </a:pPr>
            <a:r>
              <a:rPr lang="en-US" dirty="0"/>
              <a:t>	</a:t>
            </a:r>
            <a:r>
              <a:rPr lang="en-US" dirty="0" smtClean="0"/>
              <a:t>730 </a:t>
            </a:r>
            <a:r>
              <a:rPr lang="en-US" dirty="0"/>
              <a:t>pounds (331.1 kilograms) in Egypt and the UK, </a:t>
            </a:r>
            <a:endParaRPr lang="en-US" dirty="0" smtClean="0"/>
          </a:p>
          <a:p>
            <a:pPr marL="0" indent="0">
              <a:buNone/>
            </a:pPr>
            <a:r>
              <a:rPr lang="en-US" dirty="0"/>
              <a:t>	</a:t>
            </a:r>
            <a:r>
              <a:rPr lang="en-US" dirty="0" smtClean="0"/>
              <a:t>392 </a:t>
            </a:r>
            <a:r>
              <a:rPr lang="en-US" dirty="0"/>
              <a:t>pounds (177.8 kilograms) in Bangladesh, India, and Pakistan, and </a:t>
            </a:r>
            <a:endParaRPr lang="en-US" dirty="0" smtClean="0"/>
          </a:p>
          <a:p>
            <a:pPr marL="0" indent="0">
              <a:buNone/>
            </a:pPr>
            <a:r>
              <a:rPr lang="en-US" dirty="0"/>
              <a:t>	</a:t>
            </a:r>
            <a:r>
              <a:rPr lang="en-US" dirty="0" smtClean="0"/>
              <a:t>480 </a:t>
            </a:r>
            <a:r>
              <a:rPr lang="en-US" dirty="0"/>
              <a:t>pounds (217.7 kilograms) in the US.</a:t>
            </a:r>
            <a:br>
              <a:rPr lang="en-US" dirty="0"/>
            </a:br>
            <a:r>
              <a:rPr lang="en-US" dirty="0"/>
              <a:t/>
            </a:r>
            <a:br>
              <a:rPr lang="en-US" dirty="0"/>
            </a:br>
            <a:endParaRPr lang="en-US" dirty="0"/>
          </a:p>
        </p:txBody>
      </p:sp>
    </p:spTree>
    <p:extLst>
      <p:ext uri="{BB962C8B-B14F-4D97-AF65-F5344CB8AC3E}">
        <p14:creationId xmlns:p14="http://schemas.microsoft.com/office/powerpoint/2010/main" val="1819878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4029"/>
          </a:xfrm>
        </p:spPr>
        <p:txBody>
          <a:bodyPr/>
          <a:lstStyle/>
          <a:p>
            <a:pPr algn="ctr"/>
            <a:r>
              <a:rPr lang="en-US" dirty="0" smtClean="0"/>
              <a:t>Price of Cotton (Cents/</a:t>
            </a:r>
            <a:r>
              <a:rPr lang="en-US" dirty="0" err="1" smtClean="0"/>
              <a:t>lb</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685779"/>
            <a:ext cx="8421637" cy="4568064"/>
          </a:xfrm>
        </p:spPr>
      </p:pic>
    </p:spTree>
    <p:extLst>
      <p:ext uri="{BB962C8B-B14F-4D97-AF65-F5344CB8AC3E}">
        <p14:creationId xmlns:p14="http://schemas.microsoft.com/office/powerpoint/2010/main" val="2786855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783771"/>
          </a:xfrm>
        </p:spPr>
        <p:txBody>
          <a:bodyPr/>
          <a:lstStyle/>
          <a:p>
            <a:pPr algn="ctr"/>
            <a:r>
              <a:rPr lang="en-US" dirty="0" smtClean="0"/>
              <a:t>Stock-to-use ratio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2052" y="783772"/>
            <a:ext cx="7444606" cy="5959928"/>
          </a:xfrm>
        </p:spPr>
      </p:pic>
    </p:spTree>
    <p:extLst>
      <p:ext uri="{BB962C8B-B14F-4D97-AF65-F5344CB8AC3E}">
        <p14:creationId xmlns:p14="http://schemas.microsoft.com/office/powerpoint/2010/main" val="2243435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Stock to Use</a:t>
            </a:r>
            <a:endParaRPr lang="en-US" dirty="0"/>
          </a:p>
        </p:txBody>
      </p:sp>
      <p:sp>
        <p:nvSpPr>
          <p:cNvPr id="3" name="Content Placeholder 2"/>
          <p:cNvSpPr>
            <a:spLocks noGrp="1"/>
          </p:cNvSpPr>
          <p:nvPr>
            <p:ph idx="1"/>
          </p:nvPr>
        </p:nvSpPr>
        <p:spPr>
          <a:xfrm>
            <a:off x="677334" y="1567543"/>
            <a:ext cx="8596668" cy="4473819"/>
          </a:xfrm>
        </p:spPr>
        <p:txBody>
          <a:bodyPr/>
          <a:lstStyle/>
          <a:p>
            <a:r>
              <a:rPr lang="en-US" dirty="0" smtClean="0"/>
              <a:t> </a:t>
            </a:r>
            <a:r>
              <a:rPr lang="en-US" dirty="0"/>
              <a:t>The stocks to use ratio indicates the level of carryover stock for any given commodity as a percentage of the total demand or use. The mathematical formula for this relationship is as follows </a:t>
            </a:r>
            <a:endParaRPr lang="en-US" dirty="0" smtClean="0"/>
          </a:p>
          <a:p>
            <a:pPr marL="457200" lvl="1" indent="0">
              <a:buNone/>
            </a:pPr>
            <a:endParaRPr lang="en-US" dirty="0" smtClean="0"/>
          </a:p>
          <a:p>
            <a:pPr marL="457200" lvl="1" indent="0">
              <a:buNone/>
            </a:pPr>
            <a:r>
              <a:rPr lang="en-US" dirty="0" smtClean="0"/>
              <a:t>(Beginning stock + Total Production – Total Use)/ Total Use</a:t>
            </a:r>
          </a:p>
          <a:p>
            <a:pPr lvl="1"/>
            <a:endParaRPr lang="en-US" dirty="0"/>
          </a:p>
          <a:p>
            <a:pPr lvl="1"/>
            <a:r>
              <a:rPr lang="en-US" dirty="0"/>
              <a:t> This can be simplified by consolidating the upper portion of the relationship to</a:t>
            </a:r>
            <a:r>
              <a:rPr lang="en-US" dirty="0" smtClean="0"/>
              <a:t>:</a:t>
            </a:r>
          </a:p>
          <a:p>
            <a:pPr lvl="1"/>
            <a:endParaRPr lang="en-US" dirty="0"/>
          </a:p>
          <a:p>
            <a:pPr marL="457200" lvl="1" indent="0">
              <a:buNone/>
            </a:pPr>
            <a:r>
              <a:rPr lang="en-US" dirty="0" smtClean="0"/>
              <a:t>Carryover</a:t>
            </a:r>
          </a:p>
          <a:p>
            <a:pPr marL="457200" lvl="1" indent="0">
              <a:buNone/>
            </a:pPr>
            <a:r>
              <a:rPr lang="en-US" dirty="0" smtClean="0"/>
              <a:t>-------------x100 = Stock to Use Ratio</a:t>
            </a:r>
          </a:p>
          <a:p>
            <a:pPr marL="457200" lvl="1" indent="0">
              <a:buNone/>
            </a:pPr>
            <a:r>
              <a:rPr lang="en-US" dirty="0" smtClean="0"/>
              <a:t> Total Use</a:t>
            </a:r>
            <a:endParaRPr lang="en-US" dirty="0"/>
          </a:p>
        </p:txBody>
      </p:sp>
    </p:spTree>
    <p:extLst>
      <p:ext uri="{BB962C8B-B14F-4D97-AF65-F5344CB8AC3E}">
        <p14:creationId xmlns:p14="http://schemas.microsoft.com/office/powerpoint/2010/main" val="483787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9265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0986"/>
          </a:xfrm>
        </p:spPr>
        <p:txBody>
          <a:bodyPr>
            <a:normAutofit fontScale="90000"/>
          </a:bodyPr>
          <a:lstStyle/>
          <a:p>
            <a:r>
              <a:rPr lang="en-US" sz="2400" dirty="0">
                <a:latin typeface="Times New Roman" panose="02020603050405020304" pitchFamily="18" charset="0"/>
                <a:cs typeface="Times New Roman" panose="02020603050405020304" pitchFamily="18" charset="0"/>
              </a:rPr>
              <a:t>Yarn price list in local market of Bangladesh  (Updated on 28.09.2018)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74918369"/>
              </p:ext>
            </p:extLst>
          </p:nvPr>
        </p:nvGraphicFramePr>
        <p:xfrm>
          <a:off x="718457" y="1420590"/>
          <a:ext cx="8555718" cy="6729984"/>
        </p:xfrm>
        <a:graphic>
          <a:graphicData uri="http://schemas.openxmlformats.org/drawingml/2006/table">
            <a:tbl>
              <a:tblPr firstRow="1" bandRow="1">
                <a:tableStyleId>{5C22544A-7EE6-4342-B048-85BDC9FD1C3A}</a:tableStyleId>
              </a:tblPr>
              <a:tblGrid>
                <a:gridCol w="4257562"/>
                <a:gridCol w="4298156"/>
              </a:tblGrid>
              <a:tr h="669467">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Carded Yarn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LC price/Kg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10/1 Carded 100%  cotton yarn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16/1 Carded 100% cotton yarn</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3.10 $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18/1 Carded 100% cotton yarn</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20/1 Carded 100% cotton yarn</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24/1 Carded 100% cotton yarn</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3.25 $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28/1 Carded 100% cotton yarn</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30/1 Carded 100% cotton yarn</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tc>
              </a:tr>
              <a:tr h="332403">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34/1 Carded 100% cotton yarn</a:t>
                      </a:r>
                    </a:p>
                  </a:txBody>
                  <a:tcPr marL="68580" marR="68580"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tc>
              </a:tr>
              <a:tr h="332403">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36/1 Carded 100% cotton yarn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tc>
              </a:tr>
              <a:tr h="332403">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Carded 100% cotton yarn </a:t>
                      </a: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3.85 $</a:t>
                      </a:r>
                    </a:p>
                  </a:txBody>
                  <a:tcPr marL="68580" marR="68580" marT="0" marB="0"/>
                </a:tc>
              </a:tr>
            </a:tbl>
          </a:graphicData>
        </a:graphic>
      </p:graphicFrame>
    </p:spTree>
    <p:extLst>
      <p:ext uri="{BB962C8B-B14F-4D97-AF65-F5344CB8AC3E}">
        <p14:creationId xmlns:p14="http://schemas.microsoft.com/office/powerpoint/2010/main" val="231891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5943"/>
            <a:ext cx="8596668" cy="718457"/>
          </a:xfrm>
        </p:spPr>
        <p:txBody>
          <a:bodyPr>
            <a:normAutofit/>
          </a:bodyPr>
          <a:lstStyle/>
          <a:p>
            <a:pPr algn="ctr"/>
            <a:r>
              <a:rPr lang="en-US" dirty="0" smtClean="0"/>
              <a:t>Combed Yarn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7836639"/>
              </p:ext>
            </p:extLst>
          </p:nvPr>
        </p:nvGraphicFramePr>
        <p:xfrm>
          <a:off x="677863" y="1094010"/>
          <a:ext cx="8596312" cy="5834191"/>
        </p:xfrm>
        <a:graphic>
          <a:graphicData uri="http://schemas.openxmlformats.org/drawingml/2006/table">
            <a:tbl>
              <a:tblPr firstRow="1" bandRow="1">
                <a:tableStyleId>{5C22544A-7EE6-4342-B048-85BDC9FD1C3A}</a:tableStyleId>
              </a:tblPr>
              <a:tblGrid>
                <a:gridCol w="4298156"/>
                <a:gridCol w="4298156"/>
              </a:tblGrid>
              <a:tr h="366079">
                <a:tc>
                  <a:txBody>
                    <a:bodyPr/>
                    <a:lstStyle/>
                    <a:p>
                      <a:r>
                        <a:rPr lang="en-US" dirty="0" smtClean="0"/>
                        <a:t>Combed yarn </a:t>
                      </a:r>
                      <a:endParaRPr lang="en-US" dirty="0"/>
                    </a:p>
                  </a:txBody>
                  <a:tcPr/>
                </a:tc>
                <a:tc>
                  <a:txBody>
                    <a:bodyPr/>
                    <a:lstStyle/>
                    <a:p>
                      <a:r>
                        <a:rPr lang="en-US" dirty="0" smtClean="0"/>
                        <a:t>LC Price</a:t>
                      </a:r>
                      <a:endParaRPr lang="en-US" dirty="0"/>
                    </a:p>
                  </a:txBody>
                  <a:tcPr/>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10/1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3.35 $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3.45 $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18/1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3.50 $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3.50 $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22/1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3.55 $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24/1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3.60 $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26/1 Combed 100% Cotton Yarn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3.60 $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28/1 Combed 100% Cotton Yarn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3.65 $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30/1 Combed 100% Cotton Yarn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3.65 $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3.75 $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34/1 Combed 100% Cotton Yarn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3.85 $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36/1 Combed 100% Cotton Yarn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3.95 $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5224">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40/1 Combed 100% Cotton Yarn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4.20 $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4493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04157"/>
          </a:xfrm>
        </p:spPr>
        <p:txBody>
          <a:bodyPr>
            <a:normAutofit fontScale="90000"/>
          </a:bodyPr>
          <a:lstStyle/>
          <a:p>
            <a:pPr algn="ctr"/>
            <a:r>
              <a:rPr lang="en-US" dirty="0" smtClean="0"/>
              <a:t>Cotton: Production</a:t>
            </a:r>
            <a:endParaRPr lang="en-US" dirty="0"/>
          </a:p>
        </p:txBody>
      </p:sp>
      <p:sp>
        <p:nvSpPr>
          <p:cNvPr id="3" name="Content Placeholder 2"/>
          <p:cNvSpPr>
            <a:spLocks noGrp="1"/>
          </p:cNvSpPr>
          <p:nvPr>
            <p:ph idx="1"/>
          </p:nvPr>
        </p:nvSpPr>
        <p:spPr>
          <a:xfrm>
            <a:off x="677334" y="979714"/>
            <a:ext cx="8944338" cy="5061649"/>
          </a:xfrm>
        </p:spPr>
        <p:txBody>
          <a:bodyPr>
            <a:normAutofit/>
          </a:bodyPr>
          <a:lstStyle/>
          <a:p>
            <a:r>
              <a:rPr lang="en-US" sz="2400" dirty="0">
                <a:latin typeface="Times New Roman" panose="02020603050405020304" pitchFamily="18" charset="0"/>
                <a:cs typeface="Times New Roman" panose="02020603050405020304" pitchFamily="18" charset="0"/>
              </a:rPr>
              <a:t>25 million tons or</a:t>
            </a:r>
          </a:p>
          <a:p>
            <a:pPr marL="0" indent="0">
              <a:buNone/>
            </a:pPr>
            <a:r>
              <a:rPr lang="en-US" sz="2400" dirty="0">
                <a:latin typeface="Times New Roman" panose="02020603050405020304" pitchFamily="18" charset="0"/>
                <a:cs typeface="Times New Roman" panose="02020603050405020304" pitchFamily="18" charset="0"/>
              </a:rPr>
              <a:t> 110 million bales annually</a:t>
            </a:r>
          </a:p>
          <a:p>
            <a:r>
              <a:rPr lang="en-US" sz="2400" dirty="0">
                <a:latin typeface="Times New Roman" panose="02020603050405020304" pitchFamily="18" charset="0"/>
                <a:cs typeface="Times New Roman" panose="02020603050405020304" pitchFamily="18" charset="0"/>
              </a:rPr>
              <a:t>2.5% of the world's </a:t>
            </a:r>
            <a:r>
              <a:rPr lang="en-US" sz="2400" dirty="0" smtClean="0">
                <a:latin typeface="Times New Roman" panose="02020603050405020304" pitchFamily="18" charset="0"/>
                <a:cs typeface="Times New Roman" panose="02020603050405020304" pitchFamily="18" charset="0"/>
              </a:rPr>
              <a:t>arable(</a:t>
            </a:r>
            <a:r>
              <a:rPr lang="en-US" sz="2400" dirty="0" smtClean="0"/>
              <a:t>agricultural</a:t>
            </a:r>
            <a:r>
              <a:rPr lang="en-US" sz="2400" dirty="0" smtClean="0">
                <a:latin typeface="Times New Roman" panose="02020603050405020304" pitchFamily="18" charset="0"/>
                <a:cs typeface="Times New Roman" panose="02020603050405020304" pitchFamily="18" charset="0"/>
              </a:rPr>
              <a:t>) land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77334" y="3126800"/>
            <a:ext cx="5819000" cy="3339105"/>
          </a:xfrm>
          <a:prstGeom prst="rect">
            <a:avLst/>
          </a:prstGeom>
        </p:spPr>
      </p:pic>
    </p:spTree>
    <p:extLst>
      <p:ext uri="{BB962C8B-B14F-4D97-AF65-F5344CB8AC3E}">
        <p14:creationId xmlns:p14="http://schemas.microsoft.com/office/powerpoint/2010/main" val="323358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55271"/>
          </a:xfrm>
        </p:spPr>
        <p:txBody>
          <a:bodyPr>
            <a:normAutofit/>
          </a:bodyPr>
          <a:lstStyle/>
          <a:p>
            <a:pPr algn="ctr"/>
            <a:r>
              <a:rPr lang="en-US" dirty="0" smtClean="0"/>
              <a:t>Polyester</a:t>
            </a:r>
            <a:r>
              <a:rPr lang="en-US" sz="2000" dirty="0" smtClean="0"/>
              <a:t/>
            </a:r>
            <a:br>
              <a:rPr lang="en-US" sz="2000" dirty="0" smtClean="0"/>
            </a:br>
            <a:r>
              <a:rPr lang="en-US" sz="1600" b="1" dirty="0">
                <a:ln w="17780" cmpd="sng">
                  <a:solidFill>
                    <a:srgbClr val="00B0F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stellar" pitchFamily="18" charset="0"/>
              </a:rPr>
              <a:t>Top 10 polyester Exporters country</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587900"/>
              </p:ext>
            </p:extLst>
          </p:nvPr>
        </p:nvGraphicFramePr>
        <p:xfrm>
          <a:off x="677863" y="1566863"/>
          <a:ext cx="9037638" cy="4079240"/>
        </p:xfrm>
        <a:graphic>
          <a:graphicData uri="http://schemas.openxmlformats.org/drawingml/2006/table">
            <a:tbl>
              <a:tblPr firstRow="1" bandRow="1">
                <a:tableStyleId>{5C22544A-7EE6-4342-B048-85BDC9FD1C3A}</a:tableStyleId>
              </a:tblPr>
              <a:tblGrid>
                <a:gridCol w="3012546"/>
                <a:gridCol w="3012546"/>
                <a:gridCol w="3012546"/>
              </a:tblGrid>
              <a:tr h="370840">
                <a:tc>
                  <a:txBody>
                    <a:bodyPr/>
                    <a:lstStyle/>
                    <a:p>
                      <a:pPr marL="0" marR="0" algn="ctr">
                        <a:lnSpc>
                          <a:spcPct val="115000"/>
                        </a:lnSpc>
                        <a:spcBef>
                          <a:spcPts val="0"/>
                        </a:spcBef>
                        <a:spcAft>
                          <a:spcPts val="0"/>
                        </a:spcAft>
                      </a:pPr>
                      <a:r>
                        <a:rPr lang="en-US" sz="2000" b="1" dirty="0">
                          <a:latin typeface="Times New Roman" panose="02020603050405020304" pitchFamily="18" charset="0"/>
                          <a:cs typeface="Times New Roman" panose="02020603050405020304" pitchFamily="18" charset="0"/>
                        </a:rPr>
                        <a:t>RANK</a:t>
                      </a:r>
                      <a:endParaRPr lang="en-US" sz="20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latin typeface="Times New Roman" panose="02020603050405020304" pitchFamily="18" charset="0"/>
                          <a:cs typeface="Times New Roman" panose="02020603050405020304" pitchFamily="18" charset="0"/>
                        </a:rPr>
                        <a:t>COUNTRY</a:t>
                      </a:r>
                      <a:endParaRPr lang="en-US" sz="20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latin typeface="Times New Roman" panose="02020603050405020304" pitchFamily="18" charset="0"/>
                          <a:cs typeface="Times New Roman" panose="02020603050405020304" pitchFamily="18" charset="0"/>
                        </a:rPr>
                        <a:t>EXPORTS(BILLION $)</a:t>
                      </a:r>
                      <a:endParaRPr lang="en-US" sz="2000" b="1" dirty="0">
                        <a:latin typeface="Times New Roman" panose="02020603050405020304" pitchFamily="18" charset="0"/>
                        <a:ea typeface="Calibri"/>
                        <a:cs typeface="Times New Roman" panose="02020603050405020304" pitchFamily="18" charset="0"/>
                      </a:endParaRPr>
                    </a:p>
                  </a:txBody>
                  <a:tcPr marL="68580" marR="68580" marT="0" marB="0"/>
                </a:tc>
              </a:tr>
              <a:tr h="370840">
                <a:tc>
                  <a:txBody>
                    <a:bodyPr/>
                    <a:lstStyle/>
                    <a:p>
                      <a:pPr marL="0" marR="0" algn="ctr">
                        <a:lnSpc>
                          <a:spcPct val="115000"/>
                        </a:lnSpc>
                        <a:spcBef>
                          <a:spcPts val="0"/>
                        </a:spcBef>
                        <a:spcAft>
                          <a:spcPts val="0"/>
                        </a:spcAft>
                      </a:pPr>
                      <a:r>
                        <a:rPr lang="en-US" sz="1800" b="1" dirty="0"/>
                        <a:t>1</a:t>
                      </a:r>
                      <a:endParaRPr lang="en-US" sz="14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China</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t>2,210</a:t>
                      </a:r>
                      <a:endParaRPr lang="en-US" sz="1400" b="1">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t>2</a:t>
                      </a:r>
                      <a:endParaRPr lang="en-US" sz="14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tabLst>
                          <a:tab pos="1304925" algn="l"/>
                        </a:tabLst>
                      </a:pPr>
                      <a:r>
                        <a:rPr lang="en-US" sz="1800" b="1" dirty="0"/>
                        <a:t>United States	</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t>1,575</a:t>
                      </a:r>
                      <a:endParaRPr lang="en-US" sz="1400" b="1">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t>3</a:t>
                      </a:r>
                      <a:endParaRPr lang="en-US" sz="14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Germany</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1,493</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4</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United Kingdom</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813.2</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5</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Japan</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697</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6</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France</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578.6</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7</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Netherlands</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576.9</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8</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Korea, South</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557.3</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9</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Russia</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515</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t>10</a:t>
                      </a:r>
                      <a:endParaRPr lang="en-US" sz="14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Italy</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474</a:t>
                      </a:r>
                      <a:endParaRPr lang="en-US" sz="1400" b="1"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58823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0743"/>
          </a:xfrm>
        </p:spPr>
        <p:txBody>
          <a:bodyPr>
            <a:normAutofit fontScale="90000"/>
          </a:bodyPr>
          <a:lstStyle/>
          <a:p>
            <a:r>
              <a:rPr lang="en-US" dirty="0" smtClean="0"/>
              <a:t>Market Share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40352"/>
              </p:ext>
            </p:extLst>
          </p:nvPr>
        </p:nvGraphicFramePr>
        <p:xfrm>
          <a:off x="677863" y="1469572"/>
          <a:ext cx="8596312" cy="4572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997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0986"/>
          </a:xfrm>
        </p:spPr>
        <p:txBody>
          <a:bodyPr>
            <a:normAutofit fontScale="90000"/>
          </a:bodyPr>
          <a:lstStyle/>
          <a:p>
            <a:pPr lvl="0"/>
            <a:r>
              <a:rPr lang="en-US" sz="3100" b="1" dirty="0">
                <a:ln w="17780" cmpd="sng">
                  <a:solidFill>
                    <a:srgbClr val="00B0F0"/>
                  </a:solidFill>
                  <a:prstDash val="solid"/>
                  <a:miter lim="800000"/>
                </a:ln>
                <a:effectLst>
                  <a:outerShdw blurRad="50800" algn="tl" rotWithShape="0">
                    <a:srgbClr val="000000"/>
                  </a:outerShdw>
                </a:effectLst>
                <a:latin typeface="Times New Roman" panose="02020603050405020304" pitchFamily="18" charset="0"/>
                <a:ea typeface="Calibri" pitchFamily="34" charset="0"/>
                <a:cs typeface="Times New Roman" panose="02020603050405020304" pitchFamily="18" charset="0"/>
              </a:rPr>
              <a:t>Top 10 polyester importers country</a:t>
            </a:r>
            <a:r>
              <a:rPr lang="en-US" sz="3200" b="1" dirty="0">
                <a:ln w="17780" cmpd="sng">
                  <a:solidFill>
                    <a:srgbClr val="00B0F0"/>
                  </a:solidFill>
                  <a:prstDash val="solid"/>
                  <a:miter lim="800000"/>
                </a:ln>
                <a:effectLst>
                  <a:outerShdw blurRad="50800" algn="tl" rotWithShape="0">
                    <a:srgbClr val="000000"/>
                  </a:outerShdw>
                </a:effectLst>
                <a:latin typeface="Castellar" pitchFamily="18" charset="0"/>
                <a:cs typeface="Arial" pitchFamily="34" charset="0"/>
              </a:rPr>
              <a:t/>
            </a:r>
            <a:br>
              <a:rPr lang="en-US" sz="3200" b="1" dirty="0">
                <a:ln w="17780" cmpd="sng">
                  <a:solidFill>
                    <a:srgbClr val="00B0F0"/>
                  </a:solidFill>
                  <a:prstDash val="solid"/>
                  <a:miter lim="800000"/>
                </a:ln>
                <a:effectLst>
                  <a:outerShdw blurRad="50800" algn="tl" rotWithShape="0">
                    <a:srgbClr val="000000"/>
                  </a:outerShdw>
                </a:effectLst>
                <a:latin typeface="Castellar" pitchFamily="18" charset="0"/>
                <a:cs typeface="Arial"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0043656"/>
              </p:ext>
            </p:extLst>
          </p:nvPr>
        </p:nvGraphicFramePr>
        <p:xfrm>
          <a:off x="628876" y="1420813"/>
          <a:ext cx="8596140" cy="4702401"/>
        </p:xfrm>
        <a:graphic>
          <a:graphicData uri="http://schemas.openxmlformats.org/drawingml/2006/table">
            <a:tbl>
              <a:tblPr firstRow="1" bandRow="1">
                <a:tableStyleId>{5C22544A-7EE6-4342-B048-85BDC9FD1C3A}</a:tableStyleId>
              </a:tblPr>
              <a:tblGrid>
                <a:gridCol w="2865380"/>
                <a:gridCol w="2865380"/>
                <a:gridCol w="2865380"/>
              </a:tblGrid>
              <a:tr h="427491">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RANK</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COUNTRY</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IMPORTS(BILLION $)</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r>
              <a:tr h="427491">
                <a:tc>
                  <a:txBody>
                    <a:bodyPr/>
                    <a:lstStyle/>
                    <a:p>
                      <a:pPr marL="0" marR="0" algn="ctr">
                        <a:lnSpc>
                          <a:spcPct val="115000"/>
                        </a:lnSpc>
                        <a:spcBef>
                          <a:spcPts val="0"/>
                        </a:spcBef>
                        <a:spcAft>
                          <a:spcPts val="0"/>
                        </a:spcAft>
                      </a:pPr>
                      <a:r>
                        <a:rPr lang="en-US" sz="2000" b="1" dirty="0"/>
                        <a:t>1</a:t>
                      </a:r>
                      <a:endParaRPr lang="en-US" sz="16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United States</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2,273</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2</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China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1,950</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3</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Germany</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1,233</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4</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United Kingdom</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782.5</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5</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Japan</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766.6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6</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France</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659.8</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7</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Hong Kong</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520.6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8</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South</a:t>
                      </a:r>
                      <a:r>
                        <a:rPr lang="en-US" sz="2000" b="1" baseline="0" dirty="0" smtClean="0"/>
                        <a:t> Korea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516.6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9</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Netherlands</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511</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dirty="0"/>
                        <a:t>10</a:t>
                      </a:r>
                      <a:endParaRPr lang="en-US" sz="16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Canada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471</a:t>
                      </a:r>
                      <a:endParaRPr lang="en-US" sz="1600" b="1"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65587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normAutofit/>
          </a:bodyPr>
          <a:lstStyle/>
          <a:p>
            <a:r>
              <a:rPr lang="en-US" sz="3200" dirty="0" smtClean="0">
                <a:latin typeface="Times New Roman" panose="02020603050405020304" pitchFamily="18" charset="0"/>
                <a:cs typeface="Times New Roman" panose="02020603050405020304" pitchFamily="18" charset="0"/>
              </a:rPr>
              <a:t>Market Share</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5944263"/>
              </p:ext>
            </p:extLst>
          </p:nvPr>
        </p:nvGraphicFramePr>
        <p:xfrm>
          <a:off x="677863" y="1730829"/>
          <a:ext cx="8596312" cy="4751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4390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87828"/>
            <a:ext cx="9103480" cy="5861957"/>
          </a:xfrm>
        </p:spPr>
        <p:txBody>
          <a:bodyPr>
            <a:normAutofit fontScale="92500" lnSpcReduction="20000"/>
          </a:bodyPr>
          <a:lstStyle/>
          <a:p>
            <a:pPr algn="just"/>
            <a:r>
              <a:rPr lang="en-US" sz="2400" b="1" u="sng" dirty="0"/>
              <a:t>Use of Polyester in Garments:</a:t>
            </a:r>
          </a:p>
          <a:p>
            <a:pPr algn="just"/>
            <a:r>
              <a:rPr lang="en-US" dirty="0"/>
              <a:t>Polyester is used in the manufacturing of all kinds of clothes and home furnishings like bedspreads, sheets, pillows, furniture, carpets and even curtains. </a:t>
            </a:r>
            <a:endParaRPr lang="en-US" dirty="0" smtClean="0"/>
          </a:p>
          <a:p>
            <a:pPr algn="just"/>
            <a:r>
              <a:rPr lang="en-US" sz="2400" b="1" u="sng" dirty="0" smtClean="0"/>
              <a:t>Industrial Uses of Polyester:</a:t>
            </a:r>
          </a:p>
          <a:p>
            <a:pPr lvl="1" algn="just"/>
            <a:r>
              <a:rPr lang="en-US" sz="1900" b="1" dirty="0" smtClean="0"/>
              <a:t>Polyester Staple Fiber(PSF): As textile fiber, Total Production was 17.9 million tons in 2018</a:t>
            </a:r>
          </a:p>
          <a:p>
            <a:pPr lvl="1" algn="just"/>
            <a:r>
              <a:rPr lang="en-US" sz="1900" b="1" dirty="0" smtClean="0"/>
              <a:t>Polyester Filament Yarn (PFY): As textile </a:t>
            </a:r>
            <a:r>
              <a:rPr lang="en-US" sz="1900" b="1" dirty="0"/>
              <a:t>Yarn, Total Production was </a:t>
            </a:r>
            <a:r>
              <a:rPr lang="en-US" sz="1900" b="1" dirty="0" smtClean="0"/>
              <a:t>37.5 </a:t>
            </a:r>
            <a:r>
              <a:rPr lang="en-US" sz="1900" b="1" dirty="0"/>
              <a:t>million tons in 2018</a:t>
            </a:r>
          </a:p>
          <a:p>
            <a:pPr algn="just"/>
            <a:r>
              <a:rPr lang="en-US" dirty="0" smtClean="0"/>
              <a:t>While clothing used to be the most popular use of polyester and which made it a household name worldwide, there are many other uses polyester is put to.</a:t>
            </a:r>
          </a:p>
          <a:p>
            <a:pPr algn="just"/>
            <a:r>
              <a:rPr lang="en-US" b="1" u="sng" dirty="0" smtClean="0"/>
              <a:t>PET</a:t>
            </a:r>
            <a:r>
              <a:rPr lang="en-US" b="1" u="sng" dirty="0"/>
              <a:t>:</a:t>
            </a:r>
            <a:r>
              <a:rPr lang="en-US" u="sng" dirty="0"/>
              <a:t> </a:t>
            </a:r>
            <a:r>
              <a:rPr lang="en-US" dirty="0"/>
              <a:t>The most common use of polyester today is to make the plastic bottles that store our much beloved beverages. Shatterproof and cheap these bottles are an absolute boon to the beverages industry.</a:t>
            </a:r>
          </a:p>
          <a:p>
            <a:pPr algn="just"/>
            <a:r>
              <a:rPr lang="en-US" b="1" u="sng" dirty="0"/>
              <a:t>Mylar:</a:t>
            </a:r>
            <a:r>
              <a:rPr lang="en-US" u="sng" dirty="0"/>
              <a:t> </a:t>
            </a:r>
            <a:r>
              <a:rPr lang="en-US" dirty="0"/>
              <a:t>An unusual and little known use of polyester is in the manufacturing of balloons. Not the rubber kind that you use for water balloons but the really pretty decorated ones that are gifted on special occasions. These are made of Mylar – a kind of polyester film manufactured by DuPont. The balloons are made of a composite of Mylar and aluminum foil.</a:t>
            </a:r>
          </a:p>
          <a:p>
            <a:pPr algn="just"/>
            <a:r>
              <a:rPr lang="en-US" b="1" u="sng" dirty="0"/>
              <a:t>Miscellaneous:</a:t>
            </a:r>
            <a:r>
              <a:rPr lang="en-US" u="sng" dirty="0"/>
              <a:t> </a:t>
            </a:r>
            <a:r>
              <a:rPr lang="en-US" dirty="0"/>
              <a:t>Polyester is also used to manufacture high strength ropes, thread, hoses, sails, </a:t>
            </a:r>
            <a:r>
              <a:rPr lang="en-US" dirty="0" smtClean="0"/>
              <a:t>power </a:t>
            </a:r>
            <a:r>
              <a:rPr lang="en-US" dirty="0"/>
              <a:t>belting and much more in industries.</a:t>
            </a:r>
          </a:p>
          <a:p>
            <a:endParaRPr lang="en-US" dirty="0"/>
          </a:p>
        </p:txBody>
      </p:sp>
    </p:spTree>
    <p:extLst>
      <p:ext uri="{BB962C8B-B14F-4D97-AF65-F5344CB8AC3E}">
        <p14:creationId xmlns:p14="http://schemas.microsoft.com/office/powerpoint/2010/main" val="3757997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olyester-uses-4.jpg"/>
          <p:cNvPicPr>
            <a:picLocks noGrp="1" noChangeAspect="1"/>
          </p:cNvPicPr>
          <p:nvPr>
            <p:ph idx="1"/>
          </p:nvPr>
        </p:nvPicPr>
        <p:blipFill>
          <a:blip r:embed="rId2"/>
          <a:stretch>
            <a:fillRect/>
          </a:stretch>
        </p:blipFill>
        <p:spPr>
          <a:xfrm>
            <a:off x="1656556" y="2386806"/>
            <a:ext cx="6638925" cy="3429000"/>
          </a:xfrm>
          <a:prstGeom prst="rect">
            <a:avLst/>
          </a:prstGeom>
        </p:spPr>
      </p:pic>
    </p:spTree>
    <p:extLst>
      <p:ext uri="{BB962C8B-B14F-4D97-AF65-F5344CB8AC3E}">
        <p14:creationId xmlns:p14="http://schemas.microsoft.com/office/powerpoint/2010/main" val="280113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1371"/>
          </a:xfrm>
        </p:spPr>
        <p:txBody>
          <a:bodyPr>
            <a:normAutofit fontScale="90000"/>
          </a:bodyPr>
          <a:lstStyle/>
          <a:p>
            <a:r>
              <a:rPr lang="en-US" dirty="0" smtClean="0"/>
              <a:t>Jute</a:t>
            </a:r>
            <a:endParaRPr lang="en-US" dirty="0"/>
          </a:p>
        </p:txBody>
      </p:sp>
      <p:sp>
        <p:nvSpPr>
          <p:cNvPr id="3" name="Content Placeholder 2"/>
          <p:cNvSpPr>
            <a:spLocks noGrp="1"/>
          </p:cNvSpPr>
          <p:nvPr>
            <p:ph idx="1"/>
          </p:nvPr>
        </p:nvSpPr>
        <p:spPr>
          <a:xfrm>
            <a:off x="677334" y="1126671"/>
            <a:ext cx="9201452" cy="5404758"/>
          </a:xfrm>
        </p:spPr>
        <p:txBody>
          <a:bodyPr>
            <a:normAutofit fontScale="92500" lnSpcReduction="10000"/>
          </a:bodyPr>
          <a:lstStyle/>
          <a:p>
            <a:pPr lvl="0"/>
            <a:r>
              <a:rPr lang="en-US" b="1" dirty="0"/>
              <a:t>Top </a:t>
            </a:r>
            <a:r>
              <a:rPr lang="en-US" b="1" dirty="0" smtClean="0"/>
              <a:t>jute cultivating</a:t>
            </a:r>
            <a:r>
              <a:rPr lang="en-US" b="1" dirty="0"/>
              <a:t>&amp; growing countries of the world:</a:t>
            </a:r>
            <a:endParaRPr lang="en-US" dirty="0"/>
          </a:p>
          <a:p>
            <a:r>
              <a:rPr lang="en-US" dirty="0"/>
              <a:t>Jute is not cultivated in all over the world. Special soil characteristics are required for the jute cultivation.  Jute is specially cultivated sub-continent and surrounding countries</a:t>
            </a:r>
          </a:p>
          <a:p>
            <a:r>
              <a:rPr lang="en-US" dirty="0"/>
              <a:t>Bangladesh and west Bengal of India is the highest jute cultivating are. About 85% jute is cultivated in this area. Here, we have listed most growing countries name list they are-</a:t>
            </a:r>
          </a:p>
          <a:p>
            <a:pPr lvl="0"/>
            <a:r>
              <a:rPr lang="en-US" dirty="0"/>
              <a:t>India </a:t>
            </a:r>
          </a:p>
          <a:p>
            <a:pPr lvl="0"/>
            <a:r>
              <a:rPr lang="en-US" dirty="0"/>
              <a:t>Bangladesh </a:t>
            </a:r>
          </a:p>
          <a:p>
            <a:pPr lvl="0"/>
            <a:r>
              <a:rPr lang="en-US" dirty="0"/>
              <a:t>China</a:t>
            </a:r>
          </a:p>
          <a:p>
            <a:pPr lvl="0"/>
            <a:r>
              <a:rPr lang="en-US" dirty="0"/>
              <a:t>Myanmar</a:t>
            </a:r>
          </a:p>
          <a:p>
            <a:pPr lvl="0"/>
            <a:r>
              <a:rPr lang="en-US" dirty="0"/>
              <a:t>Uzbekistan</a:t>
            </a:r>
          </a:p>
          <a:p>
            <a:pPr lvl="0"/>
            <a:r>
              <a:rPr lang="en-US" dirty="0"/>
              <a:t>Nepal</a:t>
            </a:r>
          </a:p>
          <a:p>
            <a:pPr lvl="0"/>
            <a:r>
              <a:rPr lang="en-US" dirty="0"/>
              <a:t>Thailand</a:t>
            </a:r>
          </a:p>
          <a:p>
            <a:pPr lvl="0"/>
            <a:r>
              <a:rPr lang="en-US" dirty="0" smtClean="0"/>
              <a:t>Vietnam</a:t>
            </a:r>
            <a:endParaRPr lang="en-US" dirty="0"/>
          </a:p>
          <a:p>
            <a:pPr lvl="0"/>
            <a:r>
              <a:rPr lang="en-US" dirty="0"/>
              <a:t>Egypt</a:t>
            </a:r>
          </a:p>
          <a:p>
            <a:pPr lvl="0"/>
            <a:r>
              <a:rPr lang="en-US" dirty="0" smtClean="0"/>
              <a:t>Brazil</a:t>
            </a:r>
            <a:endParaRPr lang="en-US" dirty="0"/>
          </a:p>
          <a:p>
            <a:endParaRPr lang="en-US" dirty="0"/>
          </a:p>
        </p:txBody>
      </p:sp>
    </p:spTree>
    <p:extLst>
      <p:ext uri="{BB962C8B-B14F-4D97-AF65-F5344CB8AC3E}">
        <p14:creationId xmlns:p14="http://schemas.microsoft.com/office/powerpoint/2010/main" val="1490848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68086"/>
          </a:xfrm>
        </p:spPr>
        <p:txBody>
          <a:bodyPr>
            <a:normAutofit fontScale="90000"/>
          </a:bodyPr>
          <a:lstStyle/>
          <a:p>
            <a:pPr lvl="0"/>
            <a:r>
              <a:rPr lang="en-US" sz="2700" b="1" dirty="0">
                <a:latin typeface="Times New Roman" panose="02020603050405020304" pitchFamily="18" charset="0"/>
                <a:cs typeface="Times New Roman" panose="02020603050405020304" pitchFamily="18" charset="0"/>
              </a:rPr>
              <a:t>Top jute importing &amp;exporting countries of the world:</a:t>
            </a:r>
            <a:r>
              <a:rPr lang="en-US" dirty="0"/>
              <a:t/>
            </a:r>
            <a:br>
              <a:rPr lang="en-US" dirty="0"/>
            </a:br>
            <a:endParaRPr lang="en-US" dirty="0"/>
          </a:p>
        </p:txBody>
      </p:sp>
      <p:sp>
        <p:nvSpPr>
          <p:cNvPr id="3" name="Content Placeholder 2"/>
          <p:cNvSpPr>
            <a:spLocks noGrp="1"/>
          </p:cNvSpPr>
          <p:nvPr>
            <p:ph idx="1"/>
          </p:nvPr>
        </p:nvSpPr>
        <p:spPr>
          <a:xfrm>
            <a:off x="677334" y="1077686"/>
            <a:ext cx="8596668" cy="5617028"/>
          </a:xfrm>
        </p:spPr>
        <p:txBody>
          <a:bodyPr>
            <a:normAutofit fontScale="92500" lnSpcReduction="10000"/>
          </a:bodyPr>
          <a:lstStyle/>
          <a:p>
            <a:r>
              <a:rPr lang="en-US" dirty="0" smtClean="0"/>
              <a:t>China </a:t>
            </a:r>
            <a:r>
              <a:rPr lang="en-US" dirty="0"/>
              <a:t>is the biggest trade market in the world. China dominated in the world trade market. Here, we have listed top jute importing countries name list. They are-</a:t>
            </a:r>
          </a:p>
          <a:p>
            <a:pPr lvl="0"/>
            <a:r>
              <a:rPr lang="en-US" dirty="0"/>
              <a:t>China</a:t>
            </a:r>
          </a:p>
          <a:p>
            <a:pPr lvl="0"/>
            <a:r>
              <a:rPr lang="en-US" dirty="0"/>
              <a:t>Pakistan</a:t>
            </a:r>
          </a:p>
          <a:p>
            <a:pPr lvl="0"/>
            <a:r>
              <a:rPr lang="en-US" dirty="0"/>
              <a:t>India</a:t>
            </a:r>
          </a:p>
          <a:p>
            <a:pPr lvl="0"/>
            <a:r>
              <a:rPr lang="en-US" dirty="0"/>
              <a:t>Nepal </a:t>
            </a:r>
          </a:p>
          <a:p>
            <a:pPr lvl="0"/>
            <a:r>
              <a:rPr lang="en-US" dirty="0"/>
              <a:t>Cote </a:t>
            </a:r>
            <a:r>
              <a:rPr lang="en-US" dirty="0" err="1"/>
              <a:t>dlvoire</a:t>
            </a:r>
            <a:endParaRPr lang="en-US" dirty="0"/>
          </a:p>
          <a:p>
            <a:r>
              <a:rPr lang="en-US" dirty="0"/>
              <a:t>In the world trade, jute sector takes a great place. It is great news for the farmer who is growing jute because peoples are feeling the demand of natural fiber. Jute fibers are cheaper than cotton fiber. Here, we have listed most raw jute exporting countries name. They are-</a:t>
            </a:r>
          </a:p>
          <a:p>
            <a:pPr lvl="0"/>
            <a:r>
              <a:rPr lang="en-US" dirty="0"/>
              <a:t>Bangladesh</a:t>
            </a:r>
          </a:p>
          <a:p>
            <a:pPr lvl="0"/>
            <a:r>
              <a:rPr lang="en-US" dirty="0"/>
              <a:t>India</a:t>
            </a:r>
          </a:p>
          <a:p>
            <a:pPr lvl="0"/>
            <a:r>
              <a:rPr lang="en-US" dirty="0"/>
              <a:t>Kenya </a:t>
            </a:r>
          </a:p>
          <a:p>
            <a:pPr lvl="0"/>
            <a:r>
              <a:rPr lang="en-US" dirty="0"/>
              <a:t>Pakistan </a:t>
            </a:r>
          </a:p>
          <a:p>
            <a:pPr lvl="0"/>
            <a:r>
              <a:rPr lang="en-US" dirty="0"/>
              <a:t>Tanzania</a:t>
            </a:r>
          </a:p>
          <a:p>
            <a:endParaRPr lang="en-US" dirty="0"/>
          </a:p>
        </p:txBody>
      </p:sp>
    </p:spTree>
    <p:extLst>
      <p:ext uri="{BB962C8B-B14F-4D97-AF65-F5344CB8AC3E}">
        <p14:creationId xmlns:p14="http://schemas.microsoft.com/office/powerpoint/2010/main" val="1064290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pPr lvl="0"/>
            <a:r>
              <a:rPr lang="en-US" sz="2400" b="1" dirty="0">
                <a:latin typeface="Times New Roman" panose="02020603050405020304" pitchFamily="18" charset="0"/>
                <a:cs typeface="Times New Roman" panose="02020603050405020304" pitchFamily="18" charset="0"/>
              </a:rPr>
              <a:t>Top jute producing countries&amp; their share: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757746"/>
              </p:ext>
            </p:extLst>
          </p:nvPr>
        </p:nvGraphicFramePr>
        <p:xfrm>
          <a:off x="677333" y="1453242"/>
          <a:ext cx="8238066" cy="4392389"/>
        </p:xfrm>
        <a:graphic>
          <a:graphicData uri="http://schemas.openxmlformats.org/drawingml/2006/table">
            <a:tbl>
              <a:tblPr firstRow="1" firstCol="1" bandRow="1">
                <a:tableStyleId>{5C22544A-7EE6-4342-B048-85BDC9FD1C3A}</a:tableStyleId>
              </a:tblPr>
              <a:tblGrid>
                <a:gridCol w="630015"/>
                <a:gridCol w="3488245"/>
                <a:gridCol w="2059903"/>
                <a:gridCol w="2059903"/>
              </a:tblGrid>
              <a:tr h="746020">
                <a:tc>
                  <a:txBody>
                    <a:bodyPr/>
                    <a:lstStyle/>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Country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Jute Production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%of World Total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India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19,910,000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55.1%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Bangladesh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1,452,044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41.9%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China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45,500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Uzbekistan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0.57%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Nepal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14,424 m/t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0.41%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88721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Jute Pricing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787409"/>
              </p:ext>
            </p:extLst>
          </p:nvPr>
        </p:nvGraphicFramePr>
        <p:xfrm>
          <a:off x="717854" y="2400981"/>
          <a:ext cx="8596312" cy="2966720"/>
        </p:xfrm>
        <a:graphic>
          <a:graphicData uri="http://schemas.openxmlformats.org/drawingml/2006/table">
            <a:tbl>
              <a:tblPr firstRow="1" bandRow="1">
                <a:tableStyleId>{5C22544A-7EE6-4342-B048-85BDC9FD1C3A}</a:tableStyleId>
              </a:tblPr>
              <a:tblGrid>
                <a:gridCol w="4298156"/>
                <a:gridCol w="4298156"/>
              </a:tblGrid>
              <a:tr h="370840">
                <a:tc>
                  <a:txBody>
                    <a:bodyPr/>
                    <a:lstStyle/>
                    <a:p>
                      <a:pPr algn="ctr"/>
                      <a:r>
                        <a:rPr lang="en-US" dirty="0" smtClean="0"/>
                        <a:t>Types</a:t>
                      </a:r>
                      <a:r>
                        <a:rPr lang="en-US" baseline="0" dirty="0" smtClean="0"/>
                        <a:t> of Jute</a:t>
                      </a:r>
                      <a:endParaRPr lang="en-US" dirty="0"/>
                    </a:p>
                  </a:txBody>
                  <a:tcPr/>
                </a:tc>
                <a:tc>
                  <a:txBody>
                    <a:bodyPr/>
                    <a:lstStyle/>
                    <a:p>
                      <a:pPr algn="ctr"/>
                      <a:r>
                        <a:rPr lang="en-US" dirty="0" smtClean="0"/>
                        <a:t>Price(BDT/kg)</a:t>
                      </a:r>
                      <a:endParaRPr lang="en-US" dirty="0"/>
                    </a:p>
                  </a:txBody>
                  <a:tcPr/>
                </a:tc>
              </a:tr>
              <a:tr h="370840">
                <a:tc>
                  <a:txBody>
                    <a:bodyPr/>
                    <a:lstStyle/>
                    <a:p>
                      <a:pPr algn="ctr"/>
                      <a:r>
                        <a:rPr lang="en-US" dirty="0" smtClean="0"/>
                        <a:t>BTC</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BTD</a:t>
                      </a:r>
                      <a:endParaRPr lang="en-US" dirty="0"/>
                    </a:p>
                  </a:txBody>
                  <a:tcPr/>
                </a:tc>
                <a:tc>
                  <a:txBody>
                    <a:bodyPr/>
                    <a:lstStyle/>
                    <a:p>
                      <a:pPr algn="ctr"/>
                      <a:r>
                        <a:rPr lang="en-US" dirty="0" smtClean="0"/>
                        <a:t>55</a:t>
                      </a:r>
                      <a:endParaRPr lang="en-US" dirty="0"/>
                    </a:p>
                  </a:txBody>
                  <a:tcPr/>
                </a:tc>
              </a:tr>
              <a:tr h="370840">
                <a:tc>
                  <a:txBody>
                    <a:bodyPr/>
                    <a:lstStyle/>
                    <a:p>
                      <a:pPr algn="ctr"/>
                      <a:r>
                        <a:rPr lang="en-US" dirty="0" smtClean="0"/>
                        <a:t>BTE</a:t>
                      </a:r>
                      <a:endParaRPr lang="en-US" dirty="0"/>
                    </a:p>
                  </a:txBody>
                  <a:tcPr/>
                </a:tc>
                <a:tc>
                  <a:txBody>
                    <a:bodyPr/>
                    <a:lstStyle/>
                    <a:p>
                      <a:pPr algn="ctr"/>
                      <a:r>
                        <a:rPr lang="en-US" dirty="0" smtClean="0"/>
                        <a:t>45</a:t>
                      </a:r>
                      <a:endParaRPr lang="en-US" dirty="0"/>
                    </a:p>
                  </a:txBody>
                  <a:tcPr/>
                </a:tc>
              </a:tr>
              <a:tr h="370840">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WTC</a:t>
                      </a:r>
                      <a:endParaRPr lang="en-US" dirty="0"/>
                    </a:p>
                  </a:txBody>
                  <a:tcPr/>
                </a:tc>
                <a:tc>
                  <a:txBody>
                    <a:bodyPr/>
                    <a:lstStyle/>
                    <a:p>
                      <a:pPr algn="ctr"/>
                      <a:r>
                        <a:rPr lang="en-US" dirty="0" smtClean="0"/>
                        <a:t>62</a:t>
                      </a:r>
                    </a:p>
                  </a:txBody>
                  <a:tcPr/>
                </a:tc>
              </a:tr>
              <a:tr h="370840">
                <a:tc>
                  <a:txBody>
                    <a:bodyPr/>
                    <a:lstStyle/>
                    <a:p>
                      <a:pPr algn="ctr"/>
                      <a:r>
                        <a:rPr lang="en-US" dirty="0" smtClean="0"/>
                        <a:t>WTD</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WTE</a:t>
                      </a:r>
                      <a:endParaRPr lang="en-US" dirty="0"/>
                    </a:p>
                  </a:txBody>
                  <a:tcPr/>
                </a:tc>
                <a:tc>
                  <a:txBody>
                    <a:bodyPr/>
                    <a:lstStyle/>
                    <a:p>
                      <a:pPr algn="ctr"/>
                      <a:r>
                        <a:rPr lang="en-US" dirty="0" smtClean="0"/>
                        <a:t>40</a:t>
                      </a:r>
                      <a:endParaRPr lang="en-US" dirty="0"/>
                    </a:p>
                  </a:txBody>
                  <a:tcPr/>
                </a:tc>
              </a:tr>
            </a:tbl>
          </a:graphicData>
        </a:graphic>
      </p:graphicFrame>
    </p:spTree>
    <p:extLst>
      <p:ext uri="{BB962C8B-B14F-4D97-AF65-F5344CB8AC3E}">
        <p14:creationId xmlns:p14="http://schemas.microsoft.com/office/powerpoint/2010/main" val="369642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3164"/>
          </a:xfrm>
        </p:spPr>
        <p:txBody>
          <a:bodyPr>
            <a:normAutofit fontScale="90000"/>
          </a:bodyPr>
          <a:lstStyle/>
          <a:p>
            <a:r>
              <a:rPr lang="en-US" sz="2800" b="1" dirty="0">
                <a:latin typeface="Times New Roman" panose="02020603050405020304" pitchFamily="18" charset="0"/>
                <a:cs typeface="Times New Roman" panose="02020603050405020304" pitchFamily="18" charset="0"/>
              </a:rPr>
              <a:t>Top Cotton Producing Countries in The </a:t>
            </a:r>
            <a:r>
              <a:rPr lang="en-US" sz="2800" b="1" dirty="0" smtClean="0">
                <a:latin typeface="Times New Roman" panose="02020603050405020304" pitchFamily="18" charset="0"/>
                <a:cs typeface="Times New Roman" panose="02020603050405020304" pitchFamily="18" charset="0"/>
              </a:rPr>
              <a:t>World (2016/2017)</a:t>
            </a:r>
            <a:endParaRPr lang="en-US" sz="2800"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14725243"/>
              </p:ext>
            </p:extLst>
          </p:nvPr>
        </p:nvGraphicFramePr>
        <p:xfrm>
          <a:off x="677863" y="2160588"/>
          <a:ext cx="8596311" cy="4348480"/>
        </p:xfrm>
        <a:graphic>
          <a:graphicData uri="http://schemas.openxmlformats.org/drawingml/2006/table">
            <a:tbl>
              <a:tblPr firstRow="1" bandRow="1">
                <a:tableStyleId>{5C22544A-7EE6-4342-B048-85BDC9FD1C3A}</a:tableStyleId>
              </a:tblPr>
              <a:tblGrid>
                <a:gridCol w="2065337"/>
                <a:gridCol w="2645229"/>
                <a:gridCol w="3885745"/>
              </a:tblGrid>
              <a:tr h="350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Rank</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Country</a:t>
                      </a:r>
                    </a:p>
                    <a:p>
                      <a:endParaRPr lang="en-US" dirty="0"/>
                    </a:p>
                  </a:txBody>
                  <a:tcPr/>
                </a:tc>
                <a:tc>
                  <a:txBody>
                    <a:bodyPr/>
                    <a:lstStyle/>
                    <a:p>
                      <a:r>
                        <a:rPr lang="en-US" dirty="0" smtClean="0"/>
                        <a:t>Cotton production in thousand</a:t>
                      </a:r>
                      <a:r>
                        <a:rPr lang="en-US" baseline="0" dirty="0" smtClean="0"/>
                        <a:t> </a:t>
                      </a:r>
                    </a:p>
                    <a:p>
                      <a:r>
                        <a:rPr lang="en-US" baseline="0" dirty="0" smtClean="0"/>
                        <a:t>(Metric tons) </a:t>
                      </a:r>
                      <a:endParaRPr lang="en-US" dirty="0"/>
                    </a:p>
                  </a:txBody>
                  <a:tcPr/>
                </a:tc>
              </a:tr>
              <a:tr h="370840">
                <a:tc>
                  <a:txBody>
                    <a:bodyPr/>
                    <a:lstStyle/>
                    <a:p>
                      <a:r>
                        <a:rPr lang="en-US" dirty="0" smtClean="0"/>
                        <a:t>1.</a:t>
                      </a:r>
                      <a:endParaRPr lang="en-US" dirty="0"/>
                    </a:p>
                  </a:txBody>
                  <a:tcPr/>
                </a:tc>
                <a:tc>
                  <a:txBody>
                    <a:bodyPr/>
                    <a:lstStyle/>
                    <a:p>
                      <a:r>
                        <a:rPr lang="en-US" dirty="0" smtClean="0"/>
                        <a:t>China</a:t>
                      </a:r>
                      <a:endParaRPr lang="en-US" dirty="0"/>
                    </a:p>
                  </a:txBody>
                  <a:tcPr/>
                </a:tc>
                <a:tc>
                  <a:txBody>
                    <a:bodyPr/>
                    <a:lstStyle/>
                    <a:p>
                      <a:r>
                        <a:rPr lang="en-US" dirty="0" smtClean="0"/>
                        <a:t>6,532</a:t>
                      </a:r>
                      <a:endParaRPr lang="en-US" dirty="0"/>
                    </a:p>
                  </a:txBody>
                  <a:tcPr/>
                </a:tc>
              </a:tr>
              <a:tr h="370840">
                <a:tc>
                  <a:txBody>
                    <a:bodyPr/>
                    <a:lstStyle/>
                    <a:p>
                      <a:r>
                        <a:rPr lang="en-US" dirty="0" smtClean="0"/>
                        <a:t>2</a:t>
                      </a:r>
                      <a:endParaRPr lang="en-US" dirty="0"/>
                    </a:p>
                  </a:txBody>
                  <a:tcPr/>
                </a:tc>
                <a:tc>
                  <a:txBody>
                    <a:bodyPr/>
                    <a:lstStyle/>
                    <a:p>
                      <a:r>
                        <a:rPr lang="en-US" dirty="0" smtClean="0"/>
                        <a:t>India</a:t>
                      </a:r>
                      <a:endParaRPr lang="en-US" dirty="0"/>
                    </a:p>
                  </a:txBody>
                  <a:tcPr/>
                </a:tc>
                <a:tc>
                  <a:txBody>
                    <a:bodyPr/>
                    <a:lstStyle/>
                    <a:p>
                      <a:r>
                        <a:rPr lang="en-US" dirty="0" smtClean="0"/>
                        <a:t>6,423</a:t>
                      </a:r>
                      <a:endParaRPr lang="en-US" dirty="0"/>
                    </a:p>
                  </a:txBody>
                  <a:tcPr/>
                </a:tc>
              </a:tr>
              <a:tr h="370840">
                <a:tc>
                  <a:txBody>
                    <a:bodyPr/>
                    <a:lstStyle/>
                    <a:p>
                      <a:r>
                        <a:rPr lang="en-US" dirty="0" smtClean="0"/>
                        <a:t>3</a:t>
                      </a:r>
                      <a:endParaRPr lang="en-US" dirty="0"/>
                    </a:p>
                  </a:txBody>
                  <a:tcPr/>
                </a:tc>
                <a:tc>
                  <a:txBody>
                    <a:bodyPr/>
                    <a:lstStyle/>
                    <a:p>
                      <a:r>
                        <a:rPr lang="en-US" dirty="0" smtClean="0"/>
                        <a:t>USA</a:t>
                      </a:r>
                      <a:endParaRPr lang="en-US" dirty="0"/>
                    </a:p>
                  </a:txBody>
                  <a:tcPr/>
                </a:tc>
                <a:tc>
                  <a:txBody>
                    <a:bodyPr/>
                    <a:lstStyle/>
                    <a:p>
                      <a:r>
                        <a:rPr lang="en-US" dirty="0" smtClean="0"/>
                        <a:t>3,553</a:t>
                      </a:r>
                      <a:endParaRPr lang="en-US" dirty="0"/>
                    </a:p>
                  </a:txBody>
                  <a:tcPr/>
                </a:tc>
              </a:tr>
              <a:tr h="370840">
                <a:tc>
                  <a:txBody>
                    <a:bodyPr/>
                    <a:lstStyle/>
                    <a:p>
                      <a:r>
                        <a:rPr lang="en-US" dirty="0" smtClean="0"/>
                        <a:t>4</a:t>
                      </a:r>
                      <a:endParaRPr lang="en-US" dirty="0"/>
                    </a:p>
                  </a:txBody>
                  <a:tcPr/>
                </a:tc>
                <a:tc>
                  <a:txBody>
                    <a:bodyPr/>
                    <a:lstStyle/>
                    <a:p>
                      <a:r>
                        <a:rPr lang="en-US" dirty="0" smtClean="0"/>
                        <a:t>Pakistan</a:t>
                      </a:r>
                      <a:endParaRPr lang="en-US" dirty="0"/>
                    </a:p>
                  </a:txBody>
                  <a:tcPr/>
                </a:tc>
                <a:tc>
                  <a:txBody>
                    <a:bodyPr/>
                    <a:lstStyle/>
                    <a:p>
                      <a:r>
                        <a:rPr lang="en-US" dirty="0" smtClean="0"/>
                        <a:t>2308</a:t>
                      </a:r>
                      <a:endParaRPr lang="en-US" dirty="0"/>
                    </a:p>
                  </a:txBody>
                  <a:tcPr/>
                </a:tc>
              </a:tr>
              <a:tr h="370840">
                <a:tc>
                  <a:txBody>
                    <a:bodyPr/>
                    <a:lstStyle/>
                    <a:p>
                      <a:r>
                        <a:rPr lang="en-US" dirty="0" smtClean="0"/>
                        <a:t>5</a:t>
                      </a:r>
                      <a:endParaRPr lang="en-US" dirty="0"/>
                    </a:p>
                  </a:txBody>
                  <a:tcPr/>
                </a:tc>
                <a:tc>
                  <a:txBody>
                    <a:bodyPr/>
                    <a:lstStyle/>
                    <a:p>
                      <a:r>
                        <a:rPr lang="en-US" dirty="0" smtClean="0"/>
                        <a:t>Brazil</a:t>
                      </a:r>
                      <a:endParaRPr lang="en-US" dirty="0"/>
                    </a:p>
                  </a:txBody>
                  <a:tcPr/>
                </a:tc>
                <a:tc>
                  <a:txBody>
                    <a:bodyPr/>
                    <a:lstStyle/>
                    <a:p>
                      <a:r>
                        <a:rPr lang="en-US" dirty="0" smtClean="0"/>
                        <a:t>1524</a:t>
                      </a:r>
                      <a:endParaRPr lang="en-US" dirty="0"/>
                    </a:p>
                  </a:txBody>
                  <a:tcPr/>
                </a:tc>
              </a:tr>
              <a:tr h="370840">
                <a:tc>
                  <a:txBody>
                    <a:bodyPr/>
                    <a:lstStyle/>
                    <a:p>
                      <a:r>
                        <a:rPr lang="en-US" dirty="0" smtClean="0"/>
                        <a:t>6</a:t>
                      </a:r>
                      <a:endParaRPr lang="en-US" dirty="0"/>
                    </a:p>
                  </a:txBody>
                  <a:tcPr/>
                </a:tc>
                <a:tc>
                  <a:txBody>
                    <a:bodyPr/>
                    <a:lstStyle/>
                    <a:p>
                      <a:r>
                        <a:rPr lang="en-US" dirty="0" smtClean="0"/>
                        <a:t>Uzbekistan</a:t>
                      </a:r>
                      <a:endParaRPr lang="en-US" dirty="0"/>
                    </a:p>
                  </a:txBody>
                  <a:tcPr/>
                </a:tc>
                <a:tc>
                  <a:txBody>
                    <a:bodyPr/>
                    <a:lstStyle/>
                    <a:p>
                      <a:r>
                        <a:rPr lang="en-US" dirty="0" smtClean="0"/>
                        <a:t>849</a:t>
                      </a:r>
                      <a:endParaRPr lang="en-US" dirty="0"/>
                    </a:p>
                  </a:txBody>
                  <a:tcPr/>
                </a:tc>
              </a:tr>
              <a:tr h="370840">
                <a:tc>
                  <a:txBody>
                    <a:bodyPr/>
                    <a:lstStyle/>
                    <a:p>
                      <a:r>
                        <a:rPr lang="en-US" dirty="0" smtClean="0"/>
                        <a:t>7</a:t>
                      </a:r>
                      <a:endParaRPr lang="en-US" dirty="0"/>
                    </a:p>
                  </a:txBody>
                  <a:tcPr/>
                </a:tc>
                <a:tc>
                  <a:txBody>
                    <a:bodyPr/>
                    <a:lstStyle/>
                    <a:p>
                      <a:r>
                        <a:rPr lang="en-US" dirty="0" smtClean="0"/>
                        <a:t>Turkey</a:t>
                      </a:r>
                      <a:endParaRPr lang="en-US" dirty="0"/>
                    </a:p>
                  </a:txBody>
                  <a:tcPr/>
                </a:tc>
                <a:tc>
                  <a:txBody>
                    <a:bodyPr/>
                    <a:lstStyle/>
                    <a:p>
                      <a:r>
                        <a:rPr lang="en-US" dirty="0" smtClean="0"/>
                        <a:t>697</a:t>
                      </a:r>
                      <a:endParaRPr lang="en-US" dirty="0"/>
                    </a:p>
                  </a:txBody>
                  <a:tcPr/>
                </a:tc>
              </a:tr>
              <a:tr h="370840">
                <a:tc>
                  <a:txBody>
                    <a:bodyPr/>
                    <a:lstStyle/>
                    <a:p>
                      <a:r>
                        <a:rPr lang="en-US" dirty="0" smtClean="0"/>
                        <a:t>8</a:t>
                      </a:r>
                      <a:endParaRPr lang="en-US" dirty="0"/>
                    </a:p>
                  </a:txBody>
                  <a:tcPr/>
                </a:tc>
                <a:tc>
                  <a:txBody>
                    <a:bodyPr/>
                    <a:lstStyle/>
                    <a:p>
                      <a:r>
                        <a:rPr lang="en-US" dirty="0" smtClean="0"/>
                        <a:t>Australia</a:t>
                      </a:r>
                      <a:endParaRPr lang="en-US" dirty="0"/>
                    </a:p>
                  </a:txBody>
                  <a:tcPr/>
                </a:tc>
                <a:tc>
                  <a:txBody>
                    <a:bodyPr/>
                    <a:lstStyle/>
                    <a:p>
                      <a:r>
                        <a:rPr lang="en-US" dirty="0" smtClean="0"/>
                        <a:t>501</a:t>
                      </a:r>
                      <a:endParaRPr lang="en-US" dirty="0"/>
                    </a:p>
                  </a:txBody>
                  <a:tcPr/>
                </a:tc>
              </a:tr>
              <a:tr h="370840">
                <a:tc>
                  <a:txBody>
                    <a:bodyPr/>
                    <a:lstStyle/>
                    <a:p>
                      <a:r>
                        <a:rPr lang="en-US" dirty="0" smtClean="0"/>
                        <a:t>9</a:t>
                      </a:r>
                      <a:endParaRPr lang="en-US" dirty="0"/>
                    </a:p>
                  </a:txBody>
                  <a:tcPr/>
                </a:tc>
                <a:tc>
                  <a:txBody>
                    <a:bodyPr/>
                    <a:lstStyle/>
                    <a:p>
                      <a:r>
                        <a:rPr lang="en-US" dirty="0" smtClean="0"/>
                        <a:t>Turkmenistan</a:t>
                      </a:r>
                      <a:endParaRPr lang="en-US" dirty="0"/>
                    </a:p>
                  </a:txBody>
                  <a:tcPr/>
                </a:tc>
                <a:tc>
                  <a:txBody>
                    <a:bodyPr/>
                    <a:lstStyle/>
                    <a:p>
                      <a:r>
                        <a:rPr lang="en-US" dirty="0" smtClean="0"/>
                        <a:t>332</a:t>
                      </a:r>
                      <a:endParaRPr lang="en-US" dirty="0"/>
                    </a:p>
                  </a:txBody>
                  <a:tcPr/>
                </a:tc>
              </a:tr>
              <a:tr h="370840">
                <a:tc>
                  <a:txBody>
                    <a:bodyPr/>
                    <a:lstStyle/>
                    <a:p>
                      <a:r>
                        <a:rPr lang="en-US" dirty="0" smtClean="0"/>
                        <a:t>10</a:t>
                      </a:r>
                      <a:endParaRPr lang="en-US" dirty="0"/>
                    </a:p>
                  </a:txBody>
                  <a:tcPr/>
                </a:tc>
                <a:tc>
                  <a:txBody>
                    <a:bodyPr/>
                    <a:lstStyle/>
                    <a:p>
                      <a:r>
                        <a:rPr lang="en-US" dirty="0" smtClean="0"/>
                        <a:t>Mexico</a:t>
                      </a:r>
                      <a:endParaRPr lang="en-US" dirty="0"/>
                    </a:p>
                  </a:txBody>
                  <a:tcPr/>
                </a:tc>
                <a:tc>
                  <a:txBody>
                    <a:bodyPr/>
                    <a:lstStyle/>
                    <a:p>
                      <a:r>
                        <a:rPr lang="en-US" dirty="0" smtClean="0"/>
                        <a:t>297</a:t>
                      </a:r>
                      <a:endParaRPr lang="en-US" dirty="0"/>
                    </a:p>
                  </a:txBody>
                  <a:tcPr/>
                </a:tc>
              </a:tr>
            </a:tbl>
          </a:graphicData>
        </a:graphic>
      </p:graphicFrame>
    </p:spTree>
    <p:extLst>
      <p:ext uri="{BB962C8B-B14F-4D97-AF65-F5344CB8AC3E}">
        <p14:creationId xmlns:p14="http://schemas.microsoft.com/office/powerpoint/2010/main" val="1727188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8600"/>
            <a:ext cx="8596668" cy="1143000"/>
          </a:xfrm>
        </p:spPr>
        <p:txBody>
          <a:bodyPr/>
          <a:lstStyle/>
          <a:p>
            <a:pPr algn="ctr"/>
            <a:r>
              <a:rPr lang="en-US" dirty="0" smtClean="0"/>
              <a:t>Types of Jute</a:t>
            </a:r>
            <a:endParaRPr lang="en-US" dirty="0"/>
          </a:p>
        </p:txBody>
      </p:sp>
      <p:sp>
        <p:nvSpPr>
          <p:cNvPr id="3" name="Content Placeholder 2"/>
          <p:cNvSpPr>
            <a:spLocks noGrp="1"/>
          </p:cNvSpPr>
          <p:nvPr>
            <p:ph idx="1"/>
          </p:nvPr>
        </p:nvSpPr>
        <p:spPr>
          <a:xfrm>
            <a:off x="677334" y="1175657"/>
            <a:ext cx="8596668" cy="4865705"/>
          </a:xfrm>
        </p:spPr>
        <p:txBody>
          <a:bodyPr/>
          <a:lstStyle/>
          <a:p>
            <a:r>
              <a:rPr lang="en-US" dirty="0" smtClean="0"/>
              <a:t> </a:t>
            </a:r>
            <a:r>
              <a:rPr lang="en-US" sz="2400" b="1" dirty="0"/>
              <a:t>Bangla </a:t>
            </a:r>
            <a:r>
              <a:rPr lang="en-US" sz="2400" b="1" dirty="0" err="1"/>
              <a:t>Tossa</a:t>
            </a:r>
            <a:r>
              <a:rPr lang="en-US" sz="2400" b="1" dirty="0"/>
              <a:t> Clean (BTC): </a:t>
            </a:r>
            <a:r>
              <a:rPr lang="en-US" dirty="0"/>
              <a:t>Uniform </a:t>
            </a:r>
            <a:r>
              <a:rPr lang="en-US" dirty="0" err="1"/>
              <a:t>colour</a:t>
            </a:r>
            <a:r>
              <a:rPr lang="en-US" dirty="0"/>
              <a:t>, golden/</a:t>
            </a:r>
            <a:r>
              <a:rPr lang="en-US" dirty="0" err="1"/>
              <a:t>red.Tossa</a:t>
            </a:r>
            <a:r>
              <a:rPr lang="en-US" dirty="0"/>
              <a:t> of finest texture, Very strong and very good luster. Completely free from any defects. Clean cut and well hackled</a:t>
            </a:r>
            <a:r>
              <a:rPr lang="en-US" dirty="0" smtClean="0"/>
              <a:t>.</a:t>
            </a:r>
          </a:p>
          <a:p>
            <a:r>
              <a:rPr lang="en-US" sz="2000" b="1" dirty="0"/>
              <a:t> Bangla </a:t>
            </a:r>
            <a:r>
              <a:rPr lang="en-US" sz="2000" b="1" dirty="0" err="1"/>
              <a:t>Tossa</a:t>
            </a:r>
            <a:r>
              <a:rPr lang="en-US" sz="2000" b="1" dirty="0"/>
              <a:t> (BTD) = </a:t>
            </a:r>
            <a:r>
              <a:rPr lang="en-US" sz="2000" b="1" dirty="0" smtClean="0"/>
              <a:t>X-1,2,3: </a:t>
            </a:r>
            <a:r>
              <a:rPr lang="en-US" dirty="0" smtClean="0"/>
              <a:t>Uniform </a:t>
            </a:r>
            <a:r>
              <a:rPr lang="en-US" dirty="0" err="1"/>
              <a:t>Colour</a:t>
            </a:r>
            <a:r>
              <a:rPr lang="en-US" dirty="0"/>
              <a:t>, Light golden to </a:t>
            </a:r>
            <a:r>
              <a:rPr lang="en-US" dirty="0" err="1"/>
              <a:t>reddish.Tossa</a:t>
            </a:r>
            <a:r>
              <a:rPr lang="en-US" dirty="0"/>
              <a:t> of fine texture, strong and good luster. Free from any blemish completely. Clean cut and well hackled</a:t>
            </a:r>
            <a:r>
              <a:rPr lang="en-US" dirty="0" smtClean="0"/>
              <a:t>.</a:t>
            </a:r>
          </a:p>
          <a:p>
            <a:r>
              <a:rPr lang="en-US" sz="2000" b="1" dirty="0"/>
              <a:t> Bangla </a:t>
            </a:r>
            <a:r>
              <a:rPr lang="en-US" sz="2000" b="1" dirty="0" err="1"/>
              <a:t>Tossa</a:t>
            </a:r>
            <a:r>
              <a:rPr lang="en-US" sz="2000" b="1" dirty="0"/>
              <a:t>-E (BTE): </a:t>
            </a:r>
            <a:r>
              <a:rPr lang="en-US" dirty="0"/>
              <a:t>Any </a:t>
            </a:r>
            <a:r>
              <a:rPr lang="en-US" dirty="0" err="1"/>
              <a:t>colour</a:t>
            </a:r>
            <a:r>
              <a:rPr lang="en-US" dirty="0"/>
              <a:t>, any strength but free from perished </a:t>
            </a:r>
            <a:r>
              <a:rPr lang="en-US" dirty="0" err="1"/>
              <a:t>fibre</a:t>
            </a:r>
            <a:r>
              <a:rPr lang="en-US" dirty="0"/>
              <a:t>. Free from unfretted jute and stick but bark and hard center permissible. Rough cut and hackled</a:t>
            </a:r>
            <a:r>
              <a:rPr lang="en-US" dirty="0" smtClean="0"/>
              <a:t>.</a:t>
            </a:r>
          </a:p>
          <a:p>
            <a:endParaRPr lang="en-US" dirty="0"/>
          </a:p>
          <a:p>
            <a:pPr lvl="1"/>
            <a:r>
              <a:rPr lang="en-US" dirty="0"/>
              <a:t>Bangla </a:t>
            </a:r>
            <a:r>
              <a:rPr lang="en-US" dirty="0" err="1"/>
              <a:t>Tossa</a:t>
            </a:r>
            <a:r>
              <a:rPr lang="en-US" dirty="0"/>
              <a:t> Jute (</a:t>
            </a:r>
            <a:r>
              <a:rPr lang="en-US" dirty="0" err="1"/>
              <a:t>Corchorus</a:t>
            </a:r>
            <a:r>
              <a:rPr lang="en-US" dirty="0"/>
              <a:t> </a:t>
            </a:r>
            <a:r>
              <a:rPr lang="en-US" dirty="0" err="1"/>
              <a:t>olitorius</a:t>
            </a:r>
            <a:r>
              <a:rPr lang="en-US" dirty="0"/>
              <a:t>)</a:t>
            </a:r>
            <a:br>
              <a:rPr lang="en-US" dirty="0"/>
            </a:br>
            <a:r>
              <a:rPr lang="en-US" dirty="0"/>
              <a:t>Bangla White Jute (</a:t>
            </a:r>
            <a:r>
              <a:rPr lang="en-US" dirty="0" err="1"/>
              <a:t>Corchorus</a:t>
            </a:r>
            <a:r>
              <a:rPr lang="en-US" dirty="0"/>
              <a:t> </a:t>
            </a:r>
            <a:r>
              <a:rPr lang="en-US" dirty="0" err="1"/>
              <a:t>capsularis</a:t>
            </a:r>
            <a:r>
              <a:rPr lang="en-US" dirty="0"/>
              <a:t>)</a:t>
            </a:r>
          </a:p>
        </p:txBody>
      </p:sp>
    </p:spTree>
    <p:extLst>
      <p:ext uri="{BB962C8B-B14F-4D97-AF65-F5344CB8AC3E}">
        <p14:creationId xmlns:p14="http://schemas.microsoft.com/office/powerpoint/2010/main" val="2269102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Wool</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Top Exporting Countries </a:t>
            </a:r>
            <a:endParaRPr lang="en-US"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742281" y="1760061"/>
          <a:ext cx="6467475" cy="4048252"/>
        </p:xfrm>
        <a:graphic>
          <a:graphicData uri="http://schemas.openxmlformats.org/drawingml/2006/table">
            <a:tbl>
              <a:tblPr firstRow="1" firstCol="1" bandRow="1">
                <a:tableStyleId>{5C22544A-7EE6-4342-B048-85BDC9FD1C3A}</a:tableStyleId>
              </a:tblPr>
              <a:tblGrid>
                <a:gridCol w="2155825"/>
                <a:gridCol w="2155825"/>
                <a:gridCol w="2155825"/>
              </a:tblGrid>
              <a:tr h="340995">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Export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export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Australia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$1.94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New Zealand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$226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a:effectLst/>
                        </a:rPr>
                        <a:t>South  Africa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$248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Uruguay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64.4M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United Kindom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1457325" algn="l"/>
                        </a:tabLst>
                      </a:pPr>
                      <a:r>
                        <a:rPr lang="en-US" sz="1600">
                          <a:effectLst/>
                        </a:rPr>
                        <a:t>54.4M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a:effectLst/>
                        </a:rPr>
                        <a:t>Argentina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49.7M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46.8M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a:effectLst/>
                        </a:rPr>
                        <a:t>Spain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34.4M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6555">
                <a:tc>
                  <a:txBody>
                    <a:bodyPr/>
                    <a:lstStyle/>
                    <a:p>
                      <a:pPr marL="0" marR="0">
                        <a:lnSpc>
                          <a:spcPct val="115000"/>
                        </a:lnSpc>
                        <a:spcBef>
                          <a:spcPts val="0"/>
                        </a:spcBef>
                        <a:spcAft>
                          <a:spcPts val="0"/>
                        </a:spcAft>
                      </a:pPr>
                      <a:r>
                        <a:rPr lang="en-US" sz="1600">
                          <a:effectLst/>
                        </a:rPr>
                        <a:t>Brazil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Peru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21.8M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0.75  %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91559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a:bodyPr>
          <a:lstStyle/>
          <a:p>
            <a:r>
              <a:rPr lang="en-US" sz="2800" dirty="0" smtClean="0">
                <a:latin typeface="Times New Roman" panose="02020603050405020304" pitchFamily="18" charset="0"/>
                <a:cs typeface="Times New Roman" panose="02020603050405020304" pitchFamily="18" charset="0"/>
              </a:rPr>
              <a:t>Top Wool fibre importing countries</a:t>
            </a:r>
            <a:endParaRPr lang="en-US"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694656" y="2118265"/>
          <a:ext cx="6562725" cy="3392424"/>
        </p:xfrm>
        <a:graphic>
          <a:graphicData uri="http://schemas.openxmlformats.org/drawingml/2006/table">
            <a:tbl>
              <a:tblPr firstRow="1" firstCol="1" bandRow="1">
                <a:tableStyleId>{5C22544A-7EE6-4342-B048-85BDC9FD1C3A}</a:tableStyleId>
              </a:tblPr>
              <a:tblGrid>
                <a:gridCol w="2187575"/>
                <a:gridCol w="2187575"/>
                <a:gridCol w="2187575"/>
              </a:tblGrid>
              <a:tr h="278130">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Imprt value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import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China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2.13B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India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242M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effectLst/>
                        </a:rPr>
                        <a:t>Czech Republic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180M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6.15%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Italy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149M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Uruguay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50.6M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Egypt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United kindom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21.5M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Turkey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19.2M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970">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United states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8.4M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0.289%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38379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r>
              <a:rPr lang="en-US" dirty="0" smtClean="0"/>
              <a:t>Price comparison (US cents/</a:t>
            </a:r>
            <a:r>
              <a:rPr lang="en-US" dirty="0" err="1" smtClean="0"/>
              <a:t>lb</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477334"/>
              </p:ext>
            </p:extLst>
          </p:nvPr>
        </p:nvGraphicFramePr>
        <p:xfrm>
          <a:off x="677863" y="1322386"/>
          <a:ext cx="8596310" cy="2139270"/>
        </p:xfrm>
        <a:graphic>
          <a:graphicData uri="http://schemas.openxmlformats.org/drawingml/2006/table">
            <a:tbl>
              <a:tblPr firstRow="1" bandRow="1">
                <a:tableStyleId>{5C22544A-7EE6-4342-B048-85BDC9FD1C3A}</a:tableStyleId>
              </a:tblPr>
              <a:tblGrid>
                <a:gridCol w="1719262"/>
                <a:gridCol w="1719262"/>
                <a:gridCol w="1719262"/>
                <a:gridCol w="1719262"/>
                <a:gridCol w="1719262"/>
              </a:tblGrid>
              <a:tr h="1069635">
                <a:tc>
                  <a:txBody>
                    <a:bodyPr/>
                    <a:lstStyle/>
                    <a:p>
                      <a:pPr algn="ctr"/>
                      <a:r>
                        <a:rPr lang="en-US" dirty="0" smtClean="0"/>
                        <a:t>Cotton</a:t>
                      </a:r>
                      <a:endParaRPr lang="en-US" dirty="0"/>
                    </a:p>
                  </a:txBody>
                  <a:tcPr/>
                </a:tc>
                <a:tc>
                  <a:txBody>
                    <a:bodyPr/>
                    <a:lstStyle/>
                    <a:p>
                      <a:pPr algn="ctr"/>
                      <a:r>
                        <a:rPr lang="en-US" dirty="0" smtClean="0"/>
                        <a:t>Polyester</a:t>
                      </a:r>
                      <a:r>
                        <a:rPr lang="en-US" baseline="0" dirty="0" smtClean="0"/>
                        <a:t> </a:t>
                      </a:r>
                      <a:endParaRPr lang="en-US" dirty="0" smtClean="0"/>
                    </a:p>
                  </a:txBody>
                  <a:tcPr/>
                </a:tc>
                <a:tc>
                  <a:txBody>
                    <a:bodyPr/>
                    <a:lstStyle/>
                    <a:p>
                      <a:pPr algn="ctr"/>
                      <a:r>
                        <a:rPr lang="en-US" dirty="0" smtClean="0"/>
                        <a:t>Wool</a:t>
                      </a:r>
                      <a:endParaRPr lang="en-US" dirty="0"/>
                    </a:p>
                  </a:txBody>
                  <a:tcPr/>
                </a:tc>
                <a:tc>
                  <a:txBody>
                    <a:bodyPr/>
                    <a:lstStyle/>
                    <a:p>
                      <a:pPr algn="ctr"/>
                      <a:r>
                        <a:rPr lang="en-US" dirty="0" smtClean="0"/>
                        <a:t>Viscose</a:t>
                      </a:r>
                      <a:endParaRPr lang="en-US" dirty="0"/>
                    </a:p>
                  </a:txBody>
                  <a:tcPr/>
                </a:tc>
                <a:tc>
                  <a:txBody>
                    <a:bodyPr/>
                    <a:lstStyle/>
                    <a:p>
                      <a:pPr algn="ctr"/>
                      <a:r>
                        <a:rPr lang="en-US" dirty="0" smtClean="0"/>
                        <a:t>Nylon</a:t>
                      </a:r>
                      <a:endParaRPr lang="en-US" dirty="0"/>
                    </a:p>
                  </a:txBody>
                  <a:tcPr/>
                </a:tc>
              </a:tr>
              <a:tr h="1069635">
                <a:tc>
                  <a:txBody>
                    <a:bodyPr/>
                    <a:lstStyle/>
                    <a:p>
                      <a:pPr algn="ctr"/>
                      <a:r>
                        <a:rPr lang="en-US" dirty="0" smtClean="0"/>
                        <a:t>70-80</a:t>
                      </a:r>
                      <a:endParaRPr lang="en-US" dirty="0"/>
                    </a:p>
                  </a:txBody>
                  <a:tcPr/>
                </a:tc>
                <a:tc>
                  <a:txBody>
                    <a:bodyPr/>
                    <a:lstStyle/>
                    <a:p>
                      <a:pPr algn="ctr"/>
                      <a:r>
                        <a:rPr lang="en-US" dirty="0" smtClean="0"/>
                        <a:t>60-70</a:t>
                      </a:r>
                      <a:endParaRPr lang="en-US" dirty="0"/>
                    </a:p>
                  </a:txBody>
                  <a:tcPr/>
                </a:tc>
                <a:tc>
                  <a:txBody>
                    <a:bodyPr/>
                    <a:lstStyle/>
                    <a:p>
                      <a:pPr algn="ctr"/>
                      <a:r>
                        <a:rPr lang="en-US" dirty="0" smtClean="0"/>
                        <a:t>600</a:t>
                      </a:r>
                      <a:endParaRPr lang="en-US" dirty="0"/>
                    </a:p>
                  </a:txBody>
                  <a:tcPr/>
                </a:tc>
                <a:tc>
                  <a:txBody>
                    <a:bodyPr/>
                    <a:lstStyle/>
                    <a:p>
                      <a:pPr algn="ctr"/>
                      <a:r>
                        <a:rPr lang="en-US" dirty="0" smtClean="0"/>
                        <a:t>100-110</a:t>
                      </a:r>
                      <a:endParaRPr lang="en-US" dirty="0"/>
                    </a:p>
                  </a:txBody>
                  <a:tcPr/>
                </a:tc>
                <a:tc>
                  <a:txBody>
                    <a:bodyPr/>
                    <a:lstStyle/>
                    <a:p>
                      <a:pPr algn="ctr"/>
                      <a:r>
                        <a:rPr lang="en-US" dirty="0" smtClean="0"/>
                        <a:t>160-170</a:t>
                      </a:r>
                      <a:endParaRPr lang="en-US" dirty="0"/>
                    </a:p>
                  </a:txBody>
                  <a:tcPr/>
                </a:tc>
              </a:tr>
            </a:tbl>
          </a:graphicData>
        </a:graphic>
      </p:graphicFrame>
    </p:spTree>
    <p:extLst>
      <p:ext uri="{BB962C8B-B14F-4D97-AF65-F5344CB8AC3E}">
        <p14:creationId xmlns:p14="http://schemas.microsoft.com/office/powerpoint/2010/main" val="2624152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endParaRPr lang="en-US" dirty="0"/>
          </a:p>
        </p:txBody>
      </p:sp>
    </p:spTree>
    <p:extLst>
      <p:ext uri="{BB962C8B-B14F-4D97-AF65-F5344CB8AC3E}">
        <p14:creationId xmlns:p14="http://schemas.microsoft.com/office/powerpoint/2010/main" val="3509188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1042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733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9036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72143"/>
          </a:xfrm>
        </p:spPr>
        <p:txBody>
          <a:bodyPr>
            <a:normAutofit fontScale="90000"/>
          </a:bodyPr>
          <a:lstStyle/>
          <a:p>
            <a:r>
              <a:rPr lang="en-US" dirty="0" smtClean="0"/>
              <a:t>Denim</a:t>
            </a:r>
            <a:endParaRPr lang="en-US" dirty="0"/>
          </a:p>
        </p:txBody>
      </p:sp>
      <p:sp>
        <p:nvSpPr>
          <p:cNvPr id="3" name="Content Placeholder 2"/>
          <p:cNvSpPr>
            <a:spLocks noGrp="1"/>
          </p:cNvSpPr>
          <p:nvPr>
            <p:ph idx="1"/>
          </p:nvPr>
        </p:nvSpPr>
        <p:spPr>
          <a:xfrm>
            <a:off x="677334" y="1159329"/>
            <a:ext cx="8596668" cy="4882033"/>
          </a:xfrm>
        </p:spPr>
        <p:txBody>
          <a:bodyPr/>
          <a:lstStyle/>
          <a:p>
            <a:r>
              <a:rPr lang="en-US" b="1" dirty="0"/>
              <a:t>Bangladesh overtakes China as top denim supplier to EU</a:t>
            </a:r>
            <a:endParaRPr lang="en-US" dirty="0"/>
          </a:p>
          <a:p>
            <a:endParaRPr lang="en-US" dirty="0" smtClean="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594418" y="2252557"/>
            <a:ext cx="5406582" cy="3380800"/>
          </a:xfrm>
          <a:prstGeom prst="rect">
            <a:avLst/>
          </a:prstGeom>
          <a:noFill/>
          <a:ln>
            <a:noFill/>
          </a:ln>
        </p:spPr>
      </p:pic>
    </p:spTree>
    <p:extLst>
      <p:ext uri="{BB962C8B-B14F-4D97-AF65-F5344CB8AC3E}">
        <p14:creationId xmlns:p14="http://schemas.microsoft.com/office/powerpoint/2010/main" val="38975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77687"/>
            <a:ext cx="8596668" cy="4963676"/>
          </a:xfrm>
        </p:spPr>
        <p:txBody>
          <a:bodyPr/>
          <a:lstStyle/>
          <a:p>
            <a:pPr algn="just"/>
            <a:r>
              <a:rPr lang="en-US" sz="2000" dirty="0">
                <a:latin typeface="Times New Roman" panose="02020603050405020304" pitchFamily="18" charset="0"/>
                <a:cs typeface="Times New Roman" panose="02020603050405020304" pitchFamily="18" charset="0"/>
              </a:rPr>
              <a:t>Bangladesh has overtaken China to become the largest denim supplier to the European Union -- a development that would give confidence to the country's garment sector as it looks to hit $50 billion in exports by 2021.</a:t>
            </a:r>
          </a:p>
          <a:p>
            <a:pPr algn="just"/>
            <a:r>
              <a:rPr lang="en-US" sz="2000" dirty="0">
                <a:latin typeface="Times New Roman" panose="02020603050405020304" pitchFamily="18" charset="0"/>
                <a:cs typeface="Times New Roman" panose="02020603050405020304" pitchFamily="18" charset="0"/>
              </a:rPr>
              <a:t>In the January-June period of 2016, Bangladesh exported €567.97 million worth of denim products to the 28-nation bloc -- enough to secure a 21.18 percent market share, the highest.</a:t>
            </a:r>
          </a:p>
          <a:p>
            <a:pPr algn="just"/>
            <a:r>
              <a:rPr lang="en-US" sz="2000" dirty="0">
                <a:latin typeface="Times New Roman" panose="02020603050405020304" pitchFamily="18" charset="0"/>
                <a:cs typeface="Times New Roman" panose="02020603050405020304" pitchFamily="18" charset="0"/>
              </a:rPr>
              <a:t>The country has also become the third largest denim supplier -- after China and Mexico -- to the US.</a:t>
            </a:r>
          </a:p>
          <a:p>
            <a:pPr algn="just"/>
            <a:r>
              <a:rPr lang="en-US" sz="2000" dirty="0">
                <a:latin typeface="Times New Roman" panose="02020603050405020304" pitchFamily="18" charset="0"/>
                <a:cs typeface="Times New Roman" panose="02020603050405020304" pitchFamily="18" charset="0"/>
              </a:rPr>
              <a:t>It exported $186.30 million worth of denim products to the US, registering a 12.03 percent market share, eclipsed only by China (26.04 percent) and Mexico (25.40 percent).</a:t>
            </a:r>
          </a:p>
          <a:p>
            <a:endParaRPr lang="en-US" dirty="0"/>
          </a:p>
        </p:txBody>
      </p:sp>
    </p:spTree>
    <p:extLst>
      <p:ext uri="{BB962C8B-B14F-4D97-AF65-F5344CB8AC3E}">
        <p14:creationId xmlns:p14="http://schemas.microsoft.com/office/powerpoint/2010/main" val="133968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9952566" cy="587829"/>
          </a:xfrm>
        </p:spPr>
        <p:txBody>
          <a:bodyPr>
            <a:normAutofit/>
          </a:bodyPr>
          <a:lstStyle/>
          <a:p>
            <a:r>
              <a:rPr lang="en-US" sz="2800" b="1" dirty="0">
                <a:latin typeface="Times New Roman" panose="02020603050405020304" pitchFamily="18" charset="0"/>
                <a:cs typeface="Times New Roman" panose="02020603050405020304" pitchFamily="18" charset="0"/>
              </a:rPr>
              <a:t>Top Cotton Producing Countries in The World (</a:t>
            </a:r>
            <a:r>
              <a:rPr lang="en-US" sz="2800" b="1" dirty="0" smtClean="0">
                <a:latin typeface="Times New Roman" panose="02020603050405020304" pitchFamily="18" charset="0"/>
                <a:cs typeface="Times New Roman" panose="02020603050405020304" pitchFamily="18" charset="0"/>
              </a:rPr>
              <a:t>2017/2018)</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071" y="816780"/>
            <a:ext cx="7500557" cy="604122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71" y="816780"/>
            <a:ext cx="9230148" cy="6858000"/>
          </a:xfrm>
          <a:prstGeom prst="rect">
            <a:avLst/>
          </a:prstGeom>
        </p:spPr>
      </p:pic>
    </p:spTree>
    <p:extLst>
      <p:ext uri="{BB962C8B-B14F-4D97-AF65-F5344CB8AC3E}">
        <p14:creationId xmlns:p14="http://schemas.microsoft.com/office/powerpoint/2010/main" val="9352070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72143"/>
          </a:xfrm>
        </p:spPr>
        <p:txBody>
          <a:bodyPr>
            <a:normAutofit fontScale="90000"/>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7644" y="1257300"/>
            <a:ext cx="4669970" cy="5225143"/>
          </a:xfrm>
          <a:prstGeom prst="rect">
            <a:avLst/>
          </a:prstGeom>
          <a:noFill/>
          <a:ln>
            <a:noFill/>
          </a:ln>
        </p:spPr>
      </p:pic>
    </p:spTree>
    <p:extLst>
      <p:ext uri="{BB962C8B-B14F-4D97-AF65-F5344CB8AC3E}">
        <p14:creationId xmlns:p14="http://schemas.microsoft.com/office/powerpoint/2010/main" val="3868859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468086"/>
          </a:xfrm>
        </p:spPr>
        <p:txBody>
          <a:bodyPr>
            <a:normAutofit fontScale="90000"/>
          </a:bodyPr>
          <a:lstStyle/>
          <a:p>
            <a:r>
              <a:rPr lang="en-US" sz="2700" b="1" dirty="0">
                <a:latin typeface="Times New Roman" panose="02020603050405020304" pitchFamily="18" charset="0"/>
                <a:cs typeface="Times New Roman" panose="02020603050405020304" pitchFamily="18" charset="0"/>
              </a:rPr>
              <a:t>$50b RMG export target seems more challenging</a:t>
            </a:r>
            <a:r>
              <a:rPr lang="en-US" dirty="0"/>
              <a:t/>
            </a:r>
            <a:br>
              <a:rPr lang="en-US" dirty="0"/>
            </a:br>
            <a:endParaRPr lang="en-US" dirty="0"/>
          </a:p>
        </p:txBody>
      </p:sp>
      <p:sp>
        <p:nvSpPr>
          <p:cNvPr id="3" name="Content Placeholder 2"/>
          <p:cNvSpPr>
            <a:spLocks noGrp="1"/>
          </p:cNvSpPr>
          <p:nvPr>
            <p:ph idx="1"/>
          </p:nvPr>
        </p:nvSpPr>
        <p:spPr>
          <a:xfrm>
            <a:off x="677334" y="1077687"/>
            <a:ext cx="8596668" cy="4963675"/>
          </a:xfrm>
        </p:spPr>
        <p:txBody>
          <a:bodyPr/>
          <a:lstStyle/>
          <a:p>
            <a:pPr algn="just"/>
            <a:r>
              <a:rPr lang="en-US" sz="2000" dirty="0">
                <a:latin typeface="Times New Roman" panose="02020603050405020304" pitchFamily="18" charset="0"/>
                <a:cs typeface="Times New Roman" panose="02020603050405020304" pitchFamily="18" charset="0"/>
              </a:rPr>
              <a:t>Achieving the $50 billion export target by 2021 from readymade garment sector is becoming more challenging due to slow growth in RMG exports and other external factors, analysts and exporters </a:t>
            </a:r>
            <a:r>
              <a:rPr lang="en-US" sz="2000" dirty="0" err="1">
                <a:latin typeface="Times New Roman" panose="02020603050405020304" pitchFamily="18" charset="0"/>
                <a:cs typeface="Times New Roman" panose="02020603050405020304" pitchFamily="18" charset="0"/>
              </a:rPr>
              <a:t>said.Movements</a:t>
            </a:r>
            <a:r>
              <a:rPr lang="en-US" sz="2000" dirty="0">
                <a:latin typeface="Times New Roman" panose="02020603050405020304" pitchFamily="18" charset="0"/>
                <a:cs typeface="Times New Roman" panose="02020603050405020304" pitchFamily="18" charset="0"/>
              </a:rPr>
              <a:t> of buyers to Vietnam and other </a:t>
            </a:r>
            <a:r>
              <a:rPr lang="en-US" sz="2000" dirty="0" err="1">
                <a:latin typeface="Times New Roman" panose="02020603050405020304" pitchFamily="18" charset="0"/>
                <a:cs typeface="Times New Roman" panose="02020603050405020304" pitchFamily="18" charset="0"/>
              </a:rPr>
              <a:t>neighbouring</a:t>
            </a:r>
            <a:r>
              <a:rPr lang="en-US" sz="2000" dirty="0">
                <a:latin typeface="Times New Roman" panose="02020603050405020304" pitchFamily="18" charset="0"/>
                <a:cs typeface="Times New Roman" panose="02020603050405020304" pitchFamily="18" charset="0"/>
              </a:rPr>
              <a:t> countries, increased facilities to RMG sector in several Asian nations, gradual fall in prices and some domestic factors are affecting the competitive edge of Bangladeshi garment manufacturers in the international market</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In the last two years, production cost has increased by up to 17 percent due to gas crisis, devaluation of euro, price fall in EU and US market on the back of the US election and </a:t>
            </a:r>
            <a:r>
              <a:rPr lang="en-US" sz="2000" dirty="0" err="1">
                <a:latin typeface="Times New Roman" panose="02020603050405020304" pitchFamily="18" charset="0"/>
                <a:cs typeface="Times New Roman" panose="02020603050405020304" pitchFamily="18" charset="0"/>
              </a:rPr>
              <a:t>Brexit</a:t>
            </a:r>
            <a:r>
              <a:rPr lang="en-US" sz="2000" dirty="0" smtClean="0">
                <a:latin typeface="Times New Roman" panose="02020603050405020304" pitchFamily="18" charset="0"/>
                <a:cs typeface="Times New Roman" panose="02020603050405020304" pitchFamily="18" charset="0"/>
              </a:rPr>
              <a:t>. As </a:t>
            </a:r>
            <a:r>
              <a:rPr lang="en-US" sz="2000" dirty="0">
                <a:latin typeface="Times New Roman" panose="02020603050405020304" pitchFamily="18" charset="0"/>
                <a:cs typeface="Times New Roman" panose="02020603050405020304" pitchFamily="18" charset="0"/>
              </a:rPr>
              <a:t>a result, we are gradually losing competitiveness in the global market</a:t>
            </a:r>
            <a:r>
              <a:rPr lang="en-US" sz="2000" dirty="0" smtClean="0">
                <a:latin typeface="Times New Roman" panose="02020603050405020304" pitchFamily="18" charset="0"/>
                <a:cs typeface="Times New Roman" panose="02020603050405020304" pitchFamily="18" charset="0"/>
              </a:rPr>
              <a:t>.</a:t>
            </a:r>
          </a:p>
          <a:p>
            <a:pPr algn="just"/>
            <a:r>
              <a:rPr lang="en-US" sz="2000" dirty="0"/>
              <a:t>Bangladeshi exporters have lost 7 percent market share in Canada, and 6 percent in the UK market in last one year.</a:t>
            </a:r>
          </a:p>
          <a:p>
            <a:pPr algn="just"/>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0780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r>
              <a:rPr lang="en-US" sz="2700" b="1" dirty="0">
                <a:latin typeface="Times New Roman" panose="02020603050405020304" pitchFamily="18" charset="0"/>
                <a:cs typeface="Times New Roman" panose="02020603050405020304" pitchFamily="18" charset="0"/>
              </a:rPr>
              <a:t>Bangladesh apparel sector has 95% local investors: BGMEA</a:t>
            </a:r>
            <a:r>
              <a:rPr lang="en-US" b="1" dirty="0"/>
              <a:t/>
            </a:r>
            <a:br>
              <a:rPr lang="en-US" b="1" dirty="0"/>
            </a:br>
            <a:endParaRPr lang="en-US" dirty="0"/>
          </a:p>
        </p:txBody>
      </p:sp>
      <p:sp>
        <p:nvSpPr>
          <p:cNvPr id="3" name="Content Placeholder 2"/>
          <p:cNvSpPr>
            <a:spLocks noGrp="1"/>
          </p:cNvSpPr>
          <p:nvPr>
            <p:ph idx="1"/>
          </p:nvPr>
        </p:nvSpPr>
        <p:spPr>
          <a:xfrm>
            <a:off x="677333" y="1159329"/>
            <a:ext cx="8956523" cy="5698671"/>
          </a:xfrm>
        </p:spPr>
        <p:txBody>
          <a:bodyPr>
            <a:normAutofit/>
          </a:bodyPr>
          <a:lstStyle/>
          <a:p>
            <a:pPr algn="just"/>
            <a:r>
              <a:rPr lang="en-US" sz="2000" dirty="0">
                <a:latin typeface="Times New Roman" panose="02020603050405020304" pitchFamily="18" charset="0"/>
                <a:cs typeface="Times New Roman" panose="02020603050405020304" pitchFamily="18" charset="0"/>
              </a:rPr>
              <a:t>Over 95 per cent of the total investors in the Bangladesh apparel industry are local. Moreover, Bangladesh also has a number of foreign investors in textile and apparel sectors. The country encourages foreign investments in the areas of high value added items, non-traditional apparel items and in the primary textile industry, especially woven </a:t>
            </a:r>
            <a:r>
              <a:rPr lang="en-US" sz="2000" dirty="0" smtClean="0">
                <a:latin typeface="Times New Roman" panose="02020603050405020304" pitchFamily="18" charset="0"/>
                <a:cs typeface="Times New Roman" panose="02020603050405020304" pitchFamily="18" charset="0"/>
              </a:rPr>
              <a:t>textiles</a:t>
            </a:r>
          </a:p>
          <a:p>
            <a:pPr algn="just"/>
            <a:r>
              <a:rPr lang="en-US" sz="2000" dirty="0">
                <a:latin typeface="Times New Roman" panose="02020603050405020304" pitchFamily="18" charset="0"/>
                <a:cs typeface="Times New Roman" panose="02020603050405020304" pitchFamily="18" charset="0"/>
              </a:rPr>
              <a:t>Bangladesh is also working on decreasing its dependency on imports as there has been a significant capacity building in the area of yarn and fabrics manufacturing, especially for knitwear items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Around 80 per cent of the knitted fabrics are produced in Bangladesh. Denim production capacity has also got a significant boost in the last decade. Almost 50 per cent of the demand for denim fabric by our export oriented garment industry is being fulfilled by our local denim mills. Besides, Bangladesh produces almost 100 per cent of its accessories needed </a:t>
            </a:r>
            <a:r>
              <a:rPr lang="en-US" sz="2000" dirty="0" smtClean="0">
                <a:latin typeface="Times New Roman" panose="02020603050405020304" pitchFamily="18" charset="0"/>
                <a:cs typeface="Times New Roman" panose="02020603050405020304" pitchFamily="18" charset="0"/>
              </a:rPr>
              <a:t>locally.</a:t>
            </a:r>
          </a:p>
          <a:p>
            <a:pPr algn="just"/>
            <a:r>
              <a:rPr lang="en-US" sz="2000" dirty="0">
                <a:latin typeface="Times New Roman" panose="02020603050405020304" pitchFamily="18" charset="0"/>
                <a:cs typeface="Times New Roman" panose="02020603050405020304" pitchFamily="18" charset="0"/>
              </a:rPr>
              <a:t>The country is dependent on external sources mostly for fibre, because it does not grow cotton or petrochemical products. It is lagging behind in woven fabric production</a:t>
            </a:r>
            <a:r>
              <a:rPr lang="en-US" sz="2000" dirty="0"/>
              <a:t>, </a:t>
            </a:r>
            <a:r>
              <a:rPr lang="en-US" sz="2000" dirty="0">
                <a:latin typeface="Times New Roman" panose="02020603050405020304" pitchFamily="18" charset="0"/>
                <a:cs typeface="Times New Roman" panose="02020603050405020304" pitchFamily="18" charset="0"/>
              </a:rPr>
              <a:t>which has potentials for </a:t>
            </a:r>
            <a:r>
              <a:rPr lang="en-US" sz="2000" dirty="0" smtClean="0">
                <a:latin typeface="Times New Roman" panose="02020603050405020304" pitchFamily="18" charset="0"/>
                <a:cs typeface="Times New Roman" panose="02020603050405020304" pitchFamily="18" charset="0"/>
              </a:rPr>
              <a:t>investment</a:t>
            </a:r>
            <a:r>
              <a:rPr lang="en-US" sz="2000" dirty="0"/>
              <a:t>-</a:t>
            </a:r>
            <a:r>
              <a:rPr lang="en-US" sz="2000" dirty="0" smtClean="0"/>
              <a:t> </a:t>
            </a:r>
            <a:r>
              <a:rPr lang="en-US" sz="2000" dirty="0"/>
              <a:t>BGMEA</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234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51757"/>
          </a:xfrm>
        </p:spPr>
        <p:txBody>
          <a:bodyPr>
            <a:normAutofit fontScale="90000"/>
          </a:bodyPr>
          <a:lstStyle/>
          <a:p>
            <a:r>
              <a:rPr lang="en-US" sz="2200" b="1" dirty="0">
                <a:latin typeface="Times New Roman" panose="02020603050405020304" pitchFamily="18" charset="0"/>
                <a:cs typeface="Times New Roman" panose="02020603050405020304" pitchFamily="18" charset="0"/>
              </a:rPr>
              <a:t>Global yarn makers see Bangladesh as a potential market</a:t>
            </a:r>
            <a:r>
              <a:rPr lang="en-US" b="1" dirty="0"/>
              <a:t/>
            </a:r>
            <a:br>
              <a:rPr lang="en-US" b="1" dirty="0"/>
            </a:br>
            <a:endParaRPr lang="en-US" dirty="0"/>
          </a:p>
        </p:txBody>
      </p:sp>
      <p:sp>
        <p:nvSpPr>
          <p:cNvPr id="3" name="Content Placeholder 2"/>
          <p:cNvSpPr>
            <a:spLocks noGrp="1"/>
          </p:cNvSpPr>
          <p:nvPr>
            <p:ph idx="1"/>
          </p:nvPr>
        </p:nvSpPr>
        <p:spPr>
          <a:xfrm>
            <a:off x="677334" y="1061357"/>
            <a:ext cx="8596668" cy="4980005"/>
          </a:xfrm>
        </p:spPr>
        <p:txBody>
          <a:bodyPr/>
          <a:lstStyle/>
          <a:p>
            <a:pPr algn="just"/>
            <a:r>
              <a:rPr lang="en-US" dirty="0"/>
              <a:t>Global textile and yarn makers see Bangladesh as a potential market despite the country's apparel export is facing challenges in some of its strong markets, including the United States and Europe.</a:t>
            </a:r>
          </a:p>
          <a:p>
            <a:pPr algn="just"/>
            <a:r>
              <a:rPr lang="en-US" dirty="0"/>
              <a:t>Though fabrics and yarn are being locally made, Bangladesh still needs to import a good quantity to meet the growing demand.</a:t>
            </a:r>
          </a:p>
          <a:p>
            <a:pPr algn="just"/>
            <a:r>
              <a:rPr lang="en-US" dirty="0"/>
              <a:t>In Bangladesh, local spinners meet over 90 percent demand for raw materials of the knitwear sector and over 40 percent demand of the woven sector.</a:t>
            </a:r>
          </a:p>
          <a:p>
            <a:endParaRPr lang="en-US" dirty="0"/>
          </a:p>
        </p:txBody>
      </p:sp>
    </p:spTree>
    <p:extLst>
      <p:ext uri="{BB962C8B-B14F-4D97-AF65-F5344CB8AC3E}">
        <p14:creationId xmlns:p14="http://schemas.microsoft.com/office/powerpoint/2010/main" val="129679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4414"/>
          </a:xfrm>
        </p:spPr>
        <p:txBody>
          <a:bodyPr>
            <a:normAutofit fontScale="90000"/>
          </a:bodyPr>
          <a:lstStyle/>
          <a:p>
            <a:r>
              <a:rPr lang="en-US" sz="2200" b="1" dirty="0">
                <a:latin typeface="Times New Roman" panose="02020603050405020304" pitchFamily="18" charset="0"/>
                <a:cs typeface="Times New Roman" panose="02020603050405020304" pitchFamily="18" charset="0"/>
              </a:rPr>
              <a:t>China's Relocation Helps Bangladesh become top garment exporter</a:t>
            </a:r>
            <a:r>
              <a:rPr lang="en-US" b="1" dirty="0"/>
              <a:t/>
            </a:r>
            <a:br>
              <a:rPr lang="en-US" b="1" dirty="0"/>
            </a:br>
            <a:endParaRPr lang="en-US" dirty="0"/>
          </a:p>
        </p:txBody>
      </p:sp>
      <p:sp>
        <p:nvSpPr>
          <p:cNvPr id="3" name="Content Placeholder 2"/>
          <p:cNvSpPr>
            <a:spLocks noGrp="1"/>
          </p:cNvSpPr>
          <p:nvPr>
            <p:ph idx="1"/>
          </p:nvPr>
        </p:nvSpPr>
        <p:spPr>
          <a:xfrm>
            <a:off x="677334" y="1094015"/>
            <a:ext cx="8596668" cy="4947348"/>
          </a:xfrm>
        </p:spPr>
        <p:txBody>
          <a:bodyPr/>
          <a:lstStyle/>
          <a:p>
            <a:pPr lvl="0" algn="just"/>
            <a:r>
              <a:rPr lang="en-US" sz="2000" dirty="0">
                <a:latin typeface="Times New Roman" panose="02020603050405020304" pitchFamily="18" charset="0"/>
                <a:cs typeface="Times New Roman" panose="02020603050405020304" pitchFamily="18" charset="0"/>
              </a:rPr>
              <a:t>China can play a major role in making Bangladesh the world's top exporter of garments, according to analysts. Chinese industrialists are now planning to relocate their garments and textile industries, especially those manufacturing low-end apparel. These can be shifted to Bangladesh, where the government is planning to award a special economic zone to China</a:t>
            </a:r>
            <a:r>
              <a:rPr lang="en-US" sz="2000" dirty="0" smtClean="0">
                <a:latin typeface="Times New Roman" panose="02020603050405020304" pitchFamily="18" charset="0"/>
                <a:cs typeface="Times New Roman" panose="02020603050405020304" pitchFamily="18" charset="0"/>
              </a:rPr>
              <a:t>.</a:t>
            </a:r>
          </a:p>
          <a:p>
            <a:pPr lvl="0" algn="just"/>
            <a:r>
              <a:rPr lang="en-US" sz="2000" dirty="0">
                <a:latin typeface="Times New Roman" panose="02020603050405020304" pitchFamily="18" charset="0"/>
                <a:cs typeface="Times New Roman" panose="02020603050405020304" pitchFamily="18" charset="0"/>
              </a:rPr>
              <a:t>If Bangladesh plays its cards correctly, it can emerge as the number 1 readymade garment exporter in the world in the next 10 </a:t>
            </a:r>
            <a:r>
              <a:rPr lang="en-US" sz="2000" dirty="0" smtClean="0">
                <a:latin typeface="Times New Roman" panose="02020603050405020304" pitchFamily="18" charset="0"/>
                <a:cs typeface="Times New Roman" panose="02020603050405020304" pitchFamily="18" charset="0"/>
              </a:rPr>
              <a:t>years</a:t>
            </a:r>
          </a:p>
          <a:p>
            <a:pPr algn="just"/>
            <a:r>
              <a:rPr lang="en-US" sz="2000" dirty="0">
                <a:latin typeface="Times New Roman" panose="02020603050405020304" pitchFamily="18" charset="0"/>
                <a:cs typeface="Times New Roman" panose="02020603050405020304" pitchFamily="18" charset="0"/>
              </a:rPr>
              <a:t>China currently accounts for nearly 40 per cent share of global apparel consumption, which stood at $445 billion in 2015. In comparison, Bangladesh is far behind with around 6 per cent share.</a:t>
            </a:r>
          </a:p>
          <a:p>
            <a:pPr marL="0" lvl="0" indent="0" algn="just">
              <a:buNone/>
            </a:pP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82569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391886"/>
          </a:xfrm>
        </p:spPr>
        <p:txBody>
          <a:bodyPr>
            <a:normAutofit fontScale="90000"/>
          </a:bodyPr>
          <a:lstStyle/>
          <a:p>
            <a:r>
              <a:rPr lang="en-US" sz="2700" b="1" dirty="0">
                <a:latin typeface="Times New Roman" panose="02020603050405020304" pitchFamily="18" charset="0"/>
                <a:cs typeface="Times New Roman" panose="02020603050405020304" pitchFamily="18" charset="0"/>
              </a:rPr>
              <a:t>Duty-free, not hurdle-free:</a:t>
            </a:r>
            <a:r>
              <a:rPr lang="en-US" b="1" dirty="0"/>
              <a:t/>
            </a:r>
            <a:br>
              <a:rPr lang="en-US" b="1" dirty="0"/>
            </a:br>
            <a:endParaRPr lang="en-US" dirty="0"/>
          </a:p>
        </p:txBody>
      </p:sp>
      <p:sp>
        <p:nvSpPr>
          <p:cNvPr id="3" name="Content Placeholder 2"/>
          <p:cNvSpPr>
            <a:spLocks noGrp="1"/>
          </p:cNvSpPr>
          <p:nvPr>
            <p:ph idx="1"/>
          </p:nvPr>
        </p:nvSpPr>
        <p:spPr>
          <a:xfrm>
            <a:off x="677334" y="587828"/>
            <a:ext cx="8596668" cy="6123215"/>
          </a:xfrm>
        </p:spPr>
        <p:txBody>
          <a:bodyPr>
            <a:normAutofit/>
          </a:bodyPr>
          <a:lstStyle/>
          <a:p>
            <a:pPr lvl="0"/>
            <a:r>
              <a:rPr lang="en-US" sz="2000" dirty="0">
                <a:latin typeface="Times New Roman" panose="02020603050405020304" pitchFamily="18" charset="0"/>
                <a:cs typeface="Times New Roman" panose="02020603050405020304" pitchFamily="18" charset="0"/>
              </a:rPr>
              <a:t>Bangladesh can significantly increase its exports to China's if only it would relax its rules of origin.</a:t>
            </a:r>
          </a:p>
          <a:p>
            <a:r>
              <a:rPr lang="en-US" sz="2000" dirty="0">
                <a:latin typeface="Times New Roman" panose="02020603050405020304" pitchFamily="18" charset="0"/>
                <a:cs typeface="Times New Roman" panose="02020603050405020304" pitchFamily="18" charset="0"/>
              </a:rPr>
              <a:t>Stricter rules of origin in the Chinese market have made it hard for Bangladeshi manufacturers to increase exports significantly to the world's second largest economy, where Bangladesh and other 32 least developed countries (LDCs) enjoys a duty-free </a:t>
            </a:r>
            <a:r>
              <a:rPr lang="en-US" sz="2000" dirty="0" smtClean="0">
                <a:latin typeface="Times New Roman" panose="02020603050405020304" pitchFamily="18" charset="0"/>
                <a:cs typeface="Times New Roman" panose="02020603050405020304" pitchFamily="18" charset="0"/>
              </a:rPr>
              <a:t>access</a:t>
            </a:r>
          </a:p>
          <a:p>
            <a:r>
              <a:rPr lang="en-US" sz="2000" dirty="0">
                <a:latin typeface="Times New Roman" panose="02020603050405020304" pitchFamily="18" charset="0"/>
                <a:cs typeface="Times New Roman" panose="02020603050405020304" pitchFamily="18" charset="0"/>
              </a:rPr>
              <a:t>China's overall import was $1.3 trillion last year. Of which, $142 billion were from the LDCs. If Bangladesh can export 1 percent of the LDCs' export to China, the amount would be nearly $1.5 billion, just double the amount Bangladesh is exporting </a:t>
            </a:r>
            <a:r>
              <a:rPr lang="en-US" sz="2000" dirty="0" smtClean="0">
                <a:latin typeface="Times New Roman" panose="02020603050405020304" pitchFamily="18" charset="0"/>
                <a:cs typeface="Times New Roman" panose="02020603050405020304" pitchFamily="18" charset="0"/>
              </a:rPr>
              <a:t>now</a:t>
            </a:r>
          </a:p>
          <a:p>
            <a:pPr lvl="0"/>
            <a:r>
              <a:rPr lang="en-US" sz="2000" dirty="0">
                <a:latin typeface="Times New Roman" panose="02020603050405020304" pitchFamily="18" charset="0"/>
                <a:cs typeface="Times New Roman" panose="02020603050405020304" pitchFamily="18" charset="0"/>
              </a:rPr>
              <a:t>The rules of origin demand higher value addition of Bangladeshi products, meaning the goods should have </a:t>
            </a:r>
            <a:r>
              <a:rPr lang="en-US" sz="2000" dirty="0">
                <a:solidFill>
                  <a:srgbClr val="00B050"/>
                </a:solidFill>
                <a:latin typeface="Times New Roman" panose="02020603050405020304" pitchFamily="18" charset="0"/>
                <a:cs typeface="Times New Roman" panose="02020603050405020304" pitchFamily="18" charset="0"/>
              </a:rPr>
              <a:t>40 percent </a:t>
            </a:r>
            <a:r>
              <a:rPr lang="en-US" sz="2000" dirty="0">
                <a:latin typeface="Times New Roman" panose="02020603050405020304" pitchFamily="18" charset="0"/>
                <a:cs typeface="Times New Roman" panose="02020603050405020304" pitchFamily="18" charset="0"/>
              </a:rPr>
              <a:t>local contents.</a:t>
            </a:r>
          </a:p>
          <a:p>
            <a:pPr lvl="0"/>
            <a:r>
              <a:rPr lang="en-US" sz="2000" dirty="0">
                <a:latin typeface="Times New Roman" panose="02020603050405020304" pitchFamily="18" charset="0"/>
                <a:cs typeface="Times New Roman" panose="02020603050405020304" pitchFamily="18" charset="0"/>
              </a:rPr>
              <a:t>Bangladeshi products enjoy duty-free access to the European Union market even if the goods are </a:t>
            </a:r>
            <a:r>
              <a:rPr lang="en-US" sz="2000" dirty="0">
                <a:solidFill>
                  <a:srgbClr val="00B050"/>
                </a:solidFill>
                <a:latin typeface="Times New Roman" panose="02020603050405020304" pitchFamily="18" charset="0"/>
                <a:cs typeface="Times New Roman" panose="02020603050405020304" pitchFamily="18" charset="0"/>
              </a:rPr>
              <a:t>made of imported materials</a:t>
            </a:r>
            <a:r>
              <a:rPr lang="en-US" sz="2000" dirty="0">
                <a:latin typeface="Times New Roman" panose="02020603050405020304" pitchFamily="18" charset="0"/>
                <a:cs typeface="Times New Roman" panose="02020603050405020304" pitchFamily="18" charset="0"/>
              </a:rPr>
              <a:t>, while Canada gives the benefit on </a:t>
            </a:r>
            <a:r>
              <a:rPr lang="en-US" sz="2000" dirty="0">
                <a:solidFill>
                  <a:srgbClr val="00B050"/>
                </a:solidFill>
                <a:latin typeface="Times New Roman" panose="02020603050405020304" pitchFamily="18" charset="0"/>
                <a:cs typeface="Times New Roman" panose="02020603050405020304" pitchFamily="18" charset="0"/>
              </a:rPr>
              <a:t>25 percent </a:t>
            </a:r>
            <a:r>
              <a:rPr lang="en-US" sz="2000" dirty="0">
                <a:latin typeface="Times New Roman" panose="02020603050405020304" pitchFamily="18" charset="0"/>
                <a:cs typeface="Times New Roman" panose="02020603050405020304" pitchFamily="18" charset="0"/>
              </a:rPr>
              <a:t>local value addition</a:t>
            </a:r>
            <a:r>
              <a:rPr lang="en-US" sz="2000" dirty="0" smtClean="0">
                <a:latin typeface="Times New Roman" panose="02020603050405020304" pitchFamily="18" charset="0"/>
                <a:cs typeface="Times New Roman" panose="02020603050405020304" pitchFamily="18" charset="0"/>
              </a:rPr>
              <a:t>.</a:t>
            </a:r>
          </a:p>
          <a:p>
            <a:pPr lvl="0"/>
            <a:r>
              <a:rPr lang="en-US" sz="2000" dirty="0">
                <a:latin typeface="Times New Roman" panose="02020603050405020304" pitchFamily="18" charset="0"/>
                <a:cs typeface="Times New Roman" panose="02020603050405020304" pitchFamily="18" charset="0"/>
              </a:rPr>
              <a:t>Bangladesh's export to China will increase significantly if it (China) relaxes the rules of origin like what has been done by Canada</a:t>
            </a:r>
          </a:p>
          <a:p>
            <a:endParaRPr lang="en-US" dirty="0"/>
          </a:p>
        </p:txBody>
      </p:sp>
    </p:spTree>
    <p:extLst>
      <p:ext uri="{BB962C8B-B14F-4D97-AF65-F5344CB8AC3E}">
        <p14:creationId xmlns:p14="http://schemas.microsoft.com/office/powerpoint/2010/main" val="4133565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986"/>
            <a:ext cx="8596668" cy="408214"/>
          </a:xfrm>
        </p:spPr>
        <p:txBody>
          <a:bodyPr>
            <a:normAutofit fontScale="90000"/>
          </a:bodyPr>
          <a:lstStyle/>
          <a:p>
            <a:r>
              <a:rPr lang="en-US" sz="2700" dirty="0">
                <a:solidFill>
                  <a:schemeClr val="tx1"/>
                </a:solidFill>
                <a:latin typeface="Times New Roman" panose="02020603050405020304" pitchFamily="18" charset="0"/>
                <a:cs typeface="Times New Roman" panose="02020603050405020304" pitchFamily="18" charset="0"/>
              </a:rPr>
              <a:t>Efficiency of worker(Country)</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dirty="0"/>
          </a:p>
        </p:txBody>
      </p:sp>
      <p:sp>
        <p:nvSpPr>
          <p:cNvPr id="3" name="Content Placeholder 2"/>
          <p:cNvSpPr>
            <a:spLocks noGrp="1"/>
          </p:cNvSpPr>
          <p:nvPr>
            <p:ph idx="1"/>
          </p:nvPr>
        </p:nvSpPr>
        <p:spPr>
          <a:xfrm>
            <a:off x="677334" y="408215"/>
            <a:ext cx="9201452" cy="5633148"/>
          </a:xfrm>
        </p:spPr>
        <p:txBody>
          <a:bodyPr/>
          <a:lstStyle/>
          <a:p>
            <a:endParaRPr lang="en-US" dirty="0"/>
          </a:p>
        </p:txBody>
      </p:sp>
      <p:grpSp>
        <p:nvGrpSpPr>
          <p:cNvPr id="40" name="Group 39"/>
          <p:cNvGrpSpPr/>
          <p:nvPr/>
        </p:nvGrpSpPr>
        <p:grpSpPr>
          <a:xfrm>
            <a:off x="677334" y="1191986"/>
            <a:ext cx="9831827" cy="4281535"/>
            <a:chOff x="1736219" y="881634"/>
            <a:chExt cx="9328021" cy="5141214"/>
          </a:xfrm>
        </p:grpSpPr>
        <p:sp>
          <p:nvSpPr>
            <p:cNvPr id="41" name="Rectangle 40"/>
            <p:cNvSpPr/>
            <p:nvPr/>
          </p:nvSpPr>
          <p:spPr>
            <a:xfrm>
              <a:off x="2367155" y="881634"/>
              <a:ext cx="3943030" cy="484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Efficiency of worker(Country)</a:t>
              </a:r>
              <a:endParaRPr lang="en-US" dirty="0">
                <a:solidFill>
                  <a:schemeClr val="tx1"/>
                </a:solidFill>
              </a:endParaRPr>
            </a:p>
          </p:txBody>
        </p:sp>
        <p:cxnSp>
          <p:nvCxnSpPr>
            <p:cNvPr id="42" name="Straight Connector 41"/>
            <p:cNvCxnSpPr/>
            <p:nvPr/>
          </p:nvCxnSpPr>
          <p:spPr>
            <a:xfrm>
              <a:off x="2427732" y="1764792"/>
              <a:ext cx="0" cy="3675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427732" y="5404104"/>
              <a:ext cx="8636508" cy="3657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099535" y="3161538"/>
              <a:ext cx="234219" cy="228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61128" y="3516630"/>
              <a:ext cx="190121" cy="190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627086" y="3409188"/>
              <a:ext cx="231650" cy="202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874766" y="3542538"/>
              <a:ext cx="228602" cy="1887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064820" y="3182112"/>
              <a:ext cx="225552" cy="2221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252204" y="3306318"/>
              <a:ext cx="257555" cy="2097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442448" y="2724912"/>
              <a:ext cx="219456" cy="267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780414" y="5193792"/>
              <a:ext cx="57607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0%</a:t>
              </a:r>
              <a:endParaRPr lang="en-US" sz="1200" dirty="0">
                <a:solidFill>
                  <a:schemeClr val="tx1"/>
                </a:solidFill>
              </a:endParaRPr>
            </a:p>
          </p:txBody>
        </p:sp>
        <p:sp>
          <p:nvSpPr>
            <p:cNvPr id="52" name="Rectangle 51"/>
            <p:cNvSpPr/>
            <p:nvPr/>
          </p:nvSpPr>
          <p:spPr>
            <a:xfrm>
              <a:off x="1784603" y="4725924"/>
              <a:ext cx="57607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10%</a:t>
              </a:r>
              <a:endParaRPr lang="en-US" sz="1200" dirty="0">
                <a:solidFill>
                  <a:schemeClr val="tx1"/>
                </a:solidFill>
              </a:endParaRPr>
            </a:p>
          </p:txBody>
        </p:sp>
        <p:sp>
          <p:nvSpPr>
            <p:cNvPr id="53" name="Rectangle 52"/>
            <p:cNvSpPr/>
            <p:nvPr/>
          </p:nvSpPr>
          <p:spPr>
            <a:xfrm>
              <a:off x="1768222" y="4351020"/>
              <a:ext cx="57607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20%</a:t>
              </a:r>
              <a:endParaRPr lang="en-US" sz="1200" dirty="0">
                <a:solidFill>
                  <a:schemeClr val="tx1"/>
                </a:solidFill>
              </a:endParaRPr>
            </a:p>
          </p:txBody>
        </p:sp>
        <p:sp>
          <p:nvSpPr>
            <p:cNvPr id="54" name="Rectangle 53"/>
            <p:cNvSpPr/>
            <p:nvPr/>
          </p:nvSpPr>
          <p:spPr>
            <a:xfrm>
              <a:off x="1791083" y="3810000"/>
              <a:ext cx="57607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30%</a:t>
              </a:r>
              <a:endParaRPr lang="en-US" sz="1200" dirty="0">
                <a:solidFill>
                  <a:schemeClr val="tx1"/>
                </a:solidFill>
              </a:endParaRPr>
            </a:p>
          </p:txBody>
        </p:sp>
        <p:sp>
          <p:nvSpPr>
            <p:cNvPr id="55" name="Rectangle 54"/>
            <p:cNvSpPr/>
            <p:nvPr/>
          </p:nvSpPr>
          <p:spPr>
            <a:xfrm>
              <a:off x="1736219" y="3306318"/>
              <a:ext cx="57607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40%</a:t>
              </a:r>
              <a:endParaRPr lang="en-US" sz="1200" dirty="0">
                <a:solidFill>
                  <a:schemeClr val="tx1"/>
                </a:solidFill>
              </a:endParaRPr>
            </a:p>
          </p:txBody>
        </p:sp>
        <p:sp>
          <p:nvSpPr>
            <p:cNvPr id="56" name="Rectangle 55"/>
            <p:cNvSpPr/>
            <p:nvPr/>
          </p:nvSpPr>
          <p:spPr>
            <a:xfrm>
              <a:off x="1768222" y="2802636"/>
              <a:ext cx="57607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50%</a:t>
              </a:r>
              <a:endParaRPr lang="en-US" sz="1200" dirty="0">
                <a:solidFill>
                  <a:schemeClr val="tx1"/>
                </a:solidFill>
              </a:endParaRPr>
            </a:p>
          </p:txBody>
        </p:sp>
        <p:sp>
          <p:nvSpPr>
            <p:cNvPr id="57" name="Rectangle 56"/>
            <p:cNvSpPr/>
            <p:nvPr/>
          </p:nvSpPr>
          <p:spPr>
            <a:xfrm>
              <a:off x="1736219" y="2358390"/>
              <a:ext cx="57607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60%</a:t>
              </a:r>
              <a:endParaRPr lang="en-US" sz="1200" dirty="0">
                <a:solidFill>
                  <a:schemeClr val="tx1"/>
                </a:solidFill>
              </a:endParaRPr>
            </a:p>
          </p:txBody>
        </p:sp>
        <p:sp>
          <p:nvSpPr>
            <p:cNvPr id="58" name="Rectangle 57"/>
            <p:cNvSpPr/>
            <p:nvPr/>
          </p:nvSpPr>
          <p:spPr>
            <a:xfrm>
              <a:off x="2883790" y="2802636"/>
              <a:ext cx="557020"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48%</a:t>
              </a:r>
              <a:endParaRPr lang="en-US" sz="900" dirty="0">
                <a:solidFill>
                  <a:schemeClr val="tx1"/>
                </a:solidFill>
              </a:endParaRPr>
            </a:p>
          </p:txBody>
        </p:sp>
        <p:sp>
          <p:nvSpPr>
            <p:cNvPr id="59" name="Rectangle 58"/>
            <p:cNvSpPr/>
            <p:nvPr/>
          </p:nvSpPr>
          <p:spPr>
            <a:xfrm>
              <a:off x="4266443" y="3127248"/>
              <a:ext cx="557020"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39%</a:t>
              </a:r>
              <a:endParaRPr lang="en-US" sz="900" dirty="0">
                <a:solidFill>
                  <a:schemeClr val="tx1"/>
                </a:solidFill>
              </a:endParaRPr>
            </a:p>
          </p:txBody>
        </p:sp>
        <p:sp>
          <p:nvSpPr>
            <p:cNvPr id="60" name="Rectangle 59"/>
            <p:cNvSpPr/>
            <p:nvPr/>
          </p:nvSpPr>
          <p:spPr>
            <a:xfrm>
              <a:off x="5410207" y="3022092"/>
              <a:ext cx="557020"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40%</a:t>
              </a:r>
              <a:endParaRPr lang="en-US" sz="900" dirty="0">
                <a:solidFill>
                  <a:schemeClr val="tx1"/>
                </a:solidFill>
              </a:endParaRPr>
            </a:p>
          </p:txBody>
        </p:sp>
        <p:sp>
          <p:nvSpPr>
            <p:cNvPr id="61" name="Rectangle 60"/>
            <p:cNvSpPr/>
            <p:nvPr/>
          </p:nvSpPr>
          <p:spPr>
            <a:xfrm>
              <a:off x="6724652" y="3118104"/>
              <a:ext cx="557020"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39%</a:t>
              </a:r>
              <a:endParaRPr lang="en-US" sz="900" dirty="0">
                <a:solidFill>
                  <a:schemeClr val="tx1"/>
                </a:solidFill>
              </a:endParaRPr>
            </a:p>
          </p:txBody>
        </p:sp>
        <p:sp>
          <p:nvSpPr>
            <p:cNvPr id="62" name="Rectangle 61"/>
            <p:cNvSpPr/>
            <p:nvPr/>
          </p:nvSpPr>
          <p:spPr>
            <a:xfrm>
              <a:off x="7853369" y="2839212"/>
              <a:ext cx="557020"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46%</a:t>
              </a:r>
              <a:endParaRPr lang="en-US" sz="900" dirty="0">
                <a:solidFill>
                  <a:schemeClr val="tx1"/>
                </a:solidFill>
              </a:endParaRPr>
            </a:p>
          </p:txBody>
        </p:sp>
        <p:sp>
          <p:nvSpPr>
            <p:cNvPr id="63" name="Rectangle 62"/>
            <p:cNvSpPr/>
            <p:nvPr/>
          </p:nvSpPr>
          <p:spPr>
            <a:xfrm>
              <a:off x="9067422" y="2955036"/>
              <a:ext cx="557020"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43%</a:t>
              </a:r>
              <a:endParaRPr lang="en-US" sz="900" dirty="0">
                <a:solidFill>
                  <a:schemeClr val="tx1"/>
                </a:solidFill>
              </a:endParaRPr>
            </a:p>
          </p:txBody>
        </p:sp>
        <p:sp>
          <p:nvSpPr>
            <p:cNvPr id="64" name="Rectangle 63"/>
            <p:cNvSpPr/>
            <p:nvPr/>
          </p:nvSpPr>
          <p:spPr>
            <a:xfrm>
              <a:off x="10273666" y="2358390"/>
              <a:ext cx="557020"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57%</a:t>
              </a:r>
              <a:endParaRPr lang="en-US" sz="900" dirty="0">
                <a:solidFill>
                  <a:schemeClr val="tx1"/>
                </a:solidFill>
              </a:endParaRPr>
            </a:p>
          </p:txBody>
        </p:sp>
        <p:sp>
          <p:nvSpPr>
            <p:cNvPr id="65" name="Rectangle 64"/>
            <p:cNvSpPr/>
            <p:nvPr/>
          </p:nvSpPr>
          <p:spPr>
            <a:xfrm>
              <a:off x="5419593" y="5676900"/>
              <a:ext cx="868680" cy="338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Vietnam</a:t>
              </a:r>
              <a:endParaRPr lang="en-US" sz="1400" dirty="0">
                <a:solidFill>
                  <a:schemeClr val="tx1"/>
                </a:solidFill>
              </a:endParaRPr>
            </a:p>
          </p:txBody>
        </p:sp>
        <p:sp>
          <p:nvSpPr>
            <p:cNvPr id="66" name="Rectangle 65"/>
            <p:cNvSpPr/>
            <p:nvPr/>
          </p:nvSpPr>
          <p:spPr>
            <a:xfrm>
              <a:off x="6590788" y="5684520"/>
              <a:ext cx="946919" cy="338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Indonesia</a:t>
              </a:r>
              <a:endParaRPr lang="en-US" sz="1400" dirty="0">
                <a:solidFill>
                  <a:schemeClr val="tx1"/>
                </a:solidFill>
              </a:endParaRPr>
            </a:p>
          </p:txBody>
        </p:sp>
        <p:sp>
          <p:nvSpPr>
            <p:cNvPr id="67" name="Rectangle 66"/>
            <p:cNvSpPr/>
            <p:nvPr/>
          </p:nvSpPr>
          <p:spPr>
            <a:xfrm>
              <a:off x="7925561" y="5657088"/>
              <a:ext cx="868680" cy="338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Pakistan</a:t>
              </a:r>
              <a:endParaRPr lang="en-US" sz="1400" dirty="0">
                <a:solidFill>
                  <a:schemeClr val="tx1"/>
                </a:solidFill>
              </a:endParaRPr>
            </a:p>
          </p:txBody>
        </p:sp>
        <p:sp>
          <p:nvSpPr>
            <p:cNvPr id="68" name="Rectangle 67"/>
            <p:cNvSpPr/>
            <p:nvPr/>
          </p:nvSpPr>
          <p:spPr>
            <a:xfrm>
              <a:off x="8794241" y="5657088"/>
              <a:ext cx="1021080" cy="306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Cambodia</a:t>
              </a:r>
              <a:endParaRPr lang="en-US" sz="1400" dirty="0">
                <a:solidFill>
                  <a:schemeClr val="tx1"/>
                </a:solidFill>
              </a:endParaRPr>
            </a:p>
          </p:txBody>
        </p:sp>
        <p:sp>
          <p:nvSpPr>
            <p:cNvPr id="69" name="Rectangle 68"/>
            <p:cNvSpPr/>
            <p:nvPr/>
          </p:nvSpPr>
          <p:spPr>
            <a:xfrm>
              <a:off x="10117836" y="5625084"/>
              <a:ext cx="868680" cy="338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China</a:t>
              </a:r>
              <a:endParaRPr lang="en-US" sz="1400" dirty="0">
                <a:solidFill>
                  <a:schemeClr val="tx1"/>
                </a:solidFill>
              </a:endParaRPr>
            </a:p>
          </p:txBody>
        </p:sp>
        <p:sp>
          <p:nvSpPr>
            <p:cNvPr id="70" name="Rectangle 69"/>
            <p:cNvSpPr/>
            <p:nvPr/>
          </p:nvSpPr>
          <p:spPr>
            <a:xfrm>
              <a:off x="2798063" y="5657088"/>
              <a:ext cx="868680" cy="338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India</a:t>
              </a:r>
              <a:endParaRPr lang="en-US" sz="1400" dirty="0">
                <a:solidFill>
                  <a:schemeClr val="tx1"/>
                </a:solidFill>
              </a:endParaRPr>
            </a:p>
          </p:txBody>
        </p:sp>
        <p:sp>
          <p:nvSpPr>
            <p:cNvPr id="71" name="Rectangle 70"/>
            <p:cNvSpPr/>
            <p:nvPr/>
          </p:nvSpPr>
          <p:spPr>
            <a:xfrm>
              <a:off x="3881945" y="5692140"/>
              <a:ext cx="1158365" cy="330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Bangladesh</a:t>
              </a:r>
              <a:endParaRPr lang="en-US" sz="1400" dirty="0">
                <a:solidFill>
                  <a:schemeClr val="tx1"/>
                </a:solidFill>
              </a:endParaRPr>
            </a:p>
          </p:txBody>
        </p:sp>
        <p:sp>
          <p:nvSpPr>
            <p:cNvPr id="72" name="Rectangle 71"/>
            <p:cNvSpPr/>
            <p:nvPr/>
          </p:nvSpPr>
          <p:spPr>
            <a:xfrm>
              <a:off x="4123944" y="1874520"/>
              <a:ext cx="3940876" cy="48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Efficiency ( % ) Analysis</a:t>
              </a:r>
              <a:endParaRPr lang="en-US" dirty="0">
                <a:solidFill>
                  <a:schemeClr val="tx1"/>
                </a:solidFill>
              </a:endParaRPr>
            </a:p>
          </p:txBody>
        </p:sp>
      </p:grpSp>
    </p:spTree>
    <p:extLst>
      <p:ext uri="{BB962C8B-B14F-4D97-AF65-F5344CB8AC3E}">
        <p14:creationId xmlns:p14="http://schemas.microsoft.com/office/powerpoint/2010/main" val="3003011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Machinery </a:t>
            </a:r>
          </a:p>
        </p:txBody>
      </p:sp>
      <p:sp>
        <p:nvSpPr>
          <p:cNvPr id="3" name="Content Placeholder 2"/>
          <p:cNvSpPr>
            <a:spLocks noGrp="1"/>
          </p:cNvSpPr>
          <p:nvPr>
            <p:ph idx="1"/>
          </p:nvPr>
        </p:nvSpPr>
        <p:spPr/>
        <p:txBody>
          <a:bodyPr/>
          <a:lstStyle/>
          <a:p>
            <a:r>
              <a:rPr lang="en-US" b="1" dirty="0"/>
              <a:t>Machinery import status:</a:t>
            </a:r>
            <a:endParaRPr lang="en-US" dirty="0"/>
          </a:p>
          <a:p>
            <a:pPr algn="just"/>
            <a:r>
              <a:rPr lang="en-US" dirty="0">
                <a:latin typeface="Times New Roman" panose="02020603050405020304" pitchFamily="18" charset="0"/>
                <a:cs typeface="Times New Roman" panose="02020603050405020304" pitchFamily="18" charset="0"/>
              </a:rPr>
              <a:t>Bangladesh Textile Mills Association ( BTMA ) president </a:t>
            </a:r>
            <a:r>
              <a:rPr lang="en-US" b="1" i="1" dirty="0" err="1">
                <a:latin typeface="Times New Roman" panose="02020603050405020304" pitchFamily="18" charset="0"/>
                <a:cs typeface="Times New Roman" panose="02020603050405020304" pitchFamily="18" charset="0"/>
              </a:rPr>
              <a:t>Tapan</a:t>
            </a:r>
            <a:r>
              <a:rPr lang="en-US" b="1" i="1" dirty="0">
                <a:latin typeface="Times New Roman" panose="02020603050405020304" pitchFamily="18" charset="0"/>
                <a:cs typeface="Times New Roman" panose="02020603050405020304" pitchFamily="18" charset="0"/>
              </a:rPr>
              <a:t> Choudhury</a:t>
            </a:r>
            <a:r>
              <a:rPr lang="en-US" dirty="0">
                <a:latin typeface="Times New Roman" panose="02020603050405020304" pitchFamily="18" charset="0"/>
                <a:cs typeface="Times New Roman" panose="02020603050405020304" pitchFamily="18" charset="0"/>
              </a:rPr>
              <a:t> said, “Bangladesh textile millers have imported machinery worth TK 71.19 billion in the last fiscal year of 2014-15, and 2013-14 it was TK 50.63 billion because many millers went for business expansion and development of the productivity.</a:t>
            </a:r>
          </a:p>
          <a:p>
            <a:endParaRPr lang="en-US" dirty="0" smtClean="0"/>
          </a:p>
          <a:p>
            <a:endParaRPr lang="en-US" dirty="0"/>
          </a:p>
        </p:txBody>
      </p:sp>
    </p:spTree>
    <p:extLst>
      <p:ext uri="{BB962C8B-B14F-4D97-AF65-F5344CB8AC3E}">
        <p14:creationId xmlns:p14="http://schemas.microsoft.com/office/powerpoint/2010/main" val="1956214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783771"/>
          </a:xfrm>
        </p:spPr>
        <p:txBody>
          <a:bodyPr>
            <a:noAutofit/>
          </a:bodyPr>
          <a:lstStyle/>
          <a:p>
            <a:r>
              <a:rPr lang="en-US" sz="2000" dirty="0">
                <a:latin typeface="Times New Roman" panose="02020603050405020304" pitchFamily="18" charset="0"/>
                <a:cs typeface="Times New Roman" panose="02020603050405020304" pitchFamily="18" charset="0"/>
              </a:rPr>
              <a:t>Textile machinery import by Bangladesh.(Source: Bangladesh Textile Mills Association)</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1910950"/>
              </p:ext>
            </p:extLst>
          </p:nvPr>
        </p:nvGraphicFramePr>
        <p:xfrm>
          <a:off x="677864" y="784226"/>
          <a:ext cx="7568066" cy="295501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317171" y="4274783"/>
            <a:ext cx="6096000" cy="1574149"/>
          </a:xfrm>
          <a:prstGeom prst="rect">
            <a:avLst/>
          </a:prstGeom>
        </p:spPr>
        <p:txBody>
          <a:bodyPr>
            <a:spAutoFit/>
          </a:bodyPr>
          <a:lstStyle/>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As per the association more than 1,300 spinning, weaving, dyeing, printing and finishing mills in the country have invested $ 4.0 billion and the sector’s contribution to the gross domestic product amounts to 13 percent and Bangladesh has a strong position in backward-linkage industry.</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682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457200"/>
          </a:xfrm>
        </p:spPr>
        <p:txBody>
          <a:bodyPr>
            <a:normAutofit/>
          </a:bodyPr>
          <a:lstStyle/>
          <a:p>
            <a:r>
              <a:rPr lang="en-US" sz="2400" u="sng" dirty="0">
                <a:latin typeface="Times New Roman" panose="02020603050405020304" pitchFamily="18" charset="0"/>
                <a:cs typeface="Times New Roman" panose="02020603050405020304" pitchFamily="18" charset="0"/>
                <a:hlinkClick r:id="rId2"/>
              </a:rPr>
              <a:t>Top global garment exporters 2016</a:t>
            </a:r>
            <a:endParaRPr lang="en-US" sz="2400" u="sng" dirty="0">
              <a:latin typeface="Times New Roman" panose="02020603050405020304" pitchFamily="18" charset="0"/>
              <a:cs typeface="Times New Roman" panose="02020603050405020304" pitchFamily="18" charset="0"/>
            </a:endParaRPr>
          </a:p>
        </p:txBody>
      </p:sp>
      <p:pic>
        <p:nvPicPr>
          <p:cNvPr id="4" name="slide3">
            <a:extLst>
              <a:ext uri="{FF2B5EF4-FFF2-40B4-BE49-F238E27FC236}">
                <a16:creationId xmlns="" xmlns:a16="http://schemas.microsoft.com/office/drawing/2014/main" id="{B8E4DF38-AA04-47BA-8751-83743FE822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5656" y="457200"/>
            <a:ext cx="7805057" cy="6400799"/>
          </a:xfrm>
          <a:prstGeom prst="rect">
            <a:avLst/>
          </a:prstGeom>
        </p:spPr>
      </p:pic>
    </p:spTree>
    <p:extLst>
      <p:ext uri="{BB962C8B-B14F-4D97-AF65-F5344CB8AC3E}">
        <p14:creationId xmlns:p14="http://schemas.microsoft.com/office/powerpoint/2010/main" val="10469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0629"/>
            <a:ext cx="8596668" cy="669471"/>
          </a:xfrm>
        </p:spPr>
        <p:txBody>
          <a:bodyPr/>
          <a:lstStyle/>
          <a:p>
            <a:r>
              <a:rPr lang="en-US" dirty="0" smtClean="0"/>
              <a:t>Leading Cotton Exporter 2017/2018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591" y="1045030"/>
            <a:ext cx="7823646" cy="5812970"/>
          </a:xfrm>
        </p:spPr>
      </p:pic>
    </p:spTree>
    <p:extLst>
      <p:ext uri="{BB962C8B-B14F-4D97-AF65-F5344CB8AC3E}">
        <p14:creationId xmlns:p14="http://schemas.microsoft.com/office/powerpoint/2010/main" val="33757937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a:bodyPr>
          <a:lstStyle/>
          <a:p>
            <a:r>
              <a:rPr lang="en-US" sz="2400" b="1" dirty="0">
                <a:latin typeface="Times New Roman" panose="02020603050405020304" pitchFamily="18" charset="0"/>
                <a:cs typeface="Times New Roman" panose="02020603050405020304" pitchFamily="18" charset="0"/>
              </a:rPr>
              <a:t>Bangladesh garment industry at a glance</a:t>
            </a:r>
            <a:r>
              <a:rPr lang="en-US" b="1" dirty="0"/>
              <a:t/>
            </a:r>
            <a:br>
              <a:rPr lang="en-US" b="1" dirty="0"/>
            </a:br>
            <a:endParaRPr lang="en-US" dirty="0"/>
          </a:p>
        </p:txBody>
      </p:sp>
      <p:sp>
        <p:nvSpPr>
          <p:cNvPr id="3" name="Content Placeholder 2"/>
          <p:cNvSpPr>
            <a:spLocks noGrp="1"/>
          </p:cNvSpPr>
          <p:nvPr>
            <p:ph idx="1"/>
          </p:nvPr>
        </p:nvSpPr>
        <p:spPr>
          <a:xfrm>
            <a:off x="677334" y="816429"/>
            <a:ext cx="8596668" cy="5224934"/>
          </a:xfrm>
        </p:spPr>
        <p:txBody>
          <a:bodyPr/>
          <a:lstStyle/>
          <a:p>
            <a:r>
              <a:rPr lang="en-US" dirty="0"/>
              <a:t>$28.14 billion from garment export in </a:t>
            </a:r>
            <a:r>
              <a:rPr lang="en-US" dirty="0" smtClean="0"/>
              <a:t>2016</a:t>
            </a:r>
          </a:p>
          <a:p>
            <a:r>
              <a:rPr lang="en-US" dirty="0"/>
              <a:t>Global market share 6.4</a:t>
            </a:r>
            <a:r>
              <a:rPr lang="en-US" dirty="0" smtClean="0"/>
              <a:t>%</a:t>
            </a:r>
          </a:p>
          <a:p>
            <a:r>
              <a:rPr lang="en-US" dirty="0"/>
              <a:t>RMG sector 82% of country’s total </a:t>
            </a:r>
            <a:r>
              <a:rPr lang="en-US" dirty="0" smtClean="0"/>
              <a:t>export</a:t>
            </a:r>
          </a:p>
          <a:p>
            <a:r>
              <a:rPr lang="en-US" dirty="0" smtClean="0"/>
              <a:t>4.4 </a:t>
            </a:r>
            <a:r>
              <a:rPr lang="en-US" dirty="0"/>
              <a:t>million </a:t>
            </a:r>
            <a:r>
              <a:rPr lang="en-US" dirty="0" smtClean="0"/>
              <a:t>workers</a:t>
            </a:r>
          </a:p>
          <a:p>
            <a:r>
              <a:rPr lang="en-US" dirty="0" smtClean="0"/>
              <a:t>4000 </a:t>
            </a:r>
            <a:r>
              <a:rPr lang="en-US" dirty="0"/>
              <a:t>garment </a:t>
            </a:r>
            <a:r>
              <a:rPr lang="en-US" dirty="0" smtClean="0"/>
              <a:t>factories</a:t>
            </a:r>
          </a:p>
          <a:p>
            <a:r>
              <a:rPr lang="en-US" dirty="0" smtClean="0"/>
              <a:t>$50bn </a:t>
            </a:r>
            <a:r>
              <a:rPr lang="en-US" dirty="0"/>
              <a:t>export target by 2021$50bn export target by </a:t>
            </a:r>
            <a:r>
              <a:rPr lang="en-US" dirty="0" smtClean="0"/>
              <a:t>2021</a:t>
            </a:r>
          </a:p>
          <a:p>
            <a:endParaRPr lang="en-US" dirty="0" smtClean="0"/>
          </a:p>
          <a:p>
            <a:endParaRPr lang="en-US" dirty="0"/>
          </a:p>
        </p:txBody>
      </p:sp>
    </p:spTree>
    <p:extLst>
      <p:ext uri="{BB962C8B-B14F-4D97-AF65-F5344CB8AC3E}">
        <p14:creationId xmlns:p14="http://schemas.microsoft.com/office/powerpoint/2010/main" val="1723651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9086"/>
          </a:xfrm>
        </p:spPr>
        <p:txBody>
          <a:bodyPr/>
          <a:lstStyle/>
          <a:p>
            <a:pPr algn="ctr"/>
            <a:r>
              <a:rPr lang="en-US" dirty="0" smtClean="0"/>
              <a:t>Cotton Export in $</a:t>
            </a:r>
            <a:endParaRPr lang="en-US" dirty="0"/>
          </a:p>
        </p:txBody>
      </p:sp>
      <p:sp>
        <p:nvSpPr>
          <p:cNvPr id="3" name="Content Placeholder 2"/>
          <p:cNvSpPr>
            <a:spLocks noGrp="1"/>
          </p:cNvSpPr>
          <p:nvPr>
            <p:ph idx="1"/>
          </p:nvPr>
        </p:nvSpPr>
        <p:spPr>
          <a:xfrm>
            <a:off x="677334" y="1240971"/>
            <a:ext cx="8596668" cy="4800391"/>
          </a:xfrm>
        </p:spPr>
        <p:txBody>
          <a:bodyPr>
            <a:normAutofit/>
          </a:bodyPr>
          <a:lstStyle/>
          <a:p>
            <a:r>
              <a:rPr lang="en-US" dirty="0"/>
              <a:t>Global sales from cotton exports by country in 2017 totaled US</a:t>
            </a:r>
            <a:r>
              <a:rPr lang="en-US" dirty="0" smtClean="0"/>
              <a:t>$ 53.7 </a:t>
            </a:r>
            <a:r>
              <a:rPr lang="en-US" dirty="0"/>
              <a:t>billion</a:t>
            </a:r>
            <a:r>
              <a:rPr lang="en-US" dirty="0" smtClean="0"/>
              <a:t>.</a:t>
            </a:r>
          </a:p>
          <a:p>
            <a:r>
              <a:rPr lang="en-US" dirty="0" smtClean="0"/>
              <a:t>Overall</a:t>
            </a:r>
            <a:r>
              <a:rPr lang="en-US" dirty="0"/>
              <a:t>, the value of cotton exports were down by an average -25.4% for all exporting countries since 2013 when cotton shipments were valued at $72 billion. </a:t>
            </a:r>
            <a:endParaRPr lang="en-US" dirty="0" smtClean="0"/>
          </a:p>
          <a:p>
            <a:r>
              <a:rPr lang="en-US" dirty="0" smtClean="0"/>
              <a:t>From </a:t>
            </a:r>
            <a:r>
              <a:rPr lang="en-US" dirty="0"/>
              <a:t>a continental perspective, Asian suppliers generate the highest portion of worldwide cotton exports at 63.6% of the global total. </a:t>
            </a:r>
            <a:endParaRPr lang="en-US" dirty="0" smtClean="0"/>
          </a:p>
          <a:p>
            <a:r>
              <a:rPr lang="en-US" dirty="0" smtClean="0"/>
              <a:t>Sources </a:t>
            </a:r>
            <a:r>
              <a:rPr lang="en-US" dirty="0"/>
              <a:t>in North America account for 14.7% trailed by suppliers in Europe at 11.4%. </a:t>
            </a:r>
            <a:endParaRPr lang="en-US" dirty="0" smtClean="0"/>
          </a:p>
          <a:p>
            <a:r>
              <a:rPr lang="en-US" dirty="0" smtClean="0"/>
              <a:t>Smaller </a:t>
            </a:r>
            <a:r>
              <a:rPr lang="en-US" dirty="0"/>
              <a:t>percentages come from Africa (3.5%), Latin America excluding Mexico but including the Caribbean (3.4%) then Oceania led by Australia (3</a:t>
            </a:r>
            <a:r>
              <a:rPr lang="en-US" dirty="0" smtClean="0"/>
              <a:t>%).</a:t>
            </a:r>
          </a:p>
          <a:p>
            <a:r>
              <a:rPr lang="en-US" dirty="0" smtClean="0"/>
              <a:t>The </a:t>
            </a:r>
            <a:r>
              <a:rPr lang="en-US" dirty="0"/>
              <a:t>two-digit Harmonized Tariff System code prefix for cotton is 52. This broad classification includes raw cotton, cotton yarn, thread and woven fabrics</a:t>
            </a:r>
          </a:p>
        </p:txBody>
      </p:sp>
    </p:spTree>
    <p:extLst>
      <p:ext uri="{BB962C8B-B14F-4D97-AF65-F5344CB8AC3E}">
        <p14:creationId xmlns:p14="http://schemas.microsoft.com/office/powerpoint/2010/main" val="2801802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779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77" y="0"/>
            <a:ext cx="8596668" cy="1240971"/>
          </a:xfrm>
        </p:spPr>
        <p:txBody>
          <a:bodyPr>
            <a:normAutofit fontScale="90000"/>
          </a:bodyPr>
          <a:lstStyle/>
          <a:p>
            <a:pPr algn="ctr"/>
            <a:r>
              <a:rPr lang="en-US" dirty="0" smtClean="0"/>
              <a:t>Cotton and Bangladesh</a:t>
            </a:r>
            <a:br>
              <a:rPr lang="en-US" dirty="0" smtClean="0"/>
            </a:br>
            <a:r>
              <a:rPr lang="en-US" sz="2200" b="1" dirty="0"/>
              <a:t>Leading cotton importing countries in 2017/2018 (in 1,000 metric tones)*</a:t>
            </a:r>
            <a:r>
              <a:rPr lang="en-US" b="1" dirty="0"/>
              <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971" y="1241425"/>
            <a:ext cx="7800757" cy="5795963"/>
          </a:xfrm>
        </p:spPr>
      </p:pic>
    </p:spTree>
    <p:extLst>
      <p:ext uri="{BB962C8B-B14F-4D97-AF65-F5344CB8AC3E}">
        <p14:creationId xmlns:p14="http://schemas.microsoft.com/office/powerpoint/2010/main" val="1508612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549</TotalTime>
  <Words>3158</Words>
  <Application>Microsoft Office PowerPoint</Application>
  <PresentationFormat>Widescreen</PresentationFormat>
  <Paragraphs>529</Paragraphs>
  <Slides>60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Castellar</vt:lpstr>
      <vt:lpstr>Times New Roman</vt:lpstr>
      <vt:lpstr>Trebuchet MS</vt:lpstr>
      <vt:lpstr>Wingdings 3</vt:lpstr>
      <vt:lpstr>Facet</vt:lpstr>
      <vt:lpstr>Raw Material of Textiles: Fibers</vt:lpstr>
      <vt:lpstr>Cotton</vt:lpstr>
      <vt:lpstr>Cotton: Production</vt:lpstr>
      <vt:lpstr>Top Cotton Producing Countries in The World (2016/2017)</vt:lpstr>
      <vt:lpstr>Top Cotton Producing Countries in The World (2017/2018)</vt:lpstr>
      <vt:lpstr>Leading Cotton Exporter 2017/2018</vt:lpstr>
      <vt:lpstr>Cotton Export in $</vt:lpstr>
      <vt:lpstr>PowerPoint Presentation</vt:lpstr>
      <vt:lpstr>Cotton and Bangladesh Leading cotton importing countries in 2017/2018 (in 1,000 metric tones)* </vt:lpstr>
      <vt:lpstr>Cotton and Bangladesh: Production</vt:lpstr>
      <vt:lpstr>Cotton and Bangladesh: Production</vt:lpstr>
      <vt:lpstr>Cotton and Bangladesh: Outsourcing 2017/2018</vt:lpstr>
      <vt:lpstr>Cotton and Bangladesh: Outsourcing 2017/2018</vt:lpstr>
      <vt:lpstr>Cotton and Bangladesh:  Causes of Shifting from India to Africa in 2017/2018</vt:lpstr>
      <vt:lpstr>PowerPoint Presentation</vt:lpstr>
      <vt:lpstr>Increasing trend of Cotton import of Bangladesh</vt:lpstr>
      <vt:lpstr>Cotton Import of Bangladesh</vt:lpstr>
      <vt:lpstr>PowerPoint Presentation</vt:lpstr>
      <vt:lpstr>PowerPoint Presentation</vt:lpstr>
      <vt:lpstr>PowerPoint Presentation</vt:lpstr>
      <vt:lpstr>Cotton Production in Bangladesh</vt:lpstr>
      <vt:lpstr>Cotton production vs consumption of major players</vt:lpstr>
      <vt:lpstr>Price of Cotton</vt:lpstr>
      <vt:lpstr>Price of Cotton (Cents/lb)</vt:lpstr>
      <vt:lpstr>Stock-to-use ratio</vt:lpstr>
      <vt:lpstr>Stock to Use</vt:lpstr>
      <vt:lpstr>PowerPoint Presentation</vt:lpstr>
      <vt:lpstr>Yarn price list in local market of Bangladesh  (Updated on 28.09.2018) </vt:lpstr>
      <vt:lpstr>Combed Yarn</vt:lpstr>
      <vt:lpstr>Polyester Top 10 polyester Exporters country</vt:lpstr>
      <vt:lpstr>Market Share</vt:lpstr>
      <vt:lpstr>Top 10 polyester importers country </vt:lpstr>
      <vt:lpstr>Market Share</vt:lpstr>
      <vt:lpstr>PowerPoint Presentation</vt:lpstr>
      <vt:lpstr>PowerPoint Presentation</vt:lpstr>
      <vt:lpstr>Jute</vt:lpstr>
      <vt:lpstr>Top jute importing &amp;exporting countries of the world: </vt:lpstr>
      <vt:lpstr>Top jute producing countries&amp; their share: </vt:lpstr>
      <vt:lpstr>Jute Pricing</vt:lpstr>
      <vt:lpstr>Types of Jute</vt:lpstr>
      <vt:lpstr>Wool Top Exporting Countries </vt:lpstr>
      <vt:lpstr>Top Wool fibre importing countries</vt:lpstr>
      <vt:lpstr>Price comparison (US cents/lb)</vt:lpstr>
      <vt:lpstr>PowerPoint Presentation</vt:lpstr>
      <vt:lpstr>PowerPoint Presentation</vt:lpstr>
      <vt:lpstr>PowerPoint Presentation</vt:lpstr>
      <vt:lpstr>PowerPoint Presentation</vt:lpstr>
      <vt:lpstr>Denim</vt:lpstr>
      <vt:lpstr>PowerPoint Presentation</vt:lpstr>
      <vt:lpstr>PowerPoint Presentation</vt:lpstr>
      <vt:lpstr>$50b RMG export target seems more challenging </vt:lpstr>
      <vt:lpstr>Bangladesh apparel sector has 95% local investors: BGMEA </vt:lpstr>
      <vt:lpstr>Global yarn makers see Bangladesh as a potential market </vt:lpstr>
      <vt:lpstr>China's Relocation Helps Bangladesh become top garment exporter </vt:lpstr>
      <vt:lpstr>Duty-free, not hurdle-free: </vt:lpstr>
      <vt:lpstr>Efficiency of worker(Country)  </vt:lpstr>
      <vt:lpstr>Machinery </vt:lpstr>
      <vt:lpstr>Textile machinery import by Bangladesh.(Source: Bangladesh Textile Mills Association)</vt:lpstr>
      <vt:lpstr>Top global garment exporters 2016</vt:lpstr>
      <vt:lpstr>Bangladesh garment industry at a glance </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Asit Gosh</dc:creator>
  <cp:lastModifiedBy>AlamgirPC</cp:lastModifiedBy>
  <cp:revision>81</cp:revision>
  <dcterms:created xsi:type="dcterms:W3CDTF">2019-02-10T01:09:35Z</dcterms:created>
  <dcterms:modified xsi:type="dcterms:W3CDTF">2020-08-22T06:16:59Z</dcterms:modified>
</cp:coreProperties>
</file>