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 id="260" r:id="rId6"/>
    <p:sldId id="277" r:id="rId7"/>
    <p:sldId id="261" r:id="rId8"/>
    <p:sldId id="262" r:id="rId9"/>
    <p:sldId id="267" r:id="rId10"/>
    <p:sldId id="263" r:id="rId11"/>
    <p:sldId id="278" r:id="rId12"/>
    <p:sldId id="279" r:id="rId13"/>
    <p:sldId id="266" r:id="rId14"/>
    <p:sldId id="264" r:id="rId15"/>
    <p:sldId id="265" r:id="rId16"/>
    <p:sldId id="268" r:id="rId17"/>
    <p:sldId id="269" r:id="rId18"/>
    <p:sldId id="270" r:id="rId19"/>
    <p:sldId id="271" r:id="rId20"/>
    <p:sldId id="272" r:id="rId21"/>
    <p:sldId id="276" r:id="rId22"/>
    <p:sldId id="273"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96"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11-Feb-20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solidFill>
                  <a:srgbClr val="FF0000"/>
                </a:solidFill>
              </a:rPr>
              <a:t>Liberation War  of Bangladesh </a:t>
            </a:r>
            <a:endParaRPr lang="en-US" sz="5400" dirty="0">
              <a:solidFill>
                <a:srgbClr val="FF0000"/>
              </a:solidFill>
            </a:endParaRPr>
          </a:p>
        </p:txBody>
      </p:sp>
      <p:sp>
        <p:nvSpPr>
          <p:cNvPr id="3" name="Subtitle 2"/>
          <p:cNvSpPr>
            <a:spLocks noGrp="1"/>
          </p:cNvSpPr>
          <p:nvPr>
            <p:ph type="subTitle" idx="1"/>
          </p:nvPr>
        </p:nvSpPr>
        <p:spPr/>
        <p:txBody>
          <a:bodyPr>
            <a:normAutofit/>
          </a:bodyPr>
          <a:lstStyle/>
          <a:p>
            <a:r>
              <a:rPr lang="en-US" sz="4000" b="1" dirty="0" err="1" smtClean="0">
                <a:solidFill>
                  <a:schemeClr val="tx2"/>
                </a:solidFill>
              </a:rPr>
              <a:t>Mujibnagar</a:t>
            </a:r>
            <a:r>
              <a:rPr lang="en-US" sz="4000" b="1" dirty="0" smtClean="0">
                <a:solidFill>
                  <a:schemeClr val="tx2"/>
                </a:solidFill>
              </a:rPr>
              <a:t> Government </a:t>
            </a:r>
            <a:endParaRPr lang="en-US" sz="4000" b="1"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of </a:t>
            </a:r>
            <a:r>
              <a:rPr lang="en-US" dirty="0" err="1" smtClean="0"/>
              <a:t>Mujibnagar</a:t>
            </a:r>
            <a:r>
              <a:rPr lang="en-US" dirty="0" smtClean="0"/>
              <a:t> Government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headquarters was shifted to 8 Theatre Road in Kolkata </a:t>
            </a:r>
          </a:p>
          <a:p>
            <a:r>
              <a:rPr lang="en-US" dirty="0" smtClean="0"/>
              <a:t>Main objectives : To lead the liberation war and to acquire worldwide support in </a:t>
            </a:r>
            <a:r>
              <a:rPr lang="en-US" dirty="0" err="1" smtClean="0"/>
              <a:t>favour</a:t>
            </a:r>
            <a:r>
              <a:rPr lang="en-US" dirty="0" smtClean="0"/>
              <a:t> of Bangladesh </a:t>
            </a:r>
          </a:p>
          <a:p>
            <a:r>
              <a:rPr lang="en-US" dirty="0" smtClean="0"/>
              <a:t>To run administration </a:t>
            </a:r>
          </a:p>
          <a:p>
            <a:r>
              <a:rPr lang="en-US" dirty="0" smtClean="0"/>
              <a:t>To establish missions in </a:t>
            </a:r>
            <a:r>
              <a:rPr lang="en-US" dirty="0" err="1" smtClean="0"/>
              <a:t>Delhi,London,Washington</a:t>
            </a:r>
            <a:endParaRPr lang="en-US" dirty="0" smtClean="0"/>
          </a:p>
          <a:p>
            <a:r>
              <a:rPr lang="en-US" dirty="0" smtClean="0"/>
              <a:t>To take initiative to form a freedom fighter force</a:t>
            </a:r>
          </a:p>
          <a:p>
            <a:r>
              <a:rPr lang="en-US" dirty="0" smtClean="0"/>
              <a:t>Divided BD into 11 military zones &amp; 3 Brigade forces</a:t>
            </a:r>
          </a:p>
          <a:p>
            <a:r>
              <a:rPr lang="en-US" dirty="0" smtClean="0"/>
              <a:t>To train up civilians who were willing to fight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as-IN" dirty="0">
                <a:latin typeface="SutonnyOMJ" panose="01010600010101010101" pitchFamily="2" charset="0"/>
                <a:cs typeface="SutonnyOMJ" panose="01010600010101010101" pitchFamily="2" charset="0"/>
              </a:rPr>
              <a:t>এই সরকারের মূল দায়িত্ব ছিল বাংলাদেশের স্বাধীনতা যুদ্ধে যৌক্তিকতার প্রশ্নে বিশ্বের বিভিন্ন দেশে কূটনৈতিক সম্পর্ক স্থাপন </a:t>
            </a:r>
            <a:r>
              <a:rPr lang="as-IN" dirty="0" smtClean="0">
                <a:latin typeface="SutonnyOMJ" panose="01010600010101010101" pitchFamily="2" charset="0"/>
                <a:cs typeface="SutonnyOMJ" panose="01010600010101010101" pitchFamily="2" charset="0"/>
              </a:rPr>
              <a:t>করা </a:t>
            </a:r>
            <a:endParaRPr lang="en-US" dirty="0" smtClean="0">
              <a:latin typeface="SutonnyOMJ" panose="01010600010101010101" pitchFamily="2" charset="0"/>
              <a:cs typeface="SutonnyOMJ" panose="01010600010101010101" pitchFamily="2" charset="0"/>
            </a:endParaRPr>
          </a:p>
          <a:p>
            <a:r>
              <a:rPr lang="as-IN" dirty="0" smtClean="0">
                <a:latin typeface="SutonnyOMJ" panose="01010600010101010101" pitchFamily="2" charset="0"/>
                <a:cs typeface="SutonnyOMJ" panose="01010600010101010101" pitchFamily="2" charset="0"/>
              </a:rPr>
              <a:t>বাংলাদেশের </a:t>
            </a:r>
            <a:r>
              <a:rPr lang="as-IN" dirty="0">
                <a:latin typeface="SutonnyOMJ" panose="01010600010101010101" pitchFamily="2" charset="0"/>
                <a:cs typeface="SutonnyOMJ" panose="01010600010101010101" pitchFamily="2" charset="0"/>
              </a:rPr>
              <a:t>প্রতিটি সেক্টরে কর্তৃত্ব স্থাপন </a:t>
            </a:r>
            <a:r>
              <a:rPr lang="as-IN" dirty="0" smtClean="0">
                <a:latin typeface="SutonnyOMJ" panose="01010600010101010101" pitchFamily="2" charset="0"/>
                <a:cs typeface="SutonnyOMJ" panose="01010600010101010101" pitchFamily="2" charset="0"/>
              </a:rPr>
              <a:t>করা</a:t>
            </a:r>
            <a:endParaRPr lang="en-US" dirty="0" smtClean="0">
              <a:latin typeface="SutonnyOMJ" panose="01010600010101010101" pitchFamily="2" charset="0"/>
              <a:cs typeface="SutonnyOMJ" panose="01010600010101010101" pitchFamily="2" charset="0"/>
            </a:endParaRPr>
          </a:p>
          <a:p>
            <a:r>
              <a:rPr lang="as-IN" dirty="0" smtClean="0">
                <a:latin typeface="SutonnyOMJ" panose="01010600010101010101" pitchFamily="2" charset="0"/>
                <a:cs typeface="SutonnyOMJ" panose="01010600010101010101" pitchFamily="2" charset="0"/>
              </a:rPr>
              <a:t>মুক্তিযোদ্ধাদের </a:t>
            </a:r>
            <a:r>
              <a:rPr lang="as-IN" dirty="0">
                <a:latin typeface="SutonnyOMJ" panose="01010600010101010101" pitchFamily="2" charset="0"/>
                <a:cs typeface="SutonnyOMJ" panose="01010600010101010101" pitchFamily="2" charset="0"/>
              </a:rPr>
              <a:t>তদারকি করা এবং রাজনৈতিক কর্মকাণ্ড পরিচালনা </a:t>
            </a:r>
            <a:r>
              <a:rPr lang="as-IN" dirty="0" smtClean="0">
                <a:latin typeface="SutonnyOMJ" panose="01010600010101010101" pitchFamily="2" charset="0"/>
                <a:cs typeface="SutonnyOMJ" panose="01010600010101010101" pitchFamily="2" charset="0"/>
              </a:rPr>
              <a:t>করা</a:t>
            </a:r>
            <a:endParaRPr lang="en-US" dirty="0" smtClean="0">
              <a:latin typeface="SutonnyOMJ" panose="01010600010101010101" pitchFamily="2" charset="0"/>
              <a:cs typeface="SutonnyOMJ" panose="01010600010101010101" pitchFamily="2" charset="0"/>
            </a:endParaRPr>
          </a:p>
          <a:p>
            <a:r>
              <a:rPr lang="as-IN" dirty="0">
                <a:latin typeface="SutonnyOMJ" panose="01010600010101010101" pitchFamily="2" charset="0"/>
                <a:cs typeface="SutonnyOMJ" panose="01010600010101010101" pitchFamily="2" charset="0"/>
              </a:rPr>
              <a:t>দেশের ক্ষতিগ্রস্থ জনগণের পাশে দাঁড়ানোর জন্য দায়িত্ব প্রদান</a:t>
            </a:r>
            <a:endParaRPr lang="en-US" dirty="0" smtClean="0">
              <a:latin typeface="SutonnyOMJ" panose="01010600010101010101" pitchFamily="2" charset="0"/>
              <a:cs typeface="SutonnyOMJ" panose="01010600010101010101" pitchFamily="2" charset="0"/>
            </a:endParaRPr>
          </a:p>
          <a:p>
            <a:r>
              <a:rPr lang="as-IN" dirty="0" smtClean="0">
                <a:latin typeface="SutonnyOMJ" panose="01010600010101010101" pitchFamily="2" charset="0"/>
                <a:cs typeface="SutonnyOMJ" panose="01010600010101010101" pitchFamily="2" charset="0"/>
              </a:rPr>
              <a:t>দেশের </a:t>
            </a:r>
            <a:r>
              <a:rPr lang="as-IN" dirty="0">
                <a:latin typeface="SutonnyOMJ" panose="01010600010101010101" pitchFamily="2" charset="0"/>
                <a:cs typeface="SutonnyOMJ" panose="01010600010101010101" pitchFamily="2" charset="0"/>
              </a:rPr>
              <a:t>ভিতরে এবং বিদেশী সাংবাকিদের সাথে যোগাযোগ রক্ষা করা </a:t>
            </a:r>
            <a:endParaRPr lang="en-US" dirty="0">
              <a:latin typeface="SutonnyOMJ" panose="01010600010101010101" pitchFamily="2" charset="0"/>
              <a:cs typeface="SutonnyOMJ" panose="01010600010101010101" pitchFamily="2" charset="0"/>
            </a:endParaRPr>
          </a:p>
          <a:p>
            <a:r>
              <a:rPr lang="as-IN" dirty="0" smtClean="0">
                <a:latin typeface="SutonnyOMJ" panose="01010600010101010101" pitchFamily="2" charset="0"/>
                <a:cs typeface="SutonnyOMJ" panose="01010600010101010101" pitchFamily="2" charset="0"/>
              </a:rPr>
              <a:t>পশ্চিমাদের </a:t>
            </a:r>
            <a:r>
              <a:rPr lang="as-IN" dirty="0">
                <a:latin typeface="SutonnyOMJ" panose="01010600010101010101" pitchFamily="2" charset="0"/>
                <a:cs typeface="SutonnyOMJ" panose="01010600010101010101" pitchFamily="2" charset="0"/>
              </a:rPr>
              <a:t>অপপ্রচার প্রতিহত করে বাংলাদেশের স্বাধীনতার প্রয়োজনীয়তা তুলে ধরা।</a:t>
            </a:r>
            <a:endParaRPr lang="en-US"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240288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828800"/>
            <a:ext cx="6096000" cy="3886200"/>
          </a:xfrm>
        </p:spPr>
      </p:pic>
    </p:spTree>
    <p:extLst>
      <p:ext uri="{BB962C8B-B14F-4D97-AF65-F5344CB8AC3E}">
        <p14:creationId xmlns:p14="http://schemas.microsoft.com/office/powerpoint/2010/main" val="381253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EUHIjLVIAAn7f7.jpg"/>
          <p:cNvPicPr>
            <a:picLocks noGrp="1" noChangeAspect="1"/>
          </p:cNvPicPr>
          <p:nvPr>
            <p:ph sz="half" idx="1"/>
          </p:nvPr>
        </p:nvPicPr>
        <p:blipFill>
          <a:blip r:embed="rId2"/>
          <a:stretch>
            <a:fillRect/>
          </a:stretch>
        </p:blipFill>
        <p:spPr>
          <a:xfrm>
            <a:off x="457200" y="2414439"/>
            <a:ext cx="4038600" cy="2897485"/>
          </a:xfrm>
        </p:spPr>
      </p:pic>
      <p:pic>
        <p:nvPicPr>
          <p:cNvPr id="6" name="Content Placeholder 5" descr="dcgh-201804171007.jpg"/>
          <p:cNvPicPr>
            <a:picLocks noGrp="1" noChangeAspect="1"/>
          </p:cNvPicPr>
          <p:nvPr>
            <p:ph sz="half" idx="2"/>
          </p:nvPr>
        </p:nvPicPr>
        <p:blipFill>
          <a:blip r:embed="rId3"/>
          <a:stretch>
            <a:fillRect/>
          </a:stretch>
        </p:blipFill>
        <p:spPr>
          <a:xfrm>
            <a:off x="4648200" y="2667000"/>
            <a:ext cx="4038600" cy="25146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Mukti</a:t>
            </a:r>
            <a:r>
              <a:rPr lang="en-US" dirty="0" smtClean="0"/>
              <a:t> </a:t>
            </a:r>
            <a:r>
              <a:rPr lang="en-US" dirty="0" err="1" smtClean="0"/>
              <a:t>Bahini</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err="1" smtClean="0"/>
              <a:t>Mukti</a:t>
            </a:r>
            <a:r>
              <a:rPr lang="en-US" dirty="0" smtClean="0"/>
              <a:t> </a:t>
            </a:r>
            <a:r>
              <a:rPr lang="en-US" dirty="0" err="1" smtClean="0"/>
              <a:t>Bahini</a:t>
            </a:r>
            <a:r>
              <a:rPr lang="en-US" dirty="0" smtClean="0"/>
              <a:t>" was divided into two groups</a:t>
            </a:r>
          </a:p>
          <a:p>
            <a:r>
              <a:rPr lang="en-US" dirty="0" err="1" smtClean="0"/>
              <a:t>Mukti</a:t>
            </a:r>
            <a:r>
              <a:rPr lang="en-US" dirty="0" smtClean="0"/>
              <a:t> </a:t>
            </a:r>
            <a:r>
              <a:rPr lang="en-US" dirty="0" err="1" smtClean="0"/>
              <a:t>Bahini</a:t>
            </a:r>
            <a:r>
              <a:rPr lang="en-US" dirty="0" smtClean="0"/>
              <a:t> earlier name was </a:t>
            </a:r>
            <a:r>
              <a:rPr lang="en-US" dirty="0" err="1" smtClean="0"/>
              <a:t>Mukti</a:t>
            </a:r>
            <a:r>
              <a:rPr lang="en-US" dirty="0" smtClean="0"/>
              <a:t> </a:t>
            </a:r>
            <a:r>
              <a:rPr lang="en-US" dirty="0" err="1" smtClean="0"/>
              <a:t>Fauj</a:t>
            </a:r>
            <a:endParaRPr lang="en-US" dirty="0" smtClean="0"/>
          </a:p>
          <a:p>
            <a:r>
              <a:rPr lang="en-US" dirty="0" smtClean="0"/>
              <a:t>The </a:t>
            </a:r>
            <a:r>
              <a:rPr lang="en-US" dirty="0" err="1" smtClean="0"/>
              <a:t>Mukti</a:t>
            </a:r>
            <a:r>
              <a:rPr lang="en-US" dirty="0" smtClean="0"/>
              <a:t> </a:t>
            </a:r>
            <a:r>
              <a:rPr lang="en-US" dirty="0" err="1" smtClean="0"/>
              <a:t>Bahini</a:t>
            </a:r>
            <a:r>
              <a:rPr lang="en-US" dirty="0" smtClean="0"/>
              <a:t> received training and weapons from India</a:t>
            </a:r>
          </a:p>
          <a:p>
            <a:r>
              <a:rPr lang="en-US" dirty="0" smtClean="0"/>
              <a:t>The most prominent divisions of the </a:t>
            </a:r>
            <a:r>
              <a:rPr lang="en-US" dirty="0" err="1" smtClean="0"/>
              <a:t>Mukti</a:t>
            </a:r>
            <a:r>
              <a:rPr lang="en-US" dirty="0" smtClean="0"/>
              <a:t> </a:t>
            </a:r>
            <a:r>
              <a:rPr lang="en-US" dirty="0" err="1" smtClean="0"/>
              <a:t>Bahini</a:t>
            </a:r>
            <a:r>
              <a:rPr lang="en-US" dirty="0" smtClean="0"/>
              <a:t> were the 3 forces </a:t>
            </a:r>
          </a:p>
          <a:p>
            <a:r>
              <a:rPr lang="en-US" dirty="0" err="1" smtClean="0"/>
              <a:t>Awami</a:t>
            </a:r>
            <a:r>
              <a:rPr lang="en-US" dirty="0" smtClean="0"/>
              <a:t> League student leaders formed militia units, including the </a:t>
            </a:r>
            <a:r>
              <a:rPr lang="en-US" dirty="0" err="1" smtClean="0"/>
              <a:t>Mujib</a:t>
            </a:r>
            <a:r>
              <a:rPr lang="en-US" dirty="0" smtClean="0"/>
              <a:t> </a:t>
            </a:r>
            <a:r>
              <a:rPr lang="en-US" dirty="0" err="1" smtClean="0"/>
              <a:t>Bahini</a:t>
            </a:r>
            <a:r>
              <a:rPr lang="en-US" dirty="0" smtClean="0"/>
              <a:t>, the Kader </a:t>
            </a:r>
            <a:r>
              <a:rPr lang="en-US" dirty="0" err="1" smtClean="0"/>
              <a:t>Bahini</a:t>
            </a:r>
            <a:r>
              <a:rPr lang="en-US" dirty="0" smtClean="0"/>
              <a:t> and </a:t>
            </a:r>
            <a:r>
              <a:rPr lang="en-US" dirty="0" err="1" smtClean="0"/>
              <a:t>Hemayet</a:t>
            </a:r>
            <a:r>
              <a:rPr lang="en-US" dirty="0" smtClean="0"/>
              <a:t> </a:t>
            </a:r>
            <a:r>
              <a:rPr lang="en-US" dirty="0" err="1" smtClean="0"/>
              <a:t>Bahini</a:t>
            </a:r>
            <a:endParaRPr lang="en-US" dirty="0" smtClean="0"/>
          </a:p>
          <a:p>
            <a:r>
              <a:rPr lang="en-US" dirty="0" smtClean="0"/>
              <a:t>Using guerrilla warfare tactics, the </a:t>
            </a:r>
            <a:r>
              <a:rPr lang="en-US" dirty="0" err="1" smtClean="0"/>
              <a:t>Mukti</a:t>
            </a:r>
            <a:r>
              <a:rPr lang="en-US" dirty="0" smtClean="0"/>
              <a:t> </a:t>
            </a:r>
            <a:r>
              <a:rPr lang="en-US" dirty="0" err="1" smtClean="0"/>
              <a:t>Bahini</a:t>
            </a:r>
            <a:r>
              <a:rPr lang="en-US" dirty="0" smtClean="0"/>
              <a:t> secured control over large parts of the Bengali countryside</a:t>
            </a:r>
          </a:p>
          <a:p>
            <a:r>
              <a:rPr lang="en-US" dirty="0" smtClean="0"/>
              <a:t>The war strategy included raids, ambushes and sabotaging</a:t>
            </a:r>
          </a:p>
          <a:p>
            <a:r>
              <a:rPr lang="en-US" dirty="0" smtClean="0"/>
              <a:t>Bridges, culverts, fuel depots and ships were destroyed</a:t>
            </a:r>
          </a:p>
          <a:p>
            <a:r>
              <a:rPr lang="en-US" dirty="0" smtClean="0"/>
              <a:t>the </a:t>
            </a:r>
            <a:r>
              <a:rPr lang="en-US" dirty="0" err="1" smtClean="0"/>
              <a:t>Mukti</a:t>
            </a:r>
            <a:r>
              <a:rPr lang="en-US" dirty="0" smtClean="0"/>
              <a:t> </a:t>
            </a:r>
            <a:r>
              <a:rPr lang="en-US" dirty="0" err="1" smtClean="0"/>
              <a:t>Bahini</a:t>
            </a:r>
            <a:r>
              <a:rPr lang="en-US" dirty="0" smtClean="0"/>
              <a:t> became part of the Bangladesh-India Allied Forces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800px-Aparajeyo_Bangla_-_1979_CE_-_Sculpture_by_Syed_Abdullah_Khalid_-_University_of_Dhaka_Campus_-_Dhaka_2015-05-31_2369.JPG"/>
          <p:cNvPicPr>
            <a:picLocks noGrp="1" noChangeAspect="1"/>
          </p:cNvPicPr>
          <p:nvPr>
            <p:ph sz="half" idx="1"/>
          </p:nvPr>
        </p:nvPicPr>
        <p:blipFill>
          <a:blip r:embed="rId2"/>
          <a:stretch>
            <a:fillRect/>
          </a:stretch>
        </p:blipFill>
        <p:spPr>
          <a:xfrm>
            <a:off x="1219200" y="1905000"/>
            <a:ext cx="3162300" cy="4324953"/>
          </a:xfrm>
        </p:spPr>
      </p:pic>
      <p:pic>
        <p:nvPicPr>
          <p:cNvPr id="6" name="Content Placeholder 5" descr="Mukti_Bahini_posters.jpg"/>
          <p:cNvPicPr>
            <a:picLocks noGrp="1" noChangeAspect="1"/>
          </p:cNvPicPr>
          <p:nvPr>
            <p:ph sz="half" idx="2"/>
          </p:nvPr>
        </p:nvPicPr>
        <p:blipFill>
          <a:blip r:embed="rId3"/>
          <a:stretch>
            <a:fillRect/>
          </a:stretch>
        </p:blipFill>
        <p:spPr>
          <a:xfrm>
            <a:off x="4876800" y="1905000"/>
            <a:ext cx="3067050" cy="425846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Guerilla warfare </a:t>
            </a:r>
            <a:endParaRPr lang="en-US" dirty="0"/>
          </a:p>
        </p:txBody>
      </p:sp>
      <p:sp>
        <p:nvSpPr>
          <p:cNvPr id="3" name="Content Placeholder 2"/>
          <p:cNvSpPr>
            <a:spLocks noGrp="1"/>
          </p:cNvSpPr>
          <p:nvPr>
            <p:ph idx="1"/>
          </p:nvPr>
        </p:nvSpPr>
        <p:spPr/>
        <p:txBody>
          <a:bodyPr/>
          <a:lstStyle/>
          <a:p>
            <a:r>
              <a:rPr lang="en-US" dirty="0" err="1" smtClean="0"/>
              <a:t>Kaderia</a:t>
            </a:r>
            <a:r>
              <a:rPr lang="en-US" dirty="0" smtClean="0"/>
              <a:t> </a:t>
            </a:r>
            <a:r>
              <a:rPr lang="en-US" dirty="0" err="1" smtClean="0"/>
              <a:t>Bahini</a:t>
            </a:r>
            <a:r>
              <a:rPr lang="en-US" dirty="0" smtClean="0"/>
              <a:t> </a:t>
            </a:r>
          </a:p>
          <a:p>
            <a:r>
              <a:rPr lang="en-US" dirty="0" smtClean="0"/>
              <a:t>its leader  Kader </a:t>
            </a:r>
            <a:r>
              <a:rPr lang="en-US" dirty="0" err="1" smtClean="0"/>
              <a:t>Siddique</a:t>
            </a:r>
            <a:endParaRPr lang="en-US" dirty="0" smtClean="0"/>
          </a:p>
          <a:p>
            <a:r>
              <a:rPr lang="as-IN" dirty="0" smtClean="0"/>
              <a:t>১৭ হাজার নিয়মিত মুক্তিযোদ্ধা ও ৭০ হাজার স্বেচ্ছাসেবক নিয়ে এই বিশাল বাহিনী</a:t>
            </a:r>
            <a:endParaRPr lang="en-US" dirty="0" smtClean="0"/>
          </a:p>
          <a:p>
            <a:r>
              <a:rPr lang="as-IN" dirty="0" smtClean="0"/>
              <a:t>প্রায় ৭০টি যুদ্ধে অংশ নেয় কাদেরিয়া বাহিনী।</a:t>
            </a:r>
            <a:endParaRPr lang="en-US" dirty="0" smtClean="0"/>
          </a:p>
          <a:p>
            <a:r>
              <a:rPr lang="as-IN" dirty="0" smtClean="0"/>
              <a:t>১১ ডিসেম্বর হানাদারমুক্ত হয় টাঙ্গাইল।</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banga_bandhu.jpg"/>
          <p:cNvPicPr>
            <a:picLocks noGrp="1" noChangeAspect="1"/>
          </p:cNvPicPr>
          <p:nvPr>
            <p:ph sz="half" idx="1"/>
          </p:nvPr>
        </p:nvPicPr>
        <p:blipFill>
          <a:blip r:embed="rId2"/>
          <a:stretch>
            <a:fillRect/>
          </a:stretch>
        </p:blipFill>
        <p:spPr>
          <a:xfrm>
            <a:off x="457200" y="2743787"/>
            <a:ext cx="4038600" cy="2238789"/>
          </a:xfrm>
        </p:spPr>
      </p:pic>
      <p:pic>
        <p:nvPicPr>
          <p:cNvPr id="6" name="Content Placeholder 5" descr="image069.gif"/>
          <p:cNvPicPr>
            <a:picLocks noGrp="1" noChangeAspect="1"/>
          </p:cNvPicPr>
          <p:nvPr>
            <p:ph sz="half" idx="2"/>
          </p:nvPr>
        </p:nvPicPr>
        <p:blipFill>
          <a:blip r:embed="rId3"/>
          <a:stretch>
            <a:fillRect/>
          </a:stretch>
        </p:blipFill>
        <p:spPr>
          <a:xfrm>
            <a:off x="5057937" y="1676400"/>
            <a:ext cx="3219126" cy="426151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Hemayet</a:t>
            </a:r>
            <a:r>
              <a:rPr lang="en-US" dirty="0" smtClean="0"/>
              <a:t> </a:t>
            </a:r>
            <a:r>
              <a:rPr lang="en-US" dirty="0" err="1" smtClean="0"/>
              <a:t>bahini</a:t>
            </a:r>
            <a:endParaRPr lang="en-US" dirty="0"/>
          </a:p>
        </p:txBody>
      </p:sp>
      <p:pic>
        <p:nvPicPr>
          <p:cNvPr id="5" name="Content Placeholder 4" descr="gopalganj-Hemayet-edit.jpg"/>
          <p:cNvPicPr>
            <a:picLocks noGrp="1" noChangeAspect="1"/>
          </p:cNvPicPr>
          <p:nvPr>
            <p:ph sz="half" idx="1"/>
          </p:nvPr>
        </p:nvPicPr>
        <p:blipFill>
          <a:blip r:embed="rId2"/>
          <a:stretch>
            <a:fillRect/>
          </a:stretch>
        </p:blipFill>
        <p:spPr>
          <a:xfrm>
            <a:off x="457200" y="2601119"/>
            <a:ext cx="4038600" cy="2524125"/>
          </a:xfrm>
        </p:spPr>
      </p:pic>
      <p:pic>
        <p:nvPicPr>
          <p:cNvPr id="6" name="Content Placeholder 5" descr="113050e.jpg"/>
          <p:cNvPicPr>
            <a:picLocks noGrp="1" noChangeAspect="1"/>
          </p:cNvPicPr>
          <p:nvPr>
            <p:ph sz="half" idx="2"/>
          </p:nvPr>
        </p:nvPicPr>
        <p:blipFill>
          <a:blip r:embed="rId3"/>
          <a:stretch>
            <a:fillRect/>
          </a:stretch>
        </p:blipFill>
        <p:spPr>
          <a:xfrm>
            <a:off x="4648200" y="2649077"/>
            <a:ext cx="4038600" cy="242820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reatethumb.ashx.jpg"/>
          <p:cNvPicPr>
            <a:picLocks noGrp="1" noChangeAspect="1"/>
          </p:cNvPicPr>
          <p:nvPr>
            <p:ph sz="half" idx="1"/>
          </p:nvPr>
        </p:nvPicPr>
        <p:blipFill>
          <a:blip r:embed="rId2"/>
          <a:stretch>
            <a:fillRect/>
          </a:stretch>
        </p:blipFill>
        <p:spPr>
          <a:xfrm>
            <a:off x="457200" y="2516981"/>
            <a:ext cx="4038600" cy="2692400"/>
          </a:xfrm>
        </p:spPr>
      </p:pic>
      <p:pic>
        <p:nvPicPr>
          <p:cNvPr id="6" name="Content Placeholder 5" descr="hhh.jpg"/>
          <p:cNvPicPr>
            <a:picLocks noGrp="1" noChangeAspect="1"/>
          </p:cNvPicPr>
          <p:nvPr>
            <p:ph sz="half" idx="2"/>
          </p:nvPr>
        </p:nvPicPr>
        <p:blipFill>
          <a:blip r:embed="rId3"/>
          <a:stretch>
            <a:fillRect/>
          </a:stretch>
        </p:blipFill>
        <p:spPr>
          <a:xfrm>
            <a:off x="4648200" y="2679454"/>
            <a:ext cx="4038600" cy="236745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may be my last message, from today Bangladesh is independent. I call upon the people of Bangladesh wherever you might be and with whatever you have, to resist the army of occupation to the last. Your fight must go on until the last soldier of the Pakistan occupation army is expelled from the soil of Bangladesh and final victory is achieved.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44933.jpg"/>
          <p:cNvPicPr>
            <a:picLocks noGrp="1" noChangeAspect="1"/>
          </p:cNvPicPr>
          <p:nvPr>
            <p:ph sz="half" idx="1"/>
          </p:nvPr>
        </p:nvPicPr>
        <p:blipFill>
          <a:blip r:embed="rId2"/>
          <a:stretch>
            <a:fillRect/>
          </a:stretch>
        </p:blipFill>
        <p:spPr>
          <a:xfrm>
            <a:off x="457200" y="2673731"/>
            <a:ext cx="4038600" cy="2378901"/>
          </a:xfrm>
        </p:spPr>
      </p:pic>
      <p:pic>
        <p:nvPicPr>
          <p:cNvPr id="6" name="Content Placeholder 5" descr="ripanrafi-1472937316-22672a1_xlarge.jpg"/>
          <p:cNvPicPr>
            <a:picLocks noGrp="1" noChangeAspect="1"/>
          </p:cNvPicPr>
          <p:nvPr>
            <p:ph sz="half" idx="2"/>
          </p:nvPr>
        </p:nvPicPr>
        <p:blipFill>
          <a:blip r:embed="rId3"/>
          <a:stretch>
            <a:fillRect/>
          </a:stretch>
        </p:blipFill>
        <p:spPr>
          <a:xfrm>
            <a:off x="4648200" y="2611215"/>
            <a:ext cx="4038600" cy="250393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major powers </a:t>
            </a:r>
            <a:endParaRPr lang="en-US" dirty="0"/>
          </a:p>
        </p:txBody>
      </p:sp>
      <p:sp>
        <p:nvSpPr>
          <p:cNvPr id="3" name="Content Placeholder 2"/>
          <p:cNvSpPr>
            <a:spLocks noGrp="1"/>
          </p:cNvSpPr>
          <p:nvPr>
            <p:ph idx="1"/>
          </p:nvPr>
        </p:nvSpPr>
        <p:spPr/>
        <p:txBody>
          <a:bodyPr/>
          <a:lstStyle/>
          <a:p>
            <a:r>
              <a:rPr lang="en-US" dirty="0" smtClean="0"/>
              <a:t>The USA</a:t>
            </a:r>
          </a:p>
          <a:p>
            <a:r>
              <a:rPr lang="en-US" dirty="0" smtClean="0"/>
              <a:t>USSR </a:t>
            </a:r>
          </a:p>
          <a:p>
            <a:r>
              <a:rPr lang="en-US" dirty="0" smtClean="0"/>
              <a:t>China </a:t>
            </a:r>
          </a:p>
          <a:p>
            <a:r>
              <a:rPr lang="en-US" dirty="0" smtClean="0"/>
              <a:t>India </a:t>
            </a:r>
          </a:p>
          <a:p>
            <a:r>
              <a:rPr lang="en-US" dirty="0" smtClean="0"/>
              <a:t>Formation of allied force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457px-LiberationWarStretegy.jpg"/>
          <p:cNvPicPr>
            <a:picLocks noGrp="1" noChangeAspect="1"/>
          </p:cNvPicPr>
          <p:nvPr>
            <p:ph idx="1"/>
          </p:nvPr>
        </p:nvPicPr>
        <p:blipFill>
          <a:blip r:embed="rId2"/>
          <a:stretch>
            <a:fillRect/>
          </a:stretch>
        </p:blipFill>
        <p:spPr>
          <a:xfrm>
            <a:off x="2845485" y="1600200"/>
            <a:ext cx="3453030"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Surrender </a:t>
            </a:r>
            <a:endParaRPr lang="en-US" dirty="0"/>
          </a:p>
        </p:txBody>
      </p:sp>
      <p:pic>
        <p:nvPicPr>
          <p:cNvPr id="4" name="Content Placeholder 3" descr="pakistani-army-surrender-to-bangladesh-16-dec-1971-1.jpg"/>
          <p:cNvPicPr>
            <a:picLocks noGrp="1" noChangeAspect="1"/>
          </p:cNvPicPr>
          <p:nvPr>
            <p:ph idx="1"/>
          </p:nvPr>
        </p:nvPicPr>
        <p:blipFill>
          <a:blip r:embed="rId2"/>
          <a:stretch>
            <a:fillRect/>
          </a:stretch>
        </p:blipFill>
        <p:spPr>
          <a:xfrm>
            <a:off x="2895600" y="2276475"/>
            <a:ext cx="4953000" cy="290512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275827076_e9a8491258_b.jpg"/>
          <p:cNvPicPr>
            <a:picLocks noGrp="1" noChangeAspect="1"/>
          </p:cNvPicPr>
          <p:nvPr>
            <p:ph idx="1"/>
          </p:nvPr>
        </p:nvPicPr>
        <p:blipFill>
          <a:blip r:embed="rId2"/>
          <a:stretch>
            <a:fillRect/>
          </a:stretch>
        </p:blipFill>
        <p:spPr>
          <a:xfrm>
            <a:off x="1179184" y="1600200"/>
            <a:ext cx="6785631"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bn-IN" dirty="0" smtClean="0">
                <a:latin typeface="ArhialkhanMJ" pitchFamily="2" charset="0"/>
              </a:rPr>
              <a:t>এটা আমার পক্ষ থেকে শেষ বার্তা, আজ থেকে বাংলাদেশ স্বাধীন। বাংলাদেশের জনগণ যে যেখানে আছেন, আপনাদের যা কিছু আছে তা নিয়ে দখলদার সেনাবাহিনীর মোকাবেলা করার জন্য আমি আহ্বান জানাচ্ছি। পাকিস্তান সেনাবাহিনীর সর্বশেষ সৈন্যটিকে বাংলাদেশের মাটি থেকে বহিষ্কার করা না করা পর্যন্ত এবং আপনার চূড়ান্ত বিজয় অর্জন না হওয়া পর্যন্ত আপনারা যুদ্ধ চালিয়ে যেতে  হবে।</a:t>
            </a:r>
            <a:endParaRPr lang="en-US" dirty="0">
              <a:latin typeface="ArhialkhanMJ" pitchFamily="2" charset="0"/>
              <a:cs typeface="ArhialkhanMJ"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Independence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Major </a:t>
            </a:r>
            <a:r>
              <a:rPr lang="en-US" dirty="0" err="1" smtClean="0"/>
              <a:t>ziaur</a:t>
            </a:r>
            <a:r>
              <a:rPr lang="en-US" dirty="0" smtClean="0"/>
              <a:t> </a:t>
            </a:r>
            <a:r>
              <a:rPr lang="en-US" dirty="0" err="1" smtClean="0"/>
              <a:t>rahman</a:t>
            </a:r>
            <a:r>
              <a:rPr lang="en-US" dirty="0" smtClean="0"/>
              <a:t> of East Bengal Regiment declared independence the following day (27 March);' </a:t>
            </a:r>
          </a:p>
          <a:p>
            <a:r>
              <a:rPr lang="en-US" dirty="0" smtClean="0"/>
              <a:t>I’m Major Zia, Provisional Commander-in-Chief of the Bangladesh Liberation Army, hereby proclaims, on behalf of Sheikh </a:t>
            </a:r>
            <a:r>
              <a:rPr lang="en-US" dirty="0" err="1" smtClean="0"/>
              <a:t>Mujibur</a:t>
            </a:r>
            <a:r>
              <a:rPr lang="en-US" dirty="0" smtClean="0"/>
              <a:t> </a:t>
            </a:r>
            <a:r>
              <a:rPr lang="en-US" dirty="0" err="1" smtClean="0"/>
              <a:t>Rahman</a:t>
            </a:r>
            <a:r>
              <a:rPr lang="en-US" dirty="0" smtClean="0"/>
              <a:t>, the independence of Bangladesh. </a:t>
            </a:r>
          </a:p>
          <a:p>
            <a:r>
              <a:rPr lang="en-US" dirty="0" smtClean="0"/>
              <a:t>'I also declare, we have already framed a sovereign, legal Government under Sheikh </a:t>
            </a:r>
            <a:r>
              <a:rPr lang="en-US" dirty="0" err="1" smtClean="0"/>
              <a:t>Mujibur</a:t>
            </a:r>
            <a:r>
              <a:rPr lang="en-US" dirty="0" smtClean="0"/>
              <a:t> </a:t>
            </a:r>
            <a:r>
              <a:rPr lang="en-US" dirty="0" err="1" smtClean="0"/>
              <a:t>Rahman</a:t>
            </a:r>
            <a:r>
              <a:rPr lang="en-US" dirty="0" smtClean="0"/>
              <a:t>, which pledges to function as per law and the constitution. The new democratic Government is committed to a policy of non-alignment in international relations. It will seek friendship with all nations and strive for international peace. I appeal to all Government(s) to </a:t>
            </a:r>
            <a:r>
              <a:rPr lang="en-US" dirty="0" err="1" smtClean="0"/>
              <a:t>mobilige</a:t>
            </a:r>
            <a:r>
              <a:rPr lang="en-US" dirty="0" smtClean="0"/>
              <a:t> (sic) public opinion in their respective countries against the brutal genocide in Bangladesh. The Government under Sheikh </a:t>
            </a:r>
            <a:r>
              <a:rPr lang="en-US" dirty="0" err="1" smtClean="0"/>
              <a:t>Mujibur</a:t>
            </a:r>
            <a:r>
              <a:rPr lang="en-US" dirty="0" smtClean="0"/>
              <a:t> </a:t>
            </a:r>
            <a:r>
              <a:rPr lang="en-US" dirty="0" err="1" smtClean="0"/>
              <a:t>Rahman</a:t>
            </a:r>
            <a:r>
              <a:rPr lang="en-US" dirty="0" smtClean="0"/>
              <a:t> is sovereign (and) legal Government of Bangladesh and is entitled to recognition from all democratic nations of the world.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Proclamation </a:t>
            </a:r>
            <a:endParaRPr lang="en-US" dirty="0"/>
          </a:p>
        </p:txBody>
      </p:sp>
      <p:sp>
        <p:nvSpPr>
          <p:cNvPr id="3" name="Content Placeholder 2"/>
          <p:cNvSpPr>
            <a:spLocks noGrp="1"/>
          </p:cNvSpPr>
          <p:nvPr>
            <p:ph idx="1"/>
          </p:nvPr>
        </p:nvSpPr>
        <p:spPr/>
        <p:txBody>
          <a:bodyPr/>
          <a:lstStyle/>
          <a:p>
            <a:r>
              <a:rPr lang="en-US" dirty="0" smtClean="0"/>
              <a:t>On 10</a:t>
            </a:r>
            <a:r>
              <a:rPr lang="en-US" baseline="30000" dirty="0" smtClean="0"/>
              <a:t>th</a:t>
            </a:r>
            <a:r>
              <a:rPr lang="en-US" dirty="0" smtClean="0"/>
              <a:t> April the </a:t>
            </a:r>
            <a:r>
              <a:rPr lang="en-US" dirty="0" err="1" smtClean="0"/>
              <a:t>Mujibnagar</a:t>
            </a:r>
            <a:r>
              <a:rPr lang="en-US" dirty="0" smtClean="0"/>
              <a:t> Government acknowledged the declaration </a:t>
            </a:r>
          </a:p>
          <a:p>
            <a:r>
              <a:rPr lang="en-US" dirty="0" smtClean="0"/>
              <a:t>We further resolve that this proclamation of independence shall be deemed to have come into effect from 26th day of March 1971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as-IN" dirty="0"/>
              <a:t>‘‘</a:t>
            </a:r>
            <a:r>
              <a:rPr lang="as-IN" dirty="0">
                <a:latin typeface="SutonnyOMJ" panose="01010600010101010101" pitchFamily="2" charset="0"/>
                <a:cs typeface="SutonnyOMJ" panose="01010600010101010101" pitchFamily="2" charset="0"/>
              </a:rPr>
              <a:t>যেহেতু বাংলাদেশের জনগণ তাদের বীরত্ব, সাহসিকতা ও বিপ্লবী  কার্যক্রমের মাধ্যমে বাংলাদেশের উপর তাদের কার্যকরী কর্তৃত্ব প্রতিষ্ঠা করিয়াছে, সার্বভৌম ক্ষমতার অধিকার বাংলাদেশের জনগণ নির্বাচিত প্রতিনিধিদের প্রতি যে ম্যান্ডেট দিয়েছেন সেই ম্যান্ডেট মোতাবেক আমরা নির্বাচিত প্রতিনিধিরা আমাদের সমবায়ে গণপরিষদ গঠন করে পারস্পরিক আলাপ-আলোচনার মাধ্যমে বাংলাদেশের জনগণের জন্য সাম্য, মানবিক মর্যাদা ও সমাাজিক ন্যায় বিচার প্রতিষ্ঠা করা আমাদের পবিত্র কর্তব্য সেহেতু আমরা বাংলাদেশকে রূপায়িত করার সিদ্ধান্ত ঘোষণা করছি এবং উহা দ্বারা পূর্বেই বঙ্গবন্ধু শেখ মুজিবুর রহমানের স্বাধীনতা ঘোষণা অনুমোদন করছি।”</a:t>
            </a:r>
            <a:endParaRPr lang="en-US" dirty="0">
              <a:latin typeface="SutonnyOMJ" panose="01010600010101010101" pitchFamily="2" charset="0"/>
              <a:cs typeface="SutonnyOMJ" panose="01010600010101010101" pitchFamily="2" charset="0"/>
            </a:endParaRPr>
          </a:p>
        </p:txBody>
      </p:sp>
    </p:spTree>
    <p:extLst>
      <p:ext uri="{BB962C8B-B14F-4D97-AF65-F5344CB8AC3E}">
        <p14:creationId xmlns:p14="http://schemas.microsoft.com/office/powerpoint/2010/main" val="105875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Formation of Provisional Government </a:t>
            </a:r>
            <a:endParaRPr lang="en-US" dirty="0"/>
          </a:p>
        </p:txBody>
      </p:sp>
      <p:sp>
        <p:nvSpPr>
          <p:cNvPr id="3" name="Content Placeholder 2"/>
          <p:cNvSpPr>
            <a:spLocks noGrp="1"/>
          </p:cNvSpPr>
          <p:nvPr>
            <p:ph idx="1"/>
          </p:nvPr>
        </p:nvSpPr>
        <p:spPr/>
        <p:txBody>
          <a:bodyPr>
            <a:normAutofit lnSpcReduction="10000"/>
          </a:bodyPr>
          <a:lstStyle/>
          <a:p>
            <a:r>
              <a:rPr lang="en-US" dirty="0" smtClean="0"/>
              <a:t>The Provisional Government  of Bangladesh was formed on 10</a:t>
            </a:r>
            <a:r>
              <a:rPr lang="en-US" baseline="30000" dirty="0" smtClean="0"/>
              <a:t>th</a:t>
            </a:r>
            <a:r>
              <a:rPr lang="en-US" dirty="0" smtClean="0"/>
              <a:t> April in 1971</a:t>
            </a:r>
          </a:p>
          <a:p>
            <a:r>
              <a:rPr lang="en-US" dirty="0" smtClean="0"/>
              <a:t>45 elected members formed national assembly ( </a:t>
            </a:r>
            <a:r>
              <a:rPr lang="en-US" dirty="0" err="1" smtClean="0"/>
              <a:t>Gonoporishod</a:t>
            </a:r>
            <a:r>
              <a:rPr lang="en-US" dirty="0" smtClean="0"/>
              <a:t> ) at </a:t>
            </a:r>
            <a:r>
              <a:rPr lang="en-US" dirty="0" err="1" smtClean="0"/>
              <a:t>Kushtia</a:t>
            </a:r>
            <a:r>
              <a:rPr lang="en-US" dirty="0" smtClean="0"/>
              <a:t> frontier</a:t>
            </a:r>
          </a:p>
          <a:p>
            <a:r>
              <a:rPr lang="en-US" dirty="0" smtClean="0"/>
              <a:t>There were present 127 journalists  </a:t>
            </a:r>
          </a:p>
          <a:p>
            <a:r>
              <a:rPr lang="en-US" dirty="0" smtClean="0"/>
              <a:t>On 17</a:t>
            </a:r>
            <a:r>
              <a:rPr lang="en-US" baseline="30000" dirty="0" smtClean="0"/>
              <a:t>th</a:t>
            </a:r>
            <a:r>
              <a:rPr lang="en-US" dirty="0" smtClean="0"/>
              <a:t> April, the formal swearing in ceremony was held in </a:t>
            </a:r>
            <a:r>
              <a:rPr lang="en-US" dirty="0" err="1" smtClean="0"/>
              <a:t>Meherpur</a:t>
            </a:r>
            <a:r>
              <a:rPr lang="en-US" dirty="0" smtClean="0"/>
              <a:t> </a:t>
            </a:r>
          </a:p>
          <a:p>
            <a:r>
              <a:rPr lang="en-US" dirty="0" smtClean="0"/>
              <a:t>This government was headed by </a:t>
            </a:r>
            <a:r>
              <a:rPr lang="en-US" dirty="0" err="1" smtClean="0"/>
              <a:t>Bangabandhu</a:t>
            </a:r>
            <a:r>
              <a:rPr lang="en-US" dirty="0" smtClean="0"/>
              <a:t> Sheikh </a:t>
            </a:r>
            <a:r>
              <a:rPr lang="en-US" dirty="0" err="1" smtClean="0"/>
              <a:t>Mujibur</a:t>
            </a:r>
            <a:r>
              <a:rPr lang="en-US" dirty="0" smtClean="0"/>
              <a:t> </a:t>
            </a:r>
            <a:r>
              <a:rPr lang="en-US" dirty="0" err="1" smtClean="0"/>
              <a:t>Rahman</a:t>
            </a:r>
            <a:r>
              <a:rPr lang="en-US" dirty="0" smtClean="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The </a:t>
            </a:r>
            <a:r>
              <a:rPr lang="en-US" dirty="0" err="1" smtClean="0"/>
              <a:t>Mujibnagar</a:t>
            </a:r>
            <a:r>
              <a:rPr lang="en-US" dirty="0" smtClean="0"/>
              <a:t> Government</a:t>
            </a:r>
            <a:endParaRPr lang="en-US" dirty="0"/>
          </a:p>
        </p:txBody>
      </p:sp>
      <p:graphicFrame>
        <p:nvGraphicFramePr>
          <p:cNvPr id="4" name="Content Placeholder 3"/>
          <p:cNvGraphicFramePr>
            <a:graphicFrameLocks noGrp="1"/>
          </p:cNvGraphicFramePr>
          <p:nvPr>
            <p:ph idx="1"/>
          </p:nvPr>
        </p:nvGraphicFramePr>
        <p:xfrm>
          <a:off x="381000" y="1219200"/>
          <a:ext cx="8229600" cy="5313680"/>
        </p:xfrm>
        <a:graphic>
          <a:graphicData uri="http://schemas.openxmlformats.org/drawingml/2006/table">
            <a:tbl>
              <a:tblPr firstRow="1" bandRow="1">
                <a:tableStyleId>{5C22544A-7EE6-4342-B048-85BDC9FD1C3A}</a:tableStyleId>
              </a:tblPr>
              <a:tblGrid>
                <a:gridCol w="2133600"/>
                <a:gridCol w="6096000"/>
              </a:tblGrid>
              <a:tr h="370840">
                <a:tc>
                  <a:txBody>
                    <a:bodyPr/>
                    <a:lstStyle/>
                    <a:p>
                      <a:r>
                        <a:rPr lang="en-US" dirty="0" err="1"/>
                        <a:t>Bangabandhu</a:t>
                      </a:r>
                      <a:r>
                        <a:rPr lang="en-US" dirty="0"/>
                        <a:t> Sheikh </a:t>
                      </a:r>
                      <a:r>
                        <a:rPr lang="en-US" dirty="0" err="1"/>
                        <a:t>Mujibur</a:t>
                      </a:r>
                      <a:r>
                        <a:rPr lang="en-US" dirty="0"/>
                        <a:t> </a:t>
                      </a:r>
                      <a:r>
                        <a:rPr lang="en-US" dirty="0" err="1"/>
                        <a:t>Rahman</a:t>
                      </a:r>
                      <a:r>
                        <a:rPr lang="en-US" dirty="0"/>
                        <a:t> </a:t>
                      </a:r>
                    </a:p>
                  </a:txBody>
                  <a:tcPr anchor="ctr"/>
                </a:tc>
                <a:tc>
                  <a:txBody>
                    <a:bodyPr/>
                    <a:lstStyle/>
                    <a:p>
                      <a:r>
                        <a:rPr lang="en-US" dirty="0"/>
                        <a:t>President </a:t>
                      </a:r>
                    </a:p>
                  </a:txBody>
                  <a:tcPr anchor="ctr"/>
                </a:tc>
              </a:tr>
              <a:tr h="370840">
                <a:tc>
                  <a:txBody>
                    <a:bodyPr/>
                    <a:lstStyle/>
                    <a:p>
                      <a:r>
                        <a:rPr lang="en-US"/>
                        <a:t>Syed Nazrul Islam </a:t>
                      </a:r>
                    </a:p>
                  </a:txBody>
                  <a:tcPr anchor="ctr"/>
                </a:tc>
                <a:tc>
                  <a:txBody>
                    <a:bodyPr/>
                    <a:lstStyle/>
                    <a:p>
                      <a:r>
                        <a:rPr lang="en-US"/>
                        <a:t>Vice President, (Entrusted with the powers, functions and responsibilities of the President since the President himself was then detained in Pakistan). </a:t>
                      </a:r>
                    </a:p>
                  </a:txBody>
                  <a:tcPr anchor="ctr"/>
                </a:tc>
              </a:tr>
              <a:tr h="370840">
                <a:tc>
                  <a:txBody>
                    <a:bodyPr/>
                    <a:lstStyle/>
                    <a:p>
                      <a:r>
                        <a:rPr lang="en-US"/>
                        <a:t>Tajuddin Ahmad </a:t>
                      </a:r>
                    </a:p>
                  </a:txBody>
                  <a:tcPr anchor="ctr"/>
                </a:tc>
                <a:tc>
                  <a:txBody>
                    <a:bodyPr/>
                    <a:lstStyle/>
                    <a:p>
                      <a:r>
                        <a:rPr lang="en-US" dirty="0"/>
                        <a:t>Prime Minister, In charge of </a:t>
                      </a:r>
                      <a:r>
                        <a:rPr lang="en-US" dirty="0" err="1"/>
                        <a:t>Defence</a:t>
                      </a:r>
                      <a:r>
                        <a:rPr lang="en-US" dirty="0"/>
                        <a:t>, Information, Broadcasting and Communications, Economic Affairs, Planning Division, Education, Local Government, Health, </a:t>
                      </a:r>
                      <a:r>
                        <a:rPr lang="en-US" dirty="0" err="1"/>
                        <a:t>Labour</a:t>
                      </a:r>
                      <a:r>
                        <a:rPr lang="en-US" dirty="0"/>
                        <a:t>, Social Welfare, Establishment as well as other affairs the responsibility of which was not yet entrusted to any one. </a:t>
                      </a:r>
                    </a:p>
                  </a:txBody>
                  <a:tcPr anchor="ctr"/>
                </a:tc>
              </a:tr>
              <a:tr h="370840">
                <a:tc>
                  <a:txBody>
                    <a:bodyPr/>
                    <a:lstStyle/>
                    <a:p>
                      <a:r>
                        <a:rPr lang="en-US"/>
                        <a:t>Khondakar Mostaq Ahmad </a:t>
                      </a:r>
                    </a:p>
                  </a:txBody>
                  <a:tcPr anchor="ctr"/>
                </a:tc>
                <a:tc>
                  <a:txBody>
                    <a:bodyPr/>
                    <a:lstStyle/>
                    <a:p>
                      <a:r>
                        <a:rPr lang="en-US" dirty="0" smtClean="0"/>
                        <a:t>Ministry </a:t>
                      </a:r>
                      <a:r>
                        <a:rPr lang="en-US" dirty="0"/>
                        <a:t>of Foreign Affairs, Law and Parliamentary Affairs. </a:t>
                      </a:r>
                    </a:p>
                  </a:txBody>
                  <a:tcPr anchor="ctr"/>
                </a:tc>
              </a:tr>
              <a:tr h="370840">
                <a:tc>
                  <a:txBody>
                    <a:bodyPr/>
                    <a:lstStyle/>
                    <a:p>
                      <a:r>
                        <a:rPr lang="en-US"/>
                        <a:t>M Mansur Ali </a:t>
                      </a:r>
                    </a:p>
                  </a:txBody>
                  <a:tcPr anchor="ctr"/>
                </a:tc>
                <a:tc>
                  <a:txBody>
                    <a:bodyPr/>
                    <a:lstStyle/>
                    <a:p>
                      <a:r>
                        <a:rPr lang="en-US" dirty="0" smtClean="0"/>
                        <a:t>Ministry </a:t>
                      </a:r>
                      <a:r>
                        <a:rPr lang="en-US" dirty="0"/>
                        <a:t>of Finance, Industry and Commerce. </a:t>
                      </a:r>
                    </a:p>
                  </a:txBody>
                  <a:tcPr anchor="ctr"/>
                </a:tc>
              </a:tr>
              <a:tr h="370840">
                <a:tc>
                  <a:txBody>
                    <a:bodyPr/>
                    <a:lstStyle/>
                    <a:p>
                      <a:r>
                        <a:rPr lang="en-US"/>
                        <a:t>AHM Qamaruzzaman </a:t>
                      </a:r>
                    </a:p>
                  </a:txBody>
                  <a:tcPr anchor="ctr"/>
                </a:tc>
                <a:tc>
                  <a:txBody>
                    <a:bodyPr/>
                    <a:lstStyle/>
                    <a:p>
                      <a:r>
                        <a:rPr lang="en-US" dirty="0" smtClean="0"/>
                        <a:t>Ministry </a:t>
                      </a:r>
                      <a:r>
                        <a:rPr lang="en-US" dirty="0"/>
                        <a:t>of Home, Civil Supplies, Relief and Rehabilitation, Agriculture. </a:t>
                      </a:r>
                    </a:p>
                  </a:txBody>
                  <a:tcPr anchor="ctr"/>
                </a:tc>
              </a:tr>
              <a:tr h="370840">
                <a:tc>
                  <a:txBody>
                    <a:bodyPr/>
                    <a:lstStyle/>
                    <a:p>
                      <a:r>
                        <a:rPr lang="en-US" dirty="0" smtClean="0"/>
                        <a:t>Commander-in-Chief</a:t>
                      </a:r>
                      <a:r>
                        <a:rPr lang="en-US" baseline="0" dirty="0" smtClean="0"/>
                        <a:t> </a:t>
                      </a:r>
                      <a:endParaRPr lang="en-US" dirty="0"/>
                    </a:p>
                  </a:txBody>
                  <a:tcPr anchor="ctr"/>
                </a:tc>
                <a:tc>
                  <a:txBody>
                    <a:bodyPr/>
                    <a:lstStyle/>
                    <a:p>
                      <a:r>
                        <a:rPr lang="en-US" dirty="0" smtClean="0"/>
                        <a:t>Colonel</a:t>
                      </a:r>
                      <a:r>
                        <a:rPr lang="en-US" baseline="0" dirty="0" smtClean="0"/>
                        <a:t> M.A.G. </a:t>
                      </a:r>
                      <a:r>
                        <a:rPr lang="en-US" baseline="0" dirty="0" err="1" smtClean="0"/>
                        <a:t>Osmani</a:t>
                      </a:r>
                      <a:r>
                        <a:rPr lang="en-US" baseline="0" dirty="0" smtClean="0"/>
                        <a:t> </a:t>
                      </a:r>
                      <a:endParaRPr lang="en-US" dirty="0"/>
                    </a:p>
                  </a:txBody>
                  <a:tcPr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aily-sun-2018-07-23-08-111.jpg"/>
          <p:cNvPicPr>
            <a:picLocks noGrp="1" noChangeAspect="1"/>
          </p:cNvPicPr>
          <p:nvPr>
            <p:ph sz="half" idx="1"/>
          </p:nvPr>
        </p:nvPicPr>
        <p:blipFill>
          <a:blip r:embed="rId2"/>
          <a:stretch>
            <a:fillRect/>
          </a:stretch>
        </p:blipFill>
        <p:spPr>
          <a:xfrm>
            <a:off x="476250" y="2705894"/>
            <a:ext cx="4000500" cy="2314575"/>
          </a:xfrm>
        </p:spPr>
      </p:pic>
      <p:pic>
        <p:nvPicPr>
          <p:cNvPr id="6" name="Content Placeholder 5" descr="index.jpg"/>
          <p:cNvPicPr>
            <a:picLocks noGrp="1" noChangeAspect="1"/>
          </p:cNvPicPr>
          <p:nvPr>
            <p:ph sz="half" idx="2"/>
          </p:nvPr>
        </p:nvPicPr>
        <p:blipFill>
          <a:blip r:embed="rId3"/>
          <a:stretch>
            <a:fillRect/>
          </a:stretch>
        </p:blipFill>
        <p:spPr>
          <a:xfrm>
            <a:off x="4724400" y="2667000"/>
            <a:ext cx="3733800" cy="22860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868</Words>
  <Application>Microsoft Office PowerPoint</Application>
  <PresentationFormat>On-screen Show (4:3)</PresentationFormat>
  <Paragraphs>71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Liberation War  of Bangladesh </vt:lpstr>
      <vt:lpstr>PowerPoint Presentation</vt:lpstr>
      <vt:lpstr>PowerPoint Presentation</vt:lpstr>
      <vt:lpstr>Declaration of Independence </vt:lpstr>
      <vt:lpstr>Proclamation </vt:lpstr>
      <vt:lpstr>PowerPoint Presentation</vt:lpstr>
      <vt:lpstr>Formation of Provisional Government </vt:lpstr>
      <vt:lpstr>The Mujibnagar Government</vt:lpstr>
      <vt:lpstr>PowerPoint Presentation</vt:lpstr>
      <vt:lpstr>Activities of Mujibnagar Government </vt:lpstr>
      <vt:lpstr>PowerPoint Presentation</vt:lpstr>
      <vt:lpstr>PowerPoint Presentation</vt:lpstr>
      <vt:lpstr>PowerPoint Presentation</vt:lpstr>
      <vt:lpstr>Mukti Bahini</vt:lpstr>
      <vt:lpstr>PowerPoint Presentation</vt:lpstr>
      <vt:lpstr>Guerilla warfare </vt:lpstr>
      <vt:lpstr>PowerPoint Presentation</vt:lpstr>
      <vt:lpstr>Hemayet bahini</vt:lpstr>
      <vt:lpstr>PowerPoint Presentation</vt:lpstr>
      <vt:lpstr>PowerPoint Presentation</vt:lpstr>
      <vt:lpstr>Role of major powers </vt:lpstr>
      <vt:lpstr>PowerPoint Presentation</vt:lpstr>
      <vt:lpstr>Surrender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Liberation War  of Bangladesh</dc:title>
  <dc:creator>user</dc:creator>
  <cp:lastModifiedBy>Lenovo</cp:lastModifiedBy>
  <cp:revision>9</cp:revision>
  <dcterms:created xsi:type="dcterms:W3CDTF">2006-08-16T00:00:00Z</dcterms:created>
  <dcterms:modified xsi:type="dcterms:W3CDTF">2020-02-11T12:34:06Z</dcterms:modified>
</cp:coreProperties>
</file>