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406" r:id="rId2"/>
    <p:sldId id="367" r:id="rId3"/>
    <p:sldId id="368" r:id="rId4"/>
    <p:sldId id="369" r:id="rId5"/>
    <p:sldId id="370" r:id="rId6"/>
    <p:sldId id="371" r:id="rId7"/>
    <p:sldId id="372" r:id="rId8"/>
    <p:sldId id="373" r:id="rId9"/>
    <p:sldId id="374" r:id="rId10"/>
    <p:sldId id="375" r:id="rId11"/>
    <p:sldId id="376" r:id="rId12"/>
    <p:sldId id="377" r:id="rId13"/>
    <p:sldId id="378" r:id="rId14"/>
    <p:sldId id="379" r:id="rId15"/>
    <p:sldId id="380" r:id="rId16"/>
    <p:sldId id="381" r:id="rId17"/>
    <p:sldId id="404" r:id="rId18"/>
    <p:sldId id="383" r:id="rId19"/>
    <p:sldId id="403" r:id="rId20"/>
    <p:sldId id="402" r:id="rId21"/>
    <p:sldId id="401" r:id="rId22"/>
    <p:sldId id="400" r:id="rId23"/>
    <p:sldId id="399" r:id="rId24"/>
    <p:sldId id="39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79" autoAdjust="0"/>
    <p:restoredTop sz="94624" autoAdjust="0"/>
  </p:normalViewPr>
  <p:slideViewPr>
    <p:cSldViewPr>
      <p:cViewPr varScale="1">
        <p:scale>
          <a:sx n="70" d="100"/>
          <a:sy n="70" d="100"/>
        </p:scale>
        <p:origin x="1656" y="72"/>
      </p:cViewPr>
      <p:guideLst>
        <p:guide orient="horz" pos="2160"/>
        <p:guide pos="2880"/>
      </p:guideLst>
    </p:cSldViewPr>
  </p:slideViewPr>
  <p:outlineViewPr>
    <p:cViewPr>
      <p:scale>
        <a:sx n="33" d="100"/>
        <a:sy n="33" d="100"/>
      </p:scale>
      <p:origin x="0" y="45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589F4B-50B2-4B6E-9570-DB94F695229E}" type="datetimeFigureOut">
              <a:rPr lang="en-US" smtClean="0"/>
              <a:pPr/>
              <a:t>3/4/2023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AB35DD-5559-4FA6-8098-61D85F10B113}" type="slidenum">
              <a:rPr lang="en-US" smtClean="0"/>
              <a:pPr/>
              <a:t>‹#›</a:t>
            </a:fld>
            <a:endParaRPr lang="en-US"/>
          </a:p>
        </p:txBody>
      </p:sp>
    </p:spTree>
    <p:extLst>
      <p:ext uri="{BB962C8B-B14F-4D97-AF65-F5344CB8AC3E}">
        <p14:creationId xmlns:p14="http://schemas.microsoft.com/office/powerpoint/2010/main" val="35113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39FED7-6557-4111-8AC1-ADC7174C36EB}"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3558969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9FED7-6557-4111-8AC1-ADC7174C36EB}"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135002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9FED7-6557-4111-8AC1-ADC7174C36EB}"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417803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9FED7-6557-4111-8AC1-ADC7174C36EB}"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134580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39FED7-6557-4111-8AC1-ADC7174C36EB}"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2625250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39FED7-6557-4111-8AC1-ADC7174C36EB}"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2048858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39FED7-6557-4111-8AC1-ADC7174C36EB}" type="datetimeFigureOut">
              <a:rPr lang="en-US" smtClean="0"/>
              <a:pPr/>
              <a:t>3/4/2023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215839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39FED7-6557-4111-8AC1-ADC7174C36EB}" type="datetimeFigureOut">
              <a:rPr lang="en-US" smtClean="0"/>
              <a:pPr/>
              <a:t>3/4/2023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299099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39FED7-6557-4111-8AC1-ADC7174C36EB}" type="datetimeFigureOut">
              <a:rPr lang="en-US" smtClean="0"/>
              <a:pPr/>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921447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9FED7-6557-4111-8AC1-ADC7174C36EB}"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1068390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9FED7-6557-4111-8AC1-ADC7174C36EB}"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9CE698-D795-40B7-AAD0-7F5BB10029EB}" type="slidenum">
              <a:rPr lang="en-US" smtClean="0"/>
              <a:pPr/>
              <a:t>‹#›</a:t>
            </a:fld>
            <a:endParaRPr lang="en-US"/>
          </a:p>
        </p:txBody>
      </p:sp>
    </p:spTree>
    <p:extLst>
      <p:ext uri="{BB962C8B-B14F-4D97-AF65-F5344CB8AC3E}">
        <p14:creationId xmlns:p14="http://schemas.microsoft.com/office/powerpoint/2010/main" val="2505700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D39FED7-6557-4111-8AC1-ADC7174C36EB}" type="datetimeFigureOut">
              <a:rPr lang="en-US" smtClean="0"/>
              <a:pPr/>
              <a:t>3/4/2023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9CE698-D795-40B7-AAD0-7F5BB10029EB}" type="slidenum">
              <a:rPr lang="en-US" smtClean="0"/>
              <a:pPr/>
              <a:t>‹#›</a:t>
            </a:fld>
            <a:endParaRPr lang="en-US"/>
          </a:p>
        </p:txBody>
      </p:sp>
    </p:spTree>
    <p:extLst>
      <p:ext uri="{BB962C8B-B14F-4D97-AF65-F5344CB8AC3E}">
        <p14:creationId xmlns:p14="http://schemas.microsoft.com/office/powerpoint/2010/main" val="28570537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45C92D6C-95E9-46EB-B009-1DBD71AF25E3}" type="slidenum">
              <a:rPr lang="en-US" altLang="en-US"/>
              <a:pPr>
                <a:defRPr/>
              </a:pPr>
              <a:t>1</a:t>
            </a:fld>
            <a:endParaRPr lang="en-US" altLang="en-US"/>
          </a:p>
        </p:txBody>
      </p:sp>
      <p:sp>
        <p:nvSpPr>
          <p:cNvPr id="96260" name="Rectangle 4"/>
          <p:cNvSpPr>
            <a:spLocks noGrp="1"/>
          </p:cNvSpPr>
          <p:nvPr>
            <p:ph type="title" idx="4294967295"/>
          </p:nvPr>
        </p:nvSpPr>
        <p:spPr>
          <a:xfrm>
            <a:off x="914400" y="609600"/>
            <a:ext cx="7620000" cy="5638800"/>
          </a:xfrm>
        </p:spPr>
        <p:txBody>
          <a:bodyPr lIns="45720" rIns="45720" anchor="ctr">
            <a:normAutofit/>
          </a:bodyPr>
          <a:lstStyle/>
          <a:p>
            <a:pPr eaLnBrk="1" hangingPunct="1"/>
            <a:r>
              <a:rPr lang="en-US" sz="2800" dirty="0" smtClean="0">
                <a:solidFill>
                  <a:schemeClr val="accent1"/>
                </a:solidFill>
                <a:latin typeface="Verdana" pitchFamily="34" charset="0"/>
              </a:rPr>
              <a:t>CHEPTER-SIZING</a:t>
            </a:r>
            <a:r>
              <a:rPr lang="en-US" sz="2600" b="0" dirty="0" smtClean="0">
                <a:solidFill>
                  <a:srgbClr val="CC3300"/>
                </a:solidFill>
              </a:rPr>
              <a:t/>
            </a:r>
            <a:br>
              <a:rPr lang="en-US" sz="2600" b="0" dirty="0" smtClean="0">
                <a:solidFill>
                  <a:srgbClr val="CC3300"/>
                </a:solidFill>
              </a:rPr>
            </a:br>
            <a:r>
              <a:rPr lang="en-US" sz="2600" b="0" dirty="0" smtClean="0"/>
              <a:t/>
            </a:r>
            <a:br>
              <a:rPr lang="en-US" sz="2600" b="0" dirty="0" smtClean="0"/>
            </a:br>
            <a:r>
              <a:rPr lang="en-US" sz="2800" dirty="0" smtClean="0">
                <a:solidFill>
                  <a:srgbClr val="000099"/>
                </a:solidFill>
                <a:latin typeface="Calibri" pitchFamily="34" charset="0"/>
              </a:rPr>
              <a:t>Size</a:t>
            </a:r>
            <a:r>
              <a:rPr lang="en-US" sz="2800" dirty="0" smtClean="0">
                <a:solidFill>
                  <a:schemeClr val="tx1"/>
                </a:solidFill>
                <a:latin typeface="Calibri" pitchFamily="34" charset="0"/>
              </a:rPr>
              <a:t>:</a:t>
            </a:r>
            <a:r>
              <a:rPr lang="en-US" sz="2800" b="0" dirty="0" smtClean="0">
                <a:solidFill>
                  <a:schemeClr val="tx1"/>
                </a:solidFill>
                <a:latin typeface="Calibri" pitchFamily="34" charset="0"/>
              </a:rPr>
              <a:t> </a:t>
            </a:r>
            <a:br>
              <a:rPr lang="en-US" sz="2800" b="0" dirty="0" smtClean="0">
                <a:solidFill>
                  <a:schemeClr val="tx1"/>
                </a:solidFill>
                <a:latin typeface="Calibri" pitchFamily="34" charset="0"/>
              </a:rPr>
            </a:br>
            <a:r>
              <a:rPr lang="en-US" sz="2800" b="0" dirty="0" smtClean="0">
                <a:solidFill>
                  <a:schemeClr val="tx1"/>
                </a:solidFill>
                <a:latin typeface="Calibri" pitchFamily="34" charset="0"/>
              </a:rPr>
              <a:t>A gelatinous film forming substance in solution or dispersion applied normally to warp but sometimes to weft, generally before weaving is called size.</a:t>
            </a:r>
            <a:br>
              <a:rPr lang="en-US" sz="2800" b="0" dirty="0" smtClean="0">
                <a:solidFill>
                  <a:schemeClr val="tx1"/>
                </a:solidFill>
                <a:latin typeface="Calibri" pitchFamily="34" charset="0"/>
              </a:rPr>
            </a:br>
            <a:r>
              <a:rPr lang="en-US" sz="2800" b="0" dirty="0" smtClean="0">
                <a:solidFill>
                  <a:schemeClr val="tx1"/>
                </a:solidFill>
                <a:latin typeface="Calibri" pitchFamily="34" charset="0"/>
              </a:rPr>
              <a:t/>
            </a:r>
            <a:br>
              <a:rPr lang="en-US" sz="2800" b="0" dirty="0" smtClean="0">
                <a:solidFill>
                  <a:schemeClr val="tx1"/>
                </a:solidFill>
                <a:latin typeface="Calibri" pitchFamily="34" charset="0"/>
              </a:rPr>
            </a:br>
            <a:r>
              <a:rPr lang="en-US" sz="2800" dirty="0" smtClean="0">
                <a:solidFill>
                  <a:srgbClr val="000099"/>
                </a:solidFill>
                <a:latin typeface="Calibri" pitchFamily="34" charset="0"/>
              </a:rPr>
              <a:t>Sizing:</a:t>
            </a:r>
            <a:r>
              <a:rPr lang="en-US" sz="2800" b="0" dirty="0" smtClean="0">
                <a:solidFill>
                  <a:schemeClr val="tx1"/>
                </a:solidFill>
                <a:latin typeface="Calibri" pitchFamily="34" charset="0"/>
              </a:rPr>
              <a:t> </a:t>
            </a:r>
            <a:br>
              <a:rPr lang="en-US" sz="2800" b="0" dirty="0" smtClean="0">
                <a:solidFill>
                  <a:schemeClr val="tx1"/>
                </a:solidFill>
                <a:latin typeface="Calibri" pitchFamily="34" charset="0"/>
              </a:rPr>
            </a:br>
            <a:r>
              <a:rPr lang="en-US" sz="2800" b="0" dirty="0" smtClean="0">
                <a:solidFill>
                  <a:schemeClr val="tx1"/>
                </a:solidFill>
                <a:latin typeface="Calibri" pitchFamily="34" charset="0"/>
              </a:rPr>
              <a:t>A method of applying a gelatinous film forming substance on warp is sizing. This is the most important operation to attain maximum weaving efficiency especially for blended &amp; filament yarns. It is called the heart of weaving.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77B88991-5D40-4FC6-9BB6-A8EAF72C4522}" type="slidenum">
              <a:rPr lang="en-US" altLang="en-US"/>
              <a:pPr>
                <a:defRPr/>
              </a:pPr>
              <a:t>10</a:t>
            </a:fld>
            <a:endParaRPr lang="en-US" altLang="en-US"/>
          </a:p>
        </p:txBody>
      </p:sp>
      <p:sp>
        <p:nvSpPr>
          <p:cNvPr id="105476" name="Rectangle 4"/>
          <p:cNvSpPr>
            <a:spLocks noGrp="1"/>
          </p:cNvSpPr>
          <p:nvPr>
            <p:ph type="title" idx="4294967295"/>
          </p:nvPr>
        </p:nvSpPr>
        <p:spPr>
          <a:xfrm>
            <a:off x="990600" y="304800"/>
            <a:ext cx="6400800" cy="5821362"/>
          </a:xfrm>
        </p:spPr>
        <p:txBody>
          <a:bodyPr lIns="45720" rIns="45720" anchor="ctr"/>
          <a:lstStyle/>
          <a:p>
            <a:pPr eaLnBrk="1" hangingPunct="1"/>
            <a:r>
              <a:rPr lang="en-US" sz="2800" dirty="0" smtClean="0">
                <a:solidFill>
                  <a:srgbClr val="000099"/>
                </a:solidFill>
                <a:latin typeface="Calibri" pitchFamily="34" charset="0"/>
              </a:rPr>
              <a:t>Size take up percentage:</a:t>
            </a:r>
            <a:r>
              <a:rPr lang="en-US" sz="2600" b="0" dirty="0" smtClean="0">
                <a:solidFill>
                  <a:srgbClr val="CC0099"/>
                </a:solidFill>
              </a:rPr>
              <a:t> </a:t>
            </a:r>
            <a:r>
              <a:rPr lang="en-US" sz="2600" dirty="0" smtClean="0">
                <a:solidFill>
                  <a:srgbClr val="CC0099"/>
                </a:solidFill>
              </a:rPr>
              <a:t/>
            </a:r>
            <a:br>
              <a:rPr lang="en-US" sz="2600" dirty="0" smtClean="0">
                <a:solidFill>
                  <a:srgbClr val="CC0099"/>
                </a:solidFill>
              </a:rPr>
            </a:br>
            <a:r>
              <a:rPr lang="en-US" sz="2400" b="0" dirty="0" smtClean="0">
                <a:solidFill>
                  <a:schemeClr val="tx1"/>
                </a:solidFill>
                <a:latin typeface="Calibri" pitchFamily="34" charset="0"/>
              </a:rPr>
              <a:t>The amount of size material added on the yarn surface is called size take up .</a:t>
            </a:r>
            <a:br>
              <a:rPr lang="en-US" sz="2400" b="0" dirty="0" smtClean="0">
                <a:solidFill>
                  <a:schemeClr val="tx1"/>
                </a:solidFill>
                <a:latin typeface="Calibri" pitchFamily="34" charset="0"/>
              </a:rPr>
            </a:br>
            <a:r>
              <a:rPr lang="en-US" sz="2600" dirty="0" smtClean="0"/>
              <a:t/>
            </a:r>
            <a:br>
              <a:rPr lang="en-US" sz="2600" dirty="0" smtClean="0"/>
            </a:br>
            <a:r>
              <a:rPr lang="en-US" sz="2600" dirty="0" smtClean="0"/>
              <a:t/>
            </a:r>
            <a:br>
              <a:rPr lang="en-US" sz="2600" dirty="0" smtClean="0"/>
            </a:br>
            <a:r>
              <a:rPr lang="en-US" sz="2600" dirty="0" smtClean="0"/>
              <a:t/>
            </a:r>
            <a:br>
              <a:rPr lang="en-US" sz="2600" dirty="0" smtClean="0"/>
            </a:br>
            <a:r>
              <a:rPr lang="en-US" sz="2600" dirty="0" smtClean="0"/>
              <a:t/>
            </a:r>
            <a:br>
              <a:rPr lang="en-US" sz="2600" dirty="0" smtClean="0"/>
            </a:br>
            <a:r>
              <a:rPr lang="en-US" sz="2600" dirty="0" smtClean="0"/>
              <a:t/>
            </a:r>
            <a:br>
              <a:rPr lang="en-US" sz="2600" dirty="0" smtClean="0"/>
            </a:br>
            <a:r>
              <a:rPr lang="en-US" sz="2600" dirty="0" smtClean="0"/>
              <a:t/>
            </a:r>
            <a:br>
              <a:rPr lang="en-US" sz="2600" dirty="0" smtClean="0"/>
            </a:br>
            <a:r>
              <a:rPr lang="en-US" sz="2600" dirty="0" smtClean="0"/>
              <a:t/>
            </a:r>
            <a:br>
              <a:rPr lang="en-US" sz="2600" dirty="0" smtClean="0"/>
            </a:br>
            <a:endParaRPr lang="en-US" sz="2600" dirty="0" smtClean="0"/>
          </a:p>
        </p:txBody>
      </p:sp>
      <p:pic>
        <p:nvPicPr>
          <p:cNvPr id="105477" name="Picture 5"/>
          <p:cNvPicPr>
            <a:picLocks noChangeAspect="1" noChangeArrowheads="1"/>
          </p:cNvPicPr>
          <p:nvPr/>
        </p:nvPicPr>
        <p:blipFill>
          <a:blip r:embed="rId2" cstate="print"/>
          <a:srcRect/>
          <a:stretch>
            <a:fillRect/>
          </a:stretch>
        </p:blipFill>
        <p:spPr bwMode="auto">
          <a:xfrm>
            <a:off x="381000" y="3048000"/>
            <a:ext cx="7772400" cy="3276600"/>
          </a:xfrm>
          <a:prstGeom prst="rect">
            <a:avLst/>
          </a:prstGeom>
          <a:solidFill>
            <a:srgbClr val="FF3300"/>
          </a:solid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F0A55B92-03A5-437B-84BA-355E3CA1FD42}" type="slidenum">
              <a:rPr lang="en-US" altLang="en-US"/>
              <a:pPr>
                <a:defRPr/>
              </a:pPr>
              <a:t>11</a:t>
            </a:fld>
            <a:endParaRPr lang="en-US" altLang="en-US"/>
          </a:p>
        </p:txBody>
      </p:sp>
      <p:sp>
        <p:nvSpPr>
          <p:cNvPr id="106500" name="Rectangle 4"/>
          <p:cNvSpPr>
            <a:spLocks noGrp="1"/>
          </p:cNvSpPr>
          <p:nvPr>
            <p:ph type="title" idx="4294967295"/>
          </p:nvPr>
        </p:nvSpPr>
        <p:spPr>
          <a:xfrm>
            <a:off x="609600" y="762000"/>
            <a:ext cx="7543800" cy="5410200"/>
          </a:xfrm>
        </p:spPr>
        <p:txBody>
          <a:bodyPr lIns="45720" rIns="45720" anchor="ctr"/>
          <a:lstStyle/>
          <a:p>
            <a:r>
              <a:rPr lang="en-US" sz="2800" dirty="0" smtClean="0">
                <a:solidFill>
                  <a:srgbClr val="000099"/>
                </a:solidFill>
                <a:latin typeface="Calibri" pitchFamily="34" charset="0"/>
              </a:rPr>
              <a:t>Size take up percentage depends on:</a:t>
            </a:r>
            <a:r>
              <a:rPr lang="en-US" sz="2200" dirty="0" smtClean="0">
                <a:solidFill>
                  <a:srgbClr val="0000CC"/>
                </a:solidFill>
              </a:rPr>
              <a:t/>
            </a:r>
            <a:br>
              <a:rPr lang="en-US" sz="2200" dirty="0" smtClean="0">
                <a:solidFill>
                  <a:srgbClr val="0000CC"/>
                </a:solidFill>
              </a:rPr>
            </a:br>
            <a:r>
              <a:rPr lang="en-US" sz="2200" dirty="0" smtClean="0">
                <a:solidFill>
                  <a:srgbClr val="0000CC"/>
                </a:solidFill>
              </a:rPr>
              <a:t/>
            </a:r>
            <a:br>
              <a:rPr lang="en-US" sz="2200" dirty="0" smtClean="0">
                <a:solidFill>
                  <a:srgbClr val="0000CC"/>
                </a:solidFill>
              </a:rPr>
            </a:br>
            <a:r>
              <a:rPr lang="en-US" sz="2400" b="0" dirty="0" smtClean="0">
                <a:solidFill>
                  <a:schemeClr val="tx1"/>
                </a:solidFill>
                <a:latin typeface="Calibri" pitchFamily="34" charset="0"/>
              </a:rPr>
              <a:t>1. Higher twist: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2. Finer count: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3. Higher concentration</a:t>
            </a:r>
            <a:r>
              <a:rPr lang="en-US" sz="2400" dirty="0">
                <a:latin typeface="Calibri" pitchFamily="34" charset="0"/>
              </a:rPr>
              <a:t>: ↓</a:t>
            </a:r>
            <a:r>
              <a:rPr lang="en-US" sz="2400" b="0" dirty="0" smtClean="0">
                <a:solidFill>
                  <a:schemeClr val="tx1"/>
                </a:solidFill>
                <a:latin typeface="Calibri" pitchFamily="34" charset="0"/>
              </a:rPr>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4. Higher viscosity</a:t>
            </a:r>
            <a:r>
              <a:rPr lang="en-US" sz="2400" b="0" smtClean="0">
                <a:solidFill>
                  <a:schemeClr val="tx1"/>
                </a:solidFill>
                <a:latin typeface="Calibri" pitchFamily="34" charset="0"/>
              </a:rPr>
              <a:t>: </a:t>
            </a:r>
            <a:r>
              <a:rPr lang="en-US" sz="2400">
                <a:latin typeface="Calibri" pitchFamily="34" charset="0"/>
              </a:rPr>
              <a:t>↓</a:t>
            </a:r>
            <a:r>
              <a:rPr lang="en-US" sz="2400" b="0" dirty="0" smtClean="0">
                <a:solidFill>
                  <a:schemeClr val="tx1"/>
                </a:solidFill>
                <a:latin typeface="Calibri" pitchFamily="34" charset="0"/>
              </a:rPr>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5. Lower flexibility: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6. Higher immersion length: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7. Higher squeeze roller pressure: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8. Higher yarn speed: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9. Higher staple length: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10. Crystalline fibre: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11. Amorphous fibre: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DFBF4158-3AE7-4234-9293-E125957317BA}" type="slidenum">
              <a:rPr lang="en-US" altLang="en-US"/>
              <a:pPr>
                <a:defRPr/>
              </a:pPr>
              <a:t>12</a:t>
            </a:fld>
            <a:endParaRPr lang="en-US" altLang="en-US"/>
          </a:p>
        </p:txBody>
      </p:sp>
      <p:sp>
        <p:nvSpPr>
          <p:cNvPr id="107524" name="Rectangle 4"/>
          <p:cNvSpPr>
            <a:spLocks noGrp="1"/>
          </p:cNvSpPr>
          <p:nvPr>
            <p:ph type="title" idx="4294967295"/>
          </p:nvPr>
        </p:nvSpPr>
        <p:spPr>
          <a:xfrm>
            <a:off x="990600" y="838200"/>
            <a:ext cx="5791200" cy="4876800"/>
          </a:xfrm>
        </p:spPr>
        <p:txBody>
          <a:bodyPr lIns="45720" rIns="45720" anchor="ctr"/>
          <a:lstStyle/>
          <a:p>
            <a:pPr eaLnBrk="1" hangingPunct="1"/>
            <a:r>
              <a:rPr lang="en-US" sz="2800" dirty="0" smtClean="0">
                <a:solidFill>
                  <a:srgbClr val="000099"/>
                </a:solidFill>
                <a:latin typeface="Calibri" pitchFamily="34" charset="0"/>
              </a:rPr>
              <a:t>Techniques of sizing:</a:t>
            </a:r>
            <a:r>
              <a:rPr lang="en-US" sz="3500" b="0" dirty="0" smtClean="0">
                <a:solidFill>
                  <a:srgbClr val="008000"/>
                </a:solidFill>
              </a:rPr>
              <a:t/>
            </a:r>
            <a:br>
              <a:rPr lang="en-US" sz="3500" b="0" dirty="0" smtClean="0">
                <a:solidFill>
                  <a:srgbClr val="008000"/>
                </a:solidFill>
              </a:rPr>
            </a:br>
            <a:r>
              <a:rPr lang="en-US" sz="3500" b="0" dirty="0" smtClean="0">
                <a:solidFill>
                  <a:srgbClr val="008000"/>
                </a:solidFill>
              </a:rPr>
              <a:t/>
            </a:r>
            <a:br>
              <a:rPr lang="en-US" sz="3500" b="0" dirty="0" smtClean="0">
                <a:solidFill>
                  <a:srgbClr val="008000"/>
                </a:solidFill>
              </a:rPr>
            </a:br>
            <a:r>
              <a:rPr lang="en-US" sz="2400" b="0" dirty="0" smtClean="0">
                <a:solidFill>
                  <a:schemeClr val="tx1"/>
                </a:solidFill>
                <a:latin typeface="Calibri" pitchFamily="34" charset="0"/>
              </a:rPr>
              <a:t>* </a:t>
            </a:r>
            <a:r>
              <a:rPr lang="en-US" sz="2400" b="0" dirty="0" err="1" smtClean="0">
                <a:solidFill>
                  <a:schemeClr val="tx1"/>
                </a:solidFill>
                <a:latin typeface="Calibri" pitchFamily="34" charset="0"/>
              </a:rPr>
              <a:t>Slasher</a:t>
            </a:r>
            <a:r>
              <a:rPr lang="en-US" sz="2400" b="0" dirty="0" smtClean="0">
                <a:solidFill>
                  <a:schemeClr val="tx1"/>
                </a:solidFill>
                <a:latin typeface="Calibri" pitchFamily="34" charset="0"/>
              </a:rPr>
              <a:t> sizing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Emulsion sizing</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Foam sizing</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Hot melt sizing</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Electrostatic sizing</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High pressure sizing</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Combined sizing</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Solvent sizing.</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DC40C274-02E3-4987-8855-FE62FDD8B0F7}" type="slidenum">
              <a:rPr lang="en-US" altLang="en-US"/>
              <a:pPr>
                <a:defRPr/>
              </a:pPr>
              <a:t>13</a:t>
            </a:fld>
            <a:endParaRPr lang="en-US" altLang="en-US"/>
          </a:p>
        </p:txBody>
      </p:sp>
      <p:pic>
        <p:nvPicPr>
          <p:cNvPr id="108549" name="Picture 3" descr="sizing-machine_L"/>
          <p:cNvPicPr>
            <a:picLocks noChangeAspect="1" noChangeArrowheads="1"/>
          </p:cNvPicPr>
          <p:nvPr/>
        </p:nvPicPr>
        <p:blipFill>
          <a:blip r:embed="rId2" cstate="print"/>
          <a:srcRect/>
          <a:stretch>
            <a:fillRect/>
          </a:stretch>
        </p:blipFill>
        <p:spPr bwMode="auto">
          <a:xfrm>
            <a:off x="-1066800" y="0"/>
            <a:ext cx="10972800" cy="7315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CBD4A305-3379-4EF6-BFB6-A433A88A6E62}" type="slidenum">
              <a:rPr lang="en-US" altLang="en-US"/>
              <a:pPr>
                <a:defRPr/>
              </a:pPr>
              <a:t>14</a:t>
            </a:fld>
            <a:endParaRPr lang="en-US" altLang="en-US"/>
          </a:p>
        </p:txBody>
      </p:sp>
      <p:pic>
        <p:nvPicPr>
          <p:cNvPr id="109573" name="Picture 5" descr="sizing ma"/>
          <p:cNvPicPr>
            <a:picLocks noChangeAspect="1" noChangeArrowheads="1"/>
          </p:cNvPicPr>
          <p:nvPr/>
        </p:nvPicPr>
        <p:blipFill>
          <a:blip r:embed="rId2" cstate="print"/>
          <a:srcRect/>
          <a:stretch>
            <a:fillRect/>
          </a:stretch>
        </p:blipFill>
        <p:spPr bwMode="auto">
          <a:xfrm>
            <a:off x="304800" y="304800"/>
            <a:ext cx="8534400" cy="6172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ED228389-CDA4-452B-B52B-CA38BC5596C1}" type="slidenum">
              <a:rPr lang="en-US" altLang="en-US"/>
              <a:pPr>
                <a:defRPr/>
              </a:pPr>
              <a:t>15</a:t>
            </a:fld>
            <a:endParaRPr lang="en-US" altLang="en-US"/>
          </a:p>
        </p:txBody>
      </p:sp>
      <p:pic>
        <p:nvPicPr>
          <p:cNvPr id="110596" name="Picture 5" descr="size creel1"/>
          <p:cNvPicPr>
            <a:picLocks noChangeAspect="1" noChangeArrowheads="1"/>
          </p:cNvPicPr>
          <p:nvPr/>
        </p:nvPicPr>
        <p:blipFill>
          <a:blip r:embed="rId2" cstate="print"/>
          <a:srcRect/>
          <a:stretch>
            <a:fillRect/>
          </a:stretch>
        </p:blipFill>
        <p:spPr bwMode="auto">
          <a:xfrm>
            <a:off x="381000" y="1447800"/>
            <a:ext cx="3886200" cy="3581400"/>
          </a:xfrm>
          <a:prstGeom prst="rect">
            <a:avLst/>
          </a:prstGeom>
          <a:noFill/>
          <a:ln w="9525">
            <a:noFill/>
            <a:miter lim="800000"/>
            <a:headEnd/>
            <a:tailEnd/>
          </a:ln>
        </p:spPr>
      </p:pic>
      <p:pic>
        <p:nvPicPr>
          <p:cNvPr id="110597" name="Picture 6"/>
          <p:cNvPicPr>
            <a:picLocks noChangeAspect="1" noChangeArrowheads="1"/>
          </p:cNvPicPr>
          <p:nvPr/>
        </p:nvPicPr>
        <p:blipFill>
          <a:blip r:embed="rId3" cstate="print"/>
          <a:srcRect/>
          <a:stretch>
            <a:fillRect/>
          </a:stretch>
        </p:blipFill>
        <p:spPr bwMode="auto">
          <a:xfrm>
            <a:off x="4495800" y="1447800"/>
            <a:ext cx="4286250" cy="3505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038D5463-A52A-4669-9B32-A2E6B74D3E21}" type="slidenum">
              <a:rPr lang="en-US" altLang="en-US"/>
              <a:pPr>
                <a:defRPr/>
              </a:pPr>
              <a:t>16</a:t>
            </a:fld>
            <a:endParaRPr lang="en-US" altLang="en-US"/>
          </a:p>
        </p:txBody>
      </p:sp>
      <p:pic>
        <p:nvPicPr>
          <p:cNvPr id="111621" name="Picture 5" descr="Sizing_Machine"/>
          <p:cNvPicPr>
            <a:picLocks noChangeAspect="1" noChangeArrowheads="1"/>
          </p:cNvPicPr>
          <p:nvPr/>
        </p:nvPicPr>
        <p:blipFill>
          <a:blip r:embed="rId2" cstate="print"/>
          <a:srcRect/>
          <a:stretch>
            <a:fillRect/>
          </a:stretch>
        </p:blipFill>
        <p:spPr bwMode="auto">
          <a:xfrm>
            <a:off x="304800" y="304800"/>
            <a:ext cx="8458200" cy="6248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0099"/>
                </a:solidFill>
                <a:latin typeface="Calibri" pitchFamily="34" charset="0"/>
              </a:rPr>
              <a:t>Slasher</a:t>
            </a:r>
            <a:r>
              <a:rPr lang="en-US" dirty="0" smtClean="0">
                <a:solidFill>
                  <a:srgbClr val="000099"/>
                </a:solidFill>
                <a:latin typeface="Calibri" pitchFamily="34" charset="0"/>
              </a:rPr>
              <a:t> sizing</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latin typeface="Calibri" pitchFamily="34" charset="0"/>
              </a:rPr>
              <a:t>The</a:t>
            </a:r>
            <a:r>
              <a:rPr lang="en-US" sz="3600" dirty="0" smtClean="0">
                <a:solidFill>
                  <a:srgbClr val="CC0066"/>
                </a:solidFill>
              </a:rPr>
              <a:t> </a:t>
            </a:r>
            <a:r>
              <a:rPr lang="en-US" dirty="0" err="1" smtClean="0">
                <a:solidFill>
                  <a:schemeClr val="tx1"/>
                </a:solidFill>
                <a:latin typeface="Calibri" pitchFamily="34" charset="0"/>
              </a:rPr>
              <a:t>slasher</a:t>
            </a:r>
            <a:r>
              <a:rPr lang="en-US" dirty="0" smtClean="0">
                <a:solidFill>
                  <a:schemeClr val="tx1"/>
                </a:solidFill>
                <a:latin typeface="Calibri" pitchFamily="34" charset="0"/>
              </a:rPr>
              <a:t> sizing machine is consists of the following seven units:</a:t>
            </a:r>
          </a:p>
          <a:p>
            <a:pPr>
              <a:buNone/>
            </a:pPr>
            <a:r>
              <a:rPr lang="en-US" dirty="0" smtClean="0">
                <a:solidFill>
                  <a:schemeClr val="tx1"/>
                </a:solidFill>
                <a:latin typeface="Calibri" pitchFamily="34" charset="0"/>
              </a:rPr>
              <a:t/>
            </a:r>
            <a:br>
              <a:rPr lang="en-US" dirty="0" smtClean="0">
                <a:solidFill>
                  <a:schemeClr val="tx1"/>
                </a:solidFill>
                <a:latin typeface="Calibri" pitchFamily="34" charset="0"/>
              </a:rPr>
            </a:br>
            <a:r>
              <a:rPr lang="en-US" dirty="0" smtClean="0">
                <a:solidFill>
                  <a:schemeClr val="tx1"/>
                </a:solidFill>
                <a:latin typeface="Calibri" pitchFamily="34" charset="0"/>
              </a:rPr>
              <a:t>1. Back Beam Unit</a:t>
            </a:r>
            <a:br>
              <a:rPr lang="en-US" dirty="0" smtClean="0">
                <a:solidFill>
                  <a:schemeClr val="tx1"/>
                </a:solidFill>
                <a:latin typeface="Calibri" pitchFamily="34" charset="0"/>
              </a:rPr>
            </a:br>
            <a:r>
              <a:rPr lang="en-US" dirty="0" smtClean="0">
                <a:solidFill>
                  <a:schemeClr val="tx1"/>
                </a:solidFill>
                <a:latin typeface="Calibri" pitchFamily="34" charset="0"/>
              </a:rPr>
              <a:t>2. Sizing Unit.</a:t>
            </a:r>
            <a:br>
              <a:rPr lang="en-US" dirty="0" smtClean="0">
                <a:solidFill>
                  <a:schemeClr val="tx1"/>
                </a:solidFill>
                <a:latin typeface="Calibri" pitchFamily="34" charset="0"/>
              </a:rPr>
            </a:br>
            <a:r>
              <a:rPr lang="en-US" dirty="0" smtClean="0">
                <a:solidFill>
                  <a:schemeClr val="tx1"/>
                </a:solidFill>
                <a:latin typeface="Calibri" pitchFamily="34" charset="0"/>
              </a:rPr>
              <a:t>3. Drying Unit</a:t>
            </a:r>
            <a:br>
              <a:rPr lang="en-US" dirty="0" smtClean="0">
                <a:solidFill>
                  <a:schemeClr val="tx1"/>
                </a:solidFill>
                <a:latin typeface="Calibri" pitchFamily="34" charset="0"/>
              </a:rPr>
            </a:br>
            <a:r>
              <a:rPr lang="en-US" dirty="0" smtClean="0">
                <a:solidFill>
                  <a:schemeClr val="tx1"/>
                </a:solidFill>
                <a:latin typeface="Calibri" pitchFamily="34" charset="0"/>
              </a:rPr>
              <a:t>4. Cooling Unit.</a:t>
            </a:r>
            <a:br>
              <a:rPr lang="en-US" dirty="0" smtClean="0">
                <a:solidFill>
                  <a:schemeClr val="tx1"/>
                </a:solidFill>
                <a:latin typeface="Calibri" pitchFamily="34" charset="0"/>
              </a:rPr>
            </a:br>
            <a:r>
              <a:rPr lang="en-US" dirty="0" smtClean="0">
                <a:solidFill>
                  <a:schemeClr val="tx1"/>
                </a:solidFill>
                <a:latin typeface="Calibri" pitchFamily="34" charset="0"/>
              </a:rPr>
              <a:t>5. Dividing Unit</a:t>
            </a:r>
            <a:br>
              <a:rPr lang="en-US" dirty="0" smtClean="0">
                <a:solidFill>
                  <a:schemeClr val="tx1"/>
                </a:solidFill>
                <a:latin typeface="Calibri" pitchFamily="34" charset="0"/>
              </a:rPr>
            </a:br>
            <a:r>
              <a:rPr lang="en-US" dirty="0" smtClean="0">
                <a:solidFill>
                  <a:schemeClr val="tx1"/>
                </a:solidFill>
                <a:latin typeface="Calibri" pitchFamily="34" charset="0"/>
              </a:rPr>
              <a:t>6. Measuring &amp; Marking Unit.</a:t>
            </a:r>
            <a:br>
              <a:rPr lang="en-US" dirty="0" smtClean="0">
                <a:solidFill>
                  <a:schemeClr val="tx1"/>
                </a:solidFill>
                <a:latin typeface="Calibri" pitchFamily="34" charset="0"/>
              </a:rPr>
            </a:br>
            <a:r>
              <a:rPr lang="en-US" dirty="0" smtClean="0">
                <a:solidFill>
                  <a:schemeClr val="tx1"/>
                </a:solidFill>
                <a:latin typeface="Calibri" pitchFamily="34" charset="0"/>
              </a:rPr>
              <a:t>7. Beaming Unit.</a:t>
            </a:r>
            <a:r>
              <a:rPr lang="en-US" sz="3600" dirty="0" smtClean="0">
                <a:solidFill>
                  <a:srgbClr val="006666"/>
                </a:solidFill>
              </a:rPr>
              <a:t/>
            </a:r>
            <a:br>
              <a:rPr lang="en-US" sz="3600" dirty="0" smtClean="0">
                <a:solidFill>
                  <a:srgbClr val="006666"/>
                </a:solidFill>
              </a:rPr>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8" name="Picture 10"/>
          <p:cNvPicPr>
            <a:picLocks noGrp="1" noChangeAspect="1" noChangeArrowheads="1"/>
          </p:cNvPicPr>
          <p:nvPr>
            <p:ph idx="1"/>
          </p:nvPr>
        </p:nvPicPr>
        <p:blipFill>
          <a:blip r:embed="rId2" cstate="print"/>
          <a:srcRect/>
          <a:stretch>
            <a:fillRect/>
          </a:stretch>
        </p:blipFill>
        <p:spPr>
          <a:xfrm>
            <a:off x="0" y="1676400"/>
            <a:ext cx="9144000" cy="4343400"/>
          </a:xfrm>
          <a:noFill/>
        </p:spPr>
      </p:pic>
      <p:sp>
        <p:nvSpPr>
          <p:cNvPr id="5" name="Slide Number Placeholder 5"/>
          <p:cNvSpPr>
            <a:spLocks noGrp="1"/>
          </p:cNvSpPr>
          <p:nvPr>
            <p:ph type="sldNum" sz="quarter" idx="12"/>
          </p:nvPr>
        </p:nvSpPr>
        <p:spPr/>
        <p:txBody>
          <a:bodyPr/>
          <a:lstStyle/>
          <a:p>
            <a:pPr>
              <a:defRPr/>
            </a:pPr>
            <a:fld id="{EF84BDC5-96D9-48B8-9B5B-A17FCA37AAD8}" type="slidenum">
              <a:rPr lang="en-US" altLang="en-US"/>
              <a:pPr>
                <a:defRPr/>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943600"/>
          </a:xfrm>
        </p:spPr>
        <p:txBody>
          <a:bodyPr>
            <a:normAutofit/>
          </a:bodyPr>
          <a:lstStyle/>
          <a:p>
            <a:r>
              <a:rPr lang="en-US" sz="3600" dirty="0" smtClean="0">
                <a:solidFill>
                  <a:srgbClr val="000099"/>
                </a:solidFill>
                <a:latin typeface="Calibri" pitchFamily="34" charset="0"/>
              </a:rPr>
              <a:t>Back beam unit:</a:t>
            </a:r>
            <a:r>
              <a:rPr lang="en-US" dirty="0" smtClean="0">
                <a:solidFill>
                  <a:srgbClr val="CC0099"/>
                </a:solidFill>
              </a:rPr>
              <a:t/>
            </a:r>
            <a:br>
              <a:rPr lang="en-US" dirty="0" smtClean="0">
                <a:solidFill>
                  <a:srgbClr val="CC0099"/>
                </a:solidFill>
              </a:rPr>
            </a:br>
            <a:r>
              <a:rPr lang="en-US" dirty="0" smtClean="0">
                <a:solidFill>
                  <a:schemeClr val="tx1"/>
                </a:solidFill>
                <a:latin typeface="Calibri" pitchFamily="34" charset="0"/>
              </a:rPr>
              <a:t>The unit contains frame which carries 8-20 beams to get wound, which may be arranged in various ways.</a:t>
            </a:r>
            <a:r>
              <a:rPr lang="en-US" dirty="0" smtClean="0"/>
              <a:t/>
            </a:r>
            <a:br>
              <a:rPr lang="en-US" dirty="0" smtClean="0"/>
            </a:br>
            <a:r>
              <a:rPr lang="en-US" dirty="0" smtClean="0"/>
              <a:t/>
            </a:r>
            <a:br>
              <a:rPr lang="en-US" dirty="0" smtClean="0"/>
            </a:br>
            <a:r>
              <a:rPr lang="en-US" sz="3600" dirty="0" smtClean="0">
                <a:solidFill>
                  <a:srgbClr val="000099"/>
                </a:solidFill>
                <a:latin typeface="Calibri" pitchFamily="34" charset="0"/>
              </a:rPr>
              <a:t>Sizing unit:</a:t>
            </a:r>
            <a:r>
              <a:rPr lang="en-US" dirty="0" smtClean="0">
                <a:solidFill>
                  <a:schemeClr val="tx1"/>
                </a:solidFill>
                <a:latin typeface="Calibri" pitchFamily="34" charset="0"/>
              </a:rPr>
              <a:t/>
            </a:r>
            <a:br>
              <a:rPr lang="en-US" dirty="0" smtClean="0">
                <a:solidFill>
                  <a:schemeClr val="tx1"/>
                </a:solidFill>
                <a:latin typeface="Calibri" pitchFamily="34" charset="0"/>
              </a:rPr>
            </a:br>
            <a:r>
              <a:rPr lang="en-US" dirty="0" smtClean="0">
                <a:solidFill>
                  <a:schemeClr val="tx1"/>
                </a:solidFill>
                <a:latin typeface="Calibri" pitchFamily="34" charset="0"/>
              </a:rPr>
              <a:t>This unit contains guide roller, tension roller, size box, immersion roller, sizing roller, squeezing roller. Size recipe is reserved in reserved box &amp; apply it on the yarn. Guide roller guides the yarn &amp; tension roller maintains the uniform tension on yarn. The size box is used to apply the size liquor to the yarn. The size liquor is kept in size box. The warp sheet is guided through the solution by means of immersion roller. The squeeze roller removes excess size from the yarn.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7057104C-D95F-4B4D-8E79-007FE6E96080}" type="slidenum">
              <a:rPr lang="en-US" altLang="en-US"/>
              <a:pPr>
                <a:defRPr/>
              </a:pPr>
              <a:t>2</a:t>
            </a:fld>
            <a:endParaRPr lang="en-US" altLang="en-US"/>
          </a:p>
        </p:txBody>
      </p:sp>
      <p:sp>
        <p:nvSpPr>
          <p:cNvPr id="97284" name="Rectangle 4"/>
          <p:cNvSpPr>
            <a:spLocks noGrp="1"/>
          </p:cNvSpPr>
          <p:nvPr>
            <p:ph type="title" idx="4294967295"/>
          </p:nvPr>
        </p:nvSpPr>
        <p:spPr>
          <a:xfrm>
            <a:off x="914400" y="533400"/>
            <a:ext cx="7467600" cy="5791200"/>
          </a:xfrm>
        </p:spPr>
        <p:txBody>
          <a:bodyPr lIns="45720" rIns="45720" anchor="ctr"/>
          <a:lstStyle/>
          <a:p>
            <a:pPr eaLnBrk="1" hangingPunct="1"/>
            <a:r>
              <a:rPr lang="en-US" sz="2800" dirty="0" smtClean="0">
                <a:solidFill>
                  <a:srgbClr val="000099"/>
                </a:solidFill>
                <a:latin typeface="Calibri" pitchFamily="34" charset="0"/>
              </a:rPr>
              <a:t>Object of sizing:</a:t>
            </a:r>
            <a:r>
              <a:rPr lang="en-US" sz="2000" b="0" dirty="0" smtClean="0">
                <a:solidFill>
                  <a:srgbClr val="008000"/>
                </a:solidFill>
              </a:rPr>
              <a:t> </a:t>
            </a:r>
            <a:r>
              <a:rPr lang="en-US" sz="2000" dirty="0" smtClean="0">
                <a:solidFill>
                  <a:srgbClr val="008000"/>
                </a:solidFill>
              </a:rPr>
              <a:t/>
            </a:r>
            <a:br>
              <a:rPr lang="en-US" sz="2000" dirty="0" smtClean="0">
                <a:solidFill>
                  <a:srgbClr val="008000"/>
                </a:solidFill>
              </a:rPr>
            </a:br>
            <a:r>
              <a:rPr lang="en-US" sz="2000" dirty="0" smtClean="0"/>
              <a:t/>
            </a:r>
            <a:br>
              <a:rPr lang="en-US" sz="2000" dirty="0" smtClean="0"/>
            </a:br>
            <a:r>
              <a:rPr lang="en-US" sz="2400" b="0" dirty="0" smtClean="0">
                <a:solidFill>
                  <a:schemeClr val="tx1"/>
                </a:solidFill>
                <a:latin typeface="Calibri" pitchFamily="34" charset="0"/>
              </a:rPr>
              <a:t>1. 	To improve the </a:t>
            </a:r>
            <a:r>
              <a:rPr lang="en-US" sz="2400" b="0" dirty="0" err="1" smtClean="0">
                <a:solidFill>
                  <a:schemeClr val="tx1"/>
                </a:solidFill>
                <a:latin typeface="Calibri" pitchFamily="34" charset="0"/>
              </a:rPr>
              <a:t>weaveability</a:t>
            </a:r>
            <a:r>
              <a:rPr lang="en-US" sz="2400" b="0" dirty="0" smtClean="0">
                <a:solidFill>
                  <a:schemeClr val="tx1"/>
                </a:solidFill>
                <a:latin typeface="Calibri" pitchFamily="34" charset="0"/>
              </a:rPr>
              <a:t> of warp yarn by 	making it more resistant to action of 	weaving </a:t>
            </a:r>
            <a:r>
              <a:rPr lang="en-US" sz="2400" b="0" dirty="0" err="1" smtClean="0">
                <a:solidFill>
                  <a:schemeClr val="tx1"/>
                </a:solidFill>
                <a:latin typeface="Calibri" pitchFamily="34" charset="0"/>
              </a:rPr>
              <a:t>ie</a:t>
            </a:r>
            <a:r>
              <a:rPr lang="en-US" sz="2400" b="0" dirty="0" smtClean="0">
                <a:solidFill>
                  <a:schemeClr val="tx1"/>
                </a:solidFill>
                <a:latin typeface="Calibri" pitchFamily="34" charset="0"/>
              </a:rPr>
              <a:t>, 	absorption, friction, tension &amp; 	flexing.</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2. 	To maintain good fabric quality by reducing 	hairiness, 	weakness &amp; by increasing 	smoothness, absorbency 	of yarn.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3. 	To improve the tensile or breaking strength 	of 	cellulosic yarns.</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4. 	To increase the elasticity.</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5. 	To increase the weight of yarn.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r>
            <a:br>
              <a:rPr lang="en-US" sz="2400" b="0" dirty="0" smtClean="0">
                <a:solidFill>
                  <a:schemeClr val="tx1"/>
                </a:solidFill>
                <a:latin typeface="Calibri" pitchFamily="34" charset="0"/>
              </a:rPr>
            </a:br>
            <a:endParaRPr lang="en-US" sz="2400" b="0" dirty="0" smtClean="0">
              <a:solidFill>
                <a:schemeClr val="tx1"/>
              </a:solidFill>
              <a:latin typeface="Calibri"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686800" cy="5943600"/>
          </a:xfrm>
        </p:spPr>
        <p:txBody>
          <a:bodyPr>
            <a:normAutofit/>
          </a:bodyPr>
          <a:lstStyle/>
          <a:p>
            <a:r>
              <a:rPr lang="en-US" sz="3600" dirty="0" smtClean="0">
                <a:solidFill>
                  <a:srgbClr val="000099"/>
                </a:solidFill>
                <a:latin typeface="Calibri" pitchFamily="34" charset="0"/>
              </a:rPr>
              <a:t>Drying unit:</a:t>
            </a:r>
            <a:r>
              <a:rPr lang="en-US" dirty="0" smtClean="0"/>
              <a:t> </a:t>
            </a:r>
            <a:r>
              <a:rPr lang="en-US" dirty="0" smtClean="0">
                <a:solidFill>
                  <a:schemeClr val="tx1"/>
                </a:solidFill>
                <a:latin typeface="Calibri" pitchFamily="34" charset="0"/>
              </a:rPr>
              <a:t>It contains of heated cylinder over which warp sheet passes. There may be two or multi cylinder. Heated cylinder dries the yarn.</a:t>
            </a:r>
          </a:p>
          <a:p>
            <a:r>
              <a:rPr lang="en-US" dirty="0" smtClean="0">
                <a:solidFill>
                  <a:srgbClr val="006666"/>
                </a:solidFill>
              </a:rPr>
              <a:t/>
            </a:r>
            <a:br>
              <a:rPr lang="en-US" dirty="0" smtClean="0">
                <a:solidFill>
                  <a:srgbClr val="006666"/>
                </a:solidFill>
              </a:rPr>
            </a:br>
            <a:r>
              <a:rPr lang="en-US" sz="3600" dirty="0" smtClean="0">
                <a:solidFill>
                  <a:srgbClr val="000099"/>
                </a:solidFill>
                <a:latin typeface="Calibri" pitchFamily="34" charset="0"/>
              </a:rPr>
              <a:t>Cooling unit:</a:t>
            </a:r>
            <a:r>
              <a:rPr lang="en-US" dirty="0" smtClean="0"/>
              <a:t> </a:t>
            </a:r>
            <a:r>
              <a:rPr lang="en-US" dirty="0" smtClean="0">
                <a:solidFill>
                  <a:schemeClr val="tx1"/>
                </a:solidFill>
                <a:latin typeface="Calibri" pitchFamily="34" charset="0"/>
              </a:rPr>
              <a:t>This unit has cooling fan &amp; guide roller. Cooling fan supplies cool air to dried warp sheet to cool it.</a:t>
            </a:r>
          </a:p>
          <a:p>
            <a:r>
              <a:rPr lang="en-US" dirty="0" smtClean="0">
                <a:solidFill>
                  <a:schemeClr val="tx1"/>
                </a:solidFill>
                <a:latin typeface="Calibri" pitchFamily="34" charset="0"/>
              </a:rPr>
              <a:t/>
            </a:r>
            <a:br>
              <a:rPr lang="en-US" dirty="0" smtClean="0">
                <a:solidFill>
                  <a:schemeClr val="tx1"/>
                </a:solidFill>
                <a:latin typeface="Calibri" pitchFamily="34" charset="0"/>
              </a:rPr>
            </a:br>
            <a:r>
              <a:rPr lang="en-US" sz="3600" dirty="0" smtClean="0">
                <a:solidFill>
                  <a:srgbClr val="000099"/>
                </a:solidFill>
                <a:latin typeface="Calibri" pitchFamily="34" charset="0"/>
              </a:rPr>
              <a:t>Dividing unit:</a:t>
            </a:r>
            <a:r>
              <a:rPr lang="en-US" dirty="0" smtClean="0"/>
              <a:t> </a:t>
            </a:r>
            <a:r>
              <a:rPr lang="en-US" dirty="0" smtClean="0">
                <a:solidFill>
                  <a:schemeClr val="tx1"/>
                </a:solidFill>
                <a:latin typeface="Calibri" pitchFamily="34" charset="0"/>
              </a:rPr>
              <a:t>In order to prevent adhesion between yarns, it is necessary to separate each sized ends from the others. For this purpose lease rod is used.</a:t>
            </a:r>
          </a:p>
          <a:p>
            <a:r>
              <a:rPr lang="en-US" dirty="0" smtClean="0">
                <a:solidFill>
                  <a:srgbClr val="006666"/>
                </a:solidFill>
              </a:rPr>
              <a:t/>
            </a:r>
            <a:br>
              <a:rPr lang="en-US" dirty="0" smtClean="0">
                <a:solidFill>
                  <a:srgbClr val="006666"/>
                </a:solidFill>
              </a:rPr>
            </a:br>
            <a:r>
              <a:rPr lang="en-US" sz="3600" dirty="0" smtClean="0">
                <a:solidFill>
                  <a:srgbClr val="000099"/>
                </a:solidFill>
                <a:latin typeface="Calibri" pitchFamily="34" charset="0"/>
              </a:rPr>
              <a:t>Measuring &amp; Marking device:</a:t>
            </a:r>
            <a:r>
              <a:rPr lang="en-US" dirty="0" smtClean="0"/>
              <a:t> </a:t>
            </a:r>
            <a:r>
              <a:rPr lang="en-US" dirty="0" smtClean="0">
                <a:solidFill>
                  <a:schemeClr val="tx1"/>
                </a:solidFill>
                <a:latin typeface="Calibri" pitchFamily="34" charset="0"/>
              </a:rPr>
              <a:t>In this unit the length which is sized is measured by measuring roller &amp; marked at a given distance.</a:t>
            </a:r>
          </a:p>
          <a:p>
            <a:pPr>
              <a:buNone/>
            </a:pPr>
            <a:endParaRPr lang="en-US" dirty="0" smtClean="0">
              <a:solidFill>
                <a:schemeClr val="tx1"/>
              </a:solidFill>
              <a:latin typeface="Calibri" pitchFamily="34" charset="0"/>
            </a:endParaRPr>
          </a:p>
          <a:p>
            <a:r>
              <a:rPr lang="en-US" sz="3600" dirty="0" smtClean="0">
                <a:solidFill>
                  <a:srgbClr val="000099"/>
                </a:solidFill>
                <a:latin typeface="Calibri" pitchFamily="34" charset="0"/>
              </a:rPr>
              <a:t>Beaming unit:</a:t>
            </a:r>
            <a:r>
              <a:rPr lang="en-US" dirty="0" smtClean="0"/>
              <a:t> </a:t>
            </a:r>
            <a:r>
              <a:rPr lang="en-US" dirty="0" smtClean="0">
                <a:solidFill>
                  <a:schemeClr val="tx1"/>
                </a:solidFill>
                <a:latin typeface="Calibri" pitchFamily="34" charset="0"/>
              </a:rPr>
              <a:t>Finally sized warp is wound on a weavers beam</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Drying system</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latin typeface="Calibri" pitchFamily="34" charset="0"/>
              </a:rPr>
              <a:t>1. Cylinder drying :   a) Two cylinder,       b) Multi cylinder.</a:t>
            </a:r>
            <a:br>
              <a:rPr lang="en-US" dirty="0" smtClean="0">
                <a:solidFill>
                  <a:schemeClr val="tx1"/>
                </a:solidFill>
                <a:latin typeface="Calibri" pitchFamily="34" charset="0"/>
              </a:rPr>
            </a:br>
            <a:r>
              <a:rPr lang="en-US" dirty="0" smtClean="0">
                <a:solidFill>
                  <a:schemeClr val="tx1"/>
                </a:solidFill>
                <a:latin typeface="Calibri" pitchFamily="34" charset="0"/>
              </a:rPr>
              <a:t>2. Hot air drying.</a:t>
            </a:r>
            <a:br>
              <a:rPr lang="en-US" dirty="0" smtClean="0">
                <a:solidFill>
                  <a:schemeClr val="tx1"/>
                </a:solidFill>
                <a:latin typeface="Calibri" pitchFamily="34" charset="0"/>
              </a:rPr>
            </a:br>
            <a:r>
              <a:rPr lang="en-US" dirty="0" smtClean="0">
                <a:solidFill>
                  <a:schemeClr val="tx1"/>
                </a:solidFill>
                <a:latin typeface="Calibri" pitchFamily="34" charset="0"/>
              </a:rPr>
              <a:t>3. Infrared drying.</a:t>
            </a:r>
            <a:br>
              <a:rPr lang="en-US" dirty="0" smtClean="0">
                <a:solidFill>
                  <a:schemeClr val="tx1"/>
                </a:solidFill>
                <a:latin typeface="Calibri" pitchFamily="34" charset="0"/>
              </a:rPr>
            </a:br>
            <a:r>
              <a:rPr lang="en-US" dirty="0" smtClean="0">
                <a:solidFill>
                  <a:schemeClr val="tx1"/>
                </a:solidFill>
                <a:latin typeface="Calibri" pitchFamily="34" charset="0"/>
              </a:rPr>
              <a:t>4. Combined drying.</a:t>
            </a:r>
            <a:br>
              <a:rPr lang="en-US" dirty="0" smtClean="0">
                <a:solidFill>
                  <a:schemeClr val="tx1"/>
                </a:solidFill>
                <a:latin typeface="Calibri" pitchFamily="34" charset="0"/>
              </a:rPr>
            </a:br>
            <a:r>
              <a:rPr lang="en-US" dirty="0" smtClean="0">
                <a:solidFill>
                  <a:schemeClr val="tx1"/>
                </a:solidFill>
                <a:latin typeface="Calibri" pitchFamily="34" charset="0"/>
              </a:rPr>
              <a:t/>
            </a:r>
            <a:br>
              <a:rPr lang="en-US" dirty="0" smtClean="0">
                <a:solidFill>
                  <a:schemeClr val="tx1"/>
                </a:solidFill>
                <a:latin typeface="Calibri" pitchFamily="34" charset="0"/>
              </a:rPr>
            </a:br>
            <a:r>
              <a:rPr lang="en-US" sz="3600" dirty="0" smtClean="0">
                <a:solidFill>
                  <a:srgbClr val="000099"/>
                </a:solidFill>
                <a:latin typeface="Calibri" pitchFamily="34" charset="0"/>
              </a:rPr>
              <a:t>Size cooking equipments:</a:t>
            </a:r>
            <a:r>
              <a:rPr lang="en-US" sz="2800" dirty="0" smtClean="0"/>
              <a:t/>
            </a:r>
            <a:br>
              <a:rPr lang="en-US" sz="2800" dirty="0" smtClean="0"/>
            </a:br>
            <a:r>
              <a:rPr lang="en-US" dirty="0" smtClean="0">
                <a:solidFill>
                  <a:schemeClr val="tx1"/>
                </a:solidFill>
                <a:latin typeface="Calibri" pitchFamily="34" charset="0"/>
              </a:rPr>
              <a:t>1. Motor.</a:t>
            </a:r>
            <a:br>
              <a:rPr lang="en-US" dirty="0" smtClean="0">
                <a:solidFill>
                  <a:schemeClr val="tx1"/>
                </a:solidFill>
                <a:latin typeface="Calibri" pitchFamily="34" charset="0"/>
              </a:rPr>
            </a:br>
            <a:r>
              <a:rPr lang="en-US" dirty="0" smtClean="0">
                <a:solidFill>
                  <a:schemeClr val="tx1"/>
                </a:solidFill>
                <a:latin typeface="Calibri" pitchFamily="34" charset="0"/>
              </a:rPr>
              <a:t>2. Agitator: Size ingredients are mixed with the help of agitator in mixing tank.</a:t>
            </a:r>
            <a:br>
              <a:rPr lang="en-US" dirty="0" smtClean="0">
                <a:solidFill>
                  <a:schemeClr val="tx1"/>
                </a:solidFill>
                <a:latin typeface="Calibri" pitchFamily="34" charset="0"/>
              </a:rPr>
            </a:br>
            <a:r>
              <a:rPr lang="en-US" dirty="0" smtClean="0">
                <a:solidFill>
                  <a:schemeClr val="tx1"/>
                </a:solidFill>
                <a:latin typeface="Calibri" pitchFamily="34" charset="0"/>
              </a:rPr>
              <a:t>3. Mixing tank: here size ingredients are mixed. </a:t>
            </a:r>
            <a:br>
              <a:rPr lang="en-US" dirty="0" smtClean="0">
                <a:solidFill>
                  <a:schemeClr val="tx1"/>
                </a:solidFill>
                <a:latin typeface="Calibri" pitchFamily="34" charset="0"/>
              </a:rPr>
            </a:br>
            <a:r>
              <a:rPr lang="en-US" dirty="0" smtClean="0">
                <a:solidFill>
                  <a:schemeClr val="tx1"/>
                </a:solidFill>
                <a:latin typeface="Calibri" pitchFamily="34" charset="0"/>
              </a:rPr>
              <a:t>4. Pump: After mixing size mixer transfer to storage tank by pump.</a:t>
            </a:r>
            <a:br>
              <a:rPr lang="en-US" dirty="0" smtClean="0">
                <a:solidFill>
                  <a:schemeClr val="tx1"/>
                </a:solidFill>
                <a:latin typeface="Calibri" pitchFamily="34" charset="0"/>
              </a:rPr>
            </a:br>
            <a:r>
              <a:rPr lang="en-US" dirty="0" smtClean="0">
                <a:solidFill>
                  <a:schemeClr val="tx1"/>
                </a:solidFill>
                <a:latin typeface="Calibri" pitchFamily="34" charset="0"/>
              </a:rPr>
              <a:t>5. Storage tank: Size mixer are store in storage tank.</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cooking</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latin typeface="Calibri" pitchFamily="34" charset="0"/>
              </a:rPr>
              <a:t>1. Ordinary cooking.</a:t>
            </a:r>
            <a:br>
              <a:rPr lang="en-US" dirty="0" smtClean="0">
                <a:solidFill>
                  <a:schemeClr val="tx1"/>
                </a:solidFill>
                <a:latin typeface="Calibri" pitchFamily="34" charset="0"/>
              </a:rPr>
            </a:br>
            <a:r>
              <a:rPr lang="en-US" dirty="0" smtClean="0">
                <a:solidFill>
                  <a:schemeClr val="tx1"/>
                </a:solidFill>
                <a:latin typeface="Calibri" pitchFamily="34" charset="0"/>
              </a:rPr>
              <a:t>2. Pressure cooking.</a:t>
            </a:r>
            <a:r>
              <a:rPr lang="en-US" dirty="0" smtClean="0"/>
              <a:t/>
            </a:r>
            <a:br>
              <a:rPr lang="en-US" dirty="0" smtClean="0"/>
            </a:br>
            <a:r>
              <a:rPr lang="en-US" dirty="0" smtClean="0"/>
              <a:t/>
            </a:r>
            <a:br>
              <a:rPr lang="en-US" dirty="0" smtClean="0"/>
            </a:br>
            <a:r>
              <a:rPr lang="en-US" sz="3600" dirty="0" smtClean="0">
                <a:solidFill>
                  <a:srgbClr val="000099"/>
                </a:solidFill>
                <a:latin typeface="Calibri" pitchFamily="34" charset="0"/>
              </a:rPr>
              <a:t>Ordinary cooking:</a:t>
            </a:r>
            <a:br>
              <a:rPr lang="en-US" sz="3600" dirty="0" smtClean="0">
                <a:solidFill>
                  <a:srgbClr val="000099"/>
                </a:solidFill>
                <a:latin typeface="Calibri" pitchFamily="34" charset="0"/>
              </a:rPr>
            </a:br>
            <a:r>
              <a:rPr lang="en-US" dirty="0" smtClean="0">
                <a:solidFill>
                  <a:schemeClr val="tx1"/>
                </a:solidFill>
                <a:latin typeface="Calibri" pitchFamily="34" charset="0"/>
              </a:rPr>
              <a:t>a. Add required amount of water.</a:t>
            </a:r>
            <a:br>
              <a:rPr lang="en-US" dirty="0" smtClean="0">
                <a:solidFill>
                  <a:schemeClr val="tx1"/>
                </a:solidFill>
                <a:latin typeface="Calibri" pitchFamily="34" charset="0"/>
              </a:rPr>
            </a:br>
            <a:r>
              <a:rPr lang="en-US" dirty="0" smtClean="0">
                <a:solidFill>
                  <a:schemeClr val="tx1"/>
                </a:solidFill>
                <a:latin typeface="Calibri" pitchFamily="34" charset="0"/>
              </a:rPr>
              <a:t>b) Add required antiseptic with stirring.</a:t>
            </a:r>
            <a:br>
              <a:rPr lang="en-US" dirty="0" smtClean="0">
                <a:solidFill>
                  <a:schemeClr val="tx1"/>
                </a:solidFill>
                <a:latin typeface="Calibri" pitchFamily="34" charset="0"/>
              </a:rPr>
            </a:br>
            <a:r>
              <a:rPr lang="en-US" dirty="0" smtClean="0">
                <a:solidFill>
                  <a:schemeClr val="tx1"/>
                </a:solidFill>
                <a:latin typeface="Calibri" pitchFamily="34" charset="0"/>
              </a:rPr>
              <a:t>c) Gradually add starch and stir for 30-45 min.</a:t>
            </a:r>
            <a:br>
              <a:rPr lang="en-US" dirty="0" smtClean="0">
                <a:solidFill>
                  <a:schemeClr val="tx1"/>
                </a:solidFill>
                <a:latin typeface="Calibri" pitchFamily="34" charset="0"/>
              </a:rPr>
            </a:br>
            <a:r>
              <a:rPr lang="en-US" dirty="0" smtClean="0">
                <a:solidFill>
                  <a:schemeClr val="tx1"/>
                </a:solidFill>
                <a:latin typeface="Calibri" pitchFamily="34" charset="0"/>
              </a:rPr>
              <a:t>d) Continue steaming until correct viscosity is obtained.</a:t>
            </a:r>
            <a:br>
              <a:rPr lang="en-US" dirty="0" smtClean="0">
                <a:solidFill>
                  <a:schemeClr val="tx1"/>
                </a:solidFill>
                <a:latin typeface="Calibri" pitchFamily="34" charset="0"/>
              </a:rPr>
            </a:br>
            <a:r>
              <a:rPr lang="en-US" dirty="0" smtClean="0">
                <a:solidFill>
                  <a:schemeClr val="tx1"/>
                </a:solidFill>
                <a:latin typeface="Calibri" pitchFamily="34" charset="0"/>
              </a:rPr>
              <a:t>e) Stop steaming.</a:t>
            </a:r>
            <a:br>
              <a:rPr lang="en-US" dirty="0" smtClean="0">
                <a:solidFill>
                  <a:schemeClr val="tx1"/>
                </a:solidFill>
                <a:latin typeface="Calibri" pitchFamily="34" charset="0"/>
              </a:rPr>
            </a:br>
            <a:r>
              <a:rPr lang="en-US" dirty="0" smtClean="0">
                <a:solidFill>
                  <a:schemeClr val="tx1"/>
                </a:solidFill>
                <a:latin typeface="Calibri" pitchFamily="34" charset="0"/>
              </a:rPr>
              <a:t>f) Adjust PH between 6-8 by adding acid or alkali.</a:t>
            </a:r>
            <a:br>
              <a:rPr lang="en-US" dirty="0" smtClean="0">
                <a:solidFill>
                  <a:schemeClr val="tx1"/>
                </a:solidFill>
                <a:latin typeface="Calibri" pitchFamily="34" charset="0"/>
              </a:rPr>
            </a:br>
            <a:r>
              <a:rPr lang="en-US" dirty="0" smtClean="0">
                <a:solidFill>
                  <a:schemeClr val="tx1"/>
                </a:solidFill>
                <a:latin typeface="Calibri" pitchFamily="34" charset="0"/>
              </a:rPr>
              <a:t>g) Transfer the size solution to the reserve tank and maintain temperature at 600 C.</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Pressure cooking</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latin typeface="Calibri" pitchFamily="34" charset="0"/>
              </a:rPr>
              <a:t>a. Add required amount of water.</a:t>
            </a:r>
            <a:br>
              <a:rPr lang="en-US" dirty="0" smtClean="0">
                <a:solidFill>
                  <a:schemeClr val="tx1"/>
                </a:solidFill>
                <a:latin typeface="Calibri" pitchFamily="34" charset="0"/>
              </a:rPr>
            </a:br>
            <a:r>
              <a:rPr lang="en-US" dirty="0" smtClean="0">
                <a:solidFill>
                  <a:schemeClr val="tx1"/>
                </a:solidFill>
                <a:latin typeface="Calibri" pitchFamily="34" charset="0"/>
              </a:rPr>
              <a:t>b) Add required antiseptic with stirring.</a:t>
            </a:r>
            <a:br>
              <a:rPr lang="en-US" dirty="0" smtClean="0">
                <a:solidFill>
                  <a:schemeClr val="tx1"/>
                </a:solidFill>
                <a:latin typeface="Calibri" pitchFamily="34" charset="0"/>
              </a:rPr>
            </a:br>
            <a:r>
              <a:rPr lang="en-US" dirty="0" smtClean="0">
                <a:solidFill>
                  <a:schemeClr val="tx1"/>
                </a:solidFill>
                <a:latin typeface="Calibri" pitchFamily="34" charset="0"/>
              </a:rPr>
              <a:t>c) Gradually add starch and stir for 30-45 min.</a:t>
            </a:r>
            <a:br>
              <a:rPr lang="en-US" dirty="0" smtClean="0">
                <a:solidFill>
                  <a:schemeClr val="tx1"/>
                </a:solidFill>
                <a:latin typeface="Calibri" pitchFamily="34" charset="0"/>
              </a:rPr>
            </a:br>
            <a:r>
              <a:rPr lang="en-US" dirty="0" smtClean="0">
                <a:solidFill>
                  <a:schemeClr val="tx1"/>
                </a:solidFill>
                <a:latin typeface="Calibri" pitchFamily="34" charset="0"/>
              </a:rPr>
              <a:t>d) Start steaming and raise temperature up to 130 C.</a:t>
            </a:r>
            <a:br>
              <a:rPr lang="en-US" dirty="0" smtClean="0">
                <a:solidFill>
                  <a:schemeClr val="tx1"/>
                </a:solidFill>
                <a:latin typeface="Calibri" pitchFamily="34" charset="0"/>
              </a:rPr>
            </a:br>
            <a:r>
              <a:rPr lang="en-US" dirty="0" smtClean="0">
                <a:solidFill>
                  <a:schemeClr val="tx1"/>
                </a:solidFill>
                <a:latin typeface="Calibri" pitchFamily="34" charset="0"/>
              </a:rPr>
              <a:t>e) Add softener.</a:t>
            </a:r>
            <a:br>
              <a:rPr lang="en-US" dirty="0" smtClean="0">
                <a:solidFill>
                  <a:schemeClr val="tx1"/>
                </a:solidFill>
                <a:latin typeface="Calibri" pitchFamily="34" charset="0"/>
              </a:rPr>
            </a:br>
            <a:r>
              <a:rPr lang="en-US" dirty="0" smtClean="0">
                <a:solidFill>
                  <a:schemeClr val="tx1"/>
                </a:solidFill>
                <a:latin typeface="Calibri" pitchFamily="34" charset="0"/>
              </a:rPr>
              <a:t>f) Continue steaming until correct viscosity is obtain.</a:t>
            </a:r>
            <a:br>
              <a:rPr lang="en-US" dirty="0" smtClean="0">
                <a:solidFill>
                  <a:schemeClr val="tx1"/>
                </a:solidFill>
                <a:latin typeface="Calibri" pitchFamily="34" charset="0"/>
              </a:rPr>
            </a:br>
            <a:r>
              <a:rPr lang="en-US" dirty="0" smtClean="0">
                <a:solidFill>
                  <a:schemeClr val="tx1"/>
                </a:solidFill>
                <a:latin typeface="Calibri" pitchFamily="34" charset="0"/>
              </a:rPr>
              <a:t>g) Stop steaming.</a:t>
            </a:r>
            <a:br>
              <a:rPr lang="en-US" dirty="0" smtClean="0">
                <a:solidFill>
                  <a:schemeClr val="tx1"/>
                </a:solidFill>
                <a:latin typeface="Calibri" pitchFamily="34" charset="0"/>
              </a:rPr>
            </a:br>
            <a:r>
              <a:rPr lang="en-US" dirty="0" smtClean="0">
                <a:solidFill>
                  <a:schemeClr val="tx1"/>
                </a:solidFill>
                <a:latin typeface="Calibri" pitchFamily="34" charset="0"/>
              </a:rPr>
              <a:t>h) Adjust PH between 6-8 adding acid or alkali.</a:t>
            </a:r>
            <a:br>
              <a:rPr lang="en-US" dirty="0" smtClean="0">
                <a:solidFill>
                  <a:schemeClr val="tx1"/>
                </a:solidFill>
                <a:latin typeface="Calibri" pitchFamily="34" charset="0"/>
              </a:rPr>
            </a:br>
            <a:r>
              <a:rPr lang="en-US" dirty="0" err="1" smtClean="0">
                <a:solidFill>
                  <a:schemeClr val="tx1"/>
                </a:solidFill>
                <a:latin typeface="Calibri" pitchFamily="34" charset="0"/>
              </a:rPr>
              <a:t>i</a:t>
            </a:r>
            <a:r>
              <a:rPr lang="en-US" dirty="0" smtClean="0">
                <a:solidFill>
                  <a:schemeClr val="tx1"/>
                </a:solidFill>
                <a:latin typeface="Calibri" pitchFamily="34" charset="0"/>
              </a:rPr>
              <a:t>) Transfer the size solution to the reserve tank and maintain temperature at 60 C.</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Faults of sizing</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latin typeface="Calibri" pitchFamily="34" charset="0"/>
              </a:rPr>
              <a:t>1. Sticky warp.</a:t>
            </a:r>
            <a:br>
              <a:rPr lang="en-US" dirty="0" smtClean="0">
                <a:solidFill>
                  <a:schemeClr val="tx1"/>
                </a:solidFill>
                <a:latin typeface="Calibri" pitchFamily="34" charset="0"/>
              </a:rPr>
            </a:br>
            <a:r>
              <a:rPr lang="en-US" dirty="0" smtClean="0">
                <a:solidFill>
                  <a:schemeClr val="tx1"/>
                </a:solidFill>
                <a:latin typeface="Calibri" pitchFamily="34" charset="0"/>
              </a:rPr>
              <a:t>2. Gum spot.</a:t>
            </a:r>
            <a:br>
              <a:rPr lang="en-US" dirty="0" smtClean="0">
                <a:solidFill>
                  <a:schemeClr val="tx1"/>
                </a:solidFill>
                <a:latin typeface="Calibri" pitchFamily="34" charset="0"/>
              </a:rPr>
            </a:br>
            <a:r>
              <a:rPr lang="en-US" dirty="0" smtClean="0">
                <a:solidFill>
                  <a:schemeClr val="tx1"/>
                </a:solidFill>
                <a:latin typeface="Calibri" pitchFamily="34" charset="0"/>
              </a:rPr>
              <a:t>3. Under slashed yarn.</a:t>
            </a:r>
            <a:br>
              <a:rPr lang="en-US" dirty="0" smtClean="0">
                <a:solidFill>
                  <a:schemeClr val="tx1"/>
                </a:solidFill>
                <a:latin typeface="Calibri" pitchFamily="34" charset="0"/>
              </a:rPr>
            </a:br>
            <a:r>
              <a:rPr lang="en-US" dirty="0" smtClean="0">
                <a:solidFill>
                  <a:schemeClr val="tx1"/>
                </a:solidFill>
                <a:latin typeface="Calibri" pitchFamily="34" charset="0"/>
              </a:rPr>
              <a:t>4. Over slashed yarn.</a:t>
            </a:r>
            <a:br>
              <a:rPr lang="en-US" dirty="0" smtClean="0">
                <a:solidFill>
                  <a:schemeClr val="tx1"/>
                </a:solidFill>
                <a:latin typeface="Calibri" pitchFamily="34" charset="0"/>
              </a:rPr>
            </a:br>
            <a:r>
              <a:rPr lang="en-US" dirty="0" smtClean="0">
                <a:solidFill>
                  <a:schemeClr val="tx1"/>
                </a:solidFill>
                <a:latin typeface="Calibri" pitchFamily="34" charset="0"/>
              </a:rPr>
              <a:t>5. Over dried yarn.</a:t>
            </a:r>
            <a:br>
              <a:rPr lang="en-US" dirty="0" smtClean="0">
                <a:solidFill>
                  <a:schemeClr val="tx1"/>
                </a:solidFill>
                <a:latin typeface="Calibri" pitchFamily="34" charset="0"/>
              </a:rPr>
            </a:br>
            <a:r>
              <a:rPr lang="en-US" dirty="0" smtClean="0">
                <a:solidFill>
                  <a:schemeClr val="tx1"/>
                </a:solidFill>
                <a:latin typeface="Calibri" pitchFamily="34" charset="0"/>
              </a:rPr>
              <a:t>6. Non uniform sizing.</a:t>
            </a:r>
            <a:br>
              <a:rPr lang="en-US" dirty="0" smtClean="0">
                <a:solidFill>
                  <a:schemeClr val="tx1"/>
                </a:solidFill>
                <a:latin typeface="Calibri" pitchFamily="34" charset="0"/>
              </a:rPr>
            </a:br>
            <a:r>
              <a:rPr lang="en-US" dirty="0" smtClean="0">
                <a:solidFill>
                  <a:schemeClr val="tx1"/>
                </a:solidFill>
                <a:latin typeface="Calibri" pitchFamily="34" charset="0"/>
              </a:rPr>
              <a:t>7. Cross or lost ends.</a:t>
            </a:r>
            <a:br>
              <a:rPr lang="en-US" dirty="0" smtClean="0">
                <a:solidFill>
                  <a:schemeClr val="tx1"/>
                </a:solidFill>
                <a:latin typeface="Calibri" pitchFamily="34" charset="0"/>
              </a:rPr>
            </a:br>
            <a:r>
              <a:rPr lang="en-US" dirty="0" smtClean="0">
                <a:solidFill>
                  <a:schemeClr val="tx1"/>
                </a:solidFill>
                <a:latin typeface="Calibri" pitchFamily="34" charset="0"/>
              </a:rPr>
              <a:t>8. Improper boiled of yarn.</a:t>
            </a:r>
            <a:br>
              <a:rPr lang="en-US" dirty="0" smtClean="0">
                <a:solidFill>
                  <a:schemeClr val="tx1"/>
                </a:solidFill>
                <a:latin typeface="Calibri" pitchFamily="34" charset="0"/>
              </a:rPr>
            </a:br>
            <a:r>
              <a:rPr lang="en-US" dirty="0" smtClean="0">
                <a:solidFill>
                  <a:schemeClr val="tx1"/>
                </a:solidFill>
                <a:latin typeface="Calibri" pitchFamily="34" charset="0"/>
              </a:rPr>
              <a:t>9. Incorrect warp length.</a:t>
            </a:r>
            <a:br>
              <a:rPr lang="en-US" dirty="0" smtClean="0">
                <a:solidFill>
                  <a:schemeClr val="tx1"/>
                </a:solidFill>
                <a:latin typeface="Calibri" pitchFamily="34" charset="0"/>
              </a:rPr>
            </a:br>
            <a:r>
              <a:rPr lang="en-US" dirty="0" smtClean="0">
                <a:solidFill>
                  <a:schemeClr val="tx1"/>
                </a:solidFill>
                <a:latin typeface="Calibri" pitchFamily="34" charset="0"/>
              </a:rPr>
              <a:t>10. Dirty warp.</a:t>
            </a:r>
            <a:r>
              <a:rPr lang="en-US" sz="2800" dirty="0" smtClean="0">
                <a:solidFill>
                  <a:srgbClr val="663300"/>
                </a:solidFill>
              </a:rPr>
              <a:t/>
            </a:r>
            <a:br>
              <a:rPr lang="en-US" sz="2800" dirty="0" smtClean="0">
                <a:solidFill>
                  <a:srgbClr val="663300"/>
                </a:solidFill>
              </a:rPr>
            </a:br>
            <a:r>
              <a:rPr lang="en-US" sz="2800" dirty="0" smtClean="0">
                <a:solidFill>
                  <a:srgbClr val="00FF00"/>
                </a:solidFill>
              </a:rPr>
              <a:t/>
            </a:r>
            <a:br>
              <a:rPr lang="en-US" sz="2800" dirty="0" smtClean="0">
                <a:solidFill>
                  <a:srgbClr val="00FF00"/>
                </a:solidFill>
              </a:rPr>
            </a:br>
            <a:r>
              <a:rPr lang="en-US" sz="3600" dirty="0" smtClean="0">
                <a:solidFill>
                  <a:srgbClr val="000099"/>
                </a:solidFill>
                <a:latin typeface="Calibri" pitchFamily="34" charset="0"/>
              </a:rPr>
              <a:t>Dressing:</a:t>
            </a:r>
            <a:r>
              <a:rPr lang="en-US" dirty="0" smtClean="0">
                <a:solidFill>
                  <a:srgbClr val="008000"/>
                </a:solidFill>
              </a:rPr>
              <a:t> </a:t>
            </a:r>
            <a:r>
              <a:rPr lang="en-US" dirty="0" smtClean="0">
                <a:solidFill>
                  <a:schemeClr val="tx1"/>
                </a:solidFill>
                <a:latin typeface="Calibri" pitchFamily="34" charset="0"/>
              </a:rPr>
              <a:t>The process of jute sizing is called dressing.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E1E5B1B9-C62B-40AE-84CB-834E5B840427}" type="slidenum">
              <a:rPr lang="en-US" altLang="en-US"/>
              <a:pPr>
                <a:defRPr/>
              </a:pPr>
              <a:t>3</a:t>
            </a:fld>
            <a:endParaRPr lang="en-US" altLang="en-US"/>
          </a:p>
        </p:txBody>
      </p:sp>
      <p:sp>
        <p:nvSpPr>
          <p:cNvPr id="98308" name="Rectangle 4"/>
          <p:cNvSpPr>
            <a:spLocks noGrp="1"/>
          </p:cNvSpPr>
          <p:nvPr>
            <p:ph type="title" idx="4294967295"/>
          </p:nvPr>
        </p:nvSpPr>
        <p:spPr>
          <a:xfrm>
            <a:off x="914400" y="762000"/>
            <a:ext cx="7543800" cy="5029200"/>
          </a:xfrm>
        </p:spPr>
        <p:txBody>
          <a:bodyPr lIns="45720" rIns="45720" anchor="ctr"/>
          <a:lstStyle/>
          <a:p>
            <a:pPr eaLnBrk="1" hangingPunct="1"/>
            <a:r>
              <a:rPr lang="en-US" sz="2800" dirty="0" smtClean="0">
                <a:solidFill>
                  <a:schemeClr val="accent6">
                    <a:lumMod val="50000"/>
                  </a:schemeClr>
                </a:solidFill>
                <a:latin typeface="Calibri" pitchFamily="34" charset="0"/>
              </a:rPr>
              <a:t>Requirement of sizing:</a:t>
            </a:r>
            <a:r>
              <a:rPr lang="en-US" sz="2000" dirty="0" smtClean="0">
                <a:solidFill>
                  <a:srgbClr val="006666"/>
                </a:solidFill>
              </a:rPr>
              <a:t/>
            </a:r>
            <a:br>
              <a:rPr lang="en-US" sz="2000" dirty="0" smtClean="0">
                <a:solidFill>
                  <a:srgbClr val="006666"/>
                </a:solidFill>
              </a:rPr>
            </a:br>
            <a:r>
              <a:rPr lang="en-US" sz="2000" dirty="0" smtClean="0"/>
              <a:t/>
            </a:r>
            <a:br>
              <a:rPr lang="en-US" sz="2000" dirty="0" smtClean="0"/>
            </a:br>
            <a:r>
              <a:rPr lang="en-US" sz="2400" b="0" dirty="0" smtClean="0">
                <a:solidFill>
                  <a:schemeClr val="tx1"/>
                </a:solidFill>
                <a:latin typeface="Calibri" pitchFamily="34" charset="0"/>
              </a:rPr>
              <a:t>1. 	Sized warp must be sufficiently strong, smooth &amp; 	elastic.</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2. 	The sizing process must ensure the application of the </a:t>
            </a:r>
            <a:r>
              <a:rPr lang="en-US" sz="2400" dirty="0" smtClean="0">
                <a:latin typeface="Calibri" pitchFamily="34" charset="0"/>
              </a:rPr>
              <a:t>   	</a:t>
            </a:r>
            <a:r>
              <a:rPr lang="en-US" sz="2400" b="0" dirty="0" smtClean="0">
                <a:solidFill>
                  <a:schemeClr val="tx1"/>
                </a:solidFill>
                <a:latin typeface="Calibri" pitchFamily="34" charset="0"/>
              </a:rPr>
              <a:t>required amount of size on the yarn or the required 	size regain.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3.	The tensions of warp yarn at sizing must be regular &amp; 	constant during all the warp unwinding from the 	warping beams.</a:t>
            </a:r>
            <a:br>
              <a:rPr lang="en-US" sz="2400" b="0" dirty="0" smtClean="0">
                <a:solidFill>
                  <a:schemeClr val="tx1"/>
                </a:solidFill>
                <a:latin typeface="Calibri" pitchFamily="34" charset="0"/>
              </a:rPr>
            </a:br>
            <a:r>
              <a:rPr lang="en-US" sz="2400" dirty="0" smtClean="0">
                <a:latin typeface="Calibri" pitchFamily="34" charset="0"/>
              </a:rPr>
              <a:t>4. 	</a:t>
            </a:r>
            <a:r>
              <a:rPr lang="en-US" sz="2400" b="0" dirty="0" smtClean="0">
                <a:solidFill>
                  <a:schemeClr val="tx1"/>
                </a:solidFill>
                <a:latin typeface="Calibri" pitchFamily="34" charset="0"/>
              </a:rPr>
              <a:t>The sizing process must be efficient, economical &amp; 	must ensure the production of high quality sized 	warps</a:t>
            </a:r>
            <a:r>
              <a:rPr lang="en-US" sz="2000" dirty="0" smtClean="0">
                <a:solidFill>
                  <a:srgbClr val="008000"/>
                </a:solidFill>
              </a:rPr>
              <a: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F5A31E33-A5C5-4596-B382-36BCF1F258C9}" type="slidenum">
              <a:rPr lang="en-US" altLang="en-US"/>
              <a:pPr>
                <a:defRPr/>
              </a:pPr>
              <a:t>4</a:t>
            </a:fld>
            <a:endParaRPr lang="en-US" altLang="en-US"/>
          </a:p>
        </p:txBody>
      </p:sp>
      <p:sp>
        <p:nvSpPr>
          <p:cNvPr id="99332" name="Rectangle 4"/>
          <p:cNvSpPr>
            <a:spLocks noGrp="1"/>
          </p:cNvSpPr>
          <p:nvPr>
            <p:ph type="title" idx="4294967295"/>
          </p:nvPr>
        </p:nvSpPr>
        <p:spPr>
          <a:xfrm>
            <a:off x="762000" y="1066800"/>
            <a:ext cx="7467600" cy="4267200"/>
          </a:xfrm>
        </p:spPr>
        <p:txBody>
          <a:bodyPr lIns="45720" rIns="45720" anchor="ctr">
            <a:normAutofit/>
          </a:bodyPr>
          <a:lstStyle/>
          <a:p>
            <a:pPr eaLnBrk="1" hangingPunct="1"/>
            <a:r>
              <a:rPr lang="en-US" sz="2800" dirty="0" smtClean="0">
                <a:solidFill>
                  <a:schemeClr val="accent6">
                    <a:lumMod val="50000"/>
                  </a:schemeClr>
                </a:solidFill>
                <a:latin typeface="Calibri" pitchFamily="34" charset="0"/>
              </a:rPr>
              <a:t>Choice of Size ingredient</a:t>
            </a:r>
            <a:r>
              <a:rPr lang="en-US" sz="2800" dirty="0" smtClean="0">
                <a:solidFill>
                  <a:srgbClr val="000099"/>
                </a:solidFill>
                <a:latin typeface="Calibri" pitchFamily="34" charset="0"/>
              </a:rPr>
              <a:t>:</a:t>
            </a:r>
            <a:r>
              <a:rPr lang="en-US" sz="2200" dirty="0" smtClean="0"/>
              <a:t/>
            </a:r>
            <a:br>
              <a:rPr lang="en-US" sz="2200" dirty="0" smtClean="0"/>
            </a:br>
            <a:r>
              <a:rPr lang="en-US" sz="2200" dirty="0" smtClean="0"/>
              <a:t/>
            </a:r>
            <a:br>
              <a:rPr lang="en-US" sz="2200" dirty="0" smtClean="0"/>
            </a:br>
            <a:r>
              <a:rPr lang="en-US" sz="2400" b="0" dirty="0" smtClean="0">
                <a:solidFill>
                  <a:schemeClr val="tx1"/>
                </a:solidFill>
                <a:latin typeface="Calibri" pitchFamily="34" charset="0"/>
              </a:rPr>
              <a:t>1.	It should give least amount of dust produce.</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2. 	It should permits easy size removal in latter 	operation.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3. 	It should give good fabric characteristics.</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4. 	The recipe should be compatible with the machinery.</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5. 	The recipe should not cause any health hazard.</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6. 	The recipe should not cause any degradation of 	textile material.</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7. 	It should be cheap.</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8.	 PH should be lies between 7-7.4(neutral condition)</a:t>
            </a:r>
            <a:r>
              <a:rPr lang="en-US" sz="2200" dirty="0" smtClean="0"/>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18215ACE-E03B-41A9-87F9-5B301C641195}" type="slidenum">
              <a:rPr lang="en-US" altLang="en-US"/>
              <a:pPr>
                <a:defRPr/>
              </a:pPr>
              <a:t>5</a:t>
            </a:fld>
            <a:endParaRPr lang="en-US" altLang="en-US"/>
          </a:p>
        </p:txBody>
      </p:sp>
      <p:sp>
        <p:nvSpPr>
          <p:cNvPr id="100356" name="Rectangle 4"/>
          <p:cNvSpPr>
            <a:spLocks noGrp="1"/>
          </p:cNvSpPr>
          <p:nvPr>
            <p:ph type="title" idx="4294967295"/>
          </p:nvPr>
        </p:nvSpPr>
        <p:spPr>
          <a:xfrm>
            <a:off x="914400" y="838200"/>
            <a:ext cx="7696200" cy="3962400"/>
          </a:xfrm>
        </p:spPr>
        <p:txBody>
          <a:bodyPr lIns="45720" rIns="45720" anchor="ctr">
            <a:normAutofit fontScale="90000"/>
          </a:bodyPr>
          <a:lstStyle/>
          <a:p>
            <a:pPr eaLnBrk="1" hangingPunct="1"/>
            <a:r>
              <a:rPr lang="en-US" sz="2800" dirty="0" smtClean="0">
                <a:solidFill>
                  <a:srgbClr val="000099"/>
                </a:solidFill>
                <a:latin typeface="Calibri" pitchFamily="34" charset="0"/>
              </a:rPr>
              <a:t/>
            </a:r>
            <a:br>
              <a:rPr lang="en-US" sz="2800" dirty="0" smtClean="0">
                <a:solidFill>
                  <a:srgbClr val="000099"/>
                </a:solidFill>
                <a:latin typeface="Calibri" pitchFamily="34" charset="0"/>
              </a:rPr>
            </a:br>
            <a:r>
              <a:rPr lang="en-US" sz="2800" dirty="0" smtClean="0">
                <a:solidFill>
                  <a:srgbClr val="000099"/>
                </a:solidFill>
                <a:latin typeface="Calibri" pitchFamily="34" charset="0"/>
              </a:rPr>
              <a:t/>
            </a:r>
            <a:br>
              <a:rPr lang="en-US" sz="2800" dirty="0" smtClean="0">
                <a:solidFill>
                  <a:srgbClr val="000099"/>
                </a:solidFill>
                <a:latin typeface="Calibri" pitchFamily="34" charset="0"/>
              </a:rPr>
            </a:br>
            <a:r>
              <a:rPr lang="en-US" sz="2800" dirty="0" smtClean="0">
                <a:solidFill>
                  <a:srgbClr val="000099"/>
                </a:solidFill>
                <a:latin typeface="Calibri" pitchFamily="34" charset="0"/>
              </a:rPr>
              <a:t/>
            </a:r>
            <a:br>
              <a:rPr lang="en-US" sz="2800" dirty="0" smtClean="0">
                <a:solidFill>
                  <a:srgbClr val="000099"/>
                </a:solidFill>
                <a:latin typeface="Calibri" pitchFamily="34" charset="0"/>
              </a:rPr>
            </a:br>
            <a:r>
              <a:rPr lang="en-US" sz="2800" dirty="0" smtClean="0">
                <a:solidFill>
                  <a:schemeClr val="accent6">
                    <a:lumMod val="50000"/>
                  </a:schemeClr>
                </a:solidFill>
                <a:latin typeface="Calibri" pitchFamily="34" charset="0"/>
              </a:rPr>
              <a:t>Size ingredients &amp; their function:</a:t>
            </a:r>
            <a:r>
              <a:rPr lang="en-US" sz="2800" dirty="0" smtClean="0">
                <a:solidFill>
                  <a:srgbClr val="000099"/>
                </a:solidFill>
                <a:latin typeface="Calibri" pitchFamily="34" charset="0"/>
              </a:rPr>
              <a:t/>
            </a:r>
            <a:br>
              <a:rPr lang="en-US" sz="2800" dirty="0" smtClean="0">
                <a:solidFill>
                  <a:srgbClr val="000099"/>
                </a:solidFill>
                <a:latin typeface="Calibri" pitchFamily="34" charset="0"/>
              </a:rPr>
            </a:br>
            <a:r>
              <a:rPr lang="en-US" sz="1900" b="0" dirty="0" smtClean="0">
                <a:solidFill>
                  <a:srgbClr val="0000CC"/>
                </a:solidFill>
              </a:rPr>
              <a:t/>
            </a:r>
            <a:br>
              <a:rPr lang="en-US" sz="1900" b="0" dirty="0" smtClean="0">
                <a:solidFill>
                  <a:srgbClr val="0000CC"/>
                </a:solidFill>
              </a:rPr>
            </a:br>
            <a:r>
              <a:rPr lang="en-US" sz="2800" dirty="0" smtClean="0">
                <a:solidFill>
                  <a:srgbClr val="000099"/>
                </a:solidFill>
                <a:latin typeface="Calibri" pitchFamily="34" charset="0"/>
              </a:rPr>
              <a:t>1.</a:t>
            </a:r>
            <a:r>
              <a:rPr lang="en-US" sz="2400" b="0" dirty="0" smtClean="0">
                <a:solidFill>
                  <a:schemeClr val="tx1"/>
                </a:solidFill>
                <a:latin typeface="Calibri" pitchFamily="34" charset="0"/>
              </a:rPr>
              <a:t> </a:t>
            </a:r>
            <a:r>
              <a:rPr lang="en-US" sz="2800" dirty="0" smtClean="0">
                <a:solidFill>
                  <a:srgbClr val="000099"/>
                </a:solidFill>
                <a:latin typeface="Calibri" pitchFamily="34" charset="0"/>
              </a:rPr>
              <a:t>Adhesive:</a:t>
            </a:r>
            <a:r>
              <a:rPr lang="en-US" sz="2400" b="0" dirty="0" smtClean="0">
                <a:solidFill>
                  <a:schemeClr val="tx1"/>
                </a:solidFill>
                <a:latin typeface="Calibri" pitchFamily="34" charset="0"/>
              </a:rPr>
              <a:t> Generally starch of maize, corn, rice, potato &amp; CMC, 	PVA, PVC are used as adhesive. Tamarin is used as adhesive 	on jute yarn.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Function: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 To improve strength.</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b) To improve abrasion resistance.</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c) To increase extensibility.</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t>
            </a:r>
            <a:br>
              <a:rPr lang="en-US" sz="2400" b="0" dirty="0" smtClean="0">
                <a:solidFill>
                  <a:schemeClr val="tx1"/>
                </a:solidFill>
                <a:latin typeface="Calibri" pitchFamily="34" charset="0"/>
              </a:rPr>
            </a:br>
            <a:r>
              <a:rPr lang="en-US" sz="2800" dirty="0" smtClean="0">
                <a:solidFill>
                  <a:srgbClr val="000099"/>
                </a:solidFill>
                <a:latin typeface="Calibri" pitchFamily="34" charset="0"/>
              </a:rPr>
              <a:t>2. Lubricant or Softener:</a:t>
            </a:r>
            <a:r>
              <a:rPr lang="en-US" sz="2400" b="0" dirty="0" smtClean="0">
                <a:solidFill>
                  <a:schemeClr val="tx1"/>
                </a:solidFill>
                <a:latin typeface="Calibri" pitchFamily="34" charset="0"/>
              </a:rPr>
              <a:t> Mineral oil, linseed oil, coconut oil, 	</a:t>
            </a:r>
            <a:r>
              <a:rPr lang="en-US" sz="2400" b="0" dirty="0" err="1" smtClean="0">
                <a:solidFill>
                  <a:schemeClr val="tx1"/>
                </a:solidFill>
                <a:latin typeface="Calibri" pitchFamily="34" charset="0"/>
              </a:rPr>
              <a:t>vegitable</a:t>
            </a:r>
            <a:r>
              <a:rPr lang="en-US" sz="2400" b="0" dirty="0" smtClean="0">
                <a:solidFill>
                  <a:schemeClr val="tx1"/>
                </a:solidFill>
                <a:latin typeface="Calibri" pitchFamily="34" charset="0"/>
              </a:rPr>
              <a:t> oil, tallow, japan wax, </a:t>
            </a:r>
            <a:r>
              <a:rPr lang="en-US" sz="2400" b="0" dirty="0" err="1" smtClean="0">
                <a:solidFill>
                  <a:schemeClr val="tx1"/>
                </a:solidFill>
                <a:latin typeface="Calibri" pitchFamily="34" charset="0"/>
              </a:rPr>
              <a:t>vegitable</a:t>
            </a:r>
            <a:r>
              <a:rPr lang="en-US" sz="2400" b="0" dirty="0" smtClean="0">
                <a:solidFill>
                  <a:schemeClr val="tx1"/>
                </a:solidFill>
                <a:latin typeface="Calibri" pitchFamily="34" charset="0"/>
              </a:rPr>
              <a:t> wax are used as a 	lubricant.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Function: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 To make the yarn soft &amp; slippery.</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b) To reduce stiffness.</a:t>
            </a:r>
            <a:r>
              <a:rPr lang="en-US" sz="1900" b="0" dirty="0" smtClean="0">
                <a:solidFill>
                  <a:srgbClr val="008000"/>
                </a:solidFill>
              </a:rPr>
              <a:t/>
            </a:r>
            <a:br>
              <a:rPr lang="en-US" sz="1900" b="0" dirty="0" smtClean="0">
                <a:solidFill>
                  <a:srgbClr val="008000"/>
                </a:solidFill>
              </a:rPr>
            </a:br>
            <a:endParaRPr lang="en-US" sz="19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E7F1C1D0-A326-4B8A-A043-E6D7248673D7}" type="slidenum">
              <a:rPr lang="en-US" altLang="en-US"/>
              <a:pPr>
                <a:defRPr/>
              </a:pPr>
              <a:t>6</a:t>
            </a:fld>
            <a:endParaRPr lang="en-US" altLang="en-US"/>
          </a:p>
        </p:txBody>
      </p:sp>
      <p:sp>
        <p:nvSpPr>
          <p:cNvPr id="101380" name="Rectangle 4"/>
          <p:cNvSpPr>
            <a:spLocks noGrp="1"/>
          </p:cNvSpPr>
          <p:nvPr>
            <p:ph type="title" idx="4294967295"/>
          </p:nvPr>
        </p:nvSpPr>
        <p:spPr>
          <a:xfrm>
            <a:off x="609600" y="533400"/>
            <a:ext cx="7696200" cy="5897562"/>
          </a:xfrm>
        </p:spPr>
        <p:txBody>
          <a:bodyPr lIns="45720" rIns="45720" anchor="ctr">
            <a:normAutofit fontScale="90000"/>
          </a:bodyPr>
          <a:lstStyle/>
          <a:p>
            <a:pPr eaLnBrk="1" hangingPunct="1"/>
            <a:r>
              <a:rPr lang="en-US" sz="2800" dirty="0" smtClean="0">
                <a:solidFill>
                  <a:srgbClr val="000099"/>
                </a:solidFill>
                <a:latin typeface="Calibri" pitchFamily="34" charset="0"/>
              </a:rPr>
              <a:t/>
            </a:r>
            <a:br>
              <a:rPr lang="en-US" sz="2800" dirty="0" smtClean="0">
                <a:solidFill>
                  <a:srgbClr val="000099"/>
                </a:solidFill>
                <a:latin typeface="Calibri" pitchFamily="34" charset="0"/>
              </a:rPr>
            </a:br>
            <a:r>
              <a:rPr lang="en-US" sz="2800" dirty="0" smtClean="0">
                <a:solidFill>
                  <a:srgbClr val="000099"/>
                </a:solidFill>
                <a:latin typeface="Calibri" pitchFamily="34" charset="0"/>
              </a:rPr>
              <a:t>3. Antiseptic or </a:t>
            </a:r>
            <a:r>
              <a:rPr lang="en-US" sz="2800" dirty="0" err="1" smtClean="0">
                <a:solidFill>
                  <a:srgbClr val="000099"/>
                </a:solidFill>
                <a:latin typeface="Calibri" pitchFamily="34" charset="0"/>
              </a:rPr>
              <a:t>Antimildew</a:t>
            </a:r>
            <a:r>
              <a:rPr lang="en-US" sz="2800" dirty="0" smtClean="0">
                <a:solidFill>
                  <a:srgbClr val="000099"/>
                </a:solidFill>
                <a:latin typeface="Calibri" pitchFamily="34" charset="0"/>
              </a:rPr>
              <a:t> agent:</a:t>
            </a:r>
            <a:r>
              <a:rPr lang="en-US" sz="1900" b="0" dirty="0" smtClean="0"/>
              <a:t> </a:t>
            </a:r>
            <a:r>
              <a:rPr lang="en-US" sz="2400" b="0" dirty="0" smtClean="0">
                <a:solidFill>
                  <a:schemeClr val="tx1"/>
                </a:solidFill>
                <a:latin typeface="Calibri" pitchFamily="34" charset="0"/>
              </a:rPr>
              <a:t>Salicylic acid, Zinc 	chloride, phenol carboxylic acid are used as antiseptic agent.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Function: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 It helps to store the yarn without damage.</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b) Protect yarn from bacteria or fungus formation</a:t>
            </a:r>
            <a:r>
              <a:rPr lang="en-US" sz="1900" dirty="0" smtClean="0">
                <a:solidFill>
                  <a:srgbClr val="008000"/>
                </a:solidFill>
              </a:rPr>
              <a:t>.</a:t>
            </a:r>
            <a:r>
              <a:rPr lang="en-US" sz="2800" dirty="0" smtClean="0">
                <a:solidFill>
                  <a:srgbClr val="000099"/>
                </a:solidFill>
                <a:latin typeface="Calibri" pitchFamily="34" charset="0"/>
              </a:rPr>
              <a:t/>
            </a:r>
            <a:br>
              <a:rPr lang="en-US" sz="2800" dirty="0" smtClean="0">
                <a:solidFill>
                  <a:srgbClr val="000099"/>
                </a:solidFill>
                <a:latin typeface="Calibri" pitchFamily="34" charset="0"/>
              </a:rPr>
            </a:br>
            <a:r>
              <a:rPr lang="en-US" sz="2800" dirty="0" smtClean="0">
                <a:solidFill>
                  <a:srgbClr val="000099"/>
                </a:solidFill>
                <a:latin typeface="Calibri" pitchFamily="34" charset="0"/>
              </a:rPr>
              <a:t> 4. Deliquescent or Hygroscopic Agent:</a:t>
            </a:r>
            <a:r>
              <a:rPr lang="en-US" sz="1900" dirty="0" smtClean="0"/>
              <a:t> </a:t>
            </a:r>
            <a:r>
              <a:rPr lang="en-US" sz="2400" b="0" dirty="0" smtClean="0">
                <a:solidFill>
                  <a:schemeClr val="tx1"/>
                </a:solidFill>
                <a:latin typeface="Calibri" pitchFamily="34" charset="0"/>
              </a:rPr>
              <a:t>Glycerin, calcium 	chloride, are used as deliquescent agent.</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Function: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 Prevent brittleness of size.</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b) Helps to keep standard moisture regain.</a:t>
            </a:r>
            <a:br>
              <a:rPr lang="en-US" sz="2400" b="0" dirty="0" smtClean="0">
                <a:solidFill>
                  <a:schemeClr val="tx1"/>
                </a:solidFill>
                <a:latin typeface="Calibri" pitchFamily="34" charset="0"/>
              </a:rPr>
            </a:br>
            <a:r>
              <a:rPr lang="en-US" sz="2800" dirty="0" smtClean="0">
                <a:solidFill>
                  <a:srgbClr val="000099"/>
                </a:solidFill>
                <a:latin typeface="Calibri" pitchFamily="34" charset="0"/>
              </a:rPr>
              <a:t>5. Weighting agent:</a:t>
            </a:r>
            <a:r>
              <a:rPr lang="en-US" sz="1900" dirty="0" smtClean="0"/>
              <a:t> </a:t>
            </a:r>
            <a:r>
              <a:rPr lang="en-US" sz="2400" b="0" dirty="0" smtClean="0">
                <a:solidFill>
                  <a:schemeClr val="tx1"/>
                </a:solidFill>
                <a:latin typeface="Calibri" pitchFamily="34" charset="0"/>
              </a:rPr>
              <a:t>China clay, French chalk, sodium phosphate 	are used as weighting agent.</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Function: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 Increase weight of yarn. </a:t>
            </a:r>
            <a:br>
              <a:rPr lang="en-US" sz="2400" b="0" dirty="0" smtClean="0">
                <a:solidFill>
                  <a:schemeClr val="tx1"/>
                </a:solidFill>
                <a:latin typeface="Calibri" pitchFamily="34" charset="0"/>
              </a:rPr>
            </a:br>
            <a:endParaRPr lang="en-US" sz="2400" b="0" dirty="0" smtClean="0">
              <a:solidFill>
                <a:schemeClr val="tx1"/>
              </a:solidFill>
              <a:latin typeface="Calibri"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1A3025B0-AF20-4A7E-B9AB-84521AE43EE9}" type="slidenum">
              <a:rPr lang="en-US" altLang="en-US"/>
              <a:pPr>
                <a:defRPr/>
              </a:pPr>
              <a:t>7</a:t>
            </a:fld>
            <a:endParaRPr lang="en-US" altLang="en-US"/>
          </a:p>
        </p:txBody>
      </p:sp>
      <p:sp>
        <p:nvSpPr>
          <p:cNvPr id="102404" name="Rectangle 4"/>
          <p:cNvSpPr>
            <a:spLocks noGrp="1"/>
          </p:cNvSpPr>
          <p:nvPr>
            <p:ph type="title" idx="4294967295"/>
          </p:nvPr>
        </p:nvSpPr>
        <p:spPr>
          <a:xfrm>
            <a:off x="914400" y="609600"/>
            <a:ext cx="7620000" cy="5715000"/>
          </a:xfrm>
        </p:spPr>
        <p:txBody>
          <a:bodyPr lIns="45720" rIns="45720" anchor="ctr"/>
          <a:lstStyle/>
          <a:p>
            <a:pPr eaLnBrk="1" hangingPunct="1"/>
            <a:r>
              <a:rPr lang="en-US" sz="1900" b="0" dirty="0" smtClean="0">
                <a:solidFill>
                  <a:srgbClr val="FF3300"/>
                </a:solidFill>
              </a:rPr>
              <a:t/>
            </a:r>
            <a:br>
              <a:rPr lang="en-US" sz="1900" b="0" dirty="0" smtClean="0">
                <a:solidFill>
                  <a:srgbClr val="FF3300"/>
                </a:solidFill>
              </a:rPr>
            </a:br>
            <a:r>
              <a:rPr lang="en-US" sz="2800" dirty="0" smtClean="0">
                <a:solidFill>
                  <a:srgbClr val="000099"/>
                </a:solidFill>
                <a:latin typeface="Calibri" pitchFamily="34" charset="0"/>
              </a:rPr>
              <a:t>6. Wetting agent:</a:t>
            </a:r>
            <a:r>
              <a:rPr lang="en-US" sz="2100" dirty="0" smtClean="0"/>
              <a:t>  </a:t>
            </a:r>
            <a:r>
              <a:rPr lang="en-US" sz="2400" b="0" dirty="0" smtClean="0">
                <a:solidFill>
                  <a:schemeClr val="tx1"/>
                </a:solidFill>
                <a:latin typeface="Calibri" pitchFamily="34" charset="0"/>
              </a:rPr>
              <a:t>Magnesium chloride, </a:t>
            </a:r>
            <a:r>
              <a:rPr lang="en-US" sz="2400" b="0" dirty="0" err="1" smtClean="0">
                <a:solidFill>
                  <a:schemeClr val="tx1"/>
                </a:solidFill>
                <a:latin typeface="Calibri" pitchFamily="34" charset="0"/>
              </a:rPr>
              <a:t>avirol</a:t>
            </a:r>
            <a:r>
              <a:rPr lang="en-US" sz="2400" b="0" dirty="0" smtClean="0">
                <a:solidFill>
                  <a:schemeClr val="tx1"/>
                </a:solidFill>
                <a:latin typeface="Calibri" pitchFamily="34" charset="0"/>
              </a:rPr>
              <a:t>,  	</a:t>
            </a:r>
            <a:r>
              <a:rPr lang="en-US" sz="2400" b="0" dirty="0" err="1" smtClean="0">
                <a:solidFill>
                  <a:schemeClr val="tx1"/>
                </a:solidFill>
                <a:latin typeface="Calibri" pitchFamily="34" charset="0"/>
              </a:rPr>
              <a:t>sulphanol</a:t>
            </a:r>
            <a:r>
              <a:rPr lang="en-US" sz="2400" b="0" dirty="0" smtClean="0">
                <a:solidFill>
                  <a:schemeClr val="tx1"/>
                </a:solidFill>
                <a:latin typeface="Calibri" pitchFamily="34" charset="0"/>
              </a:rPr>
              <a:t> A are used as wetting agent.</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Function: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 Helps to wet yarn instantly. </a:t>
            </a:r>
            <a:br>
              <a:rPr lang="en-US" sz="2400" b="0" dirty="0" smtClean="0">
                <a:solidFill>
                  <a:schemeClr val="tx1"/>
                </a:solidFill>
                <a:latin typeface="Calibri" pitchFamily="34" charset="0"/>
              </a:rPr>
            </a:br>
            <a:r>
              <a:rPr lang="en-US" sz="2800" dirty="0" smtClean="0">
                <a:solidFill>
                  <a:srgbClr val="000099"/>
                </a:solidFill>
                <a:latin typeface="Calibri" pitchFamily="34" charset="0"/>
              </a:rPr>
              <a:t>7. Tinting agent:</a:t>
            </a:r>
            <a:r>
              <a:rPr lang="en-US" sz="2100" dirty="0" smtClean="0"/>
              <a:t> </a:t>
            </a:r>
            <a:r>
              <a:rPr lang="en-US" sz="2400" b="0" dirty="0" smtClean="0">
                <a:solidFill>
                  <a:schemeClr val="tx1"/>
                </a:solidFill>
                <a:latin typeface="Calibri" pitchFamily="34" charset="0"/>
              </a:rPr>
              <a:t>Blue is used as tinting agent.</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Function: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a)To increase </a:t>
            </a:r>
            <a:r>
              <a:rPr lang="en-US" sz="2400" b="0" dirty="0" err="1" smtClean="0">
                <a:solidFill>
                  <a:schemeClr val="tx1"/>
                </a:solidFill>
                <a:latin typeface="Calibri" pitchFamily="34" charset="0"/>
              </a:rPr>
              <a:t>lusture</a:t>
            </a:r>
            <a:r>
              <a:rPr lang="en-US" sz="2400" b="0" dirty="0" smtClean="0">
                <a:solidFill>
                  <a:schemeClr val="tx1"/>
                </a:solidFill>
                <a:latin typeface="Calibri" pitchFamily="34" charset="0"/>
              </a:rPr>
              <a:t> or brightness.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t>
            </a:r>
            <a:br>
              <a:rPr lang="en-US" sz="2400" b="0" dirty="0" smtClean="0">
                <a:solidFill>
                  <a:schemeClr val="tx1"/>
                </a:solidFill>
                <a:latin typeface="Calibri" pitchFamily="34" charset="0"/>
              </a:rPr>
            </a:br>
            <a:r>
              <a:rPr lang="en-US" sz="2800" dirty="0" smtClean="0">
                <a:solidFill>
                  <a:srgbClr val="000099"/>
                </a:solidFill>
                <a:latin typeface="Calibri" pitchFamily="34" charset="0"/>
              </a:rPr>
              <a:t>8. Antifoaming agent:</a:t>
            </a:r>
            <a:r>
              <a:rPr lang="en-US" sz="2100" dirty="0" smtClean="0"/>
              <a:t> </a:t>
            </a:r>
            <a:r>
              <a:rPr lang="en-US" sz="2400" b="0" dirty="0" smtClean="0">
                <a:solidFill>
                  <a:schemeClr val="tx1"/>
                </a:solidFill>
                <a:latin typeface="Calibri" pitchFamily="34" charset="0"/>
              </a:rPr>
              <a:t>Benzene, pyridine are used 	as antifoaming agent.</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Function: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a)To prevent foam formation.</a:t>
            </a:r>
            <a:r>
              <a:rPr lang="en-US" sz="3500" dirty="0" smtClean="0"/>
              <a:t>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D44C67EB-BC25-4519-A327-4EA2CCC73BCA}" type="slidenum">
              <a:rPr lang="en-US" altLang="en-US"/>
              <a:pPr>
                <a:defRPr/>
              </a:pPr>
              <a:t>8</a:t>
            </a:fld>
            <a:endParaRPr lang="en-US" altLang="en-US"/>
          </a:p>
        </p:txBody>
      </p:sp>
      <p:sp>
        <p:nvSpPr>
          <p:cNvPr id="103428" name="Rectangle 4"/>
          <p:cNvSpPr>
            <a:spLocks noGrp="1"/>
          </p:cNvSpPr>
          <p:nvPr>
            <p:ph type="title" idx="4294967295"/>
          </p:nvPr>
        </p:nvSpPr>
        <p:spPr>
          <a:xfrm>
            <a:off x="838200" y="914400"/>
            <a:ext cx="7467600" cy="4495800"/>
          </a:xfrm>
        </p:spPr>
        <p:txBody>
          <a:bodyPr lIns="45720" rIns="45720" anchor="ctr">
            <a:normAutofit/>
          </a:bodyPr>
          <a:lstStyle/>
          <a:p>
            <a:pPr eaLnBrk="1" hangingPunct="1"/>
            <a:r>
              <a:rPr lang="en-US" sz="2800" dirty="0" smtClean="0">
                <a:solidFill>
                  <a:srgbClr val="000099"/>
                </a:solidFill>
                <a:latin typeface="Calibri" pitchFamily="34" charset="0"/>
              </a:rPr>
              <a:t>Technological change due to Sizing:</a:t>
            </a:r>
            <a:br>
              <a:rPr lang="en-US" sz="2800" dirty="0" smtClean="0">
                <a:solidFill>
                  <a:srgbClr val="000099"/>
                </a:solidFill>
                <a:latin typeface="Calibri" pitchFamily="34" charset="0"/>
              </a:rPr>
            </a:br>
            <a:r>
              <a:rPr lang="en-US" sz="2800" dirty="0" smtClean="0">
                <a:solidFill>
                  <a:srgbClr val="000099"/>
                </a:solidFill>
                <a:latin typeface="Calibri" pitchFamily="34" charset="0"/>
              </a:rPr>
              <a:t/>
            </a:r>
            <a:br>
              <a:rPr lang="en-US" sz="2800" dirty="0" smtClean="0">
                <a:solidFill>
                  <a:srgbClr val="000099"/>
                </a:solidFill>
                <a:latin typeface="Calibri" pitchFamily="34" charset="0"/>
              </a:rPr>
            </a:br>
            <a:r>
              <a:rPr lang="en-US" sz="2400" b="0" dirty="0" smtClean="0">
                <a:solidFill>
                  <a:schemeClr val="tx1"/>
                </a:solidFill>
                <a:latin typeface="Calibri" pitchFamily="34" charset="0"/>
              </a:rPr>
              <a:t>1. 	Increase abrasion resistance.</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2. 	Increase breaking strength.</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3. 	Increase yarn smoothness.</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4. 	Increase yarn stiffness.</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5. 	Increase yarn elasticity.</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6. 	Increase actual diameter but decrease apparent 	diameter.</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7. 	Increase frictional resistance.</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8. 	Decrease yarn hairiness.</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9. 	Decrease yarn extension.</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10. 	Decrease static electricity formation.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E8612C52-22F4-419B-BD60-B9670ED6A3D9}" type="slidenum">
              <a:rPr lang="en-US" altLang="en-US"/>
              <a:pPr>
                <a:defRPr/>
              </a:pPr>
              <a:t>9</a:t>
            </a:fld>
            <a:endParaRPr lang="en-US" altLang="en-US"/>
          </a:p>
        </p:txBody>
      </p:sp>
      <p:sp>
        <p:nvSpPr>
          <p:cNvPr id="104452" name="Rectangle 4"/>
          <p:cNvSpPr>
            <a:spLocks noGrp="1"/>
          </p:cNvSpPr>
          <p:nvPr>
            <p:ph type="title" idx="4294967295"/>
          </p:nvPr>
        </p:nvSpPr>
        <p:spPr>
          <a:xfrm>
            <a:off x="990600" y="533400"/>
            <a:ext cx="7467600" cy="5897563"/>
          </a:xfrm>
        </p:spPr>
        <p:txBody>
          <a:bodyPr lIns="45720" rIns="45720" anchor="ctr">
            <a:normAutofit/>
          </a:bodyPr>
          <a:lstStyle/>
          <a:p>
            <a:pPr eaLnBrk="1" hangingPunct="1"/>
            <a:r>
              <a:rPr lang="en-US" sz="2800" dirty="0" smtClean="0">
                <a:solidFill>
                  <a:srgbClr val="000099"/>
                </a:solidFill>
                <a:latin typeface="Calibri" pitchFamily="34" charset="0"/>
              </a:rPr>
              <a:t>Types of sizing:</a:t>
            </a:r>
            <a:r>
              <a:rPr lang="en-US" sz="2100" dirty="0" smtClean="0">
                <a:solidFill>
                  <a:srgbClr val="FF3300"/>
                </a:solidFill>
              </a:rPr>
              <a:t/>
            </a:r>
            <a:br>
              <a:rPr lang="en-US" sz="2100" dirty="0" smtClean="0">
                <a:solidFill>
                  <a:srgbClr val="FF3300"/>
                </a:solidFill>
              </a:rPr>
            </a:br>
            <a:r>
              <a:rPr lang="en-US" sz="2400" b="0" dirty="0" smtClean="0">
                <a:solidFill>
                  <a:schemeClr val="tx1"/>
                </a:solidFill>
                <a:latin typeface="Calibri" pitchFamily="34" charset="0"/>
              </a:rPr>
              <a:t>1. Pure sizing: This types of sizing is done for unbleached fabric. 3-10% size ingredients are used on the weight of fabric.</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2. Light sizing: This types of sizing is used for Dyeing &amp; Printing of woven fabric. 11-15% size ingredients are used on the weight of fabric.</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3.  Medium sizing: This types of sizing is used for increase of strength &amp; weight of fabric. 16-40% size ingredients are used on the weight of fabric.</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a:r>
            <a:br>
              <a:rPr lang="en-US" sz="2400" b="0" dirty="0" smtClean="0">
                <a:solidFill>
                  <a:schemeClr val="tx1"/>
                </a:solidFill>
                <a:latin typeface="Calibri" pitchFamily="34" charset="0"/>
              </a:rPr>
            </a:br>
            <a:r>
              <a:rPr lang="en-US" sz="2400" b="0" dirty="0" smtClean="0">
                <a:solidFill>
                  <a:schemeClr val="tx1"/>
                </a:solidFill>
                <a:latin typeface="Calibri" pitchFamily="34" charset="0"/>
              </a:rPr>
              <a:t> 4. Heavy sizing: This types of sizing is used for increase  the weight twisted &amp; lower count yarn. Above 40% size ingredients are used on the weight of  fabric</a:t>
            </a:r>
            <a:r>
              <a:rPr lang="en-US" sz="2000" dirty="0" smtClean="0">
                <a:solidFill>
                  <a:srgbClr val="0066FF"/>
                </a:solidFill>
              </a:rPr>
              <a: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529</TotalTime>
  <Words>145</Words>
  <Application>Microsoft Office PowerPoint</Application>
  <PresentationFormat>On-screen Show (4:3)</PresentationFormat>
  <Paragraphs>47</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Verdana</vt:lpstr>
      <vt:lpstr>Office Theme</vt:lpstr>
      <vt:lpstr>CHEPTER-SIZING  Size:  A gelatinous film forming substance in solution or dispersion applied normally to warp but sometimes to weft, generally before weaving is called size.  Sizing:  A method of applying a gelatinous film forming substance on warp is sizing. This is the most important operation to attain maximum weaving efficiency especially for blended &amp; filament yarns. It is called the heart of weaving.</vt:lpstr>
      <vt:lpstr>Object of sizing:   1.  To improve the weaveability of warp yarn by  making it more resistant to action of  weaving ie,  absorption, friction, tension &amp;  flexing. 2.  To maintain good fabric quality by reducing  hairiness,  weakness &amp; by increasing  smoothness, absorbency  of yarn. 3.  To improve the tensile or breaking strength  of  cellulosic yarns. 4.  To increase the elasticity. 5.  To increase the weight of yarn.  </vt:lpstr>
      <vt:lpstr>Requirement of sizing:  1.  Sized warp must be sufficiently strong, smooth &amp;  elastic. 2.  The sizing process must ensure the application of the     required amount of size on the yarn or the required  size regain. 3. The tensions of warp yarn at sizing must be regular &amp;  constant during all the warp unwinding from the  warping beams. 4.  The sizing process must be efficient, economical &amp;  must ensure the production of high quality sized  warps.</vt:lpstr>
      <vt:lpstr>Choice of Size ingredient:  1. It should give least amount of dust produce. 2.  It should permits easy size removal in latter  operation. 3.  It should give good fabric characteristics. 4.  The recipe should be compatible with the machinery. 5.  The recipe should not cause any health hazard. 6.  The recipe should not cause any degradation of  textile material. 7.  It should be cheap. 8.  PH should be lies between 7-7.4(neutral condition) </vt:lpstr>
      <vt:lpstr>   Size ingredients &amp; their function:  1. Adhesive: Generally starch of maize, corn, rice, potato &amp; CMC,  PVA, PVC are used as adhesive. Tamarin is used as adhesive  on jute yarn.   Function:                         a) To improve strength.                        b) To improve abrasion resistance.                        c) To increase extensibility.    2. Lubricant or Softener: Mineral oil, linseed oil, coconut oil,  vegitable oil, tallow, japan wax, vegitable wax are used as a  lubricant.      Function:       a) To make the yarn soft &amp; slippery.       b) To reduce stiffness. </vt:lpstr>
      <vt:lpstr> 3. Antiseptic or Antimildew agent: Salicylic acid, Zinc  chloride, phenol carboxylic acid are used as antiseptic agent.     Function:                a) It helps to store the yarn without damage.                b) Protect yarn from bacteria or fungus formation.  4. Deliquescent or Hygroscopic Agent: Glycerin, calcium  chloride, are used as deliquescent agent.  Function:             a) Prevent brittleness of size.             b) Helps to keep standard moisture regain. 5. Weighting agent: China clay, French chalk, sodium phosphate  are used as weighting agent.            Function:                          a) Increase weight of yarn.  </vt:lpstr>
      <vt:lpstr> 6. Wetting agent:  Magnesium chloride, avirol,   sulphanol A are used as wetting agent.     Function:                      a) Helps to wet yarn instantly.  7. Tinting agent: Blue is used as tinting agent.    Function:                     a)To increase lusture or brightness.      8. Antifoaming agent: Benzene, pyridine are used  as antifoaming agent.     Function:                    a)To prevent foam formation. </vt:lpstr>
      <vt:lpstr>Technological change due to Sizing:  1.  Increase abrasion resistance. 2.  Increase breaking strength. 3.  Increase yarn smoothness. 4.  Increase yarn stiffness. 5.  Increase yarn elasticity. 6.  Increase actual diameter but decrease apparent  diameter. 7.  Increase frictional resistance. 8.  Decrease yarn hairiness. 9.  Decrease yarn extension. 10.  Decrease static electricity formation.</vt:lpstr>
      <vt:lpstr>Types of sizing: 1. Pure sizing: This types of sizing is done for unbleached fabric. 3-10% size ingredients are used on the weight of fabric.  2. Light sizing: This types of sizing is used for Dyeing &amp; Printing of woven fabric. 11-15% size ingredients are used on the weight of fabric.  3.  Medium sizing: This types of sizing is used for increase of strength &amp; weight of fabric. 16-40% size ingredients are used on the weight of fabric.   4. Heavy sizing: This types of sizing is used for increase  the weight twisted &amp; lower count yarn. Above 40% size ingredients are used on the weight of  fabric.</vt:lpstr>
      <vt:lpstr>Size take up percentage:  The amount of size material added on the yarn surface is called size take up .        </vt:lpstr>
      <vt:lpstr>Size take up percentage depends on:  1. Higher twist: ↓ 2. Finer count: ↓ 3. Higher concentration: ↓ 4. Higher viscosity: ↓ 5. Lower flexibility: ↑ 6. Higher immersion length: ↑ 7. Higher squeeze roller pressure: ↓ 8. Higher yarn speed: ↓ 9. Higher staple length: ↓ 10. Crystalline fibre: ↓ 11. Amorphous fibre: ↑</vt:lpstr>
      <vt:lpstr>Techniques of sizing:  * Slasher sizing  * Emulsion sizing * Foam sizing * Hot melt sizing * Electrostatic sizing * High pressure sizing * Combined sizing * Solvent sizing.</vt:lpstr>
      <vt:lpstr>PowerPoint Presentation</vt:lpstr>
      <vt:lpstr>PowerPoint Presentation</vt:lpstr>
      <vt:lpstr>PowerPoint Presentation</vt:lpstr>
      <vt:lpstr>PowerPoint Presentation</vt:lpstr>
      <vt:lpstr>Slasher sizing</vt:lpstr>
      <vt:lpstr>PowerPoint Presentation</vt:lpstr>
      <vt:lpstr>PowerPoint Presentation</vt:lpstr>
      <vt:lpstr>PowerPoint Presentation</vt:lpstr>
      <vt:lpstr>Drying system</vt:lpstr>
      <vt:lpstr>Size cooking</vt:lpstr>
      <vt:lpstr>Pressure cooking</vt:lpstr>
      <vt:lpstr>Faults of sizing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Knitting  by Fahmida Siddiqa</dc:title>
  <dc:creator>Ahtesham Rasool</dc:creator>
  <cp:lastModifiedBy>DIU</cp:lastModifiedBy>
  <cp:revision>74</cp:revision>
  <dcterms:created xsi:type="dcterms:W3CDTF">2012-01-23T06:38:22Z</dcterms:created>
  <dcterms:modified xsi:type="dcterms:W3CDTF">2023-03-04T09:51:40Z</dcterms:modified>
</cp:coreProperties>
</file>