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5" r:id="rId3"/>
    <p:sldId id="257" r:id="rId4"/>
    <p:sldId id="266" r:id="rId5"/>
    <p:sldId id="258" r:id="rId6"/>
    <p:sldId id="267" r:id="rId7"/>
    <p:sldId id="260" r:id="rId8"/>
    <p:sldId id="261" r:id="rId9"/>
    <p:sldId id="262" r:id="rId10"/>
    <p:sldId id="264" r:id="rId11"/>
    <p:sldId id="263" r:id="rId12"/>
    <p:sldId id="2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a:xfrm>
            <a:off x="2692397" y="5037663"/>
            <a:ext cx="5214635" cy="279400"/>
          </a:xfrm>
        </p:spPr>
        <p:txBody>
          <a:bodyPr/>
          <a:lstStyle/>
          <a:p>
            <a:endParaRPr lang="en-BD"/>
          </a:p>
        </p:txBody>
      </p:sp>
      <p:sp>
        <p:nvSpPr>
          <p:cNvPr id="6" name="Slide Number Placeholder 5"/>
          <p:cNvSpPr>
            <a:spLocks noGrp="1"/>
          </p:cNvSpPr>
          <p:nvPr>
            <p:ph type="sldNum" sz="quarter" idx="12"/>
          </p:nvPr>
        </p:nvSpPr>
        <p:spPr>
          <a:xfrm>
            <a:off x="8956900" y="5037663"/>
            <a:ext cx="551167" cy="279400"/>
          </a:xfrm>
        </p:spPr>
        <p:txBody>
          <a:bodyPr/>
          <a:lstStyle/>
          <a:p>
            <a:fld id="{EAA5A715-69DA-3241-93D7-2CB358A2695B}" type="slidenum">
              <a:rPr lang="en-BD" smtClean="0"/>
              <a:t>‹#›</a:t>
            </a:fld>
            <a:endParaRPr lang="en-B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25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F48D4-CBE9-4242-80E8-6704B5FB3454}" type="datetimeFigureOut">
              <a:rPr lang="en-BD" smtClean="0"/>
              <a:t>09/04/2022</a:t>
            </a:fld>
            <a:endParaRPr lang="en-BD"/>
          </a:p>
        </p:txBody>
      </p:sp>
      <p:sp>
        <p:nvSpPr>
          <p:cNvPr id="6" name="Footer Placeholder 5"/>
          <p:cNvSpPr>
            <a:spLocks noGrp="1"/>
          </p:cNvSpPr>
          <p:nvPr>
            <p:ph type="ftr" sz="quarter" idx="11"/>
          </p:nvPr>
        </p:nvSpPr>
        <p:spPr/>
        <p:txBody>
          <a:bodyPr/>
          <a:lstStyle/>
          <a:p>
            <a:endParaRPr lang="en-BD"/>
          </a:p>
        </p:txBody>
      </p:sp>
      <p:sp>
        <p:nvSpPr>
          <p:cNvPr id="7" name="Slide Number Placeholder 6"/>
          <p:cNvSpPr>
            <a:spLocks noGrp="1"/>
          </p:cNvSpPr>
          <p:nvPr>
            <p:ph type="sldNum" sz="quarter" idx="12"/>
          </p:nvPr>
        </p:nvSpPr>
        <p:spPr/>
        <p:txBody>
          <a:bodyPr/>
          <a:lstStyle/>
          <a:p>
            <a:fld id="{EAA5A715-69DA-3241-93D7-2CB358A2695B}" type="slidenum">
              <a:rPr lang="en-BD" smtClean="0"/>
              <a:t>‹#›</a:t>
            </a:fld>
            <a:endParaRPr lang="en-BD"/>
          </a:p>
        </p:txBody>
      </p:sp>
    </p:spTree>
    <p:extLst>
      <p:ext uri="{BB962C8B-B14F-4D97-AF65-F5344CB8AC3E}">
        <p14:creationId xmlns:p14="http://schemas.microsoft.com/office/powerpoint/2010/main" val="166266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7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72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spTree>
    <p:extLst>
      <p:ext uri="{BB962C8B-B14F-4D97-AF65-F5344CB8AC3E}">
        <p14:creationId xmlns:p14="http://schemas.microsoft.com/office/powerpoint/2010/main" val="1244093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83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75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76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58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spTree>
    <p:extLst>
      <p:ext uri="{BB962C8B-B14F-4D97-AF65-F5344CB8AC3E}">
        <p14:creationId xmlns:p14="http://schemas.microsoft.com/office/powerpoint/2010/main" val="299024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F48D4-CBE9-4242-80E8-6704B5FB3454}" type="datetimeFigureOut">
              <a:rPr lang="en-BD" smtClean="0"/>
              <a:t>09/04/2022</a:t>
            </a:fld>
            <a:endParaRPr lang="en-BD"/>
          </a:p>
        </p:txBody>
      </p:sp>
      <p:sp>
        <p:nvSpPr>
          <p:cNvPr id="5" name="Footer Placeholder 4"/>
          <p:cNvSpPr>
            <a:spLocks noGrp="1"/>
          </p:cNvSpPr>
          <p:nvPr>
            <p:ph type="ftr" sz="quarter" idx="11"/>
          </p:nvPr>
        </p:nvSpPr>
        <p:spPr/>
        <p:txBody>
          <a:bodyPr/>
          <a:lstStyle/>
          <a:p>
            <a:endParaRPr lang="en-BD"/>
          </a:p>
        </p:txBody>
      </p:sp>
      <p:sp>
        <p:nvSpPr>
          <p:cNvPr id="6" name="Slide Number Placeholder 5"/>
          <p:cNvSpPr>
            <a:spLocks noGrp="1"/>
          </p:cNvSpPr>
          <p:nvPr>
            <p:ph type="sldNum" sz="quarter" idx="12"/>
          </p:nvPr>
        </p:nvSpPr>
        <p:spPr/>
        <p:txBody>
          <a:bodyPr/>
          <a:lstStyle/>
          <a:p>
            <a:fld id="{EAA5A715-69DA-3241-93D7-2CB358A2695B}" type="slidenum">
              <a:rPr lang="en-BD" smtClean="0"/>
              <a:t>‹#›</a:t>
            </a:fld>
            <a:endParaRPr lang="en-B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3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FF48D4-CBE9-4242-80E8-6704B5FB3454}" type="datetimeFigureOut">
              <a:rPr lang="en-BD" smtClean="0"/>
              <a:t>09/04/2022</a:t>
            </a:fld>
            <a:endParaRPr lang="en-BD"/>
          </a:p>
        </p:txBody>
      </p:sp>
      <p:sp>
        <p:nvSpPr>
          <p:cNvPr id="6" name="Footer Placeholder 5"/>
          <p:cNvSpPr>
            <a:spLocks noGrp="1"/>
          </p:cNvSpPr>
          <p:nvPr>
            <p:ph type="ftr" sz="quarter" idx="11"/>
          </p:nvPr>
        </p:nvSpPr>
        <p:spPr/>
        <p:txBody>
          <a:bodyPr/>
          <a:lstStyle/>
          <a:p>
            <a:endParaRPr lang="en-BD"/>
          </a:p>
        </p:txBody>
      </p:sp>
      <p:sp>
        <p:nvSpPr>
          <p:cNvPr id="7" name="Slide Number Placeholder 6"/>
          <p:cNvSpPr>
            <a:spLocks noGrp="1"/>
          </p:cNvSpPr>
          <p:nvPr>
            <p:ph type="sldNum" sz="quarter" idx="12"/>
          </p:nvPr>
        </p:nvSpPr>
        <p:spPr/>
        <p:txBody>
          <a:bodyPr/>
          <a:lstStyle/>
          <a:p>
            <a:fld id="{EAA5A715-69DA-3241-93D7-2CB358A2695B}" type="slidenum">
              <a:rPr lang="en-BD" smtClean="0"/>
              <a:t>‹#›</a:t>
            </a:fld>
            <a:endParaRPr lang="en-BD"/>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2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FF48D4-CBE9-4242-80E8-6704B5FB3454}" type="datetimeFigureOut">
              <a:rPr lang="en-BD" smtClean="0"/>
              <a:t>09/04/2022</a:t>
            </a:fld>
            <a:endParaRPr lang="en-BD"/>
          </a:p>
        </p:txBody>
      </p:sp>
      <p:sp>
        <p:nvSpPr>
          <p:cNvPr id="8" name="Footer Placeholder 7"/>
          <p:cNvSpPr>
            <a:spLocks noGrp="1"/>
          </p:cNvSpPr>
          <p:nvPr>
            <p:ph type="ftr" sz="quarter" idx="11"/>
          </p:nvPr>
        </p:nvSpPr>
        <p:spPr/>
        <p:txBody>
          <a:bodyPr/>
          <a:lstStyle/>
          <a:p>
            <a:endParaRPr lang="en-BD"/>
          </a:p>
        </p:txBody>
      </p:sp>
      <p:sp>
        <p:nvSpPr>
          <p:cNvPr id="9" name="Slide Number Placeholder 8"/>
          <p:cNvSpPr>
            <a:spLocks noGrp="1"/>
          </p:cNvSpPr>
          <p:nvPr>
            <p:ph type="sldNum" sz="quarter" idx="12"/>
          </p:nvPr>
        </p:nvSpPr>
        <p:spPr/>
        <p:txBody>
          <a:bodyPr/>
          <a:lstStyle/>
          <a:p>
            <a:fld id="{EAA5A715-69DA-3241-93D7-2CB358A2695B}" type="slidenum">
              <a:rPr lang="en-BD" smtClean="0"/>
              <a:t>‹#›</a:t>
            </a:fld>
            <a:endParaRPr lang="en-B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43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FF48D4-CBE9-4242-80E8-6704B5FB3454}" type="datetimeFigureOut">
              <a:rPr lang="en-BD" smtClean="0"/>
              <a:t>09/04/2022</a:t>
            </a:fld>
            <a:endParaRPr lang="en-BD"/>
          </a:p>
        </p:txBody>
      </p:sp>
      <p:sp>
        <p:nvSpPr>
          <p:cNvPr id="4" name="Footer Placeholder 3"/>
          <p:cNvSpPr>
            <a:spLocks noGrp="1"/>
          </p:cNvSpPr>
          <p:nvPr>
            <p:ph type="ftr" sz="quarter" idx="11"/>
          </p:nvPr>
        </p:nvSpPr>
        <p:spPr/>
        <p:txBody>
          <a:bodyPr/>
          <a:lstStyle/>
          <a:p>
            <a:endParaRPr lang="en-BD"/>
          </a:p>
        </p:txBody>
      </p:sp>
      <p:sp>
        <p:nvSpPr>
          <p:cNvPr id="5" name="Slide Number Placeholder 4"/>
          <p:cNvSpPr>
            <a:spLocks noGrp="1"/>
          </p:cNvSpPr>
          <p:nvPr>
            <p:ph type="sldNum" sz="quarter" idx="12"/>
          </p:nvPr>
        </p:nvSpPr>
        <p:spPr/>
        <p:txBody>
          <a:bodyPr/>
          <a:lstStyle/>
          <a:p>
            <a:fld id="{EAA5A715-69DA-3241-93D7-2CB358A2695B}" type="slidenum">
              <a:rPr lang="en-BD" smtClean="0"/>
              <a:t>‹#›</a:t>
            </a:fld>
            <a:endParaRPr lang="en-B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8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F48D4-CBE9-4242-80E8-6704B5FB3454}" type="datetimeFigureOut">
              <a:rPr lang="en-BD" smtClean="0"/>
              <a:t>09/04/2022</a:t>
            </a:fld>
            <a:endParaRPr lang="en-BD"/>
          </a:p>
        </p:txBody>
      </p:sp>
      <p:sp>
        <p:nvSpPr>
          <p:cNvPr id="3" name="Footer Placeholder 2"/>
          <p:cNvSpPr>
            <a:spLocks noGrp="1"/>
          </p:cNvSpPr>
          <p:nvPr>
            <p:ph type="ftr" sz="quarter" idx="11"/>
          </p:nvPr>
        </p:nvSpPr>
        <p:spPr/>
        <p:txBody>
          <a:bodyPr/>
          <a:lstStyle/>
          <a:p>
            <a:endParaRPr lang="en-BD"/>
          </a:p>
        </p:txBody>
      </p:sp>
      <p:sp>
        <p:nvSpPr>
          <p:cNvPr id="4" name="Slide Number Placeholder 3"/>
          <p:cNvSpPr>
            <a:spLocks noGrp="1"/>
          </p:cNvSpPr>
          <p:nvPr>
            <p:ph type="sldNum" sz="quarter" idx="12"/>
          </p:nvPr>
        </p:nvSpPr>
        <p:spPr/>
        <p:txBody>
          <a:bodyPr/>
          <a:lstStyle/>
          <a:p>
            <a:fld id="{EAA5A715-69DA-3241-93D7-2CB358A2695B}" type="slidenum">
              <a:rPr lang="en-BD" smtClean="0"/>
              <a:t>‹#›</a:t>
            </a:fld>
            <a:endParaRPr lang="en-BD"/>
          </a:p>
        </p:txBody>
      </p:sp>
    </p:spTree>
    <p:extLst>
      <p:ext uri="{BB962C8B-B14F-4D97-AF65-F5344CB8AC3E}">
        <p14:creationId xmlns:p14="http://schemas.microsoft.com/office/powerpoint/2010/main" val="422119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F48D4-CBE9-4242-80E8-6704B5FB3454}" type="datetimeFigureOut">
              <a:rPr lang="en-BD" smtClean="0"/>
              <a:t>09/04/2022</a:t>
            </a:fld>
            <a:endParaRPr lang="en-BD"/>
          </a:p>
        </p:txBody>
      </p:sp>
      <p:sp>
        <p:nvSpPr>
          <p:cNvPr id="6" name="Footer Placeholder 5"/>
          <p:cNvSpPr>
            <a:spLocks noGrp="1"/>
          </p:cNvSpPr>
          <p:nvPr>
            <p:ph type="ftr" sz="quarter" idx="11"/>
          </p:nvPr>
        </p:nvSpPr>
        <p:spPr/>
        <p:txBody>
          <a:bodyPr/>
          <a:lstStyle/>
          <a:p>
            <a:endParaRPr lang="en-BD"/>
          </a:p>
        </p:txBody>
      </p:sp>
      <p:sp>
        <p:nvSpPr>
          <p:cNvPr id="7" name="Slide Number Placeholder 6"/>
          <p:cNvSpPr>
            <a:spLocks noGrp="1"/>
          </p:cNvSpPr>
          <p:nvPr>
            <p:ph type="sldNum" sz="quarter" idx="12"/>
          </p:nvPr>
        </p:nvSpPr>
        <p:spPr/>
        <p:txBody>
          <a:bodyPr/>
          <a:lstStyle/>
          <a:p>
            <a:fld id="{EAA5A715-69DA-3241-93D7-2CB358A2695B}" type="slidenum">
              <a:rPr lang="en-BD" smtClean="0"/>
              <a:t>‹#›</a:t>
            </a:fld>
            <a:endParaRPr lang="en-B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32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FF48D4-CBE9-4242-80E8-6704B5FB3454}" type="datetimeFigureOut">
              <a:rPr lang="en-BD" smtClean="0"/>
              <a:t>09/04/2022</a:t>
            </a:fld>
            <a:endParaRPr lang="en-BD"/>
          </a:p>
        </p:txBody>
      </p:sp>
      <p:sp>
        <p:nvSpPr>
          <p:cNvPr id="6" name="Footer Placeholder 5"/>
          <p:cNvSpPr>
            <a:spLocks noGrp="1"/>
          </p:cNvSpPr>
          <p:nvPr>
            <p:ph type="ftr" sz="quarter" idx="11"/>
          </p:nvPr>
        </p:nvSpPr>
        <p:spPr/>
        <p:txBody>
          <a:bodyPr/>
          <a:lstStyle/>
          <a:p>
            <a:endParaRPr lang="en-BD"/>
          </a:p>
        </p:txBody>
      </p:sp>
      <p:sp>
        <p:nvSpPr>
          <p:cNvPr id="7" name="Slide Number Placeholder 6"/>
          <p:cNvSpPr>
            <a:spLocks noGrp="1"/>
          </p:cNvSpPr>
          <p:nvPr>
            <p:ph type="sldNum" sz="quarter" idx="12"/>
          </p:nvPr>
        </p:nvSpPr>
        <p:spPr/>
        <p:txBody>
          <a:bodyPr/>
          <a:lstStyle/>
          <a:p>
            <a:fld id="{EAA5A715-69DA-3241-93D7-2CB358A2695B}" type="slidenum">
              <a:rPr lang="en-BD" smtClean="0"/>
              <a:t>‹#›</a:t>
            </a:fld>
            <a:endParaRPr lang="en-BD"/>
          </a:p>
        </p:txBody>
      </p:sp>
    </p:spTree>
    <p:extLst>
      <p:ext uri="{BB962C8B-B14F-4D97-AF65-F5344CB8AC3E}">
        <p14:creationId xmlns:p14="http://schemas.microsoft.com/office/powerpoint/2010/main" val="76370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FF48D4-CBE9-4242-80E8-6704B5FB3454}" type="datetimeFigureOut">
              <a:rPr lang="en-BD" smtClean="0"/>
              <a:t>09/04/2022</a:t>
            </a:fld>
            <a:endParaRPr lang="en-B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B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A5A715-69DA-3241-93D7-2CB358A2695B}" type="slidenum">
              <a:rPr lang="en-BD" smtClean="0"/>
              <a:t>‹#›</a:t>
            </a:fld>
            <a:endParaRPr lang="en-BD"/>
          </a:p>
        </p:txBody>
      </p:sp>
    </p:spTree>
    <p:extLst>
      <p:ext uri="{BB962C8B-B14F-4D97-AF65-F5344CB8AC3E}">
        <p14:creationId xmlns:p14="http://schemas.microsoft.com/office/powerpoint/2010/main" val="437771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3E56-2E8B-E30A-65D8-453BDA8596D2}"/>
              </a:ext>
            </a:extLst>
          </p:cNvPr>
          <p:cNvSpPr>
            <a:spLocks noGrp="1"/>
          </p:cNvSpPr>
          <p:nvPr>
            <p:ph type="ctrTitle"/>
          </p:nvPr>
        </p:nvSpPr>
        <p:spPr/>
        <p:txBody>
          <a:bodyPr/>
          <a:lstStyle/>
          <a:p>
            <a:r>
              <a:rPr lang="en-GB" dirty="0"/>
              <a:t>Amendment </a:t>
            </a:r>
            <a:br>
              <a:rPr lang="en-GB" dirty="0"/>
            </a:br>
            <a:endParaRPr lang="en-BD" dirty="0"/>
          </a:p>
        </p:txBody>
      </p:sp>
      <p:sp>
        <p:nvSpPr>
          <p:cNvPr id="3" name="Subtitle 2">
            <a:extLst>
              <a:ext uri="{FF2B5EF4-FFF2-40B4-BE49-F238E27FC236}">
                <a16:creationId xmlns:a16="http://schemas.microsoft.com/office/drawing/2014/main" id="{3690E574-57FD-536C-1E84-BC8FF6B4D18B}"/>
              </a:ext>
            </a:extLst>
          </p:cNvPr>
          <p:cNvSpPr>
            <a:spLocks noGrp="1"/>
          </p:cNvSpPr>
          <p:nvPr>
            <p:ph type="subTitle" idx="1"/>
          </p:nvPr>
        </p:nvSpPr>
        <p:spPr/>
        <p:txBody>
          <a:bodyPr/>
          <a:lstStyle/>
          <a:p>
            <a:r>
              <a:rPr lang="en-GB" dirty="0"/>
              <a:t>Bangladesh constitution </a:t>
            </a:r>
            <a:endParaRPr lang="en-BD" dirty="0"/>
          </a:p>
        </p:txBody>
      </p:sp>
      <p:pic>
        <p:nvPicPr>
          <p:cNvPr id="5" name="Picture 4">
            <a:extLst>
              <a:ext uri="{FF2B5EF4-FFF2-40B4-BE49-F238E27FC236}">
                <a16:creationId xmlns:a16="http://schemas.microsoft.com/office/drawing/2014/main" id="{07F7F697-D607-A2CD-2D60-20438C354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237" y="1533377"/>
            <a:ext cx="7526215" cy="38967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302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F4F8-97C2-4A45-6AB6-91BA7F912384}"/>
              </a:ext>
            </a:extLst>
          </p:cNvPr>
          <p:cNvSpPr>
            <a:spLocks noGrp="1"/>
          </p:cNvSpPr>
          <p:nvPr>
            <p:ph type="title"/>
          </p:nvPr>
        </p:nvSpPr>
        <p:spPr/>
        <p:txBody>
          <a:bodyPr/>
          <a:lstStyle/>
          <a:p>
            <a:r>
              <a:rPr lang="en-GB" dirty="0"/>
              <a:t>(First Amendment)</a:t>
            </a:r>
            <a:endParaRPr lang="en-BD" dirty="0"/>
          </a:p>
        </p:txBody>
      </p:sp>
      <p:sp>
        <p:nvSpPr>
          <p:cNvPr id="3" name="Content Placeholder 2">
            <a:extLst>
              <a:ext uri="{FF2B5EF4-FFF2-40B4-BE49-F238E27FC236}">
                <a16:creationId xmlns:a16="http://schemas.microsoft.com/office/drawing/2014/main" id="{3AFF2030-1B5D-398B-9FB4-1AAEDD2889B1}"/>
              </a:ext>
            </a:extLst>
          </p:cNvPr>
          <p:cNvSpPr>
            <a:spLocks noGrp="1"/>
          </p:cNvSpPr>
          <p:nvPr>
            <p:ph idx="1"/>
          </p:nvPr>
        </p:nvSpPr>
        <p:spPr>
          <a:xfrm>
            <a:off x="590843" y="2532185"/>
            <a:ext cx="10874326" cy="3685735"/>
          </a:xfrm>
        </p:spPr>
        <p:txBody>
          <a:bodyPr>
            <a:normAutofit fontScale="92500" lnSpcReduction="10000"/>
          </a:bodyPr>
          <a:lstStyle/>
          <a:p>
            <a:r>
              <a:rPr lang="en-GB" b="1" dirty="0"/>
              <a:t>The Constitution (First Amendment) Act, 1973 was passed to facilitate the trial for genocide crimes, crime against humanity:</a:t>
            </a:r>
          </a:p>
          <a:p>
            <a:r>
              <a:rPr lang="en-GB" dirty="0"/>
              <a:t>Our Constitution was amended in 1973 for the first time. It inserted two provisions. </a:t>
            </a:r>
          </a:p>
          <a:p>
            <a:pPr>
              <a:buFont typeface="Wingdings" panose="05000000000000000000" pitchFamily="2" charset="2"/>
              <a:buChar char="ü"/>
            </a:pPr>
            <a:r>
              <a:rPr lang="en-GB" dirty="0"/>
              <a:t>One is sub-article (3) in article 47 </a:t>
            </a:r>
          </a:p>
          <a:p>
            <a:pPr>
              <a:buFont typeface="Wingdings" panose="05000000000000000000" pitchFamily="2" charset="2"/>
              <a:buChar char="ü"/>
            </a:pPr>
            <a:r>
              <a:rPr lang="en-GB" dirty="0"/>
              <a:t>and the other is article 47A. </a:t>
            </a:r>
          </a:p>
          <a:p>
            <a:pPr lvl="1" algn="just"/>
            <a:r>
              <a:rPr lang="en-GB" dirty="0"/>
              <a:t>Article 47, Sub-article (3) states that no law nor any provision thereof providing for detention, prosecution or punishment of any person, who is a member of any armed force or defence or auxiliary forces or </a:t>
            </a:r>
            <a:r>
              <a:rPr lang="en-GB" u="sng" dirty="0"/>
              <a:t>who is a prisoner of war, for genocide, crimes against humanity or war crimes and other crimes under international law</a:t>
            </a:r>
            <a:r>
              <a:rPr lang="en-GB" dirty="0"/>
              <a:t> shall be deemed void or unlawful on the ground that such law or provision of any such law is inconsistent with, or repugnant to, any of the provision of this Constitution. </a:t>
            </a:r>
            <a:endParaRPr lang="en-BD" dirty="0"/>
          </a:p>
        </p:txBody>
      </p:sp>
    </p:spTree>
    <p:extLst>
      <p:ext uri="{BB962C8B-B14F-4D97-AF65-F5344CB8AC3E}">
        <p14:creationId xmlns:p14="http://schemas.microsoft.com/office/powerpoint/2010/main" val="125749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483C-7619-B467-895F-2AED4A25D12A}"/>
              </a:ext>
            </a:extLst>
          </p:cNvPr>
          <p:cNvSpPr>
            <a:spLocks noGrp="1"/>
          </p:cNvSpPr>
          <p:nvPr>
            <p:ph type="title"/>
          </p:nvPr>
        </p:nvSpPr>
        <p:spPr/>
        <p:txBody>
          <a:bodyPr/>
          <a:lstStyle/>
          <a:p>
            <a:endParaRPr lang="en-BD"/>
          </a:p>
        </p:txBody>
      </p:sp>
      <p:sp>
        <p:nvSpPr>
          <p:cNvPr id="3" name="Content Placeholder 2">
            <a:extLst>
              <a:ext uri="{FF2B5EF4-FFF2-40B4-BE49-F238E27FC236}">
                <a16:creationId xmlns:a16="http://schemas.microsoft.com/office/drawing/2014/main" id="{409DC5DB-2430-2709-FCFD-6492D8367064}"/>
              </a:ext>
            </a:extLst>
          </p:cNvPr>
          <p:cNvSpPr>
            <a:spLocks noGrp="1"/>
          </p:cNvSpPr>
          <p:nvPr>
            <p:ph idx="1"/>
          </p:nvPr>
        </p:nvSpPr>
        <p:spPr>
          <a:xfrm>
            <a:off x="534572" y="2556931"/>
            <a:ext cx="10916529" cy="3689123"/>
          </a:xfrm>
        </p:spPr>
        <p:txBody>
          <a:bodyPr>
            <a:normAutofit fontScale="92500" lnSpcReduction="10000"/>
          </a:bodyPr>
          <a:lstStyle/>
          <a:p>
            <a:pPr algn="just"/>
            <a:r>
              <a:rPr lang="en-GB" sz="2000" dirty="0">
                <a:latin typeface="Times New Roman" panose="02020603050405020304" pitchFamily="18" charset="0"/>
                <a:cs typeface="Times New Roman" panose="02020603050405020304" pitchFamily="18" charset="0"/>
              </a:rPr>
              <a:t>This provision was inserted to facilitate the trial, conviction and punishment of prisoner of war and persons who committed war crime, genocide, crimes against humanity during the war of 1971. </a:t>
            </a:r>
          </a:p>
          <a:p>
            <a:pPr algn="just"/>
            <a:r>
              <a:rPr lang="en-GB" sz="2000" dirty="0">
                <a:latin typeface="Times New Roman" panose="02020603050405020304" pitchFamily="18" charset="0"/>
                <a:cs typeface="Times New Roman" panose="02020603050405020304" pitchFamily="18" charset="0"/>
              </a:rPr>
              <a:t>But, </a:t>
            </a:r>
            <a:r>
              <a:rPr lang="en-GB" sz="2000" u="sng" dirty="0">
                <a:latin typeface="Times New Roman" panose="02020603050405020304" pitchFamily="18" charset="0"/>
                <a:cs typeface="Times New Roman" panose="02020603050405020304" pitchFamily="18" charset="0"/>
              </a:rPr>
              <a:t>sub-article (2) of article 35 </a:t>
            </a:r>
            <a:r>
              <a:rPr lang="en-GB" sz="2000" dirty="0">
                <a:latin typeface="Times New Roman" panose="02020603050405020304" pitchFamily="18" charset="0"/>
                <a:cs typeface="Times New Roman" panose="02020603050405020304" pitchFamily="18" charset="0"/>
              </a:rPr>
              <a:t>was an obstacle to enact such a law to try offences which were not so offences during their commission during 1971 in Bangladesh. The same</a:t>
            </a:r>
            <a:r>
              <a:rPr lang="en-GB" sz="2000" u="sng" dirty="0">
                <a:latin typeface="Times New Roman" panose="02020603050405020304" pitchFamily="18" charset="0"/>
                <a:cs typeface="Times New Roman" panose="02020603050405020304" pitchFamily="18" charset="0"/>
              </a:rPr>
              <a:t> Amendment Act of 1973 also removed this obstacle by inserting Article 47A</a:t>
            </a:r>
            <a:r>
              <a:rPr lang="en-GB" sz="2000" dirty="0">
                <a:latin typeface="Times New Roman" panose="02020603050405020304" pitchFamily="18" charset="0"/>
                <a:cs typeface="Times New Roman" panose="02020603050405020304" pitchFamily="18" charset="0"/>
              </a:rPr>
              <a:t>. </a:t>
            </a:r>
          </a:p>
          <a:p>
            <a:pPr algn="just"/>
            <a:r>
              <a:rPr lang="en-GB" sz="2000" dirty="0">
                <a:latin typeface="Times New Roman" panose="02020603050405020304" pitchFamily="18" charset="0"/>
                <a:cs typeface="Times New Roman" panose="02020603050405020304" pitchFamily="18" charset="0"/>
              </a:rPr>
              <a:t>“It provided that an accused under a law passed pursuant to article 47(3) shall not be entitled to the benefit of article 35(1) and he shall not have the right to a speedy and public trial by an independent and impartial court or Tribunal established by law. Article 44 of the Constitution is not applicable to such accused persons. His right to move to the Supreme Court for any of the remedies under this Constitution is also taken away”.</a:t>
            </a:r>
          </a:p>
          <a:p>
            <a:pPr algn="just"/>
            <a:r>
              <a:rPr lang="en-GB" sz="2000" dirty="0">
                <a:latin typeface="Times New Roman" panose="02020603050405020304" pitchFamily="18" charset="0"/>
                <a:cs typeface="Times New Roman" panose="02020603050405020304" pitchFamily="18" charset="0"/>
              </a:rPr>
              <a:t>So, the first amendment Act was passed to facilitate the trial for genocide crimes, crimes against humanity or war crimes.</a:t>
            </a:r>
            <a:endParaRPr lang="en-B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00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9EEC-5ADD-B220-50A3-32E509D6FF4F}"/>
              </a:ext>
            </a:extLst>
          </p:cNvPr>
          <p:cNvSpPr>
            <a:spLocks noGrp="1"/>
          </p:cNvSpPr>
          <p:nvPr>
            <p:ph type="title"/>
          </p:nvPr>
        </p:nvSpPr>
        <p:spPr/>
        <p:txBody>
          <a:bodyPr/>
          <a:lstStyle/>
          <a:p>
            <a:endParaRPr lang="en-BD" dirty="0"/>
          </a:p>
        </p:txBody>
      </p:sp>
      <p:sp>
        <p:nvSpPr>
          <p:cNvPr id="3" name="Content Placeholder 2">
            <a:extLst>
              <a:ext uri="{FF2B5EF4-FFF2-40B4-BE49-F238E27FC236}">
                <a16:creationId xmlns:a16="http://schemas.microsoft.com/office/drawing/2014/main" id="{58F38F00-846B-2B01-C913-DC7522900BBE}"/>
              </a:ext>
            </a:extLst>
          </p:cNvPr>
          <p:cNvSpPr>
            <a:spLocks noGrp="1"/>
          </p:cNvSpPr>
          <p:nvPr>
            <p:ph idx="1"/>
          </p:nvPr>
        </p:nvSpPr>
        <p:spPr/>
        <p:txBody>
          <a:bodyPr/>
          <a:lstStyle/>
          <a:p>
            <a:pPr marL="0" indent="0">
              <a:buNone/>
            </a:pPr>
            <a:r>
              <a:rPr lang="en-US" dirty="0"/>
              <a:t>Please complete your BLC Task. </a:t>
            </a:r>
          </a:p>
          <a:p>
            <a:pPr marL="0" indent="0">
              <a:buNone/>
            </a:pPr>
            <a:endParaRPr lang="en-US" dirty="0"/>
          </a:p>
          <a:p>
            <a:pPr marL="0" indent="0">
              <a:buNone/>
            </a:pPr>
            <a:r>
              <a:rPr lang="en-US" dirty="0"/>
              <a:t>                                          </a:t>
            </a:r>
            <a:r>
              <a:rPr lang="en-US" sz="6600" u="sng" dirty="0"/>
              <a:t>Thank you </a:t>
            </a:r>
            <a:endParaRPr lang="en-BD" sz="6600" u="sng" dirty="0"/>
          </a:p>
        </p:txBody>
      </p:sp>
    </p:spTree>
    <p:extLst>
      <p:ext uri="{BB962C8B-B14F-4D97-AF65-F5344CB8AC3E}">
        <p14:creationId xmlns:p14="http://schemas.microsoft.com/office/powerpoint/2010/main" val="60007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C773-B285-9D0C-89F3-FAC12AAC021F}"/>
              </a:ext>
            </a:extLst>
          </p:cNvPr>
          <p:cNvSpPr>
            <a:spLocks noGrp="1"/>
          </p:cNvSpPr>
          <p:nvPr>
            <p:ph type="title"/>
          </p:nvPr>
        </p:nvSpPr>
        <p:spPr/>
        <p:txBody>
          <a:bodyPr/>
          <a:lstStyle/>
          <a:p>
            <a:r>
              <a:rPr lang="en-US" dirty="0"/>
              <a:t>Amendment </a:t>
            </a:r>
          </a:p>
        </p:txBody>
      </p:sp>
      <p:sp>
        <p:nvSpPr>
          <p:cNvPr id="3" name="Content Placeholder 2">
            <a:extLst>
              <a:ext uri="{FF2B5EF4-FFF2-40B4-BE49-F238E27FC236}">
                <a16:creationId xmlns:a16="http://schemas.microsoft.com/office/drawing/2014/main" id="{5038E150-5EA8-BE1C-2E92-6D0E31B22B08}"/>
              </a:ext>
            </a:extLst>
          </p:cNvPr>
          <p:cNvSpPr>
            <a:spLocks noGrp="1"/>
          </p:cNvSpPr>
          <p:nvPr>
            <p:ph idx="1"/>
          </p:nvPr>
        </p:nvSpPr>
        <p:spPr/>
        <p:txBody>
          <a:bodyPr>
            <a:normAutofit lnSpcReduction="10000"/>
          </a:bodyPr>
          <a:lstStyle/>
          <a:p>
            <a:pPr algn="just"/>
            <a:r>
              <a:rPr lang="en-US" b="1" u="sng" dirty="0">
                <a:solidFill>
                  <a:schemeClr val="tx1"/>
                </a:solidFill>
              </a:rPr>
              <a:t>Amendment</a:t>
            </a:r>
            <a:r>
              <a:rPr lang="en-US" dirty="0"/>
              <a:t> means “the process of altering or amending a law or document (such as a constitution) by parliamentary or constitutional procedure”.</a:t>
            </a:r>
          </a:p>
          <a:p>
            <a:pPr algn="just"/>
            <a:r>
              <a:rPr lang="en-US" dirty="0"/>
              <a:t>An amendment is a formal or official change made to a law, contract, constitution, or other legal document. It is based on the verb to amend, which means to change for better. Amendments can add, remove, or update parts of these agreements. They are often used when it is better to change the document than to write a new one. Only the legislative branch is involved in the amendment process.</a:t>
            </a:r>
          </a:p>
        </p:txBody>
      </p:sp>
    </p:spTree>
    <p:extLst>
      <p:ext uri="{BB962C8B-B14F-4D97-AF65-F5344CB8AC3E}">
        <p14:creationId xmlns:p14="http://schemas.microsoft.com/office/powerpoint/2010/main" val="359029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AA23-6D5F-7633-9042-71CDC63B4053}"/>
              </a:ext>
            </a:extLst>
          </p:cNvPr>
          <p:cNvSpPr>
            <a:spLocks noGrp="1"/>
          </p:cNvSpPr>
          <p:nvPr>
            <p:ph type="title"/>
          </p:nvPr>
        </p:nvSpPr>
        <p:spPr/>
        <p:txBody>
          <a:bodyPr>
            <a:normAutofit fontScale="90000"/>
          </a:bodyPr>
          <a:lstStyle/>
          <a:p>
            <a:r>
              <a:rPr lang="en-GB" dirty="0"/>
              <a:t>Purposes for the amendment to the Constitution’</a:t>
            </a:r>
          </a:p>
        </p:txBody>
      </p:sp>
      <p:sp>
        <p:nvSpPr>
          <p:cNvPr id="3" name="Content Placeholder 2">
            <a:extLst>
              <a:ext uri="{FF2B5EF4-FFF2-40B4-BE49-F238E27FC236}">
                <a16:creationId xmlns:a16="http://schemas.microsoft.com/office/drawing/2014/main" id="{00B58938-C46F-366D-79A5-E0EFA5372E0D}"/>
              </a:ext>
            </a:extLst>
          </p:cNvPr>
          <p:cNvSpPr>
            <a:spLocks noGrp="1"/>
          </p:cNvSpPr>
          <p:nvPr>
            <p:ph idx="1"/>
          </p:nvPr>
        </p:nvSpPr>
        <p:spPr>
          <a:xfrm>
            <a:off x="548640" y="2391508"/>
            <a:ext cx="11099409" cy="3882683"/>
          </a:xfrm>
        </p:spPr>
        <p:txBody>
          <a:bodyPr>
            <a:normAutofit lnSpcReduction="10000"/>
          </a:bodyPr>
          <a:lstStyle/>
          <a:p>
            <a:r>
              <a:rPr lang="en-GB" b="1" u="sng" dirty="0"/>
              <a:t>Article 142(a) </a:t>
            </a:r>
            <a:r>
              <a:rPr lang="en-GB" dirty="0"/>
              <a:t>describes </a:t>
            </a:r>
            <a:r>
              <a:rPr lang="en-GB" b="1" i="1" u="sng" dirty="0"/>
              <a:t>four purposes </a:t>
            </a:r>
            <a:r>
              <a:rPr lang="en-GB" dirty="0"/>
              <a:t>for which an amendment to the Constitution can be made.</a:t>
            </a:r>
          </a:p>
          <a:p>
            <a:r>
              <a:rPr lang="en-GB" dirty="0"/>
              <a:t> The purposes are-</a:t>
            </a:r>
          </a:p>
          <a:p>
            <a:r>
              <a:rPr lang="en-GB" b="1" dirty="0"/>
              <a:t>1) Addition- </a:t>
            </a:r>
            <a:r>
              <a:rPr lang="en-GB" dirty="0"/>
              <a:t>the Constitution can be amended to add a provision to the Constitution.</a:t>
            </a:r>
          </a:p>
          <a:p>
            <a:r>
              <a:rPr lang="en-GB" dirty="0"/>
              <a:t>2) </a:t>
            </a:r>
            <a:r>
              <a:rPr lang="en-GB" b="1" dirty="0"/>
              <a:t>Alteration</a:t>
            </a:r>
            <a:r>
              <a:rPr lang="en-GB" dirty="0"/>
              <a:t>-an amendment to the Constitution can be made for the purpose of altering a provision of the Constitution,</a:t>
            </a:r>
          </a:p>
          <a:p>
            <a:r>
              <a:rPr lang="en-GB" dirty="0"/>
              <a:t>3) </a:t>
            </a:r>
            <a:r>
              <a:rPr lang="en-GB" b="1" dirty="0"/>
              <a:t>Substitution</a:t>
            </a:r>
            <a:r>
              <a:rPr lang="en-GB" dirty="0"/>
              <a:t>- an amendment to the Constitution can be made for the purpose of substituting a new provision for the existing one. </a:t>
            </a:r>
            <a:r>
              <a:rPr lang="en-GB" b="1" i="1" u="sng" dirty="0"/>
              <a:t>For example</a:t>
            </a:r>
            <a:r>
              <a:rPr lang="en-GB" dirty="0"/>
              <a:t>- </a:t>
            </a:r>
            <a:r>
              <a:rPr lang="en-GB" u="sng" dirty="0"/>
              <a:t>Article 96 </a:t>
            </a:r>
            <a:r>
              <a:rPr lang="en-GB" dirty="0"/>
              <a:t>inserted by the </a:t>
            </a:r>
            <a:r>
              <a:rPr lang="en-GB" b="1" u="sng" dirty="0"/>
              <a:t>5th amendment </a:t>
            </a:r>
            <a:r>
              <a:rPr lang="en-GB" dirty="0"/>
              <a:t>was substituted by new </a:t>
            </a:r>
            <a:r>
              <a:rPr lang="en-GB" b="1" u="sng" dirty="0"/>
              <a:t>article 96 of 15th amendment</a:t>
            </a:r>
            <a:r>
              <a:rPr lang="en-GB" dirty="0"/>
              <a:t>.•</a:t>
            </a:r>
          </a:p>
        </p:txBody>
      </p:sp>
    </p:spTree>
    <p:extLst>
      <p:ext uri="{BB962C8B-B14F-4D97-AF65-F5344CB8AC3E}">
        <p14:creationId xmlns:p14="http://schemas.microsoft.com/office/powerpoint/2010/main" val="178064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C71-1FA7-DFAA-0A46-9A7FA0DD81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30BB12-ECFB-5F5A-4E5D-DEC18279B121}"/>
              </a:ext>
            </a:extLst>
          </p:cNvPr>
          <p:cNvSpPr>
            <a:spLocks noGrp="1"/>
          </p:cNvSpPr>
          <p:nvPr>
            <p:ph idx="1"/>
          </p:nvPr>
        </p:nvSpPr>
        <p:spPr/>
        <p:txBody>
          <a:bodyPr/>
          <a:lstStyle/>
          <a:p>
            <a:r>
              <a:rPr lang="en-US" b="1" u="sng" dirty="0"/>
              <a:t>4) Repeal- </a:t>
            </a:r>
            <a:r>
              <a:rPr lang="en-US" dirty="0"/>
              <a:t>an amendment is brought for the purpose of repealing a provision of the Constitution. </a:t>
            </a:r>
          </a:p>
          <a:p>
            <a:r>
              <a:rPr lang="en-US" b="1" i="1" dirty="0"/>
              <a:t>For example</a:t>
            </a:r>
            <a:r>
              <a:rPr lang="en-US" dirty="0"/>
              <a:t>, Laws Continuance Enforcement Order, 1971 was repealed by article 151(a) of the Constitution.</a:t>
            </a:r>
          </a:p>
          <a:p>
            <a:endParaRPr lang="en-US" dirty="0"/>
          </a:p>
        </p:txBody>
      </p:sp>
    </p:spTree>
    <p:extLst>
      <p:ext uri="{BB962C8B-B14F-4D97-AF65-F5344CB8AC3E}">
        <p14:creationId xmlns:p14="http://schemas.microsoft.com/office/powerpoint/2010/main" val="404204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247C-499B-245A-7485-E0E052751AF9}"/>
              </a:ext>
            </a:extLst>
          </p:cNvPr>
          <p:cNvSpPr>
            <a:spLocks noGrp="1"/>
          </p:cNvSpPr>
          <p:nvPr>
            <p:ph type="title"/>
          </p:nvPr>
        </p:nvSpPr>
        <p:spPr>
          <a:xfrm>
            <a:off x="1295402" y="982133"/>
            <a:ext cx="9601196" cy="1015480"/>
          </a:xfrm>
        </p:spPr>
        <p:txBody>
          <a:bodyPr>
            <a:normAutofit/>
          </a:bodyPr>
          <a:lstStyle/>
          <a:p>
            <a:r>
              <a:rPr lang="en-GB" sz="3200" b="1" u="sng" dirty="0"/>
              <a:t>Procedure of amendment of the Constitution</a:t>
            </a:r>
            <a:endParaRPr lang="en-BD" sz="3200" b="1" u="sng" dirty="0"/>
          </a:p>
        </p:txBody>
      </p:sp>
      <p:sp>
        <p:nvSpPr>
          <p:cNvPr id="3" name="Content Placeholder 2">
            <a:extLst>
              <a:ext uri="{FF2B5EF4-FFF2-40B4-BE49-F238E27FC236}">
                <a16:creationId xmlns:a16="http://schemas.microsoft.com/office/drawing/2014/main" id="{8A488979-8F61-7481-0F03-4DC2666CB38C}"/>
              </a:ext>
            </a:extLst>
          </p:cNvPr>
          <p:cNvSpPr>
            <a:spLocks noGrp="1"/>
          </p:cNvSpPr>
          <p:nvPr>
            <p:ph idx="1"/>
          </p:nvPr>
        </p:nvSpPr>
        <p:spPr>
          <a:xfrm>
            <a:off x="787791" y="2556932"/>
            <a:ext cx="10108806" cy="3562514"/>
          </a:xfrm>
        </p:spPr>
        <p:txBody>
          <a:bodyPr>
            <a:normAutofit fontScale="92500" lnSpcReduction="10000"/>
          </a:bodyPr>
          <a:lstStyle/>
          <a:p>
            <a:r>
              <a:rPr lang="en-GB" b="1" dirty="0"/>
              <a:t>Article 142 </a:t>
            </a:r>
            <a:r>
              <a:rPr lang="en-GB" dirty="0"/>
              <a:t>of the Constitution describes the procedure of amendment of the Constitution. It is thus- </a:t>
            </a:r>
          </a:p>
          <a:p>
            <a:r>
              <a:rPr lang="en-GB" dirty="0"/>
              <a:t>1. </a:t>
            </a:r>
            <a:r>
              <a:rPr lang="en-GB" b="1" dirty="0"/>
              <a:t>Introduction of Bill: </a:t>
            </a:r>
          </a:p>
          <a:p>
            <a:r>
              <a:rPr lang="en-GB" dirty="0"/>
              <a:t>A Bill is to be introduced at first,</a:t>
            </a:r>
          </a:p>
          <a:p>
            <a:r>
              <a:rPr lang="en-GB" dirty="0"/>
              <a:t>2. </a:t>
            </a:r>
            <a:r>
              <a:rPr lang="en-GB" b="1" dirty="0"/>
              <a:t>Long title : </a:t>
            </a:r>
          </a:p>
          <a:p>
            <a:r>
              <a:rPr lang="en-GB" b="1" dirty="0"/>
              <a:t>A </a:t>
            </a:r>
            <a:r>
              <a:rPr lang="en-GB" dirty="0"/>
              <a:t>Bill for an amendment must contain a long title at the top of the Bill expressly stating that it will amend a provision of the Constitution. For example, the Constitution (Sixteenth Amendment) Act, 2014 stated in its long title- "</a:t>
            </a:r>
            <a:r>
              <a:rPr lang="en-GB" b="1" i="1" dirty="0"/>
              <a:t>An Act further to amend Article 96 of the Constitution of the People's Republic of Bangladesh</a:t>
            </a:r>
            <a:r>
              <a:rPr lang="en-GB" b="1" dirty="0"/>
              <a:t>”</a:t>
            </a:r>
            <a:endParaRPr lang="en-BD" b="1" dirty="0"/>
          </a:p>
        </p:txBody>
      </p:sp>
    </p:spTree>
    <p:extLst>
      <p:ext uri="{BB962C8B-B14F-4D97-AF65-F5344CB8AC3E}">
        <p14:creationId xmlns:p14="http://schemas.microsoft.com/office/powerpoint/2010/main" val="66943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71FF-BA2B-F59B-63AF-49E091DC9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9A3DA1-3433-9611-44D7-EA62308904D8}"/>
              </a:ext>
            </a:extLst>
          </p:cNvPr>
          <p:cNvSpPr>
            <a:spLocks noGrp="1"/>
          </p:cNvSpPr>
          <p:nvPr>
            <p:ph idx="1"/>
          </p:nvPr>
        </p:nvSpPr>
        <p:spPr/>
        <p:txBody>
          <a:bodyPr>
            <a:normAutofit lnSpcReduction="10000"/>
          </a:bodyPr>
          <a:lstStyle/>
          <a:p>
            <a:r>
              <a:rPr lang="en-US" b="1" i="1" u="sng" dirty="0"/>
              <a:t>3. Two-thirds votes:</a:t>
            </a:r>
          </a:p>
          <a:p>
            <a:r>
              <a:rPr lang="en-US" dirty="0"/>
              <a:t>At least two thirds of the total number of members of Parliament shall vote for the amendment.</a:t>
            </a:r>
          </a:p>
          <a:p>
            <a:r>
              <a:rPr lang="en-US" b="1" u="sng" dirty="0"/>
              <a:t>4. Assent:</a:t>
            </a:r>
          </a:p>
          <a:p>
            <a:r>
              <a:rPr lang="en-US" dirty="0"/>
              <a:t>When a Bill passed as aforesaid is presented to the </a:t>
            </a:r>
            <a:r>
              <a:rPr lang="en-US" b="1" u="sng" dirty="0"/>
              <a:t>President</a:t>
            </a:r>
            <a:r>
              <a:rPr lang="en-US" dirty="0"/>
              <a:t> for his assent, he shall assent to the Bill within the </a:t>
            </a:r>
            <a:r>
              <a:rPr lang="en-US" b="1" dirty="0"/>
              <a:t>period of seven days </a:t>
            </a:r>
            <a:r>
              <a:rPr lang="en-US" dirty="0"/>
              <a:t>after the Bill is presented to him. If he fails to give assent, he shall be deemed to have assented to it on the expiration of seven days.</a:t>
            </a:r>
          </a:p>
        </p:txBody>
      </p:sp>
    </p:spTree>
    <p:extLst>
      <p:ext uri="{BB962C8B-B14F-4D97-AF65-F5344CB8AC3E}">
        <p14:creationId xmlns:p14="http://schemas.microsoft.com/office/powerpoint/2010/main" val="426244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5841-7E0F-AC75-09C9-7B4E0C1395B5}"/>
              </a:ext>
            </a:extLst>
          </p:cNvPr>
          <p:cNvSpPr>
            <a:spLocks noGrp="1"/>
          </p:cNvSpPr>
          <p:nvPr>
            <p:ph type="title"/>
          </p:nvPr>
        </p:nvSpPr>
        <p:spPr/>
        <p:txBody>
          <a:bodyPr>
            <a:normAutofit/>
          </a:bodyPr>
          <a:lstStyle/>
          <a:p>
            <a:r>
              <a:rPr lang="en-US" sz="3200" dirty="0"/>
              <a:t>Limits of the power of the Parliament in amending'</a:t>
            </a:r>
            <a:endParaRPr lang="en-BD" sz="3200" dirty="0"/>
          </a:p>
        </p:txBody>
      </p:sp>
      <p:sp>
        <p:nvSpPr>
          <p:cNvPr id="3" name="Content Placeholder 2">
            <a:extLst>
              <a:ext uri="{FF2B5EF4-FFF2-40B4-BE49-F238E27FC236}">
                <a16:creationId xmlns:a16="http://schemas.microsoft.com/office/drawing/2014/main" id="{BF9E27B4-1F28-0230-47DF-40DC68FDB0BA}"/>
              </a:ext>
            </a:extLst>
          </p:cNvPr>
          <p:cNvSpPr>
            <a:spLocks noGrp="1"/>
          </p:cNvSpPr>
          <p:nvPr>
            <p:ph idx="1"/>
          </p:nvPr>
        </p:nvSpPr>
        <p:spPr>
          <a:xfrm>
            <a:off x="661182" y="2461846"/>
            <a:ext cx="10832123" cy="3685736"/>
          </a:xfrm>
        </p:spPr>
        <p:txBody>
          <a:bodyPr>
            <a:normAutofit fontScale="92500" lnSpcReduction="10000"/>
          </a:bodyPr>
          <a:lstStyle/>
          <a:p>
            <a:pPr algn="just"/>
            <a:r>
              <a:rPr lang="en-GB" dirty="0"/>
              <a:t>The judgment of the Appellate Division in the </a:t>
            </a:r>
            <a:r>
              <a:rPr lang="en-GB" b="1" u="sng" dirty="0"/>
              <a:t>six amendment case </a:t>
            </a:r>
            <a:r>
              <a:rPr lang="en-GB" dirty="0"/>
              <a:t>examined Parliament's power to amend the Constitution as mentioned below- </a:t>
            </a:r>
          </a:p>
          <a:p>
            <a:pPr marL="0" indent="0" algn="just">
              <a:buNone/>
            </a:pPr>
            <a:r>
              <a:rPr lang="en-GB" dirty="0"/>
              <a:t>“Para no. 193 states that it (amendment) is to be carried out in accordance with the procedure prescribed in article 142 of the Constitution and by no other means, in no other manner and by no one else. </a:t>
            </a:r>
          </a:p>
          <a:p>
            <a:pPr marL="0" indent="0" algn="just">
              <a:buNone/>
            </a:pPr>
            <a:r>
              <a:rPr lang="en-GB" dirty="0"/>
              <a:t>“In para no. 195,  it was held that the Parliament though may amend the Constitution under article 142 but cannot make the Constitution subservient to any other Proclamations etc. (or any other instrument) or cannot disgrace it in any manner since the Constitution is the embodiment and solemn expression of the will of the people. It, by amendment of the Constitution, </a:t>
            </a:r>
            <a:r>
              <a:rPr lang="en-GB" b="1" i="1" u="sng" dirty="0"/>
              <a:t>cannot legitimize any illegitimate activity</a:t>
            </a:r>
            <a:r>
              <a:rPr lang="en-GB" dirty="0"/>
              <a:t>.</a:t>
            </a:r>
            <a:endParaRPr lang="en-BD" dirty="0"/>
          </a:p>
        </p:txBody>
      </p:sp>
    </p:spTree>
    <p:extLst>
      <p:ext uri="{BB962C8B-B14F-4D97-AF65-F5344CB8AC3E}">
        <p14:creationId xmlns:p14="http://schemas.microsoft.com/office/powerpoint/2010/main" val="419848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12C1-9757-3593-C98F-489E9C605591}"/>
              </a:ext>
            </a:extLst>
          </p:cNvPr>
          <p:cNvSpPr>
            <a:spLocks noGrp="1"/>
          </p:cNvSpPr>
          <p:nvPr>
            <p:ph type="title"/>
          </p:nvPr>
        </p:nvSpPr>
        <p:spPr>
          <a:xfrm>
            <a:off x="1295402" y="982133"/>
            <a:ext cx="9601196" cy="846668"/>
          </a:xfrm>
        </p:spPr>
        <p:txBody>
          <a:bodyPr/>
          <a:lstStyle/>
          <a:p>
            <a:r>
              <a:rPr lang="en-US" dirty="0"/>
              <a:t>Continue.. </a:t>
            </a:r>
            <a:endParaRPr lang="en-BD" dirty="0"/>
          </a:p>
        </p:txBody>
      </p:sp>
      <p:sp>
        <p:nvSpPr>
          <p:cNvPr id="3" name="Content Placeholder 2">
            <a:extLst>
              <a:ext uri="{FF2B5EF4-FFF2-40B4-BE49-F238E27FC236}">
                <a16:creationId xmlns:a16="http://schemas.microsoft.com/office/drawing/2014/main" id="{757C323D-FD36-04BF-EC37-324CBC298CAD}"/>
              </a:ext>
            </a:extLst>
          </p:cNvPr>
          <p:cNvSpPr>
            <a:spLocks noGrp="1"/>
          </p:cNvSpPr>
          <p:nvPr>
            <p:ph idx="1"/>
          </p:nvPr>
        </p:nvSpPr>
        <p:spPr/>
        <p:txBody>
          <a:bodyPr>
            <a:normAutofit fontScale="92500" lnSpcReduction="10000"/>
          </a:bodyPr>
          <a:lstStyle/>
          <a:p>
            <a:r>
              <a:rPr lang="en-GB" dirty="0"/>
              <a:t>In para no. 725 of the </a:t>
            </a:r>
            <a:r>
              <a:rPr lang="en-GB" b="1" i="1" u="sng" dirty="0"/>
              <a:t>16' amendment case </a:t>
            </a:r>
            <a:r>
              <a:rPr lang="en-GB" dirty="0"/>
              <a:t>judgment, his Lordship </a:t>
            </a:r>
            <a:r>
              <a:rPr lang="en-GB" i="1" dirty="0"/>
              <a:t>Hasan </a:t>
            </a:r>
            <a:r>
              <a:rPr lang="en-GB" i="1" dirty="0" err="1"/>
              <a:t>Foez</a:t>
            </a:r>
            <a:r>
              <a:rPr lang="en-GB" i="1" dirty="0"/>
              <a:t> Siddique </a:t>
            </a:r>
            <a:r>
              <a:rPr lang="en-GB" dirty="0"/>
              <a:t>held that from article 7B of the Constitution it appears that </a:t>
            </a:r>
            <a:r>
              <a:rPr lang="en-GB" b="1" dirty="0"/>
              <a:t>the provisions of article 7B itself</a:t>
            </a:r>
            <a:r>
              <a:rPr lang="en-GB" dirty="0"/>
              <a:t>, the other provisions mentioned therein, particularly, the basic structures of the Constitution are not amendable. </a:t>
            </a:r>
          </a:p>
          <a:p>
            <a:r>
              <a:rPr lang="en-GB" dirty="0"/>
              <a:t>That is, the validity of a constitutional amendment depends as to whether such amendment is within constitutional limitation provided in article </a:t>
            </a:r>
            <a:r>
              <a:rPr lang="en-GB" b="1" dirty="0">
                <a:solidFill>
                  <a:schemeClr val="tx1"/>
                </a:solidFill>
              </a:rPr>
              <a:t>7B of the Constitution</a:t>
            </a:r>
            <a:r>
              <a:rPr lang="en-GB" dirty="0"/>
              <a:t>. The Parliament itself restricted its amending power by the 15th Amendment of the Constitution. The Legislature, in present position of our Constitution, cannot transgress such limitation imposed by the Parliament providing article 7B.</a:t>
            </a:r>
            <a:endParaRPr lang="en-BD" dirty="0"/>
          </a:p>
        </p:txBody>
      </p:sp>
    </p:spTree>
    <p:extLst>
      <p:ext uri="{BB962C8B-B14F-4D97-AF65-F5344CB8AC3E}">
        <p14:creationId xmlns:p14="http://schemas.microsoft.com/office/powerpoint/2010/main" val="255663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9ECB-D9E7-82A8-754C-285138AA5525}"/>
              </a:ext>
            </a:extLst>
          </p:cNvPr>
          <p:cNvSpPr>
            <a:spLocks noGrp="1"/>
          </p:cNvSpPr>
          <p:nvPr>
            <p:ph type="title"/>
          </p:nvPr>
        </p:nvSpPr>
        <p:spPr>
          <a:xfrm>
            <a:off x="1295402" y="982132"/>
            <a:ext cx="9601196" cy="1001413"/>
          </a:xfrm>
        </p:spPr>
        <p:txBody>
          <a:bodyPr/>
          <a:lstStyle/>
          <a:p>
            <a:r>
              <a:rPr lang="en-GB" dirty="0"/>
              <a:t>How many Amendment Acts?</a:t>
            </a:r>
            <a:endParaRPr lang="en-BD" dirty="0"/>
          </a:p>
        </p:txBody>
      </p:sp>
      <p:sp>
        <p:nvSpPr>
          <p:cNvPr id="3" name="Content Placeholder 2">
            <a:extLst>
              <a:ext uri="{FF2B5EF4-FFF2-40B4-BE49-F238E27FC236}">
                <a16:creationId xmlns:a16="http://schemas.microsoft.com/office/drawing/2014/main" id="{C68D23A9-2C33-AF32-D00F-79CE7EAC53F8}"/>
              </a:ext>
            </a:extLst>
          </p:cNvPr>
          <p:cNvSpPr>
            <a:spLocks noGrp="1"/>
          </p:cNvSpPr>
          <p:nvPr>
            <p:ph idx="1"/>
          </p:nvPr>
        </p:nvSpPr>
        <p:spPr>
          <a:xfrm>
            <a:off x="675249" y="2096087"/>
            <a:ext cx="11000935" cy="4206240"/>
          </a:xfrm>
        </p:spPr>
        <p:txBody>
          <a:bodyPr>
            <a:normAutofit fontScale="92500" lnSpcReduction="20000"/>
          </a:bodyPr>
          <a:lstStyle/>
          <a:p>
            <a:r>
              <a:rPr lang="en-GB" dirty="0"/>
              <a:t>17 (seventeen) amendment Acts have been enacted till now.</a:t>
            </a:r>
          </a:p>
          <a:p>
            <a:r>
              <a:rPr lang="en-GB" dirty="0"/>
              <a:t> The first amendment Act was enacted in 1973 and the Seventeenth Amendment Act of the Constitution was enacted in 2018. </a:t>
            </a:r>
          </a:p>
          <a:p>
            <a:r>
              <a:rPr lang="en-GB" b="1" u="sng" dirty="0">
                <a:solidFill>
                  <a:schemeClr val="tx1"/>
                </a:solidFill>
              </a:rPr>
              <a:t>Two Amendment Acts:</a:t>
            </a:r>
          </a:p>
          <a:p>
            <a:r>
              <a:rPr lang="en-GB" dirty="0" err="1"/>
              <a:t>i</a:t>
            </a:r>
            <a:r>
              <a:rPr lang="en-GB" dirty="0"/>
              <a:t>) The Constitution </a:t>
            </a:r>
            <a:r>
              <a:rPr lang="en-GB" b="1" i="1" dirty="0"/>
              <a:t>(sixteenth Amendment) Act, 2014  </a:t>
            </a:r>
            <a:r>
              <a:rPr lang="en-GB" dirty="0"/>
              <a:t>was enacted to amend article 96 of the Constitution. In this Act, provisions relating to </a:t>
            </a:r>
            <a:r>
              <a:rPr lang="en-GB" u="sng" dirty="0"/>
              <a:t>the Supreme Judicial Council were substituted </a:t>
            </a:r>
            <a:r>
              <a:rPr lang="en-GB" dirty="0"/>
              <a:t>by new provisions of removal of the Supreme Court Judges. According to this Act, a judge of the Supreme Court shall be removed from his office by </a:t>
            </a:r>
            <a:r>
              <a:rPr lang="en-GB" u="sng" dirty="0"/>
              <a:t>an order of the President </a:t>
            </a:r>
            <a:r>
              <a:rPr lang="en-GB" dirty="0"/>
              <a:t>passed pursuant to a resolution of Parliament supported by a majority not less than two-thirds of the total number of members of Parliament, on the ground of proved misbehaviour or incapacity of a Judge. </a:t>
            </a:r>
          </a:p>
          <a:p>
            <a:r>
              <a:rPr lang="en-GB" dirty="0"/>
              <a:t>In The Constitution (seventeenth Amendment) Act, 2018 was enacted to extend the tenure of </a:t>
            </a:r>
            <a:r>
              <a:rPr lang="en-GB" u="sng" dirty="0"/>
              <a:t>50 reserved seats for another 25 years</a:t>
            </a:r>
            <a:r>
              <a:rPr lang="en-GB" dirty="0"/>
              <a:t>. It is the latest amendment Act of the Constitution of Bangladesh.</a:t>
            </a:r>
            <a:endParaRPr lang="en-BD" dirty="0"/>
          </a:p>
        </p:txBody>
      </p:sp>
    </p:spTree>
    <p:extLst>
      <p:ext uri="{BB962C8B-B14F-4D97-AF65-F5344CB8AC3E}">
        <p14:creationId xmlns:p14="http://schemas.microsoft.com/office/powerpoint/2010/main" val="3115272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TotalTime>
  <Words>1261</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Garamond</vt:lpstr>
      <vt:lpstr>Times New Roman</vt:lpstr>
      <vt:lpstr>Wingdings</vt:lpstr>
      <vt:lpstr>Organic</vt:lpstr>
      <vt:lpstr>Amendment  </vt:lpstr>
      <vt:lpstr>Amendment </vt:lpstr>
      <vt:lpstr>Purposes for the amendment to the Constitution’</vt:lpstr>
      <vt:lpstr>PowerPoint Presentation</vt:lpstr>
      <vt:lpstr>Procedure of amendment of the Constitution</vt:lpstr>
      <vt:lpstr>PowerPoint Presentation</vt:lpstr>
      <vt:lpstr>Limits of the power of the Parliament in amending'</vt:lpstr>
      <vt:lpstr>Continue.. </vt:lpstr>
      <vt:lpstr>How many Amendment Acts?</vt:lpstr>
      <vt:lpstr>(First Amendment)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dc:title>
  <dc:creator>Amrin Akter</dc:creator>
  <cp:lastModifiedBy>DIU</cp:lastModifiedBy>
  <cp:revision>6</cp:revision>
  <dcterms:created xsi:type="dcterms:W3CDTF">2022-09-04T01:06:57Z</dcterms:created>
  <dcterms:modified xsi:type="dcterms:W3CDTF">2022-09-04T03:46:11Z</dcterms:modified>
</cp:coreProperties>
</file>