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323" r:id="rId2"/>
    <p:sldId id="324" r:id="rId3"/>
    <p:sldId id="325" r:id="rId4"/>
    <p:sldId id="326" r:id="rId5"/>
    <p:sldId id="327" r:id="rId6"/>
    <p:sldId id="328" r:id="rId7"/>
    <p:sldId id="313" r:id="rId8"/>
    <p:sldId id="286" r:id="rId9"/>
    <p:sldId id="293" r:id="rId10"/>
    <p:sldId id="294" r:id="rId11"/>
    <p:sldId id="314" r:id="rId12"/>
    <p:sldId id="295" r:id="rId13"/>
    <p:sldId id="290" r:id="rId14"/>
    <p:sldId id="292" r:id="rId15"/>
    <p:sldId id="287" r:id="rId16"/>
    <p:sldId id="288" r:id="rId17"/>
    <p:sldId id="289" r:id="rId18"/>
    <p:sldId id="285" r:id="rId19"/>
    <p:sldId id="296" r:id="rId20"/>
    <p:sldId id="302" r:id="rId21"/>
    <p:sldId id="303" r:id="rId22"/>
    <p:sldId id="298" r:id="rId23"/>
    <p:sldId id="299" r:id="rId24"/>
    <p:sldId id="315" r:id="rId25"/>
    <p:sldId id="300" r:id="rId26"/>
    <p:sldId id="301" r:id="rId27"/>
    <p:sldId id="297" r:id="rId28"/>
    <p:sldId id="316" r:id="rId29"/>
    <p:sldId id="304" r:id="rId30"/>
    <p:sldId id="306" r:id="rId31"/>
    <p:sldId id="317" r:id="rId32"/>
    <p:sldId id="311" r:id="rId33"/>
    <p:sldId id="308" r:id="rId34"/>
    <p:sldId id="309" r:id="rId35"/>
    <p:sldId id="312" r:id="rId36"/>
    <p:sldId id="307" r:id="rId37"/>
    <p:sldId id="305" r:id="rId38"/>
    <p:sldId id="318" r:id="rId39"/>
    <p:sldId id="310" r:id="rId40"/>
    <p:sldId id="320" r:id="rId41"/>
    <p:sldId id="321" r:id="rId42"/>
    <p:sldId id="322" r:id="rId43"/>
    <p:sldId id="319" r:id="rId44"/>
    <p:sldId id="28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0C488E-6870-40DB-B78A-FE2F1F88A454}" type="datetimeFigureOut">
              <a:rPr lang="en-US" smtClean="0"/>
              <a:t>19-Apr-23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568AF-14AE-477A-8CAB-5EAF3CF4B5F1}" type="slidenum">
              <a:rPr lang="en-US" smtClean="0"/>
              <a:t>‹#›</a:t>
            </a:fld>
            <a:endParaRPr lang="en-US"/>
          </a:p>
        </p:txBody>
      </p:sp>
    </p:spTree>
    <p:extLst>
      <p:ext uri="{BB962C8B-B14F-4D97-AF65-F5344CB8AC3E}">
        <p14:creationId xmlns:p14="http://schemas.microsoft.com/office/powerpoint/2010/main" val="62095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0C488E-6870-40DB-B78A-FE2F1F88A454}" type="datetimeFigureOut">
              <a:rPr lang="en-US" smtClean="0"/>
              <a:t>19-Apr-23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568AF-14AE-477A-8CAB-5EAF3CF4B5F1}" type="slidenum">
              <a:rPr lang="en-US" smtClean="0"/>
              <a:t>‹#›</a:t>
            </a:fld>
            <a:endParaRPr lang="en-US"/>
          </a:p>
        </p:txBody>
      </p:sp>
    </p:spTree>
    <p:extLst>
      <p:ext uri="{BB962C8B-B14F-4D97-AF65-F5344CB8AC3E}">
        <p14:creationId xmlns:p14="http://schemas.microsoft.com/office/powerpoint/2010/main" val="87463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0C488E-6870-40DB-B78A-FE2F1F88A454}" type="datetimeFigureOut">
              <a:rPr lang="en-US" smtClean="0"/>
              <a:t>19-Apr-23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568AF-14AE-477A-8CAB-5EAF3CF4B5F1}" type="slidenum">
              <a:rPr lang="en-US" smtClean="0"/>
              <a:t>‹#›</a:t>
            </a:fld>
            <a:endParaRPr lang="en-US"/>
          </a:p>
        </p:txBody>
      </p:sp>
    </p:spTree>
    <p:extLst>
      <p:ext uri="{BB962C8B-B14F-4D97-AF65-F5344CB8AC3E}">
        <p14:creationId xmlns:p14="http://schemas.microsoft.com/office/powerpoint/2010/main" val="39092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0C488E-6870-40DB-B78A-FE2F1F88A454}" type="datetimeFigureOut">
              <a:rPr lang="en-US" smtClean="0"/>
              <a:t>19-Apr-23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568AF-14AE-477A-8CAB-5EAF3CF4B5F1}" type="slidenum">
              <a:rPr lang="en-US" smtClean="0"/>
              <a:t>‹#›</a:t>
            </a:fld>
            <a:endParaRPr lang="en-US"/>
          </a:p>
        </p:txBody>
      </p:sp>
    </p:spTree>
    <p:extLst>
      <p:ext uri="{BB962C8B-B14F-4D97-AF65-F5344CB8AC3E}">
        <p14:creationId xmlns:p14="http://schemas.microsoft.com/office/powerpoint/2010/main" val="365104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0C488E-6870-40DB-B78A-FE2F1F88A454}" type="datetimeFigureOut">
              <a:rPr lang="en-US" smtClean="0"/>
              <a:t>19-Apr-23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568AF-14AE-477A-8CAB-5EAF3CF4B5F1}" type="slidenum">
              <a:rPr lang="en-US" smtClean="0"/>
              <a:t>‹#›</a:t>
            </a:fld>
            <a:endParaRPr lang="en-US"/>
          </a:p>
        </p:txBody>
      </p:sp>
    </p:spTree>
    <p:extLst>
      <p:ext uri="{BB962C8B-B14F-4D97-AF65-F5344CB8AC3E}">
        <p14:creationId xmlns:p14="http://schemas.microsoft.com/office/powerpoint/2010/main" val="128929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0C488E-6870-40DB-B78A-FE2F1F88A454}" type="datetimeFigureOut">
              <a:rPr lang="en-US" smtClean="0"/>
              <a:t>19-Apr-23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568AF-14AE-477A-8CAB-5EAF3CF4B5F1}" type="slidenum">
              <a:rPr lang="en-US" smtClean="0"/>
              <a:t>‹#›</a:t>
            </a:fld>
            <a:endParaRPr lang="en-US"/>
          </a:p>
        </p:txBody>
      </p:sp>
    </p:spTree>
    <p:extLst>
      <p:ext uri="{BB962C8B-B14F-4D97-AF65-F5344CB8AC3E}">
        <p14:creationId xmlns:p14="http://schemas.microsoft.com/office/powerpoint/2010/main" val="306526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0C488E-6870-40DB-B78A-FE2F1F88A454}" type="datetimeFigureOut">
              <a:rPr lang="en-US" smtClean="0"/>
              <a:t>19-Apr-23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568AF-14AE-477A-8CAB-5EAF3CF4B5F1}" type="slidenum">
              <a:rPr lang="en-US" smtClean="0"/>
              <a:t>‹#›</a:t>
            </a:fld>
            <a:endParaRPr lang="en-US"/>
          </a:p>
        </p:txBody>
      </p:sp>
    </p:spTree>
    <p:extLst>
      <p:ext uri="{BB962C8B-B14F-4D97-AF65-F5344CB8AC3E}">
        <p14:creationId xmlns:p14="http://schemas.microsoft.com/office/powerpoint/2010/main" val="141518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0C488E-6870-40DB-B78A-FE2F1F88A454}" type="datetimeFigureOut">
              <a:rPr lang="en-US" smtClean="0"/>
              <a:t>19-Apr-23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568AF-14AE-477A-8CAB-5EAF3CF4B5F1}" type="slidenum">
              <a:rPr lang="en-US" smtClean="0"/>
              <a:t>‹#›</a:t>
            </a:fld>
            <a:endParaRPr lang="en-US"/>
          </a:p>
        </p:txBody>
      </p:sp>
    </p:spTree>
    <p:extLst>
      <p:ext uri="{BB962C8B-B14F-4D97-AF65-F5344CB8AC3E}">
        <p14:creationId xmlns:p14="http://schemas.microsoft.com/office/powerpoint/2010/main" val="21922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C488E-6870-40DB-B78A-FE2F1F88A454}" type="datetimeFigureOut">
              <a:rPr lang="en-US" smtClean="0"/>
              <a:t>19-Apr-23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568AF-14AE-477A-8CAB-5EAF3CF4B5F1}" type="slidenum">
              <a:rPr lang="en-US" smtClean="0"/>
              <a:t>‹#›</a:t>
            </a:fld>
            <a:endParaRPr lang="en-US"/>
          </a:p>
        </p:txBody>
      </p:sp>
    </p:spTree>
    <p:extLst>
      <p:ext uri="{BB962C8B-B14F-4D97-AF65-F5344CB8AC3E}">
        <p14:creationId xmlns:p14="http://schemas.microsoft.com/office/powerpoint/2010/main" val="266163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C488E-6870-40DB-B78A-FE2F1F88A454}" type="datetimeFigureOut">
              <a:rPr lang="en-US" smtClean="0"/>
              <a:t>19-Apr-23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568AF-14AE-477A-8CAB-5EAF3CF4B5F1}" type="slidenum">
              <a:rPr lang="en-US" smtClean="0"/>
              <a:t>‹#›</a:t>
            </a:fld>
            <a:endParaRPr lang="en-US"/>
          </a:p>
        </p:txBody>
      </p:sp>
    </p:spTree>
    <p:extLst>
      <p:ext uri="{BB962C8B-B14F-4D97-AF65-F5344CB8AC3E}">
        <p14:creationId xmlns:p14="http://schemas.microsoft.com/office/powerpoint/2010/main" val="326180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C488E-6870-40DB-B78A-FE2F1F88A454}" type="datetimeFigureOut">
              <a:rPr lang="en-US" smtClean="0"/>
              <a:t>19-Apr-23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568AF-14AE-477A-8CAB-5EAF3CF4B5F1}" type="slidenum">
              <a:rPr lang="en-US" smtClean="0"/>
              <a:t>‹#›</a:t>
            </a:fld>
            <a:endParaRPr lang="en-US"/>
          </a:p>
        </p:txBody>
      </p:sp>
    </p:spTree>
    <p:extLst>
      <p:ext uri="{BB962C8B-B14F-4D97-AF65-F5344CB8AC3E}">
        <p14:creationId xmlns:p14="http://schemas.microsoft.com/office/powerpoint/2010/main" val="198000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C488E-6870-40DB-B78A-FE2F1F88A454}" type="datetimeFigureOut">
              <a:rPr lang="en-US" smtClean="0"/>
              <a:t>19-Apr-23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568AF-14AE-477A-8CAB-5EAF3CF4B5F1}" type="slidenum">
              <a:rPr lang="en-US" smtClean="0"/>
              <a:t>‹#›</a:t>
            </a:fld>
            <a:endParaRPr lang="en-US"/>
          </a:p>
        </p:txBody>
      </p:sp>
    </p:spTree>
    <p:extLst>
      <p:ext uri="{BB962C8B-B14F-4D97-AF65-F5344CB8AC3E}">
        <p14:creationId xmlns:p14="http://schemas.microsoft.com/office/powerpoint/2010/main" val="399553314"/>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018" y="928256"/>
            <a:ext cx="11028218" cy="5306290"/>
          </a:xfrm>
        </p:spPr>
      </p:pic>
    </p:spTree>
    <p:extLst>
      <p:ext uri="{BB962C8B-B14F-4D97-AF65-F5344CB8AC3E}">
        <p14:creationId xmlns:p14="http://schemas.microsoft.com/office/powerpoint/2010/main" val="44602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Autofit/>
          </a:bodyPr>
          <a:lstStyle/>
          <a:p>
            <a:pPr marL="0" indent="0">
              <a:buNone/>
            </a:pPr>
            <a:r>
              <a:rPr lang="en-US" sz="4800" b="1" dirty="0"/>
              <a:t>Representative Government</a:t>
            </a:r>
          </a:p>
          <a:p>
            <a:pPr marL="0" indent="0">
              <a:buNone/>
            </a:pPr>
            <a:endParaRPr lang="en-US" sz="3600" b="1" dirty="0"/>
          </a:p>
          <a:p>
            <a:pPr marL="0" indent="0">
              <a:buNone/>
            </a:pPr>
            <a:r>
              <a:rPr lang="en-US" sz="3600" b="1" dirty="0"/>
              <a:t>Before laying down the structure of the government, article 7 of the Constitution loudly speaks of representative government. Article 9 speaks about extension of representative character to the sphere of local government and article 11 provides for elected representatives at all levels of administration. Article 59 emphatically requires that the local government in every administrative unit of the Republic shall be entrusted to bodies composed of persons elected in accordance with law. </a:t>
            </a:r>
          </a:p>
        </p:txBody>
      </p:sp>
    </p:spTree>
    <p:extLst>
      <p:ext uri="{BB962C8B-B14F-4D97-AF65-F5344CB8AC3E}">
        <p14:creationId xmlns:p14="http://schemas.microsoft.com/office/powerpoint/2010/main" val="3989429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2138" y="871929"/>
            <a:ext cx="8439834" cy="4928370"/>
          </a:xfrm>
        </p:spPr>
      </p:pic>
    </p:spTree>
    <p:extLst>
      <p:ext uri="{BB962C8B-B14F-4D97-AF65-F5344CB8AC3E}">
        <p14:creationId xmlns:p14="http://schemas.microsoft.com/office/powerpoint/2010/main" val="400057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fontScale="92500" lnSpcReduction="10000"/>
          </a:bodyPr>
          <a:lstStyle/>
          <a:p>
            <a:pPr marL="0" indent="0">
              <a:buNone/>
            </a:pPr>
            <a:r>
              <a:rPr lang="en-US" sz="4800" b="1" dirty="0"/>
              <a:t>Election Commission </a:t>
            </a:r>
          </a:p>
          <a:p>
            <a:pPr marL="0" indent="0">
              <a:buNone/>
            </a:pPr>
            <a:endParaRPr lang="en-US" sz="3600" b="1" dirty="0" smtClean="0"/>
          </a:p>
          <a:p>
            <a:pPr marL="0" indent="0">
              <a:buNone/>
            </a:pPr>
            <a:r>
              <a:rPr lang="en-US" sz="3600" b="1" dirty="0" smtClean="0"/>
              <a:t>Again</a:t>
            </a:r>
            <a:r>
              <a:rPr lang="en-US" sz="3600" b="1" dirty="0"/>
              <a:t>, a representative government becomes meaningless unless free and fair election to reflect the wishes of the people can be ensured. Therefore, the Constitution has entrusted the function of holding election to the Election Commission which has been declared to be independent in discharge of its functions.  To ensure the independence of the Election Commission, it has been provided that the members of the Election Commission shall not be removed from their office except in like manner and on the grounds as a judge of the Supreme Court can be removed.  In Shah </a:t>
            </a:r>
            <a:r>
              <a:rPr lang="en-US" sz="3600" b="1" dirty="0" err="1"/>
              <a:t>Alam</a:t>
            </a:r>
            <a:r>
              <a:rPr lang="en-US" sz="3600" b="1" dirty="0"/>
              <a:t> v. </a:t>
            </a:r>
            <a:r>
              <a:rPr lang="en-US" sz="3600" b="1" dirty="0" err="1"/>
              <a:t>Mujibul</a:t>
            </a:r>
            <a:r>
              <a:rPr lang="en-US" sz="3600" b="1" dirty="0"/>
              <a:t> </a:t>
            </a:r>
            <a:r>
              <a:rPr lang="en-US" sz="3600" b="1" dirty="0" err="1"/>
              <a:t>Haq</a:t>
            </a:r>
            <a:r>
              <a:rPr lang="en-US" sz="3600" b="1" dirty="0"/>
              <a:t>  the Appellate Division held:</a:t>
            </a:r>
          </a:p>
          <a:p>
            <a:pPr marL="0" indent="0">
              <a:buNone/>
            </a:pPr>
            <a:endParaRPr lang="en-US" dirty="0"/>
          </a:p>
        </p:txBody>
      </p:sp>
    </p:spTree>
    <p:extLst>
      <p:ext uri="{BB962C8B-B14F-4D97-AF65-F5344CB8AC3E}">
        <p14:creationId xmlns:p14="http://schemas.microsoft.com/office/powerpoint/2010/main" val="138458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lnSpcReduction="10000"/>
          </a:bodyPr>
          <a:lstStyle/>
          <a:p>
            <a:pPr marL="0" indent="0">
              <a:buNone/>
            </a:pPr>
            <a:r>
              <a:rPr lang="en-US" sz="4000" b="1" dirty="0" smtClean="0"/>
              <a:t>The </a:t>
            </a:r>
            <a:r>
              <a:rPr lang="en-US" sz="4000" b="1" dirty="0"/>
              <a:t>Election Commission has been vested with plenary, supervisory and discretionary jurisdiction to oversee that an election is conducted honestly, justly and fairly and in accordance with the provision of law and in doing so it may pass any order, unless specifically barred, including an order for re-poll, acceptance/consolidation of result, review etc. on the basis of materials before it and the power of judicial review to challenge the order of the Election Commission cannot be invoked except on the very limited ground of total absence of jurisdiction (</a:t>
            </a:r>
            <a:r>
              <a:rPr lang="en-US" sz="4000" b="1" dirty="0" err="1"/>
              <a:t>corum</a:t>
            </a:r>
            <a:r>
              <a:rPr lang="en-US" sz="4000" b="1" dirty="0"/>
              <a:t> non </a:t>
            </a:r>
            <a:r>
              <a:rPr lang="en-US" sz="4000" b="1" dirty="0" err="1"/>
              <a:t>judice</a:t>
            </a:r>
            <a:r>
              <a:rPr lang="en-US" sz="4000" b="1" dirty="0"/>
              <a:t>) or malice in law.</a:t>
            </a:r>
          </a:p>
          <a:p>
            <a:pPr marL="0" indent="0">
              <a:buNone/>
            </a:pPr>
            <a:endParaRPr lang="en-US" dirty="0"/>
          </a:p>
        </p:txBody>
      </p:sp>
    </p:spTree>
    <p:extLst>
      <p:ext uri="{BB962C8B-B14F-4D97-AF65-F5344CB8AC3E}">
        <p14:creationId xmlns:p14="http://schemas.microsoft.com/office/powerpoint/2010/main" val="358703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Autofit/>
          </a:bodyPr>
          <a:lstStyle/>
          <a:p>
            <a:pPr marL="0" indent="0">
              <a:buNone/>
            </a:pPr>
            <a:r>
              <a:rPr lang="en-US" sz="4800" b="1" dirty="0"/>
              <a:t>Government to run in accordance with law</a:t>
            </a:r>
          </a:p>
          <a:p>
            <a:pPr marL="0" indent="0">
              <a:buNone/>
            </a:pPr>
            <a:endParaRPr lang="en-US" sz="3600" b="1" dirty="0"/>
          </a:p>
          <a:p>
            <a:pPr marL="0" indent="0">
              <a:buNone/>
            </a:pPr>
            <a:r>
              <a:rPr lang="en-US" sz="3600" b="1" dirty="0"/>
              <a:t>Besides providing for representative government, the Constitution clearly mandates that all government actions to be taken in accordance with the provisions of the Constitution and laws of the land.  Thus every governmental action must have a legal basis, particularly when such action impinges on the rights or liberty of citizens. Articles 7 and 26 impose limitation on the legislature that no law which is inconsistent with any provision of the Constitution can be passed.</a:t>
            </a:r>
          </a:p>
        </p:txBody>
      </p:sp>
    </p:spTree>
    <p:extLst>
      <p:ext uri="{BB962C8B-B14F-4D97-AF65-F5344CB8AC3E}">
        <p14:creationId xmlns:p14="http://schemas.microsoft.com/office/powerpoint/2010/main" val="342596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a:bodyPr>
          <a:lstStyle/>
          <a:p>
            <a:pPr marL="0" indent="0">
              <a:buNone/>
            </a:pPr>
            <a:r>
              <a:rPr lang="en-US" sz="5400" b="1" dirty="0"/>
              <a:t>Equality before the law</a:t>
            </a:r>
          </a:p>
          <a:p>
            <a:pPr marL="0" indent="0">
              <a:buNone/>
            </a:pPr>
            <a:endParaRPr lang="en-US" sz="4000" b="1" dirty="0"/>
          </a:p>
          <a:p>
            <a:pPr marL="0" indent="0">
              <a:buNone/>
            </a:pPr>
            <a:r>
              <a:rPr lang="en-US" sz="4000" b="1" dirty="0"/>
              <a:t>As regards ‘equality before law’, Article 27 of the Constitution declares that:</a:t>
            </a:r>
          </a:p>
          <a:p>
            <a:pPr marL="0" indent="0">
              <a:buNone/>
            </a:pPr>
            <a:endParaRPr lang="en-US" sz="4000" b="1" dirty="0"/>
          </a:p>
          <a:p>
            <a:pPr marL="0" indent="0">
              <a:buNone/>
            </a:pPr>
            <a:r>
              <a:rPr lang="en-US" sz="4000" b="1" dirty="0"/>
              <a:t>all citizens are equal before the law irrespective of their status and position and any person howsoever high and mighty is amenable to the provisions of law</a:t>
            </a:r>
            <a:r>
              <a:rPr lang="en-US" sz="4000" b="1" dirty="0" smtClean="0"/>
              <a:t>.</a:t>
            </a:r>
            <a:endParaRPr lang="en-US" sz="4000" b="1" dirty="0"/>
          </a:p>
        </p:txBody>
      </p:sp>
    </p:spTree>
    <p:extLst>
      <p:ext uri="{BB962C8B-B14F-4D97-AF65-F5344CB8AC3E}">
        <p14:creationId xmlns:p14="http://schemas.microsoft.com/office/powerpoint/2010/main" val="225977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Autofit/>
          </a:bodyPr>
          <a:lstStyle/>
          <a:p>
            <a:pPr marL="0" indent="0">
              <a:buNone/>
            </a:pPr>
            <a:r>
              <a:rPr lang="en-US" sz="3600" b="1" dirty="0"/>
              <a:t>The Constitution of Bangladesh declares that there will be no discrimination against any citizen on the ground only of race, religion, caste, sex or place of birth in respect of access to places of public entertainment or resort.  All public functionaries are liable to be sued in the courts of law in the country when they infringe the rights and liberty of the individual citizens. The only exception is that of the President of the Republic who cannot be sued for actions taken by him or in his name.  In such case the government can be sued by the individuals and article 146 of the Constitution clearly states the position</a:t>
            </a:r>
            <a:r>
              <a:rPr lang="en-US" sz="3600" b="1" dirty="0" smtClean="0"/>
              <a:t>.</a:t>
            </a:r>
            <a:endParaRPr lang="en-US" sz="3600" b="1" dirty="0"/>
          </a:p>
        </p:txBody>
      </p:sp>
    </p:spTree>
    <p:extLst>
      <p:ext uri="{BB962C8B-B14F-4D97-AF65-F5344CB8AC3E}">
        <p14:creationId xmlns:p14="http://schemas.microsoft.com/office/powerpoint/2010/main" val="2263371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a:bodyPr>
          <a:lstStyle/>
          <a:p>
            <a:pPr marL="0" indent="0">
              <a:buNone/>
            </a:pPr>
            <a:r>
              <a:rPr lang="en-US" sz="4000" b="1" dirty="0"/>
              <a:t>However, it is to be said that equality under the provisions of the Constitution of Bangladesh does not imply mechanical equality or mathematical clarity. Discrimination or classification may be found or permitted in the constitution. However, it may be said that if a law provides any discrimination in </a:t>
            </a:r>
            <a:r>
              <a:rPr lang="en-US" sz="4000" b="1" dirty="0" err="1"/>
              <a:t>favour</a:t>
            </a:r>
            <a:r>
              <a:rPr lang="en-US" sz="4000" b="1" dirty="0"/>
              <a:t> of or against a class, the classification is to be made on a real difference having a clear basis on its subject matter.</a:t>
            </a:r>
          </a:p>
        </p:txBody>
      </p:sp>
    </p:spTree>
    <p:extLst>
      <p:ext uri="{BB962C8B-B14F-4D97-AF65-F5344CB8AC3E}">
        <p14:creationId xmlns:p14="http://schemas.microsoft.com/office/powerpoint/2010/main" val="457822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Autofit/>
          </a:bodyPr>
          <a:lstStyle/>
          <a:p>
            <a:pPr marL="0" indent="0">
              <a:buNone/>
            </a:pPr>
            <a:r>
              <a:rPr lang="en-US" sz="4800" b="1" dirty="0"/>
              <a:t>Equal protection of law</a:t>
            </a:r>
          </a:p>
          <a:p>
            <a:pPr marL="0" indent="0">
              <a:buNone/>
            </a:pPr>
            <a:endParaRPr lang="en-US" sz="3200" b="1" dirty="0"/>
          </a:p>
          <a:p>
            <a:pPr marL="0" indent="0">
              <a:buNone/>
            </a:pPr>
            <a:r>
              <a:rPr lang="en-US" sz="3200" b="1" dirty="0"/>
              <a:t>Article 27 of the Constitution prohibits discriminatory laws and actions by the government and public functionaries. All laws which provide for or permit discriminatory treatment are void in view of the provision of article 26 of the Constitution. Article 27 requires that:</a:t>
            </a:r>
          </a:p>
          <a:p>
            <a:pPr marL="0" indent="0">
              <a:buNone/>
            </a:pPr>
            <a:endParaRPr lang="en-US" sz="3200" b="1" dirty="0"/>
          </a:p>
          <a:p>
            <a:pPr marL="0" indent="0">
              <a:buNone/>
            </a:pPr>
            <a:r>
              <a:rPr lang="en-US" sz="3200" b="1" dirty="0"/>
              <a:t>no person or class of persons shall be denied the same protection of laws which is enjoyed by other person or class of persons in like circumstances in their lives, liberty and pursuit of happiness</a:t>
            </a:r>
          </a:p>
        </p:txBody>
      </p:sp>
    </p:spTree>
    <p:extLst>
      <p:ext uri="{BB962C8B-B14F-4D97-AF65-F5344CB8AC3E}">
        <p14:creationId xmlns:p14="http://schemas.microsoft.com/office/powerpoint/2010/main" val="382688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a:bodyPr>
          <a:lstStyle/>
          <a:p>
            <a:pPr marL="0" indent="0">
              <a:buNone/>
            </a:pPr>
            <a:r>
              <a:rPr lang="en-US" sz="4400" b="1" dirty="0"/>
              <a:t>It is not sufficient to make provisions in law against discriminatory treatment. Sometimes it becomes necessary to enact the provisions like articles 28 and 29 which protected women or children or for the advancement of any backward section of citizens, specially to avoid any plea of discrimination.</a:t>
            </a:r>
          </a:p>
        </p:txBody>
      </p:sp>
    </p:spTree>
    <p:extLst>
      <p:ext uri="{BB962C8B-B14F-4D97-AF65-F5344CB8AC3E}">
        <p14:creationId xmlns:p14="http://schemas.microsoft.com/office/powerpoint/2010/main" val="288835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091" y="290945"/>
            <a:ext cx="11637817" cy="6248400"/>
          </a:xfrm>
        </p:spPr>
      </p:pic>
    </p:spTree>
    <p:extLst>
      <p:ext uri="{BB962C8B-B14F-4D97-AF65-F5344CB8AC3E}">
        <p14:creationId xmlns:p14="http://schemas.microsoft.com/office/powerpoint/2010/main" val="1452931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Autofit/>
          </a:bodyPr>
          <a:lstStyle/>
          <a:p>
            <a:pPr marL="0" indent="0">
              <a:buNone/>
            </a:pPr>
            <a:r>
              <a:rPr lang="en-US" sz="4400" b="1" dirty="0"/>
              <a:t>Treatment in accordance with law</a:t>
            </a:r>
          </a:p>
          <a:p>
            <a:pPr marL="0" indent="0">
              <a:buNone/>
            </a:pPr>
            <a:endParaRPr lang="en-US" sz="3200" b="1" dirty="0"/>
          </a:p>
          <a:p>
            <a:pPr marL="0" indent="0">
              <a:buNone/>
            </a:pPr>
            <a:r>
              <a:rPr lang="en-US" sz="3200" b="1" dirty="0"/>
              <a:t>Rule of law requires that individuals should be dealt with in accordance with law. Article 31 of the Constitution prescribes protection of law as one of the fundamental rights. As regard right to protection of law, the Constitution of Bangladesh provides</a:t>
            </a:r>
            <a:r>
              <a:rPr lang="en-US" sz="3200" b="1" dirty="0" smtClean="0"/>
              <a:t>:</a:t>
            </a:r>
            <a:endParaRPr lang="en-US" sz="3200" b="1" dirty="0"/>
          </a:p>
          <a:p>
            <a:pPr marL="0" indent="0">
              <a:buNone/>
            </a:pPr>
            <a:r>
              <a:rPr lang="en-US" sz="3200" b="1" dirty="0"/>
              <a:t>to enjoy the protection of the law, and to be treated in accordance with law, and only in accordance with law, is the inalienable right of every citizen, wherever he may be, and of every other person for the time being within Bangladesh, and in particular no action detrimental to the life, liberty, body, reputation or property of any person shall be taken except in accordance with law.</a:t>
            </a:r>
          </a:p>
        </p:txBody>
      </p:sp>
    </p:spTree>
    <p:extLst>
      <p:ext uri="{BB962C8B-B14F-4D97-AF65-F5344CB8AC3E}">
        <p14:creationId xmlns:p14="http://schemas.microsoft.com/office/powerpoint/2010/main" val="402019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a:bodyPr>
          <a:lstStyle/>
          <a:p>
            <a:pPr marL="0" indent="0">
              <a:buNone/>
            </a:pPr>
            <a:r>
              <a:rPr lang="en-US" sz="4800" b="1" dirty="0"/>
              <a:t>This article together with other fundamental rights incorporated in Chapter III of the Constitution recognizes the view of the rule of law that law does not mean any law passed by the legislature; such law must not be arbitrary, discriminatory or unreasonable.</a:t>
            </a:r>
          </a:p>
        </p:txBody>
      </p:sp>
    </p:spTree>
    <p:extLst>
      <p:ext uri="{BB962C8B-B14F-4D97-AF65-F5344CB8AC3E}">
        <p14:creationId xmlns:p14="http://schemas.microsoft.com/office/powerpoint/2010/main" val="3924272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lstStyle/>
          <a:p>
            <a:pPr marL="0" indent="0">
              <a:buNone/>
            </a:pPr>
            <a:r>
              <a:rPr lang="en-US" sz="3200" b="1" dirty="0"/>
              <a:t>Even though article 31 emphasizes the qualitative aspect of law, the framers of the Constitution provided in article 32, “No person shall be deprived of life or personal liberty save in accordance with law”. Therefore, article 32 will be strictly scrutinized when it relates to or deals with life or personal liberty. Life within the meaning of articles 31 and 32 means something more than mere animal existence. It comprehends the right to live consistently with human dignity and decency. It brings within its purview a right to live a healthy life and any serious health hazard brings into action the provisions of articles 31 and 32.  The provision of article 32 amounts to a proposition that no person is to take the life of liberty of another person except under a law authorizing him to do so</a:t>
            </a:r>
            <a:r>
              <a:rPr lang="en-US" dirty="0"/>
              <a:t>.</a:t>
            </a:r>
          </a:p>
        </p:txBody>
      </p:sp>
    </p:spTree>
    <p:extLst>
      <p:ext uri="{BB962C8B-B14F-4D97-AF65-F5344CB8AC3E}">
        <p14:creationId xmlns:p14="http://schemas.microsoft.com/office/powerpoint/2010/main" val="3517798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a:bodyPr>
          <a:lstStyle/>
          <a:p>
            <a:pPr marL="0" indent="0">
              <a:buNone/>
            </a:pPr>
            <a:r>
              <a:rPr lang="en-US" sz="5400" b="1" dirty="0"/>
              <a:t>Protection of basic human rights</a:t>
            </a:r>
          </a:p>
          <a:p>
            <a:pPr marL="0" indent="0">
              <a:buNone/>
            </a:pPr>
            <a:endParaRPr lang="en-US" sz="3600" b="1" dirty="0"/>
          </a:p>
          <a:p>
            <a:pPr marL="0" indent="0">
              <a:buNone/>
            </a:pPr>
            <a:r>
              <a:rPr lang="en-US" sz="3600" b="1" dirty="0"/>
              <a:t>Part III of the Constitution have guaranteed 18 fundamental rights and Constitutional arrangement for their effective enforcement has been ensured in articles 44 and 102. We have already dealt with the equality clause and due process clause incorporated in the Constitution. Article 33 provides for safeguards as to arrest and detention, article 34 prohibits forced </a:t>
            </a:r>
            <a:r>
              <a:rPr lang="en-US" sz="3600" b="1" dirty="0" err="1"/>
              <a:t>labour</a:t>
            </a:r>
            <a:r>
              <a:rPr lang="en-US" sz="3600" b="1" dirty="0"/>
              <a:t> and article 35 provides protection in respect of trial and punishment. </a:t>
            </a:r>
          </a:p>
        </p:txBody>
      </p:sp>
    </p:spTree>
    <p:extLst>
      <p:ext uri="{BB962C8B-B14F-4D97-AF65-F5344CB8AC3E}">
        <p14:creationId xmlns:p14="http://schemas.microsoft.com/office/powerpoint/2010/main" val="55283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6826" y="846054"/>
            <a:ext cx="8721950" cy="5130559"/>
          </a:xfrm>
        </p:spPr>
      </p:pic>
    </p:spTree>
    <p:extLst>
      <p:ext uri="{BB962C8B-B14F-4D97-AF65-F5344CB8AC3E}">
        <p14:creationId xmlns:p14="http://schemas.microsoft.com/office/powerpoint/2010/main" val="502603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a:bodyPr>
          <a:lstStyle/>
          <a:p>
            <a:pPr marL="0" indent="0">
              <a:buNone/>
            </a:pPr>
            <a:endParaRPr lang="en-US" sz="4000" b="1" dirty="0" smtClean="0"/>
          </a:p>
          <a:p>
            <a:pPr marL="0" indent="0">
              <a:buNone/>
            </a:pPr>
            <a:r>
              <a:rPr lang="en-US" sz="4000" b="1" dirty="0" smtClean="0"/>
              <a:t>Freedom </a:t>
            </a:r>
            <a:r>
              <a:rPr lang="en-US" sz="4000" b="1" dirty="0"/>
              <a:t>of assembly, association and freedom of thought and conscience and of speech are guaranteed by articles 37, 38 and 39 respectively. Articles 40, 41 and 42 relate to freedom of profession or occupation, freedom of religion and right to property. Article 43 guarantees protection of home and </a:t>
            </a:r>
            <a:r>
              <a:rPr lang="en-US" sz="4000" b="1" dirty="0" smtClean="0"/>
              <a:t>correspondence.</a:t>
            </a:r>
            <a:endParaRPr lang="en-US" sz="4000" b="1" dirty="0"/>
          </a:p>
        </p:txBody>
      </p:sp>
    </p:spTree>
    <p:extLst>
      <p:ext uri="{BB962C8B-B14F-4D97-AF65-F5344CB8AC3E}">
        <p14:creationId xmlns:p14="http://schemas.microsoft.com/office/powerpoint/2010/main" val="499597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a:bodyPr>
          <a:lstStyle/>
          <a:p>
            <a:pPr marL="0" indent="0">
              <a:buNone/>
            </a:pPr>
            <a:r>
              <a:rPr lang="en-US" sz="3600" b="1" dirty="0"/>
              <a:t>On the other hand, article 44 of the Bangladesh Constitution guarantees the right to move the High Court Division in accordance with article 102 for the enforcement of the fundamental rights.</a:t>
            </a:r>
          </a:p>
          <a:p>
            <a:pPr marL="0" indent="0">
              <a:buNone/>
            </a:pPr>
            <a:endParaRPr lang="en-US" sz="3600" b="1" dirty="0"/>
          </a:p>
          <a:p>
            <a:pPr marL="0" indent="0">
              <a:buNone/>
            </a:pPr>
            <a:r>
              <a:rPr lang="en-US" sz="3600" b="1" dirty="0"/>
              <a:t>Moreover, in accordance with Articles 7, 26 and 102(2) of the constitution  the Supreme Court exercises the power of judicial review whereby it can examine the extent and legality of the actions of both the executive and legislative and can declare any of their actions void if they do anything beyond their constitutional limits.</a:t>
            </a:r>
          </a:p>
        </p:txBody>
      </p:sp>
    </p:spTree>
    <p:extLst>
      <p:ext uri="{BB962C8B-B14F-4D97-AF65-F5344CB8AC3E}">
        <p14:creationId xmlns:p14="http://schemas.microsoft.com/office/powerpoint/2010/main" val="2002494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lnSpcReduction="10000"/>
          </a:bodyPr>
          <a:lstStyle/>
          <a:p>
            <a:pPr marL="0" indent="0">
              <a:buNone/>
            </a:pPr>
            <a:r>
              <a:rPr lang="en-US" sz="4800" b="1" dirty="0"/>
              <a:t>Protection in respect of arrest and detention</a:t>
            </a:r>
          </a:p>
          <a:p>
            <a:pPr marL="0" indent="0">
              <a:buNone/>
            </a:pPr>
            <a:endParaRPr lang="en-US" sz="4000" b="1" dirty="0"/>
          </a:p>
          <a:p>
            <a:pPr marL="0" indent="0">
              <a:buNone/>
            </a:pPr>
            <a:r>
              <a:rPr lang="en-US" sz="4000" b="1" dirty="0"/>
              <a:t>In this context, article 33(1) mandates:</a:t>
            </a:r>
          </a:p>
          <a:p>
            <a:pPr marL="0" indent="0">
              <a:buNone/>
            </a:pPr>
            <a:endParaRPr lang="en-US" sz="4000" b="1" dirty="0"/>
          </a:p>
          <a:p>
            <a:pPr marL="0" indent="0">
              <a:buNone/>
            </a:pPr>
            <a:r>
              <a:rPr lang="en-US" sz="4000" b="1" dirty="0"/>
              <a:t>no person who is arrested shall be detained in custody without being informed, as soon as may be of the grounds for such arrest, nor shall he be denied the right to consult and be defended by a legal practitioner of his choice.</a:t>
            </a:r>
          </a:p>
        </p:txBody>
      </p:sp>
    </p:spTree>
    <p:extLst>
      <p:ext uri="{BB962C8B-B14F-4D97-AF65-F5344CB8AC3E}">
        <p14:creationId xmlns:p14="http://schemas.microsoft.com/office/powerpoint/2010/main" val="1163083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6066" y="913724"/>
            <a:ext cx="9306944" cy="5036699"/>
          </a:xfrm>
        </p:spPr>
      </p:pic>
    </p:spTree>
    <p:extLst>
      <p:ext uri="{BB962C8B-B14F-4D97-AF65-F5344CB8AC3E}">
        <p14:creationId xmlns:p14="http://schemas.microsoft.com/office/powerpoint/2010/main" val="3315502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lstStyle/>
          <a:p>
            <a:pPr marL="0" indent="0">
              <a:buNone/>
            </a:pPr>
            <a:r>
              <a:rPr lang="en-US" sz="4000" b="1" dirty="0"/>
              <a:t>Again Article 33(2) says:</a:t>
            </a:r>
          </a:p>
          <a:p>
            <a:pPr marL="0" indent="0">
              <a:buNone/>
            </a:pPr>
            <a:endParaRPr lang="en-US" sz="4000" b="1" dirty="0"/>
          </a:p>
          <a:p>
            <a:pPr marL="0" indent="0">
              <a:buNone/>
            </a:pPr>
            <a:r>
              <a:rPr lang="en-US" sz="4000" b="1" dirty="0"/>
              <a:t>every person who is arrested and detained in custody shall be produced before the nearest magistrate within a period of twenty four hours of such arrest, excluding the time necessary for the journey from the place of arrest to the court of the magistrate, and no such person shall be detained in custody beyond the said period without the authority of a magistrate</a:t>
            </a:r>
            <a:r>
              <a:rPr lang="en-US" dirty="0"/>
              <a:t>.</a:t>
            </a:r>
          </a:p>
        </p:txBody>
      </p:sp>
    </p:spTree>
    <p:extLst>
      <p:ext uri="{BB962C8B-B14F-4D97-AF65-F5344CB8AC3E}">
        <p14:creationId xmlns:p14="http://schemas.microsoft.com/office/powerpoint/2010/main" val="421278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Dicey on Rule of Law</a:t>
            </a:r>
            <a:endParaRPr lang="en-GB" dirty="0"/>
          </a:p>
        </p:txBody>
      </p:sp>
      <p:sp>
        <p:nvSpPr>
          <p:cNvPr id="3" name="Content Placeholder 2"/>
          <p:cNvSpPr>
            <a:spLocks noGrp="1"/>
          </p:cNvSpPr>
          <p:nvPr>
            <p:ph idx="1"/>
          </p:nvPr>
        </p:nvSpPr>
        <p:spPr/>
        <p:txBody>
          <a:bodyPr>
            <a:normAutofit/>
          </a:bodyPr>
          <a:lstStyle/>
          <a:p>
            <a:pPr algn="just"/>
            <a:r>
              <a:rPr lang="en-US" dirty="0"/>
              <a:t>In the United Kingdom, the rule of law, at least historically, has been closely related to A.V. Dicey. </a:t>
            </a:r>
            <a:r>
              <a:rPr lang="en-US" dirty="0" err="1"/>
              <a:t>Dicey’s</a:t>
            </a:r>
            <a:r>
              <a:rPr lang="en-US" dirty="0"/>
              <a:t> perception of the rule of law was introduced in his book Introduction to the Study of the Law of the Constitution. According to Dicey, in line with the concept of Parliamentary Sovereignty, the rule of law is one of the twin pillars of the British Constitution. There are 3 conceptions of the rule of law which had been highlighted by Dicey. </a:t>
            </a:r>
            <a:endParaRPr lang="en-GB" dirty="0"/>
          </a:p>
        </p:txBody>
      </p:sp>
    </p:spTree>
    <p:extLst>
      <p:ext uri="{BB962C8B-B14F-4D97-AF65-F5344CB8AC3E}">
        <p14:creationId xmlns:p14="http://schemas.microsoft.com/office/powerpoint/2010/main" val="3405976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Autofit/>
          </a:bodyPr>
          <a:lstStyle/>
          <a:p>
            <a:pPr marL="0" indent="0">
              <a:buNone/>
            </a:pPr>
            <a:r>
              <a:rPr lang="en-US" sz="6000" b="1" dirty="0"/>
              <a:t>Power of judicial review</a:t>
            </a:r>
          </a:p>
          <a:p>
            <a:pPr marL="0" indent="0">
              <a:buNone/>
            </a:pPr>
            <a:endParaRPr lang="en-US" sz="4000" b="1" dirty="0"/>
          </a:p>
          <a:p>
            <a:pPr marL="0" indent="0">
              <a:buNone/>
            </a:pPr>
            <a:r>
              <a:rPr lang="en-US" sz="4000" b="1" dirty="0"/>
              <a:t>Constitutional guarantees and declaration of rule of law are meaningless unless there is a body to supervise that the constitutional mandates are complied with. The Constitution makes provision for judicial review of laws and governmental action and invested the Supreme Court of Bangladesh with the power of judicial review </a:t>
            </a:r>
            <a:r>
              <a:rPr lang="en-US" sz="4000" b="1" dirty="0" smtClean="0"/>
              <a:t>under…</a:t>
            </a:r>
            <a:endParaRPr lang="en-US" sz="4000" b="1" dirty="0"/>
          </a:p>
        </p:txBody>
      </p:sp>
    </p:spTree>
    <p:extLst>
      <p:ext uri="{BB962C8B-B14F-4D97-AF65-F5344CB8AC3E}">
        <p14:creationId xmlns:p14="http://schemas.microsoft.com/office/powerpoint/2010/main" val="806350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2150" y="406813"/>
            <a:ext cx="9811512" cy="6077712"/>
          </a:xfrm>
        </p:spPr>
      </p:pic>
    </p:spTree>
    <p:extLst>
      <p:ext uri="{BB962C8B-B14F-4D97-AF65-F5344CB8AC3E}">
        <p14:creationId xmlns:p14="http://schemas.microsoft.com/office/powerpoint/2010/main" val="3386367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a:bodyPr>
          <a:lstStyle/>
          <a:p>
            <a:pPr marL="0" indent="0">
              <a:buNone/>
            </a:pPr>
            <a:endParaRPr lang="en-US" sz="4000" b="1" dirty="0" smtClean="0"/>
          </a:p>
          <a:p>
            <a:pPr marL="0" indent="0">
              <a:buNone/>
            </a:pPr>
            <a:r>
              <a:rPr lang="en-US" sz="4000" b="1" dirty="0" smtClean="0"/>
              <a:t>…. </a:t>
            </a:r>
            <a:r>
              <a:rPr lang="en-US" sz="4000" b="1" dirty="0"/>
              <a:t>Articles 7 and 26 which gives the substantive law and article 102 gives the implementing law of it, for it provides for the procedure-how a law which is inconsistent with the provisions of the constitution can be declared unconstitutional by issuing prohibition, mandamus, and certiorari; and providing for appeal before the Appellate Division under article 103.</a:t>
            </a:r>
          </a:p>
        </p:txBody>
      </p:sp>
    </p:spTree>
    <p:extLst>
      <p:ext uri="{BB962C8B-B14F-4D97-AF65-F5344CB8AC3E}">
        <p14:creationId xmlns:p14="http://schemas.microsoft.com/office/powerpoint/2010/main" val="168086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a:bodyPr>
          <a:lstStyle/>
          <a:p>
            <a:pPr marL="0" indent="0">
              <a:buNone/>
            </a:pPr>
            <a:endParaRPr lang="en-US" sz="4400" b="1" dirty="0" smtClean="0"/>
          </a:p>
          <a:p>
            <a:pPr marL="0" indent="0">
              <a:buNone/>
            </a:pPr>
            <a:r>
              <a:rPr lang="en-US" sz="4400" b="1" dirty="0" smtClean="0"/>
              <a:t>In </a:t>
            </a:r>
            <a:r>
              <a:rPr lang="en-US" sz="4400" b="1" dirty="0"/>
              <a:t>the famous case of Anwar Hossain Chowdhury v. Bangladesh,  the Appellate Division found this power of judicial review to be a basic feature of the Constitution which cannot be curtailed or modified even by amendment of the Constitution.</a:t>
            </a:r>
          </a:p>
        </p:txBody>
      </p:sp>
    </p:spTree>
    <p:extLst>
      <p:ext uri="{BB962C8B-B14F-4D97-AF65-F5344CB8AC3E}">
        <p14:creationId xmlns:p14="http://schemas.microsoft.com/office/powerpoint/2010/main" val="1486688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lstStyle/>
          <a:p>
            <a:pPr marL="0" indent="0">
              <a:buNone/>
            </a:pPr>
            <a:endParaRPr lang="en-US" sz="4400" b="1" dirty="0" smtClean="0"/>
          </a:p>
          <a:p>
            <a:pPr marL="0" indent="0">
              <a:buNone/>
            </a:pPr>
            <a:endParaRPr lang="en-US" sz="4400" b="1" dirty="0"/>
          </a:p>
          <a:p>
            <a:pPr marL="0" indent="0">
              <a:buNone/>
            </a:pPr>
            <a:r>
              <a:rPr lang="en-US" sz="4400" b="1" dirty="0" smtClean="0"/>
              <a:t>Administrative </a:t>
            </a:r>
            <a:r>
              <a:rPr lang="en-US" sz="4400" b="1" dirty="0"/>
              <a:t>actions may be reviewed under constitutional provisions. Under Article 102(2) of the Constitution the Supreme Court can examine the validity of actions performed by any public officials or bodies.</a:t>
            </a:r>
          </a:p>
          <a:p>
            <a:pPr marL="0" indent="0">
              <a:buNone/>
            </a:pPr>
            <a:endParaRPr lang="en-US" dirty="0"/>
          </a:p>
        </p:txBody>
      </p:sp>
    </p:spTree>
    <p:extLst>
      <p:ext uri="{BB962C8B-B14F-4D97-AF65-F5344CB8AC3E}">
        <p14:creationId xmlns:p14="http://schemas.microsoft.com/office/powerpoint/2010/main" val="3749193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a:bodyPr>
          <a:lstStyle/>
          <a:p>
            <a:pPr marL="0" indent="0">
              <a:buNone/>
            </a:pPr>
            <a:endParaRPr lang="en-US" sz="3600" b="1" dirty="0" smtClean="0"/>
          </a:p>
          <a:p>
            <a:pPr marL="0" indent="0">
              <a:buNone/>
            </a:pPr>
            <a:r>
              <a:rPr lang="en-US" sz="3600" b="1" dirty="0" smtClean="0"/>
              <a:t>Article </a:t>
            </a:r>
            <a:r>
              <a:rPr lang="en-US" sz="3600" b="1" dirty="0"/>
              <a:t>102 of the Constitution empowers the Supreme Court to exercise the power of judicial review on application by a person aggrieved. The phrase person aggrieved was interpreted to mean a person who has actually suffered any detriment and not a grief suffered generally as a member of the public. Such an interpretation resulted in many wrongs committed by public functionaries go unchallenged for want of any person aggrieved, a result not consistent with the rule of law</a:t>
            </a:r>
            <a:r>
              <a:rPr lang="en-US" sz="3600" b="1" dirty="0" smtClean="0"/>
              <a:t>.</a:t>
            </a:r>
            <a:endParaRPr lang="en-US" sz="3600" b="1" dirty="0"/>
          </a:p>
        </p:txBody>
      </p:sp>
    </p:spTree>
    <p:extLst>
      <p:ext uri="{BB962C8B-B14F-4D97-AF65-F5344CB8AC3E}">
        <p14:creationId xmlns:p14="http://schemas.microsoft.com/office/powerpoint/2010/main" val="3160432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Autofit/>
          </a:bodyPr>
          <a:lstStyle/>
          <a:p>
            <a:pPr marL="0" indent="0">
              <a:buNone/>
            </a:pPr>
            <a:r>
              <a:rPr lang="en-US" sz="3600" b="1" dirty="0"/>
              <a:t>In Dr. </a:t>
            </a:r>
            <a:r>
              <a:rPr lang="en-US" sz="3600" b="1" dirty="0" err="1"/>
              <a:t>Mohiuddin</a:t>
            </a:r>
            <a:r>
              <a:rPr lang="en-US" sz="3600" b="1" dirty="0"/>
              <a:t> </a:t>
            </a:r>
            <a:r>
              <a:rPr lang="en-US" sz="3600" b="1" dirty="0" err="1"/>
              <a:t>Farooque</a:t>
            </a:r>
            <a:r>
              <a:rPr lang="en-US" sz="3600" b="1" dirty="0"/>
              <a:t> v. Bangladesh,  the Appellate Division reversed the position and permitted public interest litigation. Distinguishing its earlier decision, the court held:</a:t>
            </a:r>
          </a:p>
          <a:p>
            <a:pPr marL="0" indent="0">
              <a:buNone/>
            </a:pPr>
            <a:endParaRPr lang="en-US" sz="3600" b="1" dirty="0"/>
          </a:p>
          <a:p>
            <a:pPr marL="0" indent="0">
              <a:buNone/>
            </a:pPr>
            <a:r>
              <a:rPr lang="en-US" sz="3600" b="1" dirty="0"/>
              <a:t>In so far as it concerns public wrong or public injury or invasion of fundamental rights of an indeterminate number of people, any member of the public, being a citizen, suffering the common injury or common invasion in common with others or any citizen or an indigenous association, espousing that particular cause is a person aggrieved</a:t>
            </a:r>
            <a:r>
              <a:rPr lang="en-US" sz="3600" b="1" dirty="0" smtClean="0"/>
              <a:t>…</a:t>
            </a:r>
            <a:endParaRPr lang="en-US" sz="3600" b="1" dirty="0"/>
          </a:p>
        </p:txBody>
      </p:sp>
    </p:spTree>
    <p:extLst>
      <p:ext uri="{BB962C8B-B14F-4D97-AF65-F5344CB8AC3E}">
        <p14:creationId xmlns:p14="http://schemas.microsoft.com/office/powerpoint/2010/main" val="1878162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a:bodyPr>
          <a:lstStyle/>
          <a:p>
            <a:pPr marL="0" indent="0">
              <a:buNone/>
            </a:pPr>
            <a:r>
              <a:rPr lang="en-US" sz="5400" b="1" dirty="0"/>
              <a:t>Independence of judiciary</a:t>
            </a:r>
          </a:p>
          <a:p>
            <a:pPr marL="0" indent="0">
              <a:buNone/>
            </a:pPr>
            <a:endParaRPr lang="en-US" sz="4000" b="1" dirty="0"/>
          </a:p>
          <a:p>
            <a:pPr marL="0" indent="0">
              <a:buNone/>
            </a:pPr>
            <a:r>
              <a:rPr lang="en-US" sz="4000" b="1" dirty="0"/>
              <a:t>An independent judiciary is, however, an important precondition for ensuring rule of law in a country. With regard to the executive branch, Article 22 of the Constitution provides that the State shall ensure separation of the judiciary from the executive organs of the State. Article 94(4) declares the independence of the judges of the Supreme Court in discharge of their judicial functions. </a:t>
            </a:r>
          </a:p>
        </p:txBody>
      </p:sp>
    </p:spTree>
    <p:extLst>
      <p:ext uri="{BB962C8B-B14F-4D97-AF65-F5344CB8AC3E}">
        <p14:creationId xmlns:p14="http://schemas.microsoft.com/office/powerpoint/2010/main" val="1569217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8740" y="123258"/>
            <a:ext cx="10972800" cy="6546659"/>
          </a:xfrm>
        </p:spPr>
      </p:pic>
      <p:sp>
        <p:nvSpPr>
          <p:cNvPr id="3" name="Rectangle 2"/>
          <p:cNvSpPr/>
          <p:nvPr/>
        </p:nvSpPr>
        <p:spPr>
          <a:xfrm>
            <a:off x="736979" y="150125"/>
            <a:ext cx="10768084" cy="6141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529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Autofit/>
          </a:bodyPr>
          <a:lstStyle/>
          <a:p>
            <a:pPr marL="0" indent="0">
              <a:buNone/>
            </a:pPr>
            <a:r>
              <a:rPr lang="en-US" sz="3600" b="1" dirty="0"/>
              <a:t>Article 96(5) provides that a judge of the Supreme Court can be removed from service only if he has ceased to be capable of properly performing the functions of his office by reason of physical or mental incapacity or he is guilty of gross misconduct. He can be removed by the President only after inquiry and hearing by the Supreme Judicial Council  comprised of the Chief Justice and two senior most judges of the Appellate Division. Articles 96 and 147 provide the security of tenure and terms and conditions of service of the judges of the Supreme Court</a:t>
            </a:r>
            <a:r>
              <a:rPr lang="en-US" sz="3600" b="1" dirty="0" smtClean="0"/>
              <a:t>.</a:t>
            </a:r>
            <a:endParaRPr lang="en-US" sz="3600" b="1" dirty="0"/>
          </a:p>
        </p:txBody>
      </p:sp>
    </p:spTree>
    <p:extLst>
      <p:ext uri="{BB962C8B-B14F-4D97-AF65-F5344CB8AC3E}">
        <p14:creationId xmlns:p14="http://schemas.microsoft.com/office/powerpoint/2010/main" val="302429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Dicey on Rule of Law</a:t>
            </a:r>
            <a:endParaRPr lang="en-GB" dirty="0"/>
          </a:p>
        </p:txBody>
      </p:sp>
      <p:sp>
        <p:nvSpPr>
          <p:cNvPr id="3" name="Content Placeholder 2"/>
          <p:cNvSpPr>
            <a:spLocks noGrp="1"/>
          </p:cNvSpPr>
          <p:nvPr>
            <p:ph idx="1"/>
          </p:nvPr>
        </p:nvSpPr>
        <p:spPr/>
        <p:txBody>
          <a:bodyPr>
            <a:normAutofit/>
          </a:bodyPr>
          <a:lstStyle/>
          <a:p>
            <a:pPr algn="just"/>
            <a:r>
              <a:rPr lang="en-US" b="1" i="1" dirty="0"/>
              <a:t>The first </a:t>
            </a:r>
            <a:r>
              <a:rPr lang="en-US" dirty="0"/>
              <a:t>aspect indicates that </a:t>
            </a:r>
            <a:r>
              <a:rPr lang="en-US" b="1" u="sng" dirty="0"/>
              <a:t>no man is punishable or can be lawfully made to suffer in body or deprived of their goods unless they had violated the law which has been established in an ordinary way and applied by an ordinary court</a:t>
            </a:r>
            <a:r>
              <a:rPr lang="en-US" dirty="0"/>
              <a:t>. There is also an absolute supremacy or predominance of regular law over arbitrary power and the state could not act in an arbitrary manner which was unlawful. </a:t>
            </a:r>
            <a:endParaRPr lang="en-GB" dirty="0"/>
          </a:p>
        </p:txBody>
      </p:sp>
    </p:spTree>
    <p:extLst>
      <p:ext uri="{BB962C8B-B14F-4D97-AF65-F5344CB8AC3E}">
        <p14:creationId xmlns:p14="http://schemas.microsoft.com/office/powerpoint/2010/main" val="3499575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lstStyle/>
          <a:p>
            <a:pPr marL="0" indent="0" algn="ctr">
              <a:buNone/>
            </a:pPr>
            <a:endParaRPr lang="en-US" sz="8800" b="1" dirty="0" smtClean="0"/>
          </a:p>
          <a:p>
            <a:pPr marL="0" indent="0" algn="ctr">
              <a:buNone/>
            </a:pPr>
            <a:r>
              <a:rPr lang="en-US" sz="8800" b="1" dirty="0" smtClean="0"/>
              <a:t>Case </a:t>
            </a:r>
            <a:r>
              <a:rPr lang="en-US" sz="8800" b="1" dirty="0"/>
              <a:t>References</a:t>
            </a:r>
          </a:p>
          <a:p>
            <a:pPr marL="0" indent="0" algn="ctr">
              <a:buNone/>
            </a:pPr>
            <a:r>
              <a:rPr lang="en-US" sz="4800" dirty="0"/>
              <a:t>Role of Bangladesh Judiciary in Rule of </a:t>
            </a:r>
            <a:r>
              <a:rPr lang="en-US" sz="4800" dirty="0" smtClean="0"/>
              <a:t>Law</a:t>
            </a:r>
            <a:endParaRPr lang="en-US" sz="4800" dirty="0"/>
          </a:p>
        </p:txBody>
      </p:sp>
    </p:spTree>
    <p:extLst>
      <p:ext uri="{BB962C8B-B14F-4D97-AF65-F5344CB8AC3E}">
        <p14:creationId xmlns:p14="http://schemas.microsoft.com/office/powerpoint/2010/main" val="4111711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fontScale="92500" lnSpcReduction="10000"/>
          </a:bodyPr>
          <a:lstStyle/>
          <a:p>
            <a:pPr marL="0" indent="0">
              <a:buNone/>
            </a:pPr>
            <a:endParaRPr lang="en-US" dirty="0"/>
          </a:p>
          <a:p>
            <a:pPr marL="0" indent="0">
              <a:buNone/>
            </a:pPr>
            <a:r>
              <a:rPr lang="en-US" sz="3200" b="1" dirty="0"/>
              <a:t>➢	Anwar Hossain Chowdhury Vs Bangladesh , 1989 BLD (</a:t>
            </a:r>
            <a:r>
              <a:rPr lang="en-US" sz="3200" b="1" dirty="0" err="1"/>
              <a:t>spl</a:t>
            </a:r>
            <a:r>
              <a:rPr lang="en-US" sz="3200" b="1" dirty="0"/>
              <a:t>) 1, Para 443</a:t>
            </a:r>
          </a:p>
          <a:p>
            <a:pPr marL="0" indent="0">
              <a:buNone/>
            </a:pPr>
            <a:r>
              <a:rPr lang="en-US" sz="3200" b="1" dirty="0"/>
              <a:t>The rule of law is a basic feature of the constitution of Bangladesh</a:t>
            </a:r>
            <a:r>
              <a:rPr lang="en-US" sz="3200" b="1" dirty="0" smtClean="0"/>
              <a:t>.</a:t>
            </a:r>
          </a:p>
          <a:p>
            <a:pPr marL="0" indent="0">
              <a:buNone/>
            </a:pPr>
            <a:endParaRPr lang="en-US" sz="3200" b="1" dirty="0"/>
          </a:p>
          <a:p>
            <a:pPr marL="0" indent="0">
              <a:buNone/>
            </a:pPr>
            <a:r>
              <a:rPr lang="en-US" sz="3200" b="1" dirty="0"/>
              <a:t>➢	</a:t>
            </a:r>
            <a:r>
              <a:rPr lang="en-US" sz="3200" b="1" dirty="0" err="1"/>
              <a:t>Mujibur</a:t>
            </a:r>
            <a:r>
              <a:rPr lang="en-US" sz="3200" b="1" dirty="0"/>
              <a:t> Rahman Vs Bangladesh , 44 DLR (AD) 111</a:t>
            </a:r>
          </a:p>
          <a:p>
            <a:pPr marL="0" indent="0">
              <a:buNone/>
            </a:pPr>
            <a:r>
              <a:rPr lang="en-US" sz="3200" b="1" dirty="0"/>
              <a:t>The constitution vests the executive power of the republic in the executive and the legislative power of the republic in parliament, Though there is no Specific vesting of the judicial power of the republic , it is vested in the judiciary .   </a:t>
            </a:r>
            <a:endParaRPr lang="en-US" sz="3200" b="1" dirty="0" smtClean="0"/>
          </a:p>
          <a:p>
            <a:pPr marL="0" indent="0">
              <a:buNone/>
            </a:pPr>
            <a:endParaRPr lang="en-US" sz="3200" b="1" dirty="0"/>
          </a:p>
          <a:p>
            <a:pPr marL="0" indent="0">
              <a:buNone/>
            </a:pPr>
            <a:r>
              <a:rPr lang="en-US" sz="3200" b="1" dirty="0"/>
              <a:t>➢	 Secretary ,Ministry of Finance  Vs </a:t>
            </a:r>
            <a:r>
              <a:rPr lang="en-US" sz="3200" b="1" dirty="0" err="1"/>
              <a:t>Masder</a:t>
            </a:r>
            <a:r>
              <a:rPr lang="en-US" sz="3200" b="1" dirty="0"/>
              <a:t> Hossain 2000 BLD (AD) 104</a:t>
            </a:r>
          </a:p>
          <a:p>
            <a:pPr marL="0" indent="0">
              <a:buNone/>
            </a:pPr>
            <a:endParaRPr lang="en-US" dirty="0"/>
          </a:p>
        </p:txBody>
      </p:sp>
    </p:spTree>
    <p:extLst>
      <p:ext uri="{BB962C8B-B14F-4D97-AF65-F5344CB8AC3E}">
        <p14:creationId xmlns:p14="http://schemas.microsoft.com/office/powerpoint/2010/main" val="466850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a:bodyPr>
          <a:lstStyle/>
          <a:p>
            <a:pPr marL="0" indent="0">
              <a:buNone/>
            </a:pPr>
            <a:r>
              <a:rPr lang="en-US" sz="3600" b="1" dirty="0"/>
              <a:t>➢	University of Dacca vs </a:t>
            </a:r>
            <a:r>
              <a:rPr lang="en-US" sz="3600" b="1" dirty="0" err="1"/>
              <a:t>Sajjad</a:t>
            </a:r>
            <a:r>
              <a:rPr lang="en-US" sz="3600" b="1" dirty="0"/>
              <a:t> Hossain 34 DLR (AD) 1</a:t>
            </a:r>
          </a:p>
          <a:p>
            <a:pPr marL="0" indent="0">
              <a:buNone/>
            </a:pPr>
            <a:r>
              <a:rPr lang="en-US" sz="3600" b="1" dirty="0"/>
              <a:t>No person shall be convicted of any offence except for violation of law in force at the time of commission of such offence. ( protection against ex post facto law) </a:t>
            </a:r>
            <a:endParaRPr lang="en-US" sz="3600" b="1" dirty="0" smtClean="0"/>
          </a:p>
          <a:p>
            <a:pPr marL="0" indent="0">
              <a:buNone/>
            </a:pPr>
            <a:endParaRPr lang="en-US" sz="3600" b="1" dirty="0"/>
          </a:p>
          <a:p>
            <a:pPr marL="0" indent="0">
              <a:buNone/>
            </a:pPr>
            <a:r>
              <a:rPr lang="en-US" sz="3600" b="1" dirty="0"/>
              <a:t>➢	Dewan </a:t>
            </a:r>
            <a:r>
              <a:rPr lang="en-US" sz="3600" b="1" dirty="0" err="1"/>
              <a:t>Obador</a:t>
            </a:r>
            <a:r>
              <a:rPr lang="en-US" sz="3600" b="1" dirty="0"/>
              <a:t> Rahman vs State 7BLD (AD) 227</a:t>
            </a:r>
          </a:p>
          <a:p>
            <a:pPr marL="0" indent="0">
              <a:buNone/>
            </a:pPr>
            <a:r>
              <a:rPr lang="en-US" sz="3600" b="1" dirty="0"/>
              <a:t>If any person trail under section 247 of </a:t>
            </a:r>
            <a:r>
              <a:rPr lang="en-US" sz="3600" b="1" dirty="0" err="1"/>
              <a:t>Cr.PC</a:t>
            </a:r>
            <a:r>
              <a:rPr lang="en-US" sz="3600" b="1" dirty="0"/>
              <a:t> by Magistrate, and a trail on the same offence in a court has been going on than such trial shall be brunt under the section 403 of the </a:t>
            </a:r>
            <a:r>
              <a:rPr lang="en-US" sz="3600" b="1" dirty="0" err="1"/>
              <a:t>Cr.PC</a:t>
            </a:r>
            <a:r>
              <a:rPr lang="en-US" sz="3600" b="1" dirty="0"/>
              <a:t>  ( Protection against Double Jeopardy</a:t>
            </a:r>
            <a:r>
              <a:rPr lang="en-US" sz="3600" b="1" dirty="0" smtClean="0"/>
              <a:t>)</a:t>
            </a:r>
            <a:endParaRPr lang="en-US" sz="3600" b="1" dirty="0"/>
          </a:p>
        </p:txBody>
      </p:sp>
    </p:spTree>
    <p:extLst>
      <p:ext uri="{BB962C8B-B14F-4D97-AF65-F5344CB8AC3E}">
        <p14:creationId xmlns:p14="http://schemas.microsoft.com/office/powerpoint/2010/main" val="4247147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a:bodyPr>
          <a:lstStyle/>
          <a:p>
            <a:pPr marL="0" indent="0">
              <a:buNone/>
            </a:pPr>
            <a:r>
              <a:rPr lang="en-US" sz="3600" b="1" dirty="0"/>
              <a:t>➢	Dr. </a:t>
            </a:r>
            <a:r>
              <a:rPr lang="en-US" sz="3600" b="1" dirty="0" err="1"/>
              <a:t>Nurul</a:t>
            </a:r>
            <a:r>
              <a:rPr lang="en-US" sz="3600" b="1" dirty="0"/>
              <a:t> Islam V. Bangladesh 33 DLR (AD) 201</a:t>
            </a:r>
          </a:p>
          <a:p>
            <a:pPr marL="0" indent="0">
              <a:buNone/>
            </a:pPr>
            <a:r>
              <a:rPr lang="en-US" sz="3600" b="1" dirty="0"/>
              <a:t>The conferment of discretionary power by any statute without providing any guideline for the exercise of such power was held to be discriminatory ( Equality before the law</a:t>
            </a:r>
            <a:r>
              <a:rPr lang="en-US" sz="3600" b="1" dirty="0" smtClean="0"/>
              <a:t>)</a:t>
            </a:r>
          </a:p>
          <a:p>
            <a:pPr marL="0" indent="0">
              <a:buNone/>
            </a:pPr>
            <a:endParaRPr lang="en-US" sz="3600" b="1" dirty="0"/>
          </a:p>
          <a:p>
            <a:pPr marL="0" indent="0">
              <a:buNone/>
            </a:pPr>
            <a:r>
              <a:rPr lang="en-US" sz="3600" b="1" dirty="0"/>
              <a:t>➢	Abdul Latif Mirza v. Bangladesh, 31 DLR (AD) 1</a:t>
            </a:r>
          </a:p>
          <a:p>
            <a:pPr marL="0" indent="0">
              <a:buNone/>
            </a:pPr>
            <a:r>
              <a:rPr lang="en-US" sz="3600" b="1" dirty="0"/>
              <a:t>Article 102 (2) (b) (1) gives a right to the </a:t>
            </a:r>
            <a:r>
              <a:rPr lang="en-US" sz="3600" b="1" dirty="0" err="1"/>
              <a:t>detenue</a:t>
            </a:r>
            <a:r>
              <a:rPr lang="en-US" sz="3600" b="1" dirty="0"/>
              <a:t>  to move the High Court Division with a writ of Habeas Corpus.( Protection in respect of detention without trial ) </a:t>
            </a:r>
          </a:p>
        </p:txBody>
      </p:sp>
    </p:spTree>
    <p:extLst>
      <p:ext uri="{BB962C8B-B14F-4D97-AF65-F5344CB8AC3E}">
        <p14:creationId xmlns:p14="http://schemas.microsoft.com/office/powerpoint/2010/main" val="2942979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194" y="218364"/>
            <a:ext cx="11559654" cy="6414448"/>
          </a:xfrm>
        </p:spPr>
      </p:pic>
    </p:spTree>
    <p:extLst>
      <p:ext uri="{BB962C8B-B14F-4D97-AF65-F5344CB8AC3E}">
        <p14:creationId xmlns:p14="http://schemas.microsoft.com/office/powerpoint/2010/main" val="165272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Dicey on Rule of Law</a:t>
            </a:r>
            <a:endParaRPr lang="en-GB" dirty="0"/>
          </a:p>
        </p:txBody>
      </p:sp>
      <p:sp>
        <p:nvSpPr>
          <p:cNvPr id="3" name="Content Placeholder 2"/>
          <p:cNvSpPr>
            <a:spLocks noGrp="1"/>
          </p:cNvSpPr>
          <p:nvPr>
            <p:ph idx="1"/>
          </p:nvPr>
        </p:nvSpPr>
        <p:spPr/>
        <p:txBody>
          <a:bodyPr>
            <a:normAutofit/>
          </a:bodyPr>
          <a:lstStyle/>
          <a:p>
            <a:pPr algn="just"/>
            <a:r>
              <a:rPr lang="en-US" dirty="0"/>
              <a:t>The second aspect of </a:t>
            </a:r>
            <a:r>
              <a:rPr lang="en-US" dirty="0" err="1"/>
              <a:t>Dicey’s</a:t>
            </a:r>
            <a:r>
              <a:rPr lang="en-US" dirty="0"/>
              <a:t> conception of the rule of law indicates that in terms of </a:t>
            </a:r>
            <a:r>
              <a:rPr lang="en-US" b="1" i="1" u="sng" dirty="0"/>
              <a:t>the equality before the law, no man is above the law. </a:t>
            </a:r>
            <a:r>
              <a:rPr lang="en-US" dirty="0"/>
              <a:t>Regardless of what an individual’s rank or condition is, he is subjected to the ordinary law of the realm and be bounded to the jurisdiction of the ordinary tribunals. As a result, no matter an ordinary private citizen or a state official breached the same law, they would be treated in the same way. It denoted that the state officials were not given any special privileges or protections from the law of the land. </a:t>
            </a:r>
            <a:r>
              <a:rPr lang="en-US" b="1" i="1" u="sng" dirty="0"/>
              <a:t>Thomas Fuller </a:t>
            </a:r>
            <a:r>
              <a:rPr lang="en-US" dirty="0"/>
              <a:t>had also quoted that “</a:t>
            </a:r>
            <a:r>
              <a:rPr lang="en-US" b="1" i="1" u="sng" dirty="0"/>
              <a:t>Be you ever so high, the law is above you</a:t>
            </a:r>
            <a:r>
              <a:rPr lang="en-US" dirty="0"/>
              <a:t>.”</a:t>
            </a:r>
            <a:endParaRPr lang="en-GB" dirty="0"/>
          </a:p>
          <a:p>
            <a:pPr algn="just"/>
            <a:endParaRPr lang="en-GB" dirty="0"/>
          </a:p>
        </p:txBody>
      </p:sp>
    </p:spTree>
    <p:extLst>
      <p:ext uri="{BB962C8B-B14F-4D97-AF65-F5344CB8AC3E}">
        <p14:creationId xmlns:p14="http://schemas.microsoft.com/office/powerpoint/2010/main" val="2249333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Dicey on Rule of Law</a:t>
            </a:r>
            <a:endParaRPr lang="en-GB" dirty="0"/>
          </a:p>
        </p:txBody>
      </p:sp>
      <p:sp>
        <p:nvSpPr>
          <p:cNvPr id="3" name="Content Placeholder 2"/>
          <p:cNvSpPr>
            <a:spLocks noGrp="1"/>
          </p:cNvSpPr>
          <p:nvPr>
            <p:ph idx="1"/>
          </p:nvPr>
        </p:nvSpPr>
        <p:spPr/>
        <p:txBody>
          <a:bodyPr/>
          <a:lstStyle/>
          <a:p>
            <a:pPr algn="just"/>
            <a:r>
              <a:rPr lang="en-US" dirty="0"/>
              <a:t>The third aspect denotes that the principles of </a:t>
            </a:r>
            <a:r>
              <a:rPr lang="en-US" b="1" i="1" u="sng" dirty="0"/>
              <a:t>the constitution are the result of the ordinary law of the land</a:t>
            </a:r>
            <a:r>
              <a:rPr lang="en-US" dirty="0"/>
              <a:t>. Dicey stated that Britain had a court-based constitution (in effect, a common law constitution), in the sense that decisions made by the judges directly resulted the principles of the constitution which concerning the rights of private persons. This reveals </a:t>
            </a:r>
            <a:r>
              <a:rPr lang="en-US" dirty="0" err="1"/>
              <a:t>Dicey’s</a:t>
            </a:r>
            <a:r>
              <a:rPr lang="en-US" dirty="0"/>
              <a:t> belief that the common law affords greater protection to the citizens than a written constitution.</a:t>
            </a:r>
            <a:endParaRPr lang="en-GB" dirty="0"/>
          </a:p>
          <a:p>
            <a:pPr algn="just"/>
            <a:endParaRPr lang="en-GB" dirty="0"/>
          </a:p>
        </p:txBody>
      </p:sp>
    </p:spTree>
    <p:extLst>
      <p:ext uri="{BB962C8B-B14F-4D97-AF65-F5344CB8AC3E}">
        <p14:creationId xmlns:p14="http://schemas.microsoft.com/office/powerpoint/2010/main" val="65050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6722" y="590799"/>
            <a:ext cx="7738281" cy="5690861"/>
          </a:xfrm>
        </p:spPr>
      </p:pic>
    </p:spTree>
    <p:extLst>
      <p:ext uri="{BB962C8B-B14F-4D97-AF65-F5344CB8AC3E}">
        <p14:creationId xmlns:p14="http://schemas.microsoft.com/office/powerpoint/2010/main" val="241760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rmAutofit lnSpcReduction="10000"/>
          </a:bodyPr>
          <a:lstStyle/>
          <a:p>
            <a:pPr marL="0" indent="0">
              <a:buNone/>
            </a:pPr>
            <a:r>
              <a:rPr lang="en-US" sz="3600" b="1" dirty="0"/>
              <a:t>The Constitution of Bangladesh in the preamble proclaims rule of law as the prime objective of the Constitution. </a:t>
            </a:r>
            <a:endParaRPr lang="en-US" sz="3600" b="1" dirty="0" smtClean="0"/>
          </a:p>
          <a:p>
            <a:pPr marL="0" indent="0">
              <a:buNone/>
            </a:pPr>
            <a:r>
              <a:rPr lang="en-US" sz="3600" b="1" dirty="0" smtClean="0"/>
              <a:t>In </a:t>
            </a:r>
            <a:r>
              <a:rPr lang="en-US" sz="3600" b="1" dirty="0"/>
              <a:t>fact, the Appellate Division identified the rule of law as a basic structure of the Constitution.  At the beginning of the substantive provisions, notice is given in article 7 of the Constitution that rule of law is central to the governance of the Republic. </a:t>
            </a:r>
            <a:endParaRPr lang="en-US" sz="3600" b="1" dirty="0" smtClean="0"/>
          </a:p>
          <a:p>
            <a:pPr marL="0" indent="0">
              <a:buNone/>
            </a:pPr>
            <a:endParaRPr lang="en-US" sz="3600" b="1" dirty="0" smtClean="0"/>
          </a:p>
          <a:p>
            <a:pPr marL="0" indent="0">
              <a:buNone/>
            </a:pPr>
            <a:r>
              <a:rPr lang="en-US" sz="3600" b="1" dirty="0" smtClean="0"/>
              <a:t>However</a:t>
            </a:r>
            <a:r>
              <a:rPr lang="en-US" sz="3600" b="1" dirty="0"/>
              <a:t>, if we examine the provisions of the Constitution, we find that the entire constitutional regime is aimed at achieving the rule of law as it is understood in the present day.</a:t>
            </a:r>
          </a:p>
        </p:txBody>
      </p:sp>
    </p:spTree>
    <p:extLst>
      <p:ext uri="{BB962C8B-B14F-4D97-AF65-F5344CB8AC3E}">
        <p14:creationId xmlns:p14="http://schemas.microsoft.com/office/powerpoint/2010/main" val="182378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3081" y="368490"/>
            <a:ext cx="11368585" cy="6155140"/>
          </a:xfrm>
        </p:spPr>
        <p:txBody>
          <a:bodyPr>
            <a:noAutofit/>
          </a:bodyPr>
          <a:lstStyle/>
          <a:p>
            <a:pPr marL="0" indent="0">
              <a:buNone/>
            </a:pPr>
            <a:r>
              <a:rPr lang="en-US" sz="4800" b="1" dirty="0" smtClean="0"/>
              <a:t>Preamble</a:t>
            </a:r>
          </a:p>
          <a:p>
            <a:pPr marL="0" indent="0">
              <a:buNone/>
            </a:pPr>
            <a:endParaRPr lang="en-US" sz="3200" b="1" dirty="0"/>
          </a:p>
          <a:p>
            <a:pPr marL="0" indent="0">
              <a:buNone/>
            </a:pPr>
            <a:r>
              <a:rPr lang="en-US" sz="3200" b="1" dirty="0"/>
              <a:t>The rule of law is a basic feature of the Constitution of Bangladesh. It has been pledged in the preamble to the Constitution of Bangladesh that –</a:t>
            </a:r>
          </a:p>
          <a:p>
            <a:pPr marL="0" indent="0">
              <a:buNone/>
            </a:pPr>
            <a:endParaRPr lang="en-US" sz="3200" b="1" dirty="0"/>
          </a:p>
          <a:p>
            <a:pPr marL="0" indent="0">
              <a:buNone/>
            </a:pPr>
            <a:r>
              <a:rPr lang="en-US" sz="3200" b="1" dirty="0"/>
              <a:t>It shall be fundamental aim of the state to realize through the democratic process a socialist society, free from exploitation – a society in which the rule of law, fundamental human rights and freedom, equality and justice, political economic and social, will be secured for all citizens.</a:t>
            </a:r>
          </a:p>
        </p:txBody>
      </p:sp>
    </p:spTree>
    <p:extLst>
      <p:ext uri="{BB962C8B-B14F-4D97-AF65-F5344CB8AC3E}">
        <p14:creationId xmlns:p14="http://schemas.microsoft.com/office/powerpoint/2010/main" val="34662753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5655</TotalTime>
  <Words>2564</Words>
  <Application>Microsoft Office PowerPoint</Application>
  <PresentationFormat>Custom</PresentationFormat>
  <Paragraphs>102</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Dicey on Rule of Law</vt:lpstr>
      <vt:lpstr>Dicey on Rule of Law</vt:lpstr>
      <vt:lpstr>Dicey on Rule of Law</vt:lpstr>
      <vt:lpstr>Dicey on Rule of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Arif Mahmud</dc:creator>
  <cp:lastModifiedBy>Home</cp:lastModifiedBy>
  <cp:revision>50</cp:revision>
  <dcterms:created xsi:type="dcterms:W3CDTF">2020-05-02T10:00:34Z</dcterms:created>
  <dcterms:modified xsi:type="dcterms:W3CDTF">2023-04-19T03:41:27Z</dcterms:modified>
</cp:coreProperties>
</file>