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313" r:id="rId2"/>
    <p:sldId id="314" r:id="rId3"/>
    <p:sldId id="318" r:id="rId4"/>
    <p:sldId id="319" r:id="rId5"/>
    <p:sldId id="320" r:id="rId6"/>
    <p:sldId id="321" r:id="rId7"/>
    <p:sldId id="331" r:id="rId8"/>
    <p:sldId id="316" r:id="rId9"/>
    <p:sldId id="317" r:id="rId10"/>
    <p:sldId id="332" r:id="rId11"/>
    <p:sldId id="322" r:id="rId12"/>
    <p:sldId id="323" r:id="rId13"/>
    <p:sldId id="324" r:id="rId14"/>
    <p:sldId id="325" r:id="rId15"/>
    <p:sldId id="327" r:id="rId16"/>
    <p:sldId id="328" r:id="rId17"/>
    <p:sldId id="329" r:id="rId18"/>
    <p:sldId id="326" r:id="rId19"/>
    <p:sldId id="330" r:id="rId20"/>
    <p:sldId id="283"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0C488E-6870-40DB-B78A-FE2F1F88A454}" type="datetimeFigureOut">
              <a:rPr lang="en-US" smtClean="0"/>
              <a:t>19-Apr-23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620954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0C488E-6870-40DB-B78A-FE2F1F88A454}" type="datetimeFigureOut">
              <a:rPr lang="en-US" smtClean="0"/>
              <a:t>19-Apr-23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87463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0C488E-6870-40DB-B78A-FE2F1F88A454}" type="datetimeFigureOut">
              <a:rPr lang="en-US" smtClean="0"/>
              <a:t>19-Apr-23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390923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0C488E-6870-40DB-B78A-FE2F1F88A454}" type="datetimeFigureOut">
              <a:rPr lang="en-US" smtClean="0"/>
              <a:t>19-Apr-23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3651044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C488E-6870-40DB-B78A-FE2F1F88A454}" type="datetimeFigureOut">
              <a:rPr lang="en-US" smtClean="0"/>
              <a:t>19-Apr-23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128929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0C488E-6870-40DB-B78A-FE2F1F88A454}" type="datetimeFigureOut">
              <a:rPr lang="en-US" smtClean="0"/>
              <a:t>19-Apr-23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3065263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0C488E-6870-40DB-B78A-FE2F1F88A454}" type="datetimeFigureOut">
              <a:rPr lang="en-US" smtClean="0"/>
              <a:t>19-Apr-23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1415181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90C488E-6870-40DB-B78A-FE2F1F88A454}" type="datetimeFigureOut">
              <a:rPr lang="en-US" smtClean="0"/>
              <a:t>19-Apr-23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21922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C488E-6870-40DB-B78A-FE2F1F88A454}" type="datetimeFigureOut">
              <a:rPr lang="en-US" smtClean="0"/>
              <a:t>19-Apr-23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266163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C488E-6870-40DB-B78A-FE2F1F88A454}" type="datetimeFigureOut">
              <a:rPr lang="en-US" smtClean="0"/>
              <a:t>19-Apr-23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326180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C488E-6870-40DB-B78A-FE2F1F88A454}" type="datetimeFigureOut">
              <a:rPr lang="en-US" smtClean="0"/>
              <a:t>19-Apr-23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568AF-14AE-477A-8CAB-5EAF3CF4B5F1}" type="slidenum">
              <a:rPr lang="en-US" smtClean="0"/>
              <a:t>‹#›</a:t>
            </a:fld>
            <a:endParaRPr lang="en-US"/>
          </a:p>
        </p:txBody>
      </p:sp>
    </p:spTree>
    <p:extLst>
      <p:ext uri="{BB962C8B-B14F-4D97-AF65-F5344CB8AC3E}">
        <p14:creationId xmlns:p14="http://schemas.microsoft.com/office/powerpoint/2010/main" val="198000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C488E-6870-40DB-B78A-FE2F1F88A454}" type="datetimeFigureOut">
              <a:rPr lang="en-US" smtClean="0"/>
              <a:t>19-Apr-23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568AF-14AE-477A-8CAB-5EAF3CF4B5F1}" type="slidenum">
              <a:rPr lang="en-US" smtClean="0"/>
              <a:t>‹#›</a:t>
            </a:fld>
            <a:endParaRPr lang="en-US"/>
          </a:p>
        </p:txBody>
      </p:sp>
    </p:spTree>
    <p:extLst>
      <p:ext uri="{BB962C8B-B14F-4D97-AF65-F5344CB8AC3E}">
        <p14:creationId xmlns:p14="http://schemas.microsoft.com/office/powerpoint/2010/main" val="399553314"/>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6722" y="590799"/>
            <a:ext cx="7738281" cy="5690861"/>
          </a:xfrm>
        </p:spPr>
      </p:pic>
    </p:spTree>
    <p:extLst>
      <p:ext uri="{BB962C8B-B14F-4D97-AF65-F5344CB8AC3E}">
        <p14:creationId xmlns:p14="http://schemas.microsoft.com/office/powerpoint/2010/main" val="2417600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lstStyle/>
          <a:p>
            <a:pPr marL="0" indent="0">
              <a:buNone/>
            </a:pPr>
            <a:endParaRPr lang="en-US" sz="3600" b="1" dirty="0" smtClean="0"/>
          </a:p>
          <a:p>
            <a:pPr marL="0" indent="0">
              <a:buNone/>
            </a:pPr>
            <a:r>
              <a:rPr lang="en-US" sz="3600" b="1" dirty="0" smtClean="0"/>
              <a:t>Article </a:t>
            </a:r>
            <a:r>
              <a:rPr lang="en-US" sz="3600" b="1" dirty="0"/>
              <a:t>115 provides, “Appointment of persons to the offices in the judicial service or as magistrates exercising judicial functions shall be made by the President in accordance with the rules made by him in this behalf.” As a result, the President does not require a recommendation of the Supreme Court for appointment of a district judge, nor is he required to consult the Supreme Court and Public Service Commission in framing rules in exercise of power under article 115.</a:t>
            </a:r>
          </a:p>
          <a:p>
            <a:pPr marL="0" indent="0">
              <a:buNone/>
            </a:pPr>
            <a:endParaRPr lang="en-US" dirty="0"/>
          </a:p>
        </p:txBody>
      </p:sp>
    </p:spTree>
    <p:extLst>
      <p:ext uri="{BB962C8B-B14F-4D97-AF65-F5344CB8AC3E}">
        <p14:creationId xmlns:p14="http://schemas.microsoft.com/office/powerpoint/2010/main" val="330994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272955"/>
            <a:ext cx="11368585" cy="6127845"/>
          </a:xfrm>
        </p:spPr>
        <p:txBody>
          <a:bodyPr>
            <a:noAutofit/>
          </a:bodyPr>
          <a:lstStyle/>
          <a:p>
            <a:pPr marL="0" indent="0">
              <a:buNone/>
            </a:pPr>
            <a:r>
              <a:rPr lang="en-US" sz="3600" b="1" dirty="0"/>
              <a:t>The Fourth Amendment of the Constitution amended article 116 to vest control of the subordinate judicial officer and the magistrates exercising judicial functions with the President in place of the Supreme Court and thereafter added article 116A declaring “Subject to the provisions of the Constitution, all persons employed in the judicial service and all magistrates shall be independent in the exercise of their judicial functions.” By the Second Proclamation Order IV of 1978 article 116 was again amended to provide that the President shall exercise control over the subordinate judicial officers and magistrates exercising judicial functions in consultation with the Supreme Court. </a:t>
            </a:r>
          </a:p>
        </p:txBody>
      </p:sp>
    </p:spTree>
    <p:extLst>
      <p:ext uri="{BB962C8B-B14F-4D97-AF65-F5344CB8AC3E}">
        <p14:creationId xmlns:p14="http://schemas.microsoft.com/office/powerpoint/2010/main" val="1575648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endParaRPr lang="en-US" sz="3600" b="1" dirty="0" smtClean="0"/>
          </a:p>
          <a:p>
            <a:pPr marL="0" indent="0">
              <a:buNone/>
            </a:pPr>
            <a:r>
              <a:rPr lang="en-US" sz="3600" b="1" dirty="0" smtClean="0"/>
              <a:t>When </a:t>
            </a:r>
            <a:r>
              <a:rPr lang="en-US" sz="3600" b="1" dirty="0"/>
              <a:t>the President exercised control over subordinate judicial officer and metropolitan magistrates in making transfer and posting the action of the President was held without lawful authority.  Control by the President means control by the executive government in the Ministry of Law. Thus, though the judges of the Supreme Court are independent in relation to the executive branch of the government, subordinate judicial officers and magistrates exercising judicial functions are not so independent</a:t>
            </a:r>
            <a:r>
              <a:rPr lang="en-US" sz="3600" b="1" dirty="0" smtClean="0"/>
              <a:t>.</a:t>
            </a:r>
            <a:endParaRPr lang="en-US" sz="3600" b="1" dirty="0"/>
          </a:p>
        </p:txBody>
      </p:sp>
    </p:spTree>
    <p:extLst>
      <p:ext uri="{BB962C8B-B14F-4D97-AF65-F5344CB8AC3E}">
        <p14:creationId xmlns:p14="http://schemas.microsoft.com/office/powerpoint/2010/main" val="1613378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lnSpcReduction="10000"/>
          </a:bodyPr>
          <a:lstStyle/>
          <a:p>
            <a:pPr marL="0" indent="0">
              <a:buNone/>
            </a:pPr>
            <a:r>
              <a:rPr lang="en-US" sz="4000" b="1" dirty="0"/>
              <a:t>Ordinance making power of the President</a:t>
            </a:r>
          </a:p>
          <a:p>
            <a:pPr marL="0" indent="0">
              <a:buNone/>
            </a:pPr>
            <a:endParaRPr lang="en-US" sz="3200" b="1" dirty="0"/>
          </a:p>
          <a:p>
            <a:pPr marL="0" indent="0">
              <a:buNone/>
            </a:pPr>
            <a:r>
              <a:rPr lang="en-US" sz="3200" b="1" dirty="0"/>
              <a:t>Article 93 of the Constitution allows the President to promulgate ordinances anytime during the recesses of parliament sessions. And in practice a huge number of ordinances are promulgated by passing the parliament.  Ordinance-made laws are fully undemocratic since they are made by the executive almost in an unrestricted way,  without having adequate debate in the Parliament. These laws are, therefore, contrary to the concept of rule of law. So this provision may also be reformed so that it cannot be used unless there occurs any emergency situation like ‘national crisis’, ‘national calamity’, ‘severe economic deflation’  etc.</a:t>
            </a:r>
          </a:p>
        </p:txBody>
      </p:sp>
    </p:spTree>
    <p:extLst>
      <p:ext uri="{BB962C8B-B14F-4D97-AF65-F5344CB8AC3E}">
        <p14:creationId xmlns:p14="http://schemas.microsoft.com/office/powerpoint/2010/main" val="2409405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Autofit/>
          </a:bodyPr>
          <a:lstStyle/>
          <a:p>
            <a:pPr marL="0" indent="0">
              <a:buNone/>
            </a:pPr>
            <a:r>
              <a:rPr lang="en-US" sz="4400" b="1" dirty="0"/>
              <a:t>Emergency Provisions</a:t>
            </a:r>
          </a:p>
          <a:p>
            <a:pPr marL="0" indent="0">
              <a:buNone/>
            </a:pPr>
            <a:endParaRPr lang="en-US" sz="3200" b="1" dirty="0"/>
          </a:p>
          <a:p>
            <a:pPr marL="0" indent="0">
              <a:buNone/>
            </a:pPr>
            <a:r>
              <a:rPr lang="en-US" sz="3200" b="1" dirty="0"/>
              <a:t>Article 141A of the Constitution says:</a:t>
            </a:r>
          </a:p>
          <a:p>
            <a:pPr marL="0" indent="0">
              <a:buNone/>
            </a:pPr>
            <a:r>
              <a:rPr lang="en-US" sz="3200" b="1" dirty="0" smtClean="0"/>
              <a:t>If </a:t>
            </a:r>
            <a:r>
              <a:rPr lang="en-US" sz="3200" b="1" dirty="0"/>
              <a:t>the President is satisfied that a grave emergency exists in which the security or economic life of Bangladesh, or any part thereof, is threatened by war or external aggression or internal disturbance, he may issue a Proclamation of Emergency.</a:t>
            </a:r>
          </a:p>
          <a:p>
            <a:pPr marL="0" indent="0">
              <a:buNone/>
            </a:pPr>
            <a:endParaRPr lang="en-US" sz="3200" b="1" dirty="0"/>
          </a:p>
          <a:p>
            <a:pPr marL="0" indent="0">
              <a:buNone/>
            </a:pPr>
            <a:r>
              <a:rPr lang="en-US" sz="3200" b="1" dirty="0"/>
              <a:t>Thus the president can declare emergency on three grounds- war, external aggression or internal disturbance . Due to the vagueness of the term ‘internal aggression’, the executive can easily misuse this emergency power.</a:t>
            </a:r>
          </a:p>
        </p:txBody>
      </p:sp>
    </p:spTree>
    <p:extLst>
      <p:ext uri="{BB962C8B-B14F-4D97-AF65-F5344CB8AC3E}">
        <p14:creationId xmlns:p14="http://schemas.microsoft.com/office/powerpoint/2010/main" val="1485449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68490" y="259307"/>
            <a:ext cx="11505062" cy="6332561"/>
          </a:xfrm>
        </p:spPr>
        <p:txBody>
          <a:bodyPr>
            <a:noAutofit/>
          </a:bodyPr>
          <a:lstStyle/>
          <a:p>
            <a:pPr marL="0" indent="0">
              <a:buNone/>
            </a:pPr>
            <a:r>
              <a:rPr lang="en-US" sz="3600" b="1" dirty="0"/>
              <a:t>The declaration of emergency, therefore, depends on the subjective satisfaction of the executive (only the President) and the court </a:t>
            </a:r>
            <a:r>
              <a:rPr lang="en-US" sz="3600" b="1" dirty="0" smtClean="0"/>
              <a:t>cannot. </a:t>
            </a:r>
            <a:r>
              <a:rPr lang="en-US" sz="3600" b="1" dirty="0"/>
              <a:t>question the justifiability of such situation. By declaring emergency in peace time the government can suspend fundamental rights and suppress the opposition movement. This amounts to avow arbitrary exercise of power on the part of the government which is contradictory to the concept of rule of law. So this provision is also needed to be reformed, so that it can only be applied in war, external aggression and internal aggression (the term, is clearly to be defined by the Constitutional Provision or, may be decided with the consultation with judiciary) time situations </a:t>
            </a:r>
            <a:r>
              <a:rPr lang="en-US" sz="3600" b="1" dirty="0" smtClean="0"/>
              <a:t>only.</a:t>
            </a:r>
            <a:endParaRPr lang="en-US" sz="3600" b="1" dirty="0"/>
          </a:p>
        </p:txBody>
      </p:sp>
    </p:spTree>
    <p:extLst>
      <p:ext uri="{BB962C8B-B14F-4D97-AF65-F5344CB8AC3E}">
        <p14:creationId xmlns:p14="http://schemas.microsoft.com/office/powerpoint/2010/main" val="2499261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r>
              <a:rPr lang="en-US" sz="4000" b="1" dirty="0"/>
              <a:t>Article 70: Anti-Defection </a:t>
            </a:r>
            <a:r>
              <a:rPr lang="en-US" sz="4000" b="1" dirty="0" smtClean="0"/>
              <a:t>Law</a:t>
            </a:r>
          </a:p>
          <a:p>
            <a:pPr marL="0" indent="0">
              <a:buNone/>
            </a:pPr>
            <a:endParaRPr lang="en-US" sz="3200" b="1" dirty="0"/>
          </a:p>
          <a:p>
            <a:pPr marL="0" indent="0">
              <a:buNone/>
            </a:pPr>
            <a:r>
              <a:rPr lang="en-US" sz="3200" b="1" dirty="0"/>
              <a:t>According to Article 70, a Parliament member shall vacate his seat, if he- resigns or votes against the party that nominated him as a candidate in the election whereby he became Parliament member; or abstains from voting being present in the parliament; or absents himself from any sitting of parliament ignoring the direction of his party. It frustrates all positive devices in the Constitution in the name of preventing floor crossing. As the provision goes in Article 70, no member of the ruling party can exercise his democratic right to dissent even when the government passes an undemocratic law.</a:t>
            </a:r>
          </a:p>
        </p:txBody>
      </p:sp>
    </p:spTree>
    <p:extLst>
      <p:ext uri="{BB962C8B-B14F-4D97-AF65-F5344CB8AC3E}">
        <p14:creationId xmlns:p14="http://schemas.microsoft.com/office/powerpoint/2010/main" val="3383312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r>
              <a:rPr lang="en-US" sz="4000" b="1" dirty="0"/>
              <a:t>Article 55 (3) states, “The Cabinet shall be collectively responsible to Parliament.” This provision of collective responsibility has become empty idea because of article 70 as the Cabinet always rests assured that it is not going to be defeated by motion of no confidence. As a result, every bill, whatsoever undemocratic it may be, gets passed. Again, there is a scope for the legislatures to avoid debates in making laws by ordinances and later gets them appointed under the sweeping power of this article.</a:t>
            </a:r>
          </a:p>
        </p:txBody>
      </p:sp>
    </p:spTree>
    <p:extLst>
      <p:ext uri="{BB962C8B-B14F-4D97-AF65-F5344CB8AC3E}">
        <p14:creationId xmlns:p14="http://schemas.microsoft.com/office/powerpoint/2010/main" val="1635576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endParaRPr lang="en-US" sz="4000" b="1" dirty="0" smtClean="0"/>
          </a:p>
          <a:p>
            <a:pPr marL="0" indent="0">
              <a:buNone/>
            </a:pPr>
            <a:r>
              <a:rPr lang="en-US" sz="4000" b="1" dirty="0" smtClean="0"/>
              <a:t>The </a:t>
            </a:r>
            <a:r>
              <a:rPr lang="en-US" sz="4000" b="1" dirty="0"/>
              <a:t>framers of the Constitution of Bangladesh has made positive provisions for establishment of rule of law in the country, though there are being outweighed by the negative provisions. The growth of administrative law particularly regarding wide discretionary powers in the hands of government officials, etc. shall not be conducive to lead public welfare; rather these may limit people’s fundamental as well as human rights in practice. </a:t>
            </a:r>
          </a:p>
        </p:txBody>
      </p:sp>
    </p:spTree>
    <p:extLst>
      <p:ext uri="{BB962C8B-B14F-4D97-AF65-F5344CB8AC3E}">
        <p14:creationId xmlns:p14="http://schemas.microsoft.com/office/powerpoint/2010/main" val="3557832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endParaRPr lang="en-US" sz="4000" b="1" dirty="0" smtClean="0"/>
          </a:p>
          <a:p>
            <a:pPr marL="0" indent="0">
              <a:buNone/>
            </a:pPr>
            <a:r>
              <a:rPr lang="en-US" sz="4000" b="1" dirty="0" smtClean="0"/>
              <a:t>Added </a:t>
            </a:r>
            <a:r>
              <a:rPr lang="en-US" sz="4000" b="1" dirty="0"/>
              <a:t>to this, pervasive corruption and pursuit of politicization of the services and institutions have seriously undermined rule of law in this country.  However, rule of law cannot be established in the society unless the people in general and the people actively involved in politics have faith in the utility and effectiveness of rule law and have commitment for it</a:t>
            </a:r>
            <a:r>
              <a:rPr lang="en-US" sz="4000" b="1" dirty="0" smtClean="0"/>
              <a:t>.</a:t>
            </a:r>
            <a:endParaRPr lang="en-US" sz="4000" b="1" dirty="0"/>
          </a:p>
        </p:txBody>
      </p:sp>
    </p:spTree>
    <p:extLst>
      <p:ext uri="{BB962C8B-B14F-4D97-AF65-F5344CB8AC3E}">
        <p14:creationId xmlns:p14="http://schemas.microsoft.com/office/powerpoint/2010/main" val="323357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Autofit/>
          </a:bodyPr>
          <a:lstStyle/>
          <a:p>
            <a:pPr marL="0" indent="0">
              <a:buNone/>
            </a:pPr>
            <a:r>
              <a:rPr lang="en-US" sz="4800" b="1" dirty="0"/>
              <a:t>Preventive </a:t>
            </a:r>
            <a:r>
              <a:rPr lang="en-US" sz="4800" b="1" dirty="0" smtClean="0"/>
              <a:t>detention</a:t>
            </a:r>
          </a:p>
          <a:p>
            <a:pPr marL="0" indent="0">
              <a:buNone/>
            </a:pPr>
            <a:endParaRPr lang="en-US" sz="3600" b="1" dirty="0"/>
          </a:p>
          <a:p>
            <a:pPr marL="0" indent="0">
              <a:buNone/>
            </a:pPr>
            <a:r>
              <a:rPr lang="en-US" sz="3600" b="1" dirty="0"/>
              <a:t>Rule of law requires that no man should be arrested and detained without any charge of criminal offence. But the Constitution permits such arrest and detention when security of the State or maintenance of law and order requires such detention. Article 33 of the Constitution as originally adopted did not permit such preventive detention. By the Constitution (Third Amendment) Act XXIV of 1973 the original article 33 was replaced by a new article 33 which permitted such preventive detention with certain conditions and limitations. </a:t>
            </a:r>
          </a:p>
        </p:txBody>
      </p:sp>
    </p:spTree>
    <p:extLst>
      <p:ext uri="{BB962C8B-B14F-4D97-AF65-F5344CB8AC3E}">
        <p14:creationId xmlns:p14="http://schemas.microsoft.com/office/powerpoint/2010/main" val="4212480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1194" y="218364"/>
            <a:ext cx="11559654" cy="6414448"/>
          </a:xfrm>
        </p:spPr>
      </p:pic>
    </p:spTree>
    <p:extLst>
      <p:ext uri="{BB962C8B-B14F-4D97-AF65-F5344CB8AC3E}">
        <p14:creationId xmlns:p14="http://schemas.microsoft.com/office/powerpoint/2010/main" val="165272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lstStyle/>
          <a:p>
            <a:pPr marL="0" indent="0">
              <a:buNone/>
            </a:pPr>
            <a:endParaRPr lang="en-US" dirty="0"/>
          </a:p>
        </p:txBody>
      </p:sp>
    </p:spTree>
    <p:extLst>
      <p:ext uri="{BB962C8B-B14F-4D97-AF65-F5344CB8AC3E}">
        <p14:creationId xmlns:p14="http://schemas.microsoft.com/office/powerpoint/2010/main" val="3710986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lstStyle/>
          <a:p>
            <a:pPr marL="0" indent="0">
              <a:buNone/>
            </a:pPr>
            <a:r>
              <a:rPr lang="en-US" sz="4000" b="1" dirty="0"/>
              <a:t>Then the Special Powers Act, 1974 was passed. Section 3 of this Act provides that the government may, if satisfied that it is necessary to detain any person to prevent him from doing prejudicial acts, pass order for detention of such person. Sub-section (2) of section 3 confers similar power on the Deputy Commissioners or the Additional Deputy Commissioner of a district to pass such an order for arrest and detention in respect of some of the prejudicial acts.</a:t>
            </a:r>
          </a:p>
          <a:p>
            <a:pPr marL="0" indent="0">
              <a:buNone/>
            </a:pPr>
            <a:endParaRPr lang="en-US" dirty="0"/>
          </a:p>
        </p:txBody>
      </p:sp>
    </p:spTree>
    <p:extLst>
      <p:ext uri="{BB962C8B-B14F-4D97-AF65-F5344CB8AC3E}">
        <p14:creationId xmlns:p14="http://schemas.microsoft.com/office/powerpoint/2010/main" val="330120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Autofit/>
          </a:bodyPr>
          <a:lstStyle/>
          <a:p>
            <a:pPr marL="0" indent="0">
              <a:buNone/>
            </a:pPr>
            <a:r>
              <a:rPr lang="en-US" sz="3600" b="1" dirty="0"/>
              <a:t>Prior to enactment of the Special Powers Act in 1974, such power of preventive detention could be exercised only by the government and this power was exercised only in limited number of cases. In practice every government has used Special Powers Act, 1974 as a permanent law.  Habeas Corpus petitions in large numbers have been filed challenging such detention.  Very few of these petitions have been rejected and overwhelming majority of the detention under this law have been held by the Supreme Court to be unlawful and this fact clearly show how the power conferred by this law has been abused by the governmental authorities. </a:t>
            </a:r>
          </a:p>
        </p:txBody>
      </p:sp>
    </p:spTree>
    <p:extLst>
      <p:ext uri="{BB962C8B-B14F-4D97-AF65-F5344CB8AC3E}">
        <p14:creationId xmlns:p14="http://schemas.microsoft.com/office/powerpoint/2010/main" val="1854311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endParaRPr lang="en-US" sz="4000" b="1" dirty="0" smtClean="0"/>
          </a:p>
          <a:p>
            <a:pPr marL="0" indent="0">
              <a:buNone/>
            </a:pPr>
            <a:r>
              <a:rPr lang="en-US" sz="4000" b="1" dirty="0" smtClean="0"/>
              <a:t>Since </a:t>
            </a:r>
            <a:r>
              <a:rPr lang="en-US" sz="4000" b="1" dirty="0"/>
              <a:t>huge number of persons are detained every year without trial purely for political purpose, the right to protection of law, protection of right to life and personal liberty and safeguards as to arrest and detention as guaranteed in Articles 31, 32, and 33 cannot be ensured and it is against the concept of rule of law</a:t>
            </a:r>
            <a:r>
              <a:rPr lang="en-US" sz="4000" b="1" dirty="0" smtClean="0"/>
              <a:t>.</a:t>
            </a:r>
            <a:endParaRPr lang="en-US" sz="4000" b="1" dirty="0"/>
          </a:p>
        </p:txBody>
      </p:sp>
    </p:spTree>
    <p:extLst>
      <p:ext uri="{BB962C8B-B14F-4D97-AF65-F5344CB8AC3E}">
        <p14:creationId xmlns:p14="http://schemas.microsoft.com/office/powerpoint/2010/main" val="1477383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lstStyle/>
          <a:p>
            <a:pPr marL="0" indent="0">
              <a:buNone/>
            </a:pPr>
            <a:r>
              <a:rPr lang="en-US" sz="6000" b="1" dirty="0"/>
              <a:t>Independent </a:t>
            </a:r>
            <a:r>
              <a:rPr lang="en-US" sz="6000" b="1" dirty="0" smtClean="0"/>
              <a:t>judiciary</a:t>
            </a:r>
          </a:p>
          <a:p>
            <a:pPr marL="0" indent="0">
              <a:buNone/>
            </a:pPr>
            <a:endParaRPr lang="en-US" sz="4400" b="1" dirty="0"/>
          </a:p>
          <a:p>
            <a:pPr marL="0" indent="0">
              <a:buNone/>
            </a:pPr>
            <a:r>
              <a:rPr lang="en-US" sz="4400" b="1" dirty="0"/>
              <a:t>Independence of judicial branch of the government is a pre-requisite to establishment of rule of law. Rule of law not only requires independence of judiciary from the executive, it also requires that the judicial branch of the government should be manned by competent persons.</a:t>
            </a:r>
          </a:p>
          <a:p>
            <a:pPr marL="0" indent="0">
              <a:buNone/>
            </a:pPr>
            <a:endParaRPr lang="en-US" dirty="0"/>
          </a:p>
        </p:txBody>
      </p:sp>
    </p:spTree>
    <p:extLst>
      <p:ext uri="{BB962C8B-B14F-4D97-AF65-F5344CB8AC3E}">
        <p14:creationId xmlns:p14="http://schemas.microsoft.com/office/powerpoint/2010/main" val="2348318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lstStyle/>
          <a:p>
            <a:pPr marL="0" indent="0">
              <a:buNone/>
            </a:pPr>
            <a:r>
              <a:rPr lang="en-US" sz="4000" b="1" dirty="0"/>
              <a:t>The provisions for appointment of judges of the Supreme Court in the present Constitution are not healthy enough to satisfy this requirement. The provision for appointment is that the Chief Justice and other judges shall be appointed by the President.  Thus the appointment depends on the sole wish of the executive which may create personal </a:t>
            </a:r>
            <a:r>
              <a:rPr lang="en-US" sz="4000" b="1" dirty="0" err="1"/>
              <a:t>favouritism</a:t>
            </a:r>
            <a:r>
              <a:rPr lang="en-US" sz="4000" b="1" dirty="0"/>
              <a:t> and political bias in the appointments.</a:t>
            </a:r>
          </a:p>
          <a:p>
            <a:pPr marL="0" indent="0">
              <a:buNone/>
            </a:pPr>
            <a:endParaRPr lang="en-US" dirty="0"/>
          </a:p>
        </p:txBody>
      </p:sp>
    </p:spTree>
    <p:extLst>
      <p:ext uri="{BB962C8B-B14F-4D97-AF65-F5344CB8AC3E}">
        <p14:creationId xmlns:p14="http://schemas.microsoft.com/office/powerpoint/2010/main" val="309596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normAutofit/>
          </a:bodyPr>
          <a:lstStyle/>
          <a:p>
            <a:pPr marL="0" indent="0">
              <a:buNone/>
            </a:pPr>
            <a:r>
              <a:rPr lang="en-US" sz="3200" b="1" dirty="0"/>
              <a:t> Again, it is said in Article 96 that a Judge cannot be removed only by the President without recommendation of the Supreme Judicial Council. But, by means of interpretation of Article 97, the President has the power to remove the Chief Justice without any recommendation of the Supreme Judicial Council. According to Article 97, if the President is satisfied that the Chief Justice is, on account of absence, illness, or any other cause, unable to perform the functions of his office then the President shall appoint a new Chief Justice. In this provision, by insertion of the words “any other cause” there is a reservation of power for the President to remove the Chief Justice. So, although all offices of judges are secured but the office of Chief Justice is not secured.</a:t>
            </a:r>
          </a:p>
        </p:txBody>
      </p:sp>
    </p:spTree>
    <p:extLst>
      <p:ext uri="{BB962C8B-B14F-4D97-AF65-F5344CB8AC3E}">
        <p14:creationId xmlns:p14="http://schemas.microsoft.com/office/powerpoint/2010/main" val="1096605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3081" y="368490"/>
            <a:ext cx="11368585" cy="6155140"/>
          </a:xfrm>
        </p:spPr>
        <p:txBody>
          <a:bodyPr/>
          <a:lstStyle/>
          <a:p>
            <a:pPr marL="0" indent="0">
              <a:buNone/>
            </a:pPr>
            <a:endParaRPr lang="en-US" sz="4000" b="1" dirty="0" smtClean="0"/>
          </a:p>
          <a:p>
            <a:pPr marL="0" indent="0">
              <a:buNone/>
            </a:pPr>
            <a:r>
              <a:rPr lang="en-US" sz="4000" b="1" dirty="0" smtClean="0"/>
              <a:t>Paragraph </a:t>
            </a:r>
            <a:r>
              <a:rPr lang="en-US" sz="4000" b="1" dirty="0"/>
              <a:t>6(6) of the Fourth Schedule of the Constitution provides that the provisions of Chapter II of Part VI (which includes article 115 relating to the subordinate judiciary) shall be implemented as soon as is possible. Article 22 provides that the State shall ensure separation of the judiciary from the executive organs of the State</a:t>
            </a:r>
            <a:r>
              <a:rPr lang="en-US" sz="4000" b="1" dirty="0" smtClean="0"/>
              <a:t>.</a:t>
            </a:r>
          </a:p>
          <a:p>
            <a:pPr marL="0" indent="0">
              <a:buNone/>
            </a:pPr>
            <a:endParaRPr lang="en-US" dirty="0"/>
          </a:p>
        </p:txBody>
      </p:sp>
    </p:spTree>
    <p:extLst>
      <p:ext uri="{BB962C8B-B14F-4D97-AF65-F5344CB8AC3E}">
        <p14:creationId xmlns:p14="http://schemas.microsoft.com/office/powerpoint/2010/main" val="34178803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6648</TotalTime>
  <Words>1624</Words>
  <Application>Microsoft Office PowerPoint</Application>
  <PresentationFormat>Custom</PresentationFormat>
  <Paragraphs>37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Home</cp:lastModifiedBy>
  <cp:revision>55</cp:revision>
  <dcterms:created xsi:type="dcterms:W3CDTF">2020-05-02T10:00:34Z</dcterms:created>
  <dcterms:modified xsi:type="dcterms:W3CDTF">2023-04-19T03:42:01Z</dcterms:modified>
</cp:coreProperties>
</file>