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3" r:id="rId8"/>
    <p:sldId id="264" r:id="rId9"/>
    <p:sldId id="271" r:id="rId10"/>
    <p:sldId id="266" r:id="rId11"/>
    <p:sldId id="268" r:id="rId12"/>
    <p:sldId id="269" r:id="rId13"/>
    <p:sldId id="270"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EC97C5-B73C-47BB-9E91-76A68CD5C3FB}" type="doc">
      <dgm:prSet loTypeId="urn:microsoft.com/office/officeart/2005/8/layout/pyramid1" loCatId="pyramid" qsTypeId="urn:microsoft.com/office/officeart/2005/8/quickstyle/simple1" qsCatId="simple" csTypeId="urn:microsoft.com/office/officeart/2005/8/colors/accent1_2" csCatId="accent1" phldr="1"/>
      <dgm:spPr/>
    </dgm:pt>
    <dgm:pt modelId="{7CA89498-2F5A-42F4-AB4B-43C35CBD6FBC}">
      <dgm:prSet phldrT="[Text]" custT="1"/>
      <dgm:spPr/>
      <dgm:t>
        <a:bodyPr/>
        <a:lstStyle/>
        <a:p>
          <a:r>
            <a:rPr lang="en-US" sz="800" dirty="0" smtClean="0"/>
            <a:t>Constitution </a:t>
          </a:r>
        </a:p>
        <a:p>
          <a:r>
            <a:rPr lang="en-US" sz="800" dirty="0" smtClean="0"/>
            <a:t>of a State</a:t>
          </a:r>
          <a:endParaRPr lang="en-GB" sz="800" dirty="0"/>
        </a:p>
      </dgm:t>
    </dgm:pt>
    <dgm:pt modelId="{B6FEFBB1-42F1-4A6F-9DE1-0EEAA4519934}" type="parTrans" cxnId="{78BB3B2D-F6A3-482A-8E81-2EFBF64873E4}">
      <dgm:prSet/>
      <dgm:spPr/>
      <dgm:t>
        <a:bodyPr/>
        <a:lstStyle/>
        <a:p>
          <a:endParaRPr lang="en-GB"/>
        </a:p>
      </dgm:t>
    </dgm:pt>
    <dgm:pt modelId="{C91B7349-C375-4F03-848C-A8D8FFB2DE85}" type="sibTrans" cxnId="{78BB3B2D-F6A3-482A-8E81-2EFBF64873E4}">
      <dgm:prSet/>
      <dgm:spPr/>
      <dgm:t>
        <a:bodyPr/>
        <a:lstStyle/>
        <a:p>
          <a:endParaRPr lang="en-GB"/>
        </a:p>
      </dgm:t>
    </dgm:pt>
    <dgm:pt modelId="{67DA6D8A-5620-4061-BE93-8B556617CA87}">
      <dgm:prSet phldrT="[Text]"/>
      <dgm:spPr/>
      <dgm:t>
        <a:bodyPr/>
        <a:lstStyle/>
        <a:p>
          <a:r>
            <a:rPr lang="en-US" dirty="0" smtClean="0"/>
            <a:t>Act of Parliament</a:t>
          </a:r>
          <a:endParaRPr lang="en-GB" dirty="0"/>
        </a:p>
      </dgm:t>
    </dgm:pt>
    <dgm:pt modelId="{17E305DC-76F1-42BE-A100-591E75C01071}" type="parTrans" cxnId="{848550B8-5748-4AC7-AA5E-FB4A11C2BCD1}">
      <dgm:prSet/>
      <dgm:spPr/>
      <dgm:t>
        <a:bodyPr/>
        <a:lstStyle/>
        <a:p>
          <a:endParaRPr lang="en-GB"/>
        </a:p>
      </dgm:t>
    </dgm:pt>
    <dgm:pt modelId="{9E7ECEDA-4ACF-4B85-A69F-48CAA046975E}" type="sibTrans" cxnId="{848550B8-5748-4AC7-AA5E-FB4A11C2BCD1}">
      <dgm:prSet/>
      <dgm:spPr/>
      <dgm:t>
        <a:bodyPr/>
        <a:lstStyle/>
        <a:p>
          <a:endParaRPr lang="en-GB"/>
        </a:p>
      </dgm:t>
    </dgm:pt>
    <dgm:pt modelId="{5059D537-4A6C-47B0-9A14-8D1CDC69B8B3}">
      <dgm:prSet phldrT="[Text]"/>
      <dgm:spPr/>
      <dgm:t>
        <a:bodyPr/>
        <a:lstStyle/>
        <a:p>
          <a:r>
            <a:rPr lang="en-US" dirty="0" smtClean="0"/>
            <a:t>Delegated Legislation</a:t>
          </a:r>
          <a:endParaRPr lang="en-GB" dirty="0"/>
        </a:p>
      </dgm:t>
    </dgm:pt>
    <dgm:pt modelId="{22FD789A-97D7-4699-97D2-30CB0FCD3E2E}" type="parTrans" cxnId="{09E9DC15-CEB0-47EC-B88F-08C2BC24C546}">
      <dgm:prSet/>
      <dgm:spPr/>
      <dgm:t>
        <a:bodyPr/>
        <a:lstStyle/>
        <a:p>
          <a:endParaRPr lang="en-GB"/>
        </a:p>
      </dgm:t>
    </dgm:pt>
    <dgm:pt modelId="{110D3670-7956-4963-9E57-42C6B971069C}" type="sibTrans" cxnId="{09E9DC15-CEB0-47EC-B88F-08C2BC24C546}">
      <dgm:prSet/>
      <dgm:spPr/>
      <dgm:t>
        <a:bodyPr/>
        <a:lstStyle/>
        <a:p>
          <a:endParaRPr lang="en-GB"/>
        </a:p>
      </dgm:t>
    </dgm:pt>
    <dgm:pt modelId="{9BBD696D-D2D9-48F4-A702-C95FE186311A}" type="pres">
      <dgm:prSet presAssocID="{12EC97C5-B73C-47BB-9E91-76A68CD5C3FB}" presName="Name0" presStyleCnt="0">
        <dgm:presLayoutVars>
          <dgm:dir/>
          <dgm:animLvl val="lvl"/>
          <dgm:resizeHandles val="exact"/>
        </dgm:presLayoutVars>
      </dgm:prSet>
      <dgm:spPr/>
    </dgm:pt>
    <dgm:pt modelId="{834EB7DD-EA33-40BB-9EDF-E10B2694AABB}" type="pres">
      <dgm:prSet presAssocID="{7CA89498-2F5A-42F4-AB4B-43C35CBD6FBC}" presName="Name8" presStyleCnt="0"/>
      <dgm:spPr/>
    </dgm:pt>
    <dgm:pt modelId="{7E5DA49F-D7B3-43E0-B6A8-BF7E053FA8F5}" type="pres">
      <dgm:prSet presAssocID="{7CA89498-2F5A-42F4-AB4B-43C35CBD6FBC}" presName="level" presStyleLbl="node1" presStyleIdx="0" presStyleCnt="3">
        <dgm:presLayoutVars>
          <dgm:chMax val="1"/>
          <dgm:bulletEnabled val="1"/>
        </dgm:presLayoutVars>
      </dgm:prSet>
      <dgm:spPr/>
      <dgm:t>
        <a:bodyPr/>
        <a:lstStyle/>
        <a:p>
          <a:endParaRPr lang="en-GB"/>
        </a:p>
      </dgm:t>
    </dgm:pt>
    <dgm:pt modelId="{2F983B7C-A293-4DC8-A255-9928500EABD1}" type="pres">
      <dgm:prSet presAssocID="{7CA89498-2F5A-42F4-AB4B-43C35CBD6FBC}" presName="levelTx" presStyleLbl="revTx" presStyleIdx="0" presStyleCnt="0">
        <dgm:presLayoutVars>
          <dgm:chMax val="1"/>
          <dgm:bulletEnabled val="1"/>
        </dgm:presLayoutVars>
      </dgm:prSet>
      <dgm:spPr/>
      <dgm:t>
        <a:bodyPr/>
        <a:lstStyle/>
        <a:p>
          <a:endParaRPr lang="en-GB"/>
        </a:p>
      </dgm:t>
    </dgm:pt>
    <dgm:pt modelId="{85EA63A7-C5CC-4EC5-86A7-48F24E12BD27}" type="pres">
      <dgm:prSet presAssocID="{67DA6D8A-5620-4061-BE93-8B556617CA87}" presName="Name8" presStyleCnt="0"/>
      <dgm:spPr/>
    </dgm:pt>
    <dgm:pt modelId="{6513B786-BD2F-4D87-916A-52B7394147F2}" type="pres">
      <dgm:prSet presAssocID="{67DA6D8A-5620-4061-BE93-8B556617CA87}" presName="level" presStyleLbl="node1" presStyleIdx="1" presStyleCnt="3">
        <dgm:presLayoutVars>
          <dgm:chMax val="1"/>
          <dgm:bulletEnabled val="1"/>
        </dgm:presLayoutVars>
      </dgm:prSet>
      <dgm:spPr/>
      <dgm:t>
        <a:bodyPr/>
        <a:lstStyle/>
        <a:p>
          <a:endParaRPr lang="en-GB"/>
        </a:p>
      </dgm:t>
    </dgm:pt>
    <dgm:pt modelId="{AD49B95E-DA67-49F8-9FAF-D2B522119AA2}" type="pres">
      <dgm:prSet presAssocID="{67DA6D8A-5620-4061-BE93-8B556617CA87}" presName="levelTx" presStyleLbl="revTx" presStyleIdx="0" presStyleCnt="0">
        <dgm:presLayoutVars>
          <dgm:chMax val="1"/>
          <dgm:bulletEnabled val="1"/>
        </dgm:presLayoutVars>
      </dgm:prSet>
      <dgm:spPr/>
      <dgm:t>
        <a:bodyPr/>
        <a:lstStyle/>
        <a:p>
          <a:endParaRPr lang="en-GB"/>
        </a:p>
      </dgm:t>
    </dgm:pt>
    <dgm:pt modelId="{522A63F4-D7B0-420E-AB25-8B85841BDAE7}" type="pres">
      <dgm:prSet presAssocID="{5059D537-4A6C-47B0-9A14-8D1CDC69B8B3}" presName="Name8" presStyleCnt="0"/>
      <dgm:spPr/>
    </dgm:pt>
    <dgm:pt modelId="{4E4BBFAD-CD80-4B55-985B-E35EE3E8A7B9}" type="pres">
      <dgm:prSet presAssocID="{5059D537-4A6C-47B0-9A14-8D1CDC69B8B3}" presName="level" presStyleLbl="node1" presStyleIdx="2" presStyleCnt="3" custLinFactNeighborX="-29250" custLinFactNeighborY="50309">
        <dgm:presLayoutVars>
          <dgm:chMax val="1"/>
          <dgm:bulletEnabled val="1"/>
        </dgm:presLayoutVars>
      </dgm:prSet>
      <dgm:spPr/>
      <dgm:t>
        <a:bodyPr/>
        <a:lstStyle/>
        <a:p>
          <a:endParaRPr lang="en-GB"/>
        </a:p>
      </dgm:t>
    </dgm:pt>
    <dgm:pt modelId="{DAEEDE23-53C0-4F88-AFF6-89ADA5C2DC7F}" type="pres">
      <dgm:prSet presAssocID="{5059D537-4A6C-47B0-9A14-8D1CDC69B8B3}" presName="levelTx" presStyleLbl="revTx" presStyleIdx="0" presStyleCnt="0">
        <dgm:presLayoutVars>
          <dgm:chMax val="1"/>
          <dgm:bulletEnabled val="1"/>
        </dgm:presLayoutVars>
      </dgm:prSet>
      <dgm:spPr/>
      <dgm:t>
        <a:bodyPr/>
        <a:lstStyle/>
        <a:p>
          <a:endParaRPr lang="en-GB"/>
        </a:p>
      </dgm:t>
    </dgm:pt>
  </dgm:ptLst>
  <dgm:cxnLst>
    <dgm:cxn modelId="{8F54396C-1BC0-484C-A0B4-723E069088D1}" type="presOf" srcId="{5059D537-4A6C-47B0-9A14-8D1CDC69B8B3}" destId="{4E4BBFAD-CD80-4B55-985B-E35EE3E8A7B9}" srcOrd="0" destOrd="0" presId="urn:microsoft.com/office/officeart/2005/8/layout/pyramid1"/>
    <dgm:cxn modelId="{09E9DC15-CEB0-47EC-B88F-08C2BC24C546}" srcId="{12EC97C5-B73C-47BB-9E91-76A68CD5C3FB}" destId="{5059D537-4A6C-47B0-9A14-8D1CDC69B8B3}" srcOrd="2" destOrd="0" parTransId="{22FD789A-97D7-4699-97D2-30CB0FCD3E2E}" sibTransId="{110D3670-7956-4963-9E57-42C6B971069C}"/>
    <dgm:cxn modelId="{E15AB35C-5658-4D19-8A74-942636759C97}" type="presOf" srcId="{5059D537-4A6C-47B0-9A14-8D1CDC69B8B3}" destId="{DAEEDE23-53C0-4F88-AFF6-89ADA5C2DC7F}" srcOrd="1" destOrd="0" presId="urn:microsoft.com/office/officeart/2005/8/layout/pyramid1"/>
    <dgm:cxn modelId="{38D102E9-09F1-4850-AF74-C54E6DB0ACEE}" type="presOf" srcId="{67DA6D8A-5620-4061-BE93-8B556617CA87}" destId="{AD49B95E-DA67-49F8-9FAF-D2B522119AA2}" srcOrd="1" destOrd="0" presId="urn:microsoft.com/office/officeart/2005/8/layout/pyramid1"/>
    <dgm:cxn modelId="{848550B8-5748-4AC7-AA5E-FB4A11C2BCD1}" srcId="{12EC97C5-B73C-47BB-9E91-76A68CD5C3FB}" destId="{67DA6D8A-5620-4061-BE93-8B556617CA87}" srcOrd="1" destOrd="0" parTransId="{17E305DC-76F1-42BE-A100-591E75C01071}" sibTransId="{9E7ECEDA-4ACF-4B85-A69F-48CAA046975E}"/>
    <dgm:cxn modelId="{78BB3B2D-F6A3-482A-8E81-2EFBF64873E4}" srcId="{12EC97C5-B73C-47BB-9E91-76A68CD5C3FB}" destId="{7CA89498-2F5A-42F4-AB4B-43C35CBD6FBC}" srcOrd="0" destOrd="0" parTransId="{B6FEFBB1-42F1-4A6F-9DE1-0EEAA4519934}" sibTransId="{C91B7349-C375-4F03-848C-A8D8FFB2DE85}"/>
    <dgm:cxn modelId="{DBA70629-B959-400D-A2C8-2AA197C26552}" type="presOf" srcId="{67DA6D8A-5620-4061-BE93-8B556617CA87}" destId="{6513B786-BD2F-4D87-916A-52B7394147F2}" srcOrd="0" destOrd="0" presId="urn:microsoft.com/office/officeart/2005/8/layout/pyramid1"/>
    <dgm:cxn modelId="{0A59756C-783F-4D67-AFC0-7011D324C900}" type="presOf" srcId="{12EC97C5-B73C-47BB-9E91-76A68CD5C3FB}" destId="{9BBD696D-D2D9-48F4-A702-C95FE186311A}" srcOrd="0" destOrd="0" presId="urn:microsoft.com/office/officeart/2005/8/layout/pyramid1"/>
    <dgm:cxn modelId="{618821ED-C3C2-468B-97EF-00AF16F388DB}" type="presOf" srcId="{7CA89498-2F5A-42F4-AB4B-43C35CBD6FBC}" destId="{7E5DA49F-D7B3-43E0-B6A8-BF7E053FA8F5}" srcOrd="0" destOrd="0" presId="urn:microsoft.com/office/officeart/2005/8/layout/pyramid1"/>
    <dgm:cxn modelId="{C76CAC53-F05D-4577-BD4B-37E31DF4F07B}" type="presOf" srcId="{7CA89498-2F5A-42F4-AB4B-43C35CBD6FBC}" destId="{2F983B7C-A293-4DC8-A255-9928500EABD1}" srcOrd="1" destOrd="0" presId="urn:microsoft.com/office/officeart/2005/8/layout/pyramid1"/>
    <dgm:cxn modelId="{80937826-F893-4E04-8044-A0FB69DD9480}" type="presParOf" srcId="{9BBD696D-D2D9-48F4-A702-C95FE186311A}" destId="{834EB7DD-EA33-40BB-9EDF-E10B2694AABB}" srcOrd="0" destOrd="0" presId="urn:microsoft.com/office/officeart/2005/8/layout/pyramid1"/>
    <dgm:cxn modelId="{A03E8BA7-2B07-47BB-8A54-F361593BADF8}" type="presParOf" srcId="{834EB7DD-EA33-40BB-9EDF-E10B2694AABB}" destId="{7E5DA49F-D7B3-43E0-B6A8-BF7E053FA8F5}" srcOrd="0" destOrd="0" presId="urn:microsoft.com/office/officeart/2005/8/layout/pyramid1"/>
    <dgm:cxn modelId="{315FFC77-7C92-4473-9D3B-B04C55844074}" type="presParOf" srcId="{834EB7DD-EA33-40BB-9EDF-E10B2694AABB}" destId="{2F983B7C-A293-4DC8-A255-9928500EABD1}" srcOrd="1" destOrd="0" presId="urn:microsoft.com/office/officeart/2005/8/layout/pyramid1"/>
    <dgm:cxn modelId="{BE3F3BE4-6242-4CE6-9AFD-928AC7EE9387}" type="presParOf" srcId="{9BBD696D-D2D9-48F4-A702-C95FE186311A}" destId="{85EA63A7-C5CC-4EC5-86A7-48F24E12BD27}" srcOrd="1" destOrd="0" presId="urn:microsoft.com/office/officeart/2005/8/layout/pyramid1"/>
    <dgm:cxn modelId="{0378E331-3864-4566-A4F6-9792F47F56A2}" type="presParOf" srcId="{85EA63A7-C5CC-4EC5-86A7-48F24E12BD27}" destId="{6513B786-BD2F-4D87-916A-52B7394147F2}" srcOrd="0" destOrd="0" presId="urn:microsoft.com/office/officeart/2005/8/layout/pyramid1"/>
    <dgm:cxn modelId="{A9DC5A90-39E7-4D6C-8FA8-9BCC5D757C64}" type="presParOf" srcId="{85EA63A7-C5CC-4EC5-86A7-48F24E12BD27}" destId="{AD49B95E-DA67-49F8-9FAF-D2B522119AA2}" srcOrd="1" destOrd="0" presId="urn:microsoft.com/office/officeart/2005/8/layout/pyramid1"/>
    <dgm:cxn modelId="{B4B592A3-A88C-4DBF-AB23-6E0D3C85A2BC}" type="presParOf" srcId="{9BBD696D-D2D9-48F4-A702-C95FE186311A}" destId="{522A63F4-D7B0-420E-AB25-8B85841BDAE7}" srcOrd="2" destOrd="0" presId="urn:microsoft.com/office/officeart/2005/8/layout/pyramid1"/>
    <dgm:cxn modelId="{BC79A789-12E7-4668-81F4-66FF123CBFCC}" type="presParOf" srcId="{522A63F4-D7B0-420E-AB25-8B85841BDAE7}" destId="{4E4BBFAD-CD80-4B55-985B-E35EE3E8A7B9}" srcOrd="0" destOrd="0" presId="urn:microsoft.com/office/officeart/2005/8/layout/pyramid1"/>
    <dgm:cxn modelId="{99CD1B4F-6FD1-442F-9C76-AF3B50FAD1D3}" type="presParOf" srcId="{522A63F4-D7B0-420E-AB25-8B85841BDAE7}" destId="{DAEEDE23-53C0-4F88-AFF6-89ADA5C2DC7F}"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333652-75F6-4D6F-A3AC-C1241A4FF78E}" type="doc">
      <dgm:prSet loTypeId="urn:microsoft.com/office/officeart/2005/8/layout/pyramid2" loCatId="pyramid" qsTypeId="urn:microsoft.com/office/officeart/2005/8/quickstyle/3d2" qsCatId="3D" csTypeId="urn:microsoft.com/office/officeart/2005/8/colors/accent1_2" csCatId="accent1" phldr="1"/>
      <dgm:spPr/>
    </dgm:pt>
    <dgm:pt modelId="{DF9480A8-498D-44F4-AAEC-A30AEF5A88B8}">
      <dgm:prSet phldrT="[Text]"/>
      <dgm:spPr/>
      <dgm:t>
        <a:bodyPr/>
        <a:lstStyle/>
        <a:p>
          <a:r>
            <a:rPr lang="en-US" dirty="0" smtClean="0">
              <a:solidFill>
                <a:srgbClr val="00B0F0"/>
              </a:solidFill>
            </a:rPr>
            <a:t>Martial </a:t>
          </a:r>
          <a:r>
            <a:rPr lang="en-US" dirty="0" smtClean="0">
              <a:solidFill>
                <a:srgbClr val="00B0F0"/>
              </a:solidFill>
            </a:rPr>
            <a:t>Law Proclamation</a:t>
          </a:r>
          <a:endParaRPr lang="en-GB" dirty="0">
            <a:solidFill>
              <a:srgbClr val="00B0F0"/>
            </a:solidFill>
          </a:endParaRPr>
        </a:p>
      </dgm:t>
    </dgm:pt>
    <dgm:pt modelId="{C124303A-8755-4E18-BA71-25B253F61FC5}" type="parTrans" cxnId="{DFF0040E-78D6-4597-8EB8-C640BB9F8487}">
      <dgm:prSet/>
      <dgm:spPr/>
      <dgm:t>
        <a:bodyPr/>
        <a:lstStyle/>
        <a:p>
          <a:endParaRPr lang="en-GB"/>
        </a:p>
      </dgm:t>
    </dgm:pt>
    <dgm:pt modelId="{602FE9EA-B79A-4894-AB1F-65ECACEE3094}" type="sibTrans" cxnId="{DFF0040E-78D6-4597-8EB8-C640BB9F8487}">
      <dgm:prSet/>
      <dgm:spPr/>
      <dgm:t>
        <a:bodyPr/>
        <a:lstStyle/>
        <a:p>
          <a:endParaRPr lang="en-GB"/>
        </a:p>
      </dgm:t>
    </dgm:pt>
    <dgm:pt modelId="{5EF04CB3-D016-4E84-80FD-1D3AF625691A}">
      <dgm:prSet phldrT="[Text]"/>
      <dgm:spPr/>
      <dgm:t>
        <a:bodyPr/>
        <a:lstStyle/>
        <a:p>
          <a:r>
            <a:rPr lang="en-US" dirty="0" smtClean="0">
              <a:solidFill>
                <a:srgbClr val="00B0F0"/>
              </a:solidFill>
            </a:rPr>
            <a:t>Constitution</a:t>
          </a:r>
          <a:endParaRPr lang="en-GB" dirty="0">
            <a:solidFill>
              <a:srgbClr val="00B0F0"/>
            </a:solidFill>
          </a:endParaRPr>
        </a:p>
      </dgm:t>
    </dgm:pt>
    <dgm:pt modelId="{F87DC99C-1D16-44B5-BFD2-3C431BDC0664}" type="parTrans" cxnId="{2469E9CA-6F83-4F31-94EE-0E0682AF6DC6}">
      <dgm:prSet/>
      <dgm:spPr/>
      <dgm:t>
        <a:bodyPr/>
        <a:lstStyle/>
        <a:p>
          <a:endParaRPr lang="en-GB"/>
        </a:p>
      </dgm:t>
    </dgm:pt>
    <dgm:pt modelId="{C00E7B6A-6D50-4A67-8E4A-DF30CB00B2C6}" type="sibTrans" cxnId="{2469E9CA-6F83-4F31-94EE-0E0682AF6DC6}">
      <dgm:prSet/>
      <dgm:spPr/>
      <dgm:t>
        <a:bodyPr/>
        <a:lstStyle/>
        <a:p>
          <a:endParaRPr lang="en-GB"/>
        </a:p>
      </dgm:t>
    </dgm:pt>
    <dgm:pt modelId="{461CDA06-0BD4-4AA8-82B6-12C27F23A0FE}">
      <dgm:prSet phldrT="[Text]"/>
      <dgm:spPr/>
      <dgm:t>
        <a:bodyPr/>
        <a:lstStyle/>
        <a:p>
          <a:r>
            <a:rPr lang="en-US" dirty="0" smtClean="0">
              <a:solidFill>
                <a:srgbClr val="00B0F0"/>
              </a:solidFill>
            </a:rPr>
            <a:t>Other Laws</a:t>
          </a:r>
          <a:endParaRPr lang="en-GB" dirty="0">
            <a:solidFill>
              <a:srgbClr val="00B0F0"/>
            </a:solidFill>
          </a:endParaRPr>
        </a:p>
      </dgm:t>
    </dgm:pt>
    <dgm:pt modelId="{2F6DEE07-189E-4EBC-B194-FB23BE6ADCF4}" type="parTrans" cxnId="{C90C470E-9BF8-444E-A89D-A6C4C665920E}">
      <dgm:prSet/>
      <dgm:spPr/>
      <dgm:t>
        <a:bodyPr/>
        <a:lstStyle/>
        <a:p>
          <a:endParaRPr lang="en-GB"/>
        </a:p>
      </dgm:t>
    </dgm:pt>
    <dgm:pt modelId="{E7709E8D-E65A-489A-AAEE-04796B092E37}" type="sibTrans" cxnId="{C90C470E-9BF8-444E-A89D-A6C4C665920E}">
      <dgm:prSet/>
      <dgm:spPr/>
      <dgm:t>
        <a:bodyPr/>
        <a:lstStyle/>
        <a:p>
          <a:endParaRPr lang="en-GB"/>
        </a:p>
      </dgm:t>
    </dgm:pt>
    <dgm:pt modelId="{7FC5FF59-F9D9-436F-8749-76A3E32BBBA6}" type="pres">
      <dgm:prSet presAssocID="{10333652-75F6-4D6F-A3AC-C1241A4FF78E}" presName="compositeShape" presStyleCnt="0">
        <dgm:presLayoutVars>
          <dgm:dir/>
          <dgm:resizeHandles/>
        </dgm:presLayoutVars>
      </dgm:prSet>
      <dgm:spPr/>
    </dgm:pt>
    <dgm:pt modelId="{87C061A2-C7BC-4E5B-8725-6CFBE67E0E3D}" type="pres">
      <dgm:prSet presAssocID="{10333652-75F6-4D6F-A3AC-C1241A4FF78E}" presName="pyramid" presStyleLbl="node1" presStyleIdx="0" presStyleCnt="1" custLinFactX="26650" custLinFactNeighborX="100000" custLinFactNeighborY="19361"/>
      <dgm:spPr/>
    </dgm:pt>
    <dgm:pt modelId="{4FD2EF65-DFE8-48D7-972B-D654959B558F}" type="pres">
      <dgm:prSet presAssocID="{10333652-75F6-4D6F-A3AC-C1241A4FF78E}" presName="theList" presStyleCnt="0"/>
      <dgm:spPr/>
    </dgm:pt>
    <dgm:pt modelId="{98EF67B8-CE53-4EE1-945A-2228C3E5CB19}" type="pres">
      <dgm:prSet presAssocID="{DF9480A8-498D-44F4-AAEC-A30AEF5A88B8}" presName="aNode" presStyleLbl="fgAcc1" presStyleIdx="0" presStyleCnt="3">
        <dgm:presLayoutVars>
          <dgm:bulletEnabled val="1"/>
        </dgm:presLayoutVars>
      </dgm:prSet>
      <dgm:spPr/>
      <dgm:t>
        <a:bodyPr/>
        <a:lstStyle/>
        <a:p>
          <a:endParaRPr lang="en-GB"/>
        </a:p>
      </dgm:t>
    </dgm:pt>
    <dgm:pt modelId="{FD30CA94-0C32-49C5-BD10-C7F40D5C4BBA}" type="pres">
      <dgm:prSet presAssocID="{DF9480A8-498D-44F4-AAEC-A30AEF5A88B8}" presName="aSpace" presStyleCnt="0"/>
      <dgm:spPr/>
    </dgm:pt>
    <dgm:pt modelId="{888BC901-18BD-4C81-BDF4-76E98D442AA9}" type="pres">
      <dgm:prSet presAssocID="{5EF04CB3-D016-4E84-80FD-1D3AF625691A}" presName="aNode" presStyleLbl="fgAcc1" presStyleIdx="1" presStyleCnt="3">
        <dgm:presLayoutVars>
          <dgm:bulletEnabled val="1"/>
        </dgm:presLayoutVars>
      </dgm:prSet>
      <dgm:spPr/>
      <dgm:t>
        <a:bodyPr/>
        <a:lstStyle/>
        <a:p>
          <a:endParaRPr lang="en-GB"/>
        </a:p>
      </dgm:t>
    </dgm:pt>
    <dgm:pt modelId="{E27450E0-72A8-49FB-83A0-25DE0911D5D4}" type="pres">
      <dgm:prSet presAssocID="{5EF04CB3-D016-4E84-80FD-1D3AF625691A}" presName="aSpace" presStyleCnt="0"/>
      <dgm:spPr/>
    </dgm:pt>
    <dgm:pt modelId="{4D881AE6-3F31-42AD-8B88-16B552A855B8}" type="pres">
      <dgm:prSet presAssocID="{461CDA06-0BD4-4AA8-82B6-12C27F23A0FE}" presName="aNode" presStyleLbl="fgAcc1" presStyleIdx="2" presStyleCnt="3">
        <dgm:presLayoutVars>
          <dgm:bulletEnabled val="1"/>
        </dgm:presLayoutVars>
      </dgm:prSet>
      <dgm:spPr/>
      <dgm:t>
        <a:bodyPr/>
        <a:lstStyle/>
        <a:p>
          <a:endParaRPr lang="en-GB"/>
        </a:p>
      </dgm:t>
    </dgm:pt>
    <dgm:pt modelId="{DAC93905-F2BC-4F61-AF20-E16653259EF1}" type="pres">
      <dgm:prSet presAssocID="{461CDA06-0BD4-4AA8-82B6-12C27F23A0FE}" presName="aSpace" presStyleCnt="0"/>
      <dgm:spPr/>
    </dgm:pt>
  </dgm:ptLst>
  <dgm:cxnLst>
    <dgm:cxn modelId="{56B2A8EE-398C-4E01-8F5F-F19650327E37}" type="presOf" srcId="{DF9480A8-498D-44F4-AAEC-A30AEF5A88B8}" destId="{98EF67B8-CE53-4EE1-945A-2228C3E5CB19}" srcOrd="0" destOrd="0" presId="urn:microsoft.com/office/officeart/2005/8/layout/pyramid2"/>
    <dgm:cxn modelId="{2469E9CA-6F83-4F31-94EE-0E0682AF6DC6}" srcId="{10333652-75F6-4D6F-A3AC-C1241A4FF78E}" destId="{5EF04CB3-D016-4E84-80FD-1D3AF625691A}" srcOrd="1" destOrd="0" parTransId="{F87DC99C-1D16-44B5-BFD2-3C431BDC0664}" sibTransId="{C00E7B6A-6D50-4A67-8E4A-DF30CB00B2C6}"/>
    <dgm:cxn modelId="{EEA3D43D-FA3B-45E5-93F5-7F7D10188096}" type="presOf" srcId="{461CDA06-0BD4-4AA8-82B6-12C27F23A0FE}" destId="{4D881AE6-3F31-42AD-8B88-16B552A855B8}" srcOrd="0" destOrd="0" presId="urn:microsoft.com/office/officeart/2005/8/layout/pyramid2"/>
    <dgm:cxn modelId="{C90C470E-9BF8-444E-A89D-A6C4C665920E}" srcId="{10333652-75F6-4D6F-A3AC-C1241A4FF78E}" destId="{461CDA06-0BD4-4AA8-82B6-12C27F23A0FE}" srcOrd="2" destOrd="0" parTransId="{2F6DEE07-189E-4EBC-B194-FB23BE6ADCF4}" sibTransId="{E7709E8D-E65A-489A-AAEE-04796B092E37}"/>
    <dgm:cxn modelId="{DFF0040E-78D6-4597-8EB8-C640BB9F8487}" srcId="{10333652-75F6-4D6F-A3AC-C1241A4FF78E}" destId="{DF9480A8-498D-44F4-AAEC-A30AEF5A88B8}" srcOrd="0" destOrd="0" parTransId="{C124303A-8755-4E18-BA71-25B253F61FC5}" sibTransId="{602FE9EA-B79A-4894-AB1F-65ECACEE3094}"/>
    <dgm:cxn modelId="{104D9C96-9A95-4442-BEB1-08BC5A0ED913}" type="presOf" srcId="{5EF04CB3-D016-4E84-80FD-1D3AF625691A}" destId="{888BC901-18BD-4C81-BDF4-76E98D442AA9}" srcOrd="0" destOrd="0" presId="urn:microsoft.com/office/officeart/2005/8/layout/pyramid2"/>
    <dgm:cxn modelId="{CF572D32-93E1-43CF-8181-9819DC9670FB}" type="presOf" srcId="{10333652-75F6-4D6F-A3AC-C1241A4FF78E}" destId="{7FC5FF59-F9D9-436F-8749-76A3E32BBBA6}" srcOrd="0" destOrd="0" presId="urn:microsoft.com/office/officeart/2005/8/layout/pyramid2"/>
    <dgm:cxn modelId="{397F174B-F914-4110-82E0-581471E11DB0}" type="presParOf" srcId="{7FC5FF59-F9D9-436F-8749-76A3E32BBBA6}" destId="{87C061A2-C7BC-4E5B-8725-6CFBE67E0E3D}" srcOrd="0" destOrd="0" presId="urn:microsoft.com/office/officeart/2005/8/layout/pyramid2"/>
    <dgm:cxn modelId="{DDDBE9B2-0A90-4C6A-9A92-76683BC671E3}" type="presParOf" srcId="{7FC5FF59-F9D9-436F-8749-76A3E32BBBA6}" destId="{4FD2EF65-DFE8-48D7-972B-D654959B558F}" srcOrd="1" destOrd="0" presId="urn:microsoft.com/office/officeart/2005/8/layout/pyramid2"/>
    <dgm:cxn modelId="{75F2CF5E-F494-44A7-A253-611B4C70E020}" type="presParOf" srcId="{4FD2EF65-DFE8-48D7-972B-D654959B558F}" destId="{98EF67B8-CE53-4EE1-945A-2228C3E5CB19}" srcOrd="0" destOrd="0" presId="urn:microsoft.com/office/officeart/2005/8/layout/pyramid2"/>
    <dgm:cxn modelId="{9648BB2C-6043-49BB-B818-86E8D6B835F9}" type="presParOf" srcId="{4FD2EF65-DFE8-48D7-972B-D654959B558F}" destId="{FD30CA94-0C32-49C5-BD10-C7F40D5C4BBA}" srcOrd="1" destOrd="0" presId="urn:microsoft.com/office/officeart/2005/8/layout/pyramid2"/>
    <dgm:cxn modelId="{940A5C8E-CB07-45DE-82B5-BAD686660BF5}" type="presParOf" srcId="{4FD2EF65-DFE8-48D7-972B-D654959B558F}" destId="{888BC901-18BD-4C81-BDF4-76E98D442AA9}" srcOrd="2" destOrd="0" presId="urn:microsoft.com/office/officeart/2005/8/layout/pyramid2"/>
    <dgm:cxn modelId="{42FE0B93-0B83-489F-9009-4BA6B40D008F}" type="presParOf" srcId="{4FD2EF65-DFE8-48D7-972B-D654959B558F}" destId="{E27450E0-72A8-49FB-83A0-25DE0911D5D4}" srcOrd="3" destOrd="0" presId="urn:microsoft.com/office/officeart/2005/8/layout/pyramid2"/>
    <dgm:cxn modelId="{CB39672D-8DC3-4DC7-B01D-4625C1951CCC}" type="presParOf" srcId="{4FD2EF65-DFE8-48D7-972B-D654959B558F}" destId="{4D881AE6-3F31-42AD-8B88-16B552A855B8}" srcOrd="4" destOrd="0" presId="urn:microsoft.com/office/officeart/2005/8/layout/pyramid2"/>
    <dgm:cxn modelId="{BA702DDA-8121-439F-9062-509600D52EB6}" type="presParOf" srcId="{4FD2EF65-DFE8-48D7-972B-D654959B558F}" destId="{DAC93905-F2BC-4F61-AF20-E16653259EF1}" srcOrd="5"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5DA49F-D7B3-43E0-B6A8-BF7E053FA8F5}">
      <dsp:nvSpPr>
        <dsp:cNvPr id="0" name=""/>
        <dsp:cNvSpPr/>
      </dsp:nvSpPr>
      <dsp:spPr>
        <a:xfrm>
          <a:off x="1275962" y="0"/>
          <a:ext cx="1275962" cy="1433848"/>
        </a:xfrm>
        <a:prstGeom prst="trapezoid">
          <a:avLst>
            <a:gd name="adj"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Constitution </a:t>
          </a:r>
        </a:p>
        <a:p>
          <a:pPr lvl="0" algn="ctr" defTabSz="355600">
            <a:lnSpc>
              <a:spcPct val="90000"/>
            </a:lnSpc>
            <a:spcBef>
              <a:spcPct val="0"/>
            </a:spcBef>
            <a:spcAft>
              <a:spcPct val="35000"/>
            </a:spcAft>
          </a:pPr>
          <a:r>
            <a:rPr lang="en-US" sz="800" kern="1200" dirty="0" smtClean="0"/>
            <a:t>of a State</a:t>
          </a:r>
          <a:endParaRPr lang="en-GB" sz="800" kern="1200" dirty="0"/>
        </a:p>
      </dsp:txBody>
      <dsp:txXfrm>
        <a:off x="1275962" y="0"/>
        <a:ext cx="1275962" cy="1433848"/>
      </dsp:txXfrm>
    </dsp:sp>
    <dsp:sp modelId="{6513B786-BD2F-4D87-916A-52B7394147F2}">
      <dsp:nvSpPr>
        <dsp:cNvPr id="0" name=""/>
        <dsp:cNvSpPr/>
      </dsp:nvSpPr>
      <dsp:spPr>
        <a:xfrm>
          <a:off x="637981" y="1433848"/>
          <a:ext cx="2551925" cy="1433848"/>
        </a:xfrm>
        <a:prstGeom prst="trapezoid">
          <a:avLst>
            <a:gd name="adj" fmla="val 444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Act of Parliament</a:t>
          </a:r>
          <a:endParaRPr lang="en-GB" sz="2400" kern="1200" dirty="0"/>
        </a:p>
      </dsp:txBody>
      <dsp:txXfrm>
        <a:off x="1084568" y="1433848"/>
        <a:ext cx="1658751" cy="1433848"/>
      </dsp:txXfrm>
    </dsp:sp>
    <dsp:sp modelId="{4E4BBFAD-CD80-4B55-985B-E35EE3E8A7B9}">
      <dsp:nvSpPr>
        <dsp:cNvPr id="0" name=""/>
        <dsp:cNvSpPr/>
      </dsp:nvSpPr>
      <dsp:spPr>
        <a:xfrm>
          <a:off x="0" y="2867696"/>
          <a:ext cx="3827888" cy="1433848"/>
        </a:xfrm>
        <a:prstGeom prst="trapezoid">
          <a:avLst>
            <a:gd name="adj" fmla="val 444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Delegated Legislation</a:t>
          </a:r>
          <a:endParaRPr lang="en-GB" sz="2400" kern="1200" dirty="0"/>
        </a:p>
      </dsp:txBody>
      <dsp:txXfrm>
        <a:off x="669880" y="2867696"/>
        <a:ext cx="2488127" cy="14338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061A2-C7BC-4E5B-8725-6CFBE67E0E3D}">
      <dsp:nvSpPr>
        <dsp:cNvPr id="0" name=""/>
        <dsp:cNvSpPr/>
      </dsp:nvSpPr>
      <dsp:spPr>
        <a:xfrm>
          <a:off x="473718" y="0"/>
          <a:ext cx="3158123" cy="4101920"/>
        </a:xfrm>
        <a:prstGeom prst="triangle">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8EF67B8-CE53-4EE1-945A-2228C3E5CB19}">
      <dsp:nvSpPr>
        <dsp:cNvPr id="0" name=""/>
        <dsp:cNvSpPr/>
      </dsp:nvSpPr>
      <dsp:spPr>
        <a:xfrm>
          <a:off x="1579061" y="412395"/>
          <a:ext cx="2052780" cy="971001"/>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ln>
        <a:effectLst>
          <a:outerShdw blurRad="38100" dist="12700" dir="5400000" algn="ctr" rotWithShape="0">
            <a:srgbClr val="000000">
              <a:alpha val="63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rgbClr val="00B0F0"/>
              </a:solidFill>
            </a:rPr>
            <a:t>Martial </a:t>
          </a:r>
          <a:r>
            <a:rPr lang="en-US" sz="2100" kern="1200" dirty="0" smtClean="0">
              <a:solidFill>
                <a:srgbClr val="00B0F0"/>
              </a:solidFill>
            </a:rPr>
            <a:t>Law Proclamation</a:t>
          </a:r>
          <a:endParaRPr lang="en-GB" sz="2100" kern="1200" dirty="0">
            <a:solidFill>
              <a:srgbClr val="00B0F0"/>
            </a:solidFill>
          </a:endParaRPr>
        </a:p>
      </dsp:txBody>
      <dsp:txXfrm>
        <a:off x="1626461" y="459795"/>
        <a:ext cx="1957980" cy="876201"/>
      </dsp:txXfrm>
    </dsp:sp>
    <dsp:sp modelId="{888BC901-18BD-4C81-BDF4-76E98D442AA9}">
      <dsp:nvSpPr>
        <dsp:cNvPr id="0" name=""/>
        <dsp:cNvSpPr/>
      </dsp:nvSpPr>
      <dsp:spPr>
        <a:xfrm>
          <a:off x="1579061" y="1504771"/>
          <a:ext cx="2052780" cy="971001"/>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ln>
        <a:effectLst>
          <a:outerShdw blurRad="38100" dist="12700" dir="5400000" algn="ctr" rotWithShape="0">
            <a:srgbClr val="000000">
              <a:alpha val="63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rgbClr val="00B0F0"/>
              </a:solidFill>
            </a:rPr>
            <a:t>Constitution</a:t>
          </a:r>
          <a:endParaRPr lang="en-GB" sz="2100" kern="1200" dirty="0">
            <a:solidFill>
              <a:srgbClr val="00B0F0"/>
            </a:solidFill>
          </a:endParaRPr>
        </a:p>
      </dsp:txBody>
      <dsp:txXfrm>
        <a:off x="1626461" y="1552171"/>
        <a:ext cx="1957980" cy="876201"/>
      </dsp:txXfrm>
    </dsp:sp>
    <dsp:sp modelId="{4D881AE6-3F31-42AD-8B88-16B552A855B8}">
      <dsp:nvSpPr>
        <dsp:cNvPr id="0" name=""/>
        <dsp:cNvSpPr/>
      </dsp:nvSpPr>
      <dsp:spPr>
        <a:xfrm>
          <a:off x="1579061" y="2597148"/>
          <a:ext cx="2052780" cy="971001"/>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ln>
        <a:effectLst>
          <a:outerShdw blurRad="38100" dist="12700" dir="5400000" algn="ctr" rotWithShape="0">
            <a:srgbClr val="000000">
              <a:alpha val="63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rgbClr val="00B0F0"/>
              </a:solidFill>
            </a:rPr>
            <a:t>Other Laws</a:t>
          </a:r>
          <a:endParaRPr lang="en-GB" sz="2100" kern="1200" dirty="0">
            <a:solidFill>
              <a:srgbClr val="00B0F0"/>
            </a:solidFill>
          </a:endParaRPr>
        </a:p>
      </dsp:txBody>
      <dsp:txXfrm>
        <a:off x="1626461" y="2644548"/>
        <a:ext cx="1957980" cy="87620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9/24/2019</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9/24/2019</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9/24/2019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9/24/2019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9/24/2019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9/24/2019</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9/24/2019</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Martial Law: Supremacy of Guns?</a:t>
            </a:r>
            <a:endParaRPr lang="en-GB" sz="6000" dirty="0"/>
          </a:p>
        </p:txBody>
      </p:sp>
      <p:sp>
        <p:nvSpPr>
          <p:cNvPr id="3" name="Subtitle 2"/>
          <p:cNvSpPr>
            <a:spLocks noGrp="1"/>
          </p:cNvSpPr>
          <p:nvPr>
            <p:ph type="subTitle" idx="1"/>
          </p:nvPr>
        </p:nvSpPr>
        <p:spPr/>
        <p:txBody>
          <a:bodyPr>
            <a:normAutofit fontScale="62500" lnSpcReduction="20000"/>
          </a:bodyPr>
          <a:lstStyle/>
          <a:p>
            <a:r>
              <a:rPr lang="en-US" dirty="0" smtClean="0"/>
              <a:t>Doctrine of Necessity</a:t>
            </a:r>
          </a:p>
          <a:p>
            <a:r>
              <a:rPr lang="en-US" dirty="0" smtClean="0"/>
              <a:t>&amp;</a:t>
            </a:r>
          </a:p>
          <a:p>
            <a:r>
              <a:rPr lang="en-US" dirty="0" smtClean="0"/>
              <a:t>Doctrine of Efficacy</a:t>
            </a:r>
            <a:endParaRPr lang="en-GB" dirty="0"/>
          </a:p>
        </p:txBody>
      </p:sp>
    </p:spTree>
    <p:extLst>
      <p:ext uri="{BB962C8B-B14F-4D97-AF65-F5344CB8AC3E}">
        <p14:creationId xmlns:p14="http://schemas.microsoft.com/office/powerpoint/2010/main" val="319569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wipe(down)">
                                      <p:cBhvr>
                                        <p:cTn id="46" dur="580">
                                          <p:stCondLst>
                                            <p:cond delay="0"/>
                                          </p:stCondLst>
                                        </p:cTn>
                                        <p:tgtEl>
                                          <p:spTgt spid="3">
                                            <p:txEl>
                                              <p:pRg st="2" end="2"/>
                                            </p:txEl>
                                          </p:spTgt>
                                        </p:tgtEl>
                                      </p:cBhvr>
                                    </p:animEffect>
                                    <p:anim calcmode="lin" valueType="num">
                                      <p:cBhvr>
                                        <p:cTn id="4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2" end="2"/>
                                            </p:txEl>
                                          </p:spTgt>
                                        </p:tgtEl>
                                      </p:cBhvr>
                                      <p:to x="100000" y="60000"/>
                                    </p:animScale>
                                    <p:animScale>
                                      <p:cBhvr>
                                        <p:cTn id="53" dur="166" decel="50000">
                                          <p:stCondLst>
                                            <p:cond delay="676"/>
                                          </p:stCondLst>
                                        </p:cTn>
                                        <p:tgtEl>
                                          <p:spTgt spid="3">
                                            <p:txEl>
                                              <p:pRg st="2" end="2"/>
                                            </p:txEl>
                                          </p:spTgt>
                                        </p:tgtEl>
                                      </p:cBhvr>
                                      <p:to x="100000" y="100000"/>
                                    </p:animScale>
                                    <p:animScale>
                                      <p:cBhvr>
                                        <p:cTn id="54" dur="26">
                                          <p:stCondLst>
                                            <p:cond delay="1312"/>
                                          </p:stCondLst>
                                        </p:cTn>
                                        <p:tgtEl>
                                          <p:spTgt spid="3">
                                            <p:txEl>
                                              <p:pRg st="2" end="2"/>
                                            </p:txEl>
                                          </p:spTgt>
                                        </p:tgtEl>
                                      </p:cBhvr>
                                      <p:to x="100000" y="80000"/>
                                    </p:animScale>
                                    <p:animScale>
                                      <p:cBhvr>
                                        <p:cTn id="55" dur="166" decel="50000">
                                          <p:stCondLst>
                                            <p:cond delay="1338"/>
                                          </p:stCondLst>
                                        </p:cTn>
                                        <p:tgtEl>
                                          <p:spTgt spid="3">
                                            <p:txEl>
                                              <p:pRg st="2" end="2"/>
                                            </p:txEl>
                                          </p:spTgt>
                                        </p:tgtEl>
                                      </p:cBhvr>
                                      <p:to x="100000" y="100000"/>
                                    </p:animScale>
                                    <p:animScale>
                                      <p:cBhvr>
                                        <p:cTn id="56" dur="26">
                                          <p:stCondLst>
                                            <p:cond delay="1642"/>
                                          </p:stCondLst>
                                        </p:cTn>
                                        <p:tgtEl>
                                          <p:spTgt spid="3">
                                            <p:txEl>
                                              <p:pRg st="2" end="2"/>
                                            </p:txEl>
                                          </p:spTgt>
                                        </p:tgtEl>
                                      </p:cBhvr>
                                      <p:to x="100000" y="90000"/>
                                    </p:animScale>
                                    <p:animScale>
                                      <p:cBhvr>
                                        <p:cTn id="57" dur="166" decel="50000">
                                          <p:stCondLst>
                                            <p:cond delay="1668"/>
                                          </p:stCondLst>
                                        </p:cTn>
                                        <p:tgtEl>
                                          <p:spTgt spid="3">
                                            <p:txEl>
                                              <p:pRg st="2" end="2"/>
                                            </p:txEl>
                                          </p:spTgt>
                                        </p:tgtEl>
                                      </p:cBhvr>
                                      <p:to x="100000" y="100000"/>
                                    </p:animScale>
                                    <p:animScale>
                                      <p:cBhvr>
                                        <p:cTn id="58" dur="26">
                                          <p:stCondLst>
                                            <p:cond delay="1808"/>
                                          </p:stCondLst>
                                        </p:cTn>
                                        <p:tgtEl>
                                          <p:spTgt spid="3">
                                            <p:txEl>
                                              <p:pRg st="2" end="2"/>
                                            </p:txEl>
                                          </p:spTgt>
                                        </p:tgtEl>
                                      </p:cBhvr>
                                      <p:to x="100000" y="95000"/>
                                    </p:animScale>
                                    <p:animScale>
                                      <p:cBhvr>
                                        <p:cTn id="59"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Halima </a:t>
            </a:r>
            <a:r>
              <a:rPr lang="en-US" dirty="0" err="1" smtClean="0"/>
              <a:t>Khatun</a:t>
            </a:r>
            <a:r>
              <a:rPr lang="en-US" dirty="0" smtClean="0"/>
              <a:t> v. Bangladesh</a:t>
            </a:r>
            <a:endParaRPr lang="en-GB" dirty="0"/>
          </a:p>
        </p:txBody>
      </p:sp>
      <p:sp>
        <p:nvSpPr>
          <p:cNvPr id="3" name="Content Placeholder 2"/>
          <p:cNvSpPr>
            <a:spLocks noGrp="1"/>
          </p:cNvSpPr>
          <p:nvPr>
            <p:ph idx="1"/>
          </p:nvPr>
        </p:nvSpPr>
        <p:spPr/>
        <p:txBody>
          <a:bodyPr/>
          <a:lstStyle/>
          <a:p>
            <a:pPr algn="just"/>
            <a:r>
              <a:rPr lang="en-US" dirty="0" smtClean="0"/>
              <a:t>Justice </a:t>
            </a:r>
            <a:r>
              <a:rPr lang="en-US" dirty="0" err="1" smtClean="0"/>
              <a:t>Fazle</a:t>
            </a:r>
            <a:r>
              <a:rPr lang="en-US" dirty="0" smtClean="0"/>
              <a:t> </a:t>
            </a:r>
            <a:r>
              <a:rPr lang="en-US" dirty="0" err="1" smtClean="0"/>
              <a:t>Munim</a:t>
            </a:r>
            <a:r>
              <a:rPr lang="en-US" dirty="0" smtClean="0"/>
              <a:t> write: “What it appears from the Proclamation of August, 1975 is that, with the declaration of Martial Law, the constitution of Bangladesh has been made </a:t>
            </a:r>
            <a:r>
              <a:rPr lang="en-US" dirty="0" err="1" smtClean="0"/>
              <a:t>suborfinate</a:t>
            </a:r>
            <a:r>
              <a:rPr lang="en-US" dirty="0" smtClean="0"/>
              <a:t> to the Proclamation and any regulation or order as may be made by the President in pursuance thereof. Under the Proclamation, the constitution has lost its character as the supreme law of the country. There is no doubt, an express declaration in Article 7(2) of the constitution to the following effect</a:t>
            </a:r>
            <a:r>
              <a:rPr lang="en-US" dirty="0"/>
              <a:t>, “This Constitution is, as the solemn expression of the will of the people, the supreme law of the Republic, and if any other law is inconsistent with this Constitution that other law shall, to the extent of the inconsistency, be void</a:t>
            </a:r>
            <a:r>
              <a:rPr lang="en-US" dirty="0" smtClean="0"/>
              <a:t>.” Ironically enough, this Article, though it still exists must be taken to have lost some of its importance and efficacy. In view of the Proclamation the Supremacy of the Constitution is no longer unqualified.”</a:t>
            </a:r>
            <a:endParaRPr lang="en-GB" dirty="0"/>
          </a:p>
        </p:txBody>
      </p:sp>
    </p:spTree>
    <p:extLst>
      <p:ext uri="{BB962C8B-B14F-4D97-AF65-F5344CB8AC3E}">
        <p14:creationId xmlns:p14="http://schemas.microsoft.com/office/powerpoint/2010/main" val="563819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1999" cy="6858000"/>
          </a:xfrm>
        </p:spPr>
      </p:pic>
      <p:sp>
        <p:nvSpPr>
          <p:cNvPr id="6" name="Rectangle 5"/>
          <p:cNvSpPr/>
          <p:nvPr/>
        </p:nvSpPr>
        <p:spPr>
          <a:xfrm>
            <a:off x="3048000" y="2967335"/>
            <a:ext cx="6096000" cy="923330"/>
          </a:xfrm>
          <a:prstGeom prst="rect">
            <a:avLst/>
          </a:prstGeom>
        </p:spPr>
        <p:txBody>
          <a:bodyPr>
            <a:spAutoFit/>
          </a:bodyPr>
          <a:lstStyle/>
          <a:p>
            <a:pPr algn="just"/>
            <a:r>
              <a:rPr lang="en-US" dirty="0">
                <a:solidFill>
                  <a:srgbClr val="00B050"/>
                </a:solidFill>
              </a:rPr>
              <a:t>The Supremacy of the Constitution as declared in Article 7 [of the constitution] was no longer unqualified</a:t>
            </a:r>
          </a:p>
        </p:txBody>
      </p:sp>
    </p:spTree>
    <p:extLst>
      <p:ext uri="{BB962C8B-B14F-4D97-AF65-F5344CB8AC3E}">
        <p14:creationId xmlns:p14="http://schemas.microsoft.com/office/powerpoint/2010/main" val="93324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Seventh Amendment Judgment</a:t>
            </a:r>
            <a:endParaRPr lang="en-GB" sz="4000" dirty="0"/>
          </a:p>
        </p:txBody>
      </p:sp>
      <p:sp>
        <p:nvSpPr>
          <p:cNvPr id="3" name="Content Placeholder 2"/>
          <p:cNvSpPr>
            <a:spLocks noGrp="1"/>
          </p:cNvSpPr>
          <p:nvPr>
            <p:ph idx="1"/>
          </p:nvPr>
        </p:nvSpPr>
        <p:spPr/>
        <p:txBody>
          <a:bodyPr/>
          <a:lstStyle/>
          <a:p>
            <a:pPr algn="just"/>
            <a:r>
              <a:rPr lang="en-US" dirty="0" smtClean="0"/>
              <a:t>The position of </a:t>
            </a:r>
            <a:r>
              <a:rPr lang="en-US" i="1" dirty="0" smtClean="0">
                <a:solidFill>
                  <a:srgbClr val="FFFF00"/>
                </a:solidFill>
              </a:rPr>
              <a:t>Halima </a:t>
            </a:r>
            <a:r>
              <a:rPr lang="en-US" i="1" dirty="0" err="1" smtClean="0">
                <a:solidFill>
                  <a:srgbClr val="FFFF00"/>
                </a:solidFill>
              </a:rPr>
              <a:t>Khatun</a:t>
            </a:r>
            <a:r>
              <a:rPr lang="en-US" dirty="0" smtClean="0"/>
              <a:t> Judgment was altered in the Seventh Amendment Judgment.</a:t>
            </a:r>
            <a:endParaRPr lang="en-GB" dirty="0"/>
          </a:p>
        </p:txBody>
      </p:sp>
    </p:spTree>
    <p:extLst>
      <p:ext uri="{BB962C8B-B14F-4D97-AF65-F5344CB8AC3E}">
        <p14:creationId xmlns:p14="http://schemas.microsoft.com/office/powerpoint/2010/main" val="2980379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Seventh Amendment Judgment</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0163" y="742696"/>
            <a:ext cx="7856113" cy="6069945"/>
          </a:xfrm>
        </p:spPr>
      </p:pic>
      <p:sp>
        <p:nvSpPr>
          <p:cNvPr id="5" name="Rectangle 4"/>
          <p:cNvSpPr/>
          <p:nvPr/>
        </p:nvSpPr>
        <p:spPr>
          <a:xfrm>
            <a:off x="2713150" y="3215202"/>
            <a:ext cx="6096000" cy="1200329"/>
          </a:xfrm>
          <a:prstGeom prst="rect">
            <a:avLst/>
          </a:prstGeom>
        </p:spPr>
        <p:txBody>
          <a:bodyPr>
            <a:spAutoFit/>
          </a:bodyPr>
          <a:lstStyle/>
          <a:p>
            <a:pPr algn="ctr"/>
            <a:r>
              <a:rPr lang="en-GB" dirty="0">
                <a:solidFill>
                  <a:srgbClr val="FFFF00"/>
                </a:solidFill>
              </a:rPr>
              <a:t>These observations are preposterous. Let it be unquestionably declared that the supremacy of the constitution was unqualified, it is unqualified and it shall remain unqualified for all time to come.</a:t>
            </a:r>
          </a:p>
        </p:txBody>
      </p:sp>
    </p:spTree>
    <p:extLst>
      <p:ext uri="{BB962C8B-B14F-4D97-AF65-F5344CB8AC3E}">
        <p14:creationId xmlns:p14="http://schemas.microsoft.com/office/powerpoint/2010/main" val="2080346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Doctrines </a:t>
            </a:r>
            <a:r>
              <a:rPr lang="en-US" dirty="0" smtClean="0">
                <a:solidFill>
                  <a:srgbClr val="00B050"/>
                </a:solidFill>
              </a:rPr>
              <a:t>of </a:t>
            </a:r>
            <a:r>
              <a:rPr lang="en-US" dirty="0" smtClean="0">
                <a:solidFill>
                  <a:srgbClr val="00B050"/>
                </a:solidFill>
              </a:rPr>
              <a:t>Efficacy &amp; Necessity </a:t>
            </a:r>
            <a:r>
              <a:rPr lang="en-US" dirty="0" smtClean="0">
                <a:solidFill>
                  <a:srgbClr val="00B050"/>
                </a:solidFill>
              </a:rPr>
              <a:t>in Pakistan!</a:t>
            </a:r>
            <a:endParaRPr lang="en-GB" dirty="0">
              <a:solidFill>
                <a:srgbClr val="00B050"/>
              </a:solidFill>
            </a:endParaRPr>
          </a:p>
        </p:txBody>
      </p:sp>
      <p:sp>
        <p:nvSpPr>
          <p:cNvPr id="4" name="Right Arrow 3"/>
          <p:cNvSpPr/>
          <p:nvPr/>
        </p:nvSpPr>
        <p:spPr>
          <a:xfrm>
            <a:off x="1236373" y="4378819"/>
            <a:ext cx="2240924" cy="208637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rgbClr val="FF0000"/>
                </a:solidFill>
              </a:rPr>
              <a:t>State v. </a:t>
            </a:r>
            <a:r>
              <a:rPr lang="en-US" i="1" dirty="0" err="1" smtClean="0">
                <a:solidFill>
                  <a:srgbClr val="FF0000"/>
                </a:solidFill>
              </a:rPr>
              <a:t>Dosso</a:t>
            </a:r>
            <a:r>
              <a:rPr lang="en-US" i="1" dirty="0" smtClean="0">
                <a:solidFill>
                  <a:srgbClr val="FF0000"/>
                </a:solidFill>
              </a:rPr>
              <a:t> (1958)</a:t>
            </a:r>
            <a:endParaRPr lang="en-GB" i="1" dirty="0">
              <a:solidFill>
                <a:srgbClr val="FF0000"/>
              </a:solidFill>
            </a:endParaRPr>
          </a:p>
        </p:txBody>
      </p:sp>
      <p:sp>
        <p:nvSpPr>
          <p:cNvPr id="5" name="Right Arrow 4"/>
          <p:cNvSpPr/>
          <p:nvPr/>
        </p:nvSpPr>
        <p:spPr>
          <a:xfrm>
            <a:off x="3477297" y="4378818"/>
            <a:ext cx="2331076" cy="206705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err="1" smtClean="0">
                <a:solidFill>
                  <a:srgbClr val="00B050"/>
                </a:solidFill>
              </a:rPr>
              <a:t>Asma</a:t>
            </a:r>
            <a:r>
              <a:rPr lang="en-US" i="1" dirty="0" smtClean="0">
                <a:solidFill>
                  <a:srgbClr val="00B050"/>
                </a:solidFill>
              </a:rPr>
              <a:t> </a:t>
            </a:r>
            <a:r>
              <a:rPr lang="en-US" i="1" dirty="0" err="1" smtClean="0">
                <a:solidFill>
                  <a:srgbClr val="00B050"/>
                </a:solidFill>
              </a:rPr>
              <a:t>Jilani</a:t>
            </a:r>
            <a:r>
              <a:rPr lang="en-US" i="1" dirty="0" smtClean="0">
                <a:solidFill>
                  <a:srgbClr val="00B050"/>
                </a:solidFill>
              </a:rPr>
              <a:t> v. State of Punjab (1972)</a:t>
            </a:r>
            <a:endParaRPr lang="en-GB" i="1" dirty="0">
              <a:solidFill>
                <a:srgbClr val="00B050"/>
              </a:solidFill>
            </a:endParaRPr>
          </a:p>
        </p:txBody>
      </p:sp>
      <p:sp>
        <p:nvSpPr>
          <p:cNvPr id="6" name="Right Arrow 5"/>
          <p:cNvSpPr/>
          <p:nvPr/>
        </p:nvSpPr>
        <p:spPr>
          <a:xfrm>
            <a:off x="5808374" y="4378818"/>
            <a:ext cx="2371858" cy="2105691"/>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solidFill>
                  <a:srgbClr val="FF0000"/>
                </a:solidFill>
              </a:rPr>
              <a:t>Begum </a:t>
            </a:r>
            <a:r>
              <a:rPr lang="en-US" sz="1400" i="1" dirty="0" err="1" smtClean="0">
                <a:solidFill>
                  <a:srgbClr val="FF0000"/>
                </a:solidFill>
              </a:rPr>
              <a:t>Nusrat</a:t>
            </a:r>
            <a:r>
              <a:rPr lang="en-US" sz="1400" i="1" dirty="0" smtClean="0">
                <a:solidFill>
                  <a:srgbClr val="FF0000"/>
                </a:solidFill>
              </a:rPr>
              <a:t> Bhutto v. Chief of Army Staff &amp; Federation of Pakistan (1977)</a:t>
            </a:r>
            <a:endParaRPr lang="en-GB" sz="1400" i="1" dirty="0">
              <a:solidFill>
                <a:srgbClr val="FF0000"/>
              </a:solidFill>
            </a:endParaRPr>
          </a:p>
        </p:txBody>
      </p:sp>
      <p:sp>
        <p:nvSpPr>
          <p:cNvPr id="7" name="Content Placeholder 6"/>
          <p:cNvSpPr>
            <a:spLocks noGrp="1"/>
          </p:cNvSpPr>
          <p:nvPr>
            <p:ph idx="1"/>
          </p:nvPr>
        </p:nvSpPr>
        <p:spPr>
          <a:xfrm>
            <a:off x="1009920" y="1238906"/>
            <a:ext cx="10429740" cy="418624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solidFill>
                  <a:srgbClr val="FF0000"/>
                </a:solidFill>
              </a:rPr>
              <a:t>When the writ petition was filed against the existing military regime, the petitioner lost the case!</a:t>
            </a:r>
            <a:endParaRPr lang="en-GB" sz="1400" i="1" dirty="0">
              <a:solidFill>
                <a:srgbClr val="FF0000"/>
              </a:solidFill>
            </a:endParaRPr>
          </a:p>
        </p:txBody>
      </p:sp>
      <p:sp>
        <p:nvSpPr>
          <p:cNvPr id="8" name="Content Placeholder 6"/>
          <p:cNvSpPr txBox="1">
            <a:spLocks/>
          </p:cNvSpPr>
          <p:nvPr/>
        </p:nvSpPr>
        <p:spPr>
          <a:xfrm>
            <a:off x="8180231" y="4378818"/>
            <a:ext cx="2200142" cy="2105543"/>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lt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lt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lt1"/>
                </a:solidFill>
                <a:latin typeface="+mn-lt"/>
                <a:ea typeface="+mn-ea"/>
                <a:cs typeface="+mn-cs"/>
              </a:defRPr>
            </a:lvl9pPr>
          </a:lstStyle>
          <a:p>
            <a:pPr algn="ctr"/>
            <a:r>
              <a:rPr lang="en-US" sz="1400" i="1" dirty="0" smtClean="0">
                <a:solidFill>
                  <a:srgbClr val="FF0000"/>
                </a:solidFill>
              </a:rPr>
              <a:t>Syed Zafar Ali Shah v. Gen. Pervez </a:t>
            </a:r>
            <a:r>
              <a:rPr lang="en-US" sz="1400" i="1" dirty="0" err="1" smtClean="0">
                <a:solidFill>
                  <a:srgbClr val="FF0000"/>
                </a:solidFill>
              </a:rPr>
              <a:t>Mosharraf</a:t>
            </a:r>
            <a:r>
              <a:rPr lang="en-US" sz="1400" i="1" dirty="0" smtClean="0">
                <a:solidFill>
                  <a:srgbClr val="FF0000"/>
                </a:solidFill>
              </a:rPr>
              <a:t> (1999)</a:t>
            </a:r>
            <a:endParaRPr lang="en-GB" sz="1400" i="1" dirty="0">
              <a:solidFill>
                <a:srgbClr val="FF0000"/>
              </a:solidFill>
            </a:endParaRPr>
          </a:p>
        </p:txBody>
      </p:sp>
    </p:spTree>
    <p:extLst>
      <p:ext uri="{BB962C8B-B14F-4D97-AF65-F5344CB8AC3E}">
        <p14:creationId xmlns:p14="http://schemas.microsoft.com/office/powerpoint/2010/main" val="870430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rgbClr val="00B0F0"/>
                </a:solidFill>
              </a:rPr>
              <a:t>Constitutional Supremacy: How can guns be supreme?</a:t>
            </a:r>
            <a:endParaRPr lang="en-GB" sz="3600" dirty="0">
              <a:solidFill>
                <a:srgbClr val="00B0F0"/>
              </a:solidFill>
            </a:endParaRPr>
          </a:p>
        </p:txBody>
      </p:sp>
      <p:sp>
        <p:nvSpPr>
          <p:cNvPr id="3" name="Content Placeholder 2"/>
          <p:cNvSpPr>
            <a:spLocks noGrp="1"/>
          </p:cNvSpPr>
          <p:nvPr>
            <p:ph idx="1"/>
          </p:nvPr>
        </p:nvSpPr>
        <p:spPr/>
        <p:txBody>
          <a:bodyPr/>
          <a:lstStyle/>
          <a:p>
            <a:endParaRPr lang="en-GB" dirty="0"/>
          </a:p>
        </p:txBody>
      </p:sp>
      <p:sp>
        <p:nvSpPr>
          <p:cNvPr id="4" name="Down Ribbon 3"/>
          <p:cNvSpPr/>
          <p:nvPr/>
        </p:nvSpPr>
        <p:spPr>
          <a:xfrm>
            <a:off x="3464417" y="2472099"/>
            <a:ext cx="6246253" cy="3651867"/>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Article 7 of the Constitution: Clause 1: All </a:t>
            </a:r>
            <a:r>
              <a:rPr lang="en-US" sz="1200" dirty="0"/>
              <a:t>powers in the Republic belong to the people, and their exercise on behalf of the people shall be effected only under, and by the authority of, this Constitution</a:t>
            </a:r>
            <a:r>
              <a:rPr lang="en-US" sz="1200" dirty="0" smtClean="0"/>
              <a:t>.</a:t>
            </a:r>
          </a:p>
          <a:p>
            <a:pPr algn="ctr"/>
            <a:endParaRPr lang="en-US" sz="1200" dirty="0"/>
          </a:p>
          <a:p>
            <a:pPr algn="ctr"/>
            <a:r>
              <a:rPr lang="en-US" sz="1200" dirty="0" smtClean="0"/>
              <a:t>Clause 2: This </a:t>
            </a:r>
            <a:r>
              <a:rPr lang="en-US" sz="1200" dirty="0"/>
              <a:t>Constitution is, as the solemn expression of the will of the people, the supreme law of the Republic, and if any other law is inconsistent with this Constitution that other law shall, to the extent of the inconsistency, be void.</a:t>
            </a:r>
            <a:endParaRPr lang="en-GB" sz="1200" dirty="0"/>
          </a:p>
        </p:txBody>
      </p:sp>
      <p:sp>
        <p:nvSpPr>
          <p:cNvPr id="5" name="Notched Right Arrow 4"/>
          <p:cNvSpPr/>
          <p:nvPr/>
        </p:nvSpPr>
        <p:spPr>
          <a:xfrm>
            <a:off x="1171978" y="2383173"/>
            <a:ext cx="3078052" cy="33479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Supremacy of the Constitution</a:t>
            </a:r>
            <a:endParaRPr lang="en-GB" dirty="0"/>
          </a:p>
        </p:txBody>
      </p:sp>
    </p:spTree>
    <p:extLst>
      <p:ext uri="{BB962C8B-B14F-4D97-AF65-F5344CB8AC3E}">
        <p14:creationId xmlns:p14="http://schemas.microsoft.com/office/powerpoint/2010/main" val="413051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B0F0"/>
                </a:solidFill>
              </a:rPr>
              <a:t>Martial Law?</a:t>
            </a:r>
            <a:endParaRPr lang="en-GB" dirty="0">
              <a:solidFill>
                <a:srgbClr val="00B0F0"/>
              </a:solidFill>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77306" y="2464546"/>
            <a:ext cx="1957589" cy="3420023"/>
          </a:xfrm>
        </p:spPr>
      </p:pic>
    </p:spTree>
    <p:extLst>
      <p:ext uri="{BB962C8B-B14F-4D97-AF65-F5344CB8AC3E}">
        <p14:creationId xmlns:p14="http://schemas.microsoft.com/office/powerpoint/2010/main" val="2317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B0F0"/>
                </a:solidFill>
              </a:rPr>
              <a:t>Definition of Martial Law</a:t>
            </a:r>
            <a:endParaRPr lang="en-GB" dirty="0">
              <a:solidFill>
                <a:srgbClr val="00B0F0"/>
              </a:solidFill>
            </a:endParaRPr>
          </a:p>
        </p:txBody>
      </p:sp>
      <p:sp>
        <p:nvSpPr>
          <p:cNvPr id="3" name="Content Placeholder 2"/>
          <p:cNvSpPr>
            <a:spLocks noGrp="1"/>
          </p:cNvSpPr>
          <p:nvPr>
            <p:ph idx="1"/>
          </p:nvPr>
        </p:nvSpPr>
        <p:spPr/>
        <p:txBody>
          <a:bodyPr/>
          <a:lstStyle/>
          <a:p>
            <a:r>
              <a:rPr lang="en-US" dirty="0" smtClean="0"/>
              <a:t>Martial Law in Pakistan</a:t>
            </a:r>
          </a:p>
          <a:p>
            <a:r>
              <a:rPr lang="en-US" dirty="0" smtClean="0"/>
              <a:t>1958 (</a:t>
            </a:r>
            <a:r>
              <a:rPr lang="en-US" dirty="0" err="1" smtClean="0"/>
              <a:t>Iskander</a:t>
            </a:r>
            <a:r>
              <a:rPr lang="en-US" dirty="0" smtClean="0"/>
              <a:t> Mirza &amp; </a:t>
            </a:r>
            <a:r>
              <a:rPr lang="en-US" dirty="0" err="1" smtClean="0"/>
              <a:t>Ayub</a:t>
            </a:r>
            <a:r>
              <a:rPr lang="en-US" dirty="0" smtClean="0"/>
              <a:t> Khan)</a:t>
            </a:r>
          </a:p>
          <a:p>
            <a:r>
              <a:rPr lang="en-US" dirty="0" smtClean="0"/>
              <a:t>1969 (</a:t>
            </a:r>
            <a:r>
              <a:rPr lang="en-US" dirty="0" err="1" smtClean="0"/>
              <a:t>Yahya</a:t>
            </a:r>
            <a:r>
              <a:rPr lang="en-US" dirty="0" smtClean="0"/>
              <a:t> Khan)</a:t>
            </a:r>
          </a:p>
          <a:p>
            <a:r>
              <a:rPr lang="en-US" dirty="0" smtClean="0"/>
              <a:t>1977 (</a:t>
            </a:r>
            <a:r>
              <a:rPr lang="en-US" dirty="0" err="1" smtClean="0"/>
              <a:t>Ziaul</a:t>
            </a:r>
            <a:r>
              <a:rPr lang="en-US" dirty="0" smtClean="0"/>
              <a:t> </a:t>
            </a:r>
            <a:r>
              <a:rPr lang="en-US" dirty="0" err="1" smtClean="0"/>
              <a:t>Hoque</a:t>
            </a:r>
            <a:r>
              <a:rPr lang="en-US" dirty="0" smtClean="0"/>
              <a:t>)</a:t>
            </a:r>
          </a:p>
          <a:p>
            <a:r>
              <a:rPr lang="en-US" dirty="0" smtClean="0"/>
              <a:t>1999 (</a:t>
            </a:r>
            <a:r>
              <a:rPr lang="en-US" dirty="0" smtClean="0"/>
              <a:t>Pervez Musharraf</a:t>
            </a:r>
            <a:r>
              <a:rPr lang="en-US" dirty="0" smtClean="0"/>
              <a:t>)</a:t>
            </a:r>
          </a:p>
          <a:p>
            <a:endParaRPr lang="en-US" dirty="0"/>
          </a:p>
          <a:p>
            <a:r>
              <a:rPr lang="en-US" dirty="0" smtClean="0"/>
              <a:t>Martial Law in Bangladesh</a:t>
            </a:r>
          </a:p>
          <a:p>
            <a:r>
              <a:rPr lang="en-US" dirty="0" smtClean="0"/>
              <a:t>1975 (</a:t>
            </a:r>
            <a:r>
              <a:rPr lang="en-US" dirty="0" err="1" smtClean="0"/>
              <a:t>Khondokar</a:t>
            </a:r>
            <a:r>
              <a:rPr lang="en-US" dirty="0" smtClean="0"/>
              <a:t> </a:t>
            </a:r>
            <a:r>
              <a:rPr lang="en-US" dirty="0" err="1" smtClean="0"/>
              <a:t>Mushtaq</a:t>
            </a:r>
            <a:r>
              <a:rPr lang="en-US" dirty="0" smtClean="0"/>
              <a:t> Ahmed &amp; </a:t>
            </a:r>
            <a:r>
              <a:rPr lang="en-US" dirty="0" err="1" smtClean="0"/>
              <a:t>Ziaur</a:t>
            </a:r>
            <a:r>
              <a:rPr lang="en-US" dirty="0" smtClean="0"/>
              <a:t> Rahman)</a:t>
            </a:r>
          </a:p>
          <a:p>
            <a:r>
              <a:rPr lang="en-US" dirty="0" smtClean="0"/>
              <a:t>1982 (HM </a:t>
            </a:r>
            <a:r>
              <a:rPr lang="en-US" dirty="0" err="1" smtClean="0"/>
              <a:t>Ershad</a:t>
            </a:r>
            <a:r>
              <a:rPr lang="en-US" dirty="0" smtClean="0"/>
              <a:t>)</a:t>
            </a:r>
            <a:endParaRPr lang="en-GB" dirty="0"/>
          </a:p>
        </p:txBody>
      </p:sp>
      <p:sp>
        <p:nvSpPr>
          <p:cNvPr id="4" name="Cloud Callout 3"/>
          <p:cNvSpPr/>
          <p:nvPr/>
        </p:nvSpPr>
        <p:spPr>
          <a:xfrm>
            <a:off x="6658377" y="1558343"/>
            <a:ext cx="5383369" cy="354169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Martial law is the imposition of direct military control of normal civilian functions by a government, especially in response to a temporary emergency such as invasion or major disaster, or in an occupied territory.</a:t>
            </a:r>
            <a:endParaRPr lang="en-GB" dirty="0"/>
          </a:p>
        </p:txBody>
      </p:sp>
      <p:sp>
        <p:nvSpPr>
          <p:cNvPr id="5" name="Isosceles Triangle 4"/>
          <p:cNvSpPr/>
          <p:nvPr/>
        </p:nvSpPr>
        <p:spPr>
          <a:xfrm>
            <a:off x="7495504" y="5692524"/>
            <a:ext cx="1506828" cy="11654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Wikipedia</a:t>
            </a:r>
            <a:endParaRPr lang="en-GB" sz="900" dirty="0"/>
          </a:p>
        </p:txBody>
      </p:sp>
    </p:spTree>
    <p:extLst>
      <p:ext uri="{BB962C8B-B14F-4D97-AF65-F5344CB8AC3E}">
        <p14:creationId xmlns:p14="http://schemas.microsoft.com/office/powerpoint/2010/main" val="2886756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rgbClr val="00B0F0"/>
                </a:solidFill>
              </a:rPr>
              <a:t>Martial Law vis-à-vis Constitutional Supremacy</a:t>
            </a:r>
            <a:endParaRPr lang="en-GB" sz="3200" dirty="0">
              <a:solidFill>
                <a:srgbClr val="00B0F0"/>
              </a:solidFill>
            </a:endParaRPr>
          </a:p>
        </p:txBody>
      </p:sp>
      <p:sp>
        <p:nvSpPr>
          <p:cNvPr id="3" name="Content Placeholder 2"/>
          <p:cNvSpPr>
            <a:spLocks noGrp="1"/>
          </p:cNvSpPr>
          <p:nvPr>
            <p:ph idx="1"/>
          </p:nvPr>
        </p:nvSpPr>
        <p:spPr/>
        <p:txBody>
          <a:bodyPr numCol="2"/>
          <a:lstStyle/>
          <a:p>
            <a:r>
              <a:rPr lang="en-US" dirty="0" smtClean="0">
                <a:solidFill>
                  <a:srgbClr val="00B0F0"/>
                </a:solidFill>
              </a:rPr>
              <a:t>Normal State: Constitutional Supremacy</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solidFill>
                  <a:srgbClr val="00B0F0"/>
                </a:solidFill>
              </a:rPr>
              <a:t>Martial Law: Abrogation or Suspension of Constitution</a:t>
            </a:r>
          </a:p>
          <a:p>
            <a:endParaRPr lang="en-US" dirty="0" smtClean="0"/>
          </a:p>
        </p:txBody>
      </p:sp>
      <p:graphicFrame>
        <p:nvGraphicFramePr>
          <p:cNvPr id="4" name="Diagram 3"/>
          <p:cNvGraphicFramePr/>
          <p:nvPr>
            <p:extLst>
              <p:ext uri="{D42A27DB-BD31-4B8C-83A1-F6EECF244321}">
                <p14:modId xmlns:p14="http://schemas.microsoft.com/office/powerpoint/2010/main" val="2783705889"/>
              </p:ext>
            </p:extLst>
          </p:nvPr>
        </p:nvGraphicFramePr>
        <p:xfrm>
          <a:off x="731233" y="2511381"/>
          <a:ext cx="3827888" cy="4301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4090088344"/>
              </p:ext>
            </p:extLst>
          </p:nvPr>
        </p:nvGraphicFramePr>
        <p:xfrm>
          <a:off x="7585657" y="2756080"/>
          <a:ext cx="3631842" cy="410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81942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v </a:t>
            </a:r>
            <a:r>
              <a:rPr lang="en-US" dirty="0" err="1" smtClean="0"/>
              <a:t>Dosso</a:t>
            </a:r>
            <a:r>
              <a:rPr lang="en-US" dirty="0" smtClean="0"/>
              <a:t> (1958)</a:t>
            </a:r>
            <a:endParaRPr lang="en-GB" dirty="0"/>
          </a:p>
        </p:txBody>
      </p:sp>
      <p:sp>
        <p:nvSpPr>
          <p:cNvPr id="3" name="Content Placeholder 2"/>
          <p:cNvSpPr>
            <a:spLocks noGrp="1"/>
          </p:cNvSpPr>
          <p:nvPr>
            <p:ph idx="1"/>
          </p:nvPr>
        </p:nvSpPr>
        <p:spPr/>
        <p:txBody>
          <a:bodyPr/>
          <a:lstStyle/>
          <a:p>
            <a:endParaRPr lang="en-GB" dirty="0"/>
          </a:p>
        </p:txBody>
      </p:sp>
      <p:sp>
        <p:nvSpPr>
          <p:cNvPr id="4" name="Wave 3"/>
          <p:cNvSpPr/>
          <p:nvPr/>
        </p:nvSpPr>
        <p:spPr>
          <a:xfrm>
            <a:off x="1066800" y="2305318"/>
            <a:ext cx="4119093" cy="3914533"/>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t>The Pakistan Supreme Court’s use of </a:t>
            </a:r>
            <a:r>
              <a:rPr lang="en-US" sz="1300" dirty="0" err="1"/>
              <a:t>Kelsen’s</a:t>
            </a:r>
            <a:r>
              <a:rPr lang="en-US" sz="1300" dirty="0"/>
              <a:t> thesis in October 1958 in the </a:t>
            </a:r>
            <a:r>
              <a:rPr lang="en-US" sz="1300" i="1" dirty="0"/>
              <a:t>cause </a:t>
            </a:r>
            <a:r>
              <a:rPr lang="en-US" sz="1300" i="1" dirty="0" err="1"/>
              <a:t>celebre</a:t>
            </a:r>
            <a:r>
              <a:rPr lang="en-US" sz="1300" dirty="0"/>
              <a:t>, </a:t>
            </a:r>
            <a:r>
              <a:rPr lang="en-US" sz="1300" dirty="0">
                <a:solidFill>
                  <a:srgbClr val="FFFF00"/>
                </a:solidFill>
              </a:rPr>
              <a:t>State v. </a:t>
            </a:r>
            <a:r>
              <a:rPr lang="en-US" sz="1300" dirty="0" err="1">
                <a:solidFill>
                  <a:srgbClr val="FFFF00"/>
                </a:solidFill>
              </a:rPr>
              <a:t>Dosso</a:t>
            </a:r>
            <a:r>
              <a:rPr lang="en-US" sz="1300" dirty="0"/>
              <a:t>, has led to constitutional debates across the world on the legitimacy of coups. The court, presided over by Chief Justice Muhammad </a:t>
            </a:r>
            <a:r>
              <a:rPr lang="en-US" sz="1300" dirty="0" err="1"/>
              <a:t>Munir</a:t>
            </a:r>
            <a:r>
              <a:rPr lang="en-US" sz="1300" dirty="0"/>
              <a:t>, held that there had been a successful revolution by Mirza and, applying </a:t>
            </a:r>
            <a:r>
              <a:rPr lang="en-US" sz="1300" dirty="0" smtClean="0"/>
              <a:t>Hans </a:t>
            </a:r>
            <a:r>
              <a:rPr lang="en-US" sz="1300" dirty="0" err="1" smtClean="0"/>
              <a:t>Kelsen</a:t>
            </a:r>
            <a:r>
              <a:rPr lang="en-US" sz="1300" dirty="0"/>
              <a:t>, declared that the document issued by him, Laws (Continuance in Force) Order (LCFO), was the law. </a:t>
            </a:r>
            <a:endParaRPr lang="en-GB" sz="1300" dirty="0"/>
          </a:p>
        </p:txBody>
      </p:sp>
      <p:sp>
        <p:nvSpPr>
          <p:cNvPr id="5" name="Wave 4"/>
          <p:cNvSpPr/>
          <p:nvPr/>
        </p:nvSpPr>
        <p:spPr>
          <a:xfrm>
            <a:off x="6043411" y="2305318"/>
            <a:ext cx="4224271" cy="4031087"/>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This order purported to avert the drastic consequences of an abrogated Constitution by continuing to </a:t>
            </a:r>
            <a:r>
              <a:rPr lang="en-US" sz="1400" dirty="0" err="1"/>
              <a:t>recognise</a:t>
            </a:r>
            <a:r>
              <a:rPr lang="en-US" sz="1400" dirty="0"/>
              <a:t> the pre-existent laws as valid unless expressly modified by the “martial law” government. The case came up for hearing on the sixth day after the coup. Ironically, the day after the judgment, General </a:t>
            </a:r>
            <a:r>
              <a:rPr lang="en-US" sz="1400" dirty="0" err="1"/>
              <a:t>Ayub</a:t>
            </a:r>
            <a:r>
              <a:rPr lang="en-US" sz="1400" dirty="0"/>
              <a:t> Khan removed Mirza and exiled him.</a:t>
            </a:r>
            <a:endParaRPr lang="en-GB" sz="1400" dirty="0"/>
          </a:p>
        </p:txBody>
      </p:sp>
    </p:spTree>
    <p:extLst>
      <p:ext uri="{BB962C8B-B14F-4D97-AF65-F5344CB8AC3E}">
        <p14:creationId xmlns:p14="http://schemas.microsoft.com/office/powerpoint/2010/main" val="204161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Kelsenian</a:t>
            </a:r>
            <a:r>
              <a:rPr lang="en-US" dirty="0"/>
              <a:t> Theory </a:t>
            </a:r>
            <a:endParaRPr lang="en-GB" dirty="0"/>
          </a:p>
        </p:txBody>
      </p:sp>
      <p:sp>
        <p:nvSpPr>
          <p:cNvPr id="3" name="Content Placeholder 2"/>
          <p:cNvSpPr>
            <a:spLocks noGrp="1"/>
          </p:cNvSpPr>
          <p:nvPr>
            <p:ph idx="1"/>
          </p:nvPr>
        </p:nvSpPr>
        <p:spPr/>
        <p:txBody>
          <a:bodyPr/>
          <a:lstStyle/>
          <a:p>
            <a:pPr algn="just"/>
            <a:r>
              <a:rPr lang="en-US" dirty="0"/>
              <a:t>The Pakistan Supreme Court is credited with the first invocation of this thesis to uphold the validity of a coup headed by Iskandar Mirza, who was President of Pakistan under its first Constitution (1956). Since then, the theory has been applied in similar situations in other countries. In his main work, </a:t>
            </a:r>
            <a:r>
              <a:rPr lang="en-US" i="1" dirty="0">
                <a:solidFill>
                  <a:srgbClr val="00B050"/>
                </a:solidFill>
              </a:rPr>
              <a:t>General Theory of Law and State</a:t>
            </a:r>
            <a:r>
              <a:rPr lang="en-US" dirty="0"/>
              <a:t> (1946), </a:t>
            </a:r>
            <a:r>
              <a:rPr lang="en-US" dirty="0" smtClean="0"/>
              <a:t>Hans </a:t>
            </a:r>
            <a:r>
              <a:rPr lang="en-US" dirty="0" err="1" smtClean="0"/>
              <a:t>Kelsen</a:t>
            </a:r>
            <a:r>
              <a:rPr lang="en-US" dirty="0" smtClean="0"/>
              <a:t> </a:t>
            </a:r>
            <a:r>
              <a:rPr lang="en-US" dirty="0"/>
              <a:t>advances his case for a </a:t>
            </a:r>
            <a:r>
              <a:rPr lang="en-US" i="1" dirty="0" err="1">
                <a:solidFill>
                  <a:srgbClr val="FFFF00"/>
                </a:solidFill>
              </a:rPr>
              <a:t>Grundnorm</a:t>
            </a:r>
            <a:r>
              <a:rPr lang="en-US" dirty="0"/>
              <a:t> from which the entire legal system derives its validity. He argued that a successful coup </a:t>
            </a:r>
            <a:r>
              <a:rPr lang="en-US" dirty="0" err="1"/>
              <a:t>d’etat</a:t>
            </a:r>
            <a:r>
              <a:rPr lang="en-US" dirty="0"/>
              <a:t> or revolution could create a new basic norm and, therefore, could be the supporting plank for a “new legal order”. Once the revolution was shown to be efficacious in nullifying the old basic norm, it had to be regarded as a law-creating fact giving validity to a “new legal order”.</a:t>
            </a:r>
            <a:endParaRPr lang="en-GB" dirty="0"/>
          </a:p>
        </p:txBody>
      </p:sp>
    </p:spTree>
    <p:extLst>
      <p:ext uri="{BB962C8B-B14F-4D97-AF65-F5344CB8AC3E}">
        <p14:creationId xmlns:p14="http://schemas.microsoft.com/office/powerpoint/2010/main" val="1995628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Kelsenian</a:t>
            </a:r>
            <a:r>
              <a:rPr lang="en-US" dirty="0"/>
              <a:t> Theory </a:t>
            </a:r>
            <a:endParaRPr lang="en-GB" dirty="0"/>
          </a:p>
        </p:txBody>
      </p:sp>
      <p:sp>
        <p:nvSpPr>
          <p:cNvPr id="3" name="Content Placeholder 2"/>
          <p:cNvSpPr>
            <a:spLocks noGrp="1"/>
          </p:cNvSpPr>
          <p:nvPr>
            <p:ph idx="1"/>
          </p:nvPr>
        </p:nvSpPr>
        <p:spPr/>
        <p:txBody>
          <a:bodyPr/>
          <a:lstStyle/>
          <a:p>
            <a:pPr algn="just"/>
            <a:r>
              <a:rPr lang="en-GB" i="1" dirty="0" smtClean="0"/>
              <a:t>State </a:t>
            </a:r>
            <a:r>
              <a:rPr lang="en-GB" i="1" dirty="0"/>
              <a:t>v. </a:t>
            </a:r>
            <a:r>
              <a:rPr lang="en-GB" i="1" dirty="0" err="1"/>
              <a:t>Dosso</a:t>
            </a:r>
            <a:r>
              <a:rPr lang="en-GB" dirty="0"/>
              <a:t> </a:t>
            </a:r>
            <a:r>
              <a:rPr lang="en-GB" dirty="0" smtClean="0"/>
              <a:t>validated </a:t>
            </a:r>
            <a:r>
              <a:rPr lang="en-GB" dirty="0"/>
              <a:t>the imposition of martial law by invoking the </a:t>
            </a:r>
            <a:r>
              <a:rPr lang="en-GB" dirty="0" err="1"/>
              <a:t>Kelsenian</a:t>
            </a:r>
            <a:r>
              <a:rPr lang="en-GB" dirty="0"/>
              <a:t> theory and held that, “a victorious revolution was itself a law creating fact.” Although the application of </a:t>
            </a:r>
            <a:r>
              <a:rPr lang="en-GB" dirty="0" err="1"/>
              <a:t>Kelsenian</a:t>
            </a:r>
            <a:r>
              <a:rPr lang="en-GB" dirty="0"/>
              <a:t> theory in the facts and circumstances of that case has been subject of critical comment but the positive aspect of the judgment was that it unequivocally declared that the country would continue to be governed as nearly as possible under the Constitution which stood </a:t>
            </a:r>
            <a:r>
              <a:rPr lang="en-GB" dirty="0" smtClean="0"/>
              <a:t>abrogated. (</a:t>
            </a:r>
            <a:r>
              <a:rPr lang="en-GB" dirty="0">
                <a:solidFill>
                  <a:srgbClr val="FFFF00"/>
                </a:solidFill>
              </a:rPr>
              <a:t>Province of East Pakistan v. Muhammad Mehdi Ali Khan </a:t>
            </a:r>
            <a:r>
              <a:rPr lang="en-GB" dirty="0" smtClean="0">
                <a:solidFill>
                  <a:srgbClr val="FFFF00"/>
                </a:solidFill>
              </a:rPr>
              <a:t>Panni</a:t>
            </a:r>
            <a:r>
              <a:rPr lang="en-GB" dirty="0"/>
              <a:t>)</a:t>
            </a:r>
            <a:endParaRPr lang="en-GB" dirty="0"/>
          </a:p>
        </p:txBody>
      </p:sp>
    </p:spTree>
    <p:extLst>
      <p:ext uri="{BB962C8B-B14F-4D97-AF65-F5344CB8AC3E}">
        <p14:creationId xmlns:p14="http://schemas.microsoft.com/office/powerpoint/2010/main" val="841909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err="1" smtClean="0">
                <a:latin typeface="Times New Roman" panose="02020603050405020304" pitchFamily="18" charset="0"/>
                <a:cs typeface="Times New Roman" panose="02020603050405020304" pitchFamily="18" charset="0"/>
              </a:rPr>
              <a:t>Asma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Jilani</a:t>
            </a:r>
            <a:r>
              <a:rPr lang="en-US" sz="4000" dirty="0" smtClean="0">
                <a:latin typeface="Times New Roman" panose="02020603050405020304" pitchFamily="18" charset="0"/>
                <a:cs typeface="Times New Roman" panose="02020603050405020304" pitchFamily="18" charset="0"/>
              </a:rPr>
              <a:t> v. </a:t>
            </a:r>
            <a:r>
              <a:rPr lang="en-US" sz="4000" dirty="0" err="1" smtClean="0">
                <a:latin typeface="Times New Roman" panose="02020603050405020304" pitchFamily="18" charset="0"/>
                <a:cs typeface="Times New Roman" panose="02020603050405020304" pitchFamily="18" charset="0"/>
              </a:rPr>
              <a:t>Governmanet</a:t>
            </a:r>
            <a:r>
              <a:rPr lang="en-US" sz="4000" dirty="0" smtClean="0">
                <a:latin typeface="Times New Roman" panose="02020603050405020304" pitchFamily="18" charset="0"/>
                <a:cs typeface="Times New Roman" panose="02020603050405020304" pitchFamily="18" charset="0"/>
              </a:rPr>
              <a:t> of Punjab (1972)</a:t>
            </a:r>
            <a:endParaRPr lang="en-GB"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t>The decision of </a:t>
            </a:r>
            <a:r>
              <a:rPr lang="en-US" dirty="0" err="1" smtClean="0"/>
              <a:t>Dosso</a:t>
            </a:r>
            <a:r>
              <a:rPr lang="en-US" dirty="0" smtClean="0"/>
              <a:t> case was overruled. The doctrine of efficacy was also declared unsustainable. The Court states: “The principle laid down in </a:t>
            </a:r>
            <a:r>
              <a:rPr lang="en-US" dirty="0" err="1" smtClean="0"/>
              <a:t>Dosso’s</a:t>
            </a:r>
            <a:r>
              <a:rPr lang="en-US" dirty="0" smtClean="0"/>
              <a:t> case is wholly unsustainable and cannot be treated as good law either on the principle of stare decisis or even otherwise."</a:t>
            </a:r>
            <a:endParaRPr lang="en-GB" dirty="0"/>
          </a:p>
        </p:txBody>
      </p:sp>
    </p:spTree>
    <p:extLst>
      <p:ext uri="{BB962C8B-B14F-4D97-AF65-F5344CB8AC3E}">
        <p14:creationId xmlns:p14="http://schemas.microsoft.com/office/powerpoint/2010/main" val="4175991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emplate>TM03457510[[fn=Savon]]</Template>
  <TotalTime>207</TotalTime>
  <Words>1027</Words>
  <Application>Microsoft Office PowerPoint</Application>
  <PresentationFormat>Widescreen</PresentationFormat>
  <Paragraphs>63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Times New Roman</vt:lpstr>
      <vt:lpstr>Savon</vt:lpstr>
      <vt:lpstr>Martial Law: Supremacy of Guns?</vt:lpstr>
      <vt:lpstr>Constitutional Supremacy: How can guns be supreme?</vt:lpstr>
      <vt:lpstr>Martial Law?</vt:lpstr>
      <vt:lpstr>Definition of Martial Law</vt:lpstr>
      <vt:lpstr>Martial Law vis-à-vis Constitutional Supremacy</vt:lpstr>
      <vt:lpstr>State v Dosso (1958)</vt:lpstr>
      <vt:lpstr>Kelsenian Theory </vt:lpstr>
      <vt:lpstr>Kelsenian Theory </vt:lpstr>
      <vt:lpstr>Asma Jilani v. Governmanet of Punjab (1972)</vt:lpstr>
      <vt:lpstr>Halima Khatun v. Bangladesh</vt:lpstr>
      <vt:lpstr>PowerPoint Presentation</vt:lpstr>
      <vt:lpstr>Seventh Amendment Judgment</vt:lpstr>
      <vt:lpstr>Seventh Amendment Judgment</vt:lpstr>
      <vt:lpstr>Doctrines of Efficacy &amp; Necessity in Pakistan!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Martial Law</dc:title>
  <dc:creator>administrator</dc:creator>
  <cp:lastModifiedBy>administrator</cp:lastModifiedBy>
  <cp:revision>42</cp:revision>
  <dcterms:created xsi:type="dcterms:W3CDTF">2019-09-17T09:05:29Z</dcterms:created>
  <dcterms:modified xsi:type="dcterms:W3CDTF">2019-09-24T07:05:53Z</dcterms:modified>
</cp:coreProperties>
</file>