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4"/>
  </p:notesMasterIdLst>
  <p:sldIdLst>
    <p:sldId id="267" r:id="rId2"/>
    <p:sldId id="26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F6D5EF-CDAD-41EC-B221-3318774E8AC0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8B7131-0BF0-4B8D-941C-D63D7327A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46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8B7131-0BF0-4B8D-941C-D63D7327A3E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293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1A682-B122-4888-BEBB-60B964270889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E0455-758B-4384-BAB4-A637F7512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923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1A682-B122-4888-BEBB-60B964270889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E0455-758B-4384-BAB4-A637F7512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071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1A682-B122-4888-BEBB-60B964270889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E0455-758B-4384-BAB4-A637F7512C7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742583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1A682-B122-4888-BEBB-60B964270889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E0455-758B-4384-BAB4-A637F7512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1112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1A682-B122-4888-BEBB-60B964270889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E0455-758B-4384-BAB4-A637F7512C7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73813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1A682-B122-4888-BEBB-60B964270889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E0455-758B-4384-BAB4-A637F7512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2315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1A682-B122-4888-BEBB-60B964270889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E0455-758B-4384-BAB4-A637F7512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47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1A682-B122-4888-BEBB-60B964270889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E0455-758B-4384-BAB4-A637F7512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079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1A682-B122-4888-BEBB-60B964270889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E0455-758B-4384-BAB4-A637F7512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829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1A682-B122-4888-BEBB-60B964270889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E0455-758B-4384-BAB4-A637F7512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045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1A682-B122-4888-BEBB-60B964270889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E0455-758B-4384-BAB4-A637F7512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667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1A682-B122-4888-BEBB-60B964270889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E0455-758B-4384-BAB4-A637F7512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43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1A682-B122-4888-BEBB-60B964270889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E0455-758B-4384-BAB4-A637F7512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469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1A682-B122-4888-BEBB-60B964270889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E0455-758B-4384-BAB4-A637F7512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345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1A682-B122-4888-BEBB-60B964270889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E0455-758B-4384-BAB4-A637F7512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039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E0455-758B-4384-BAB4-A637F7512C7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1A682-B122-4888-BEBB-60B964270889}" type="datetimeFigureOut">
              <a:rPr lang="en-US" smtClean="0"/>
              <a:t>6/5/2020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972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1A682-B122-4888-BEBB-60B964270889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51E0455-758B-4384-BAB4-A637F7512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2650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2"/>
                </a:solidFill>
              </a:rPr>
              <a:t>Assesment</a:t>
            </a:r>
            <a:r>
              <a:rPr lang="en-US" dirty="0" smtClean="0">
                <a:solidFill>
                  <a:schemeClr val="tx2"/>
                </a:solidFill>
              </a:rPr>
              <a:t> Plan :</a:t>
            </a:r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4769914"/>
              </p:ext>
            </p:extLst>
          </p:nvPr>
        </p:nvGraphicFramePr>
        <p:xfrm>
          <a:off x="3580596" y="1636876"/>
          <a:ext cx="4052237" cy="51490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52539"/>
                <a:gridCol w="899698"/>
              </a:tblGrid>
              <a:tr h="695828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00B0F0"/>
                          </a:solidFill>
                        </a:rPr>
                        <a:t>         Subject</a:t>
                      </a:r>
                      <a:endParaRPr lang="en-US" sz="2000" b="1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00B0F0"/>
                          </a:solidFill>
                        </a:rPr>
                        <a:t>Marks</a:t>
                      </a:r>
                      <a:endParaRPr lang="en-US" sz="2000" b="1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584965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6"/>
                          </a:solidFill>
                        </a:rPr>
                        <a:t>     Attendance</a:t>
                      </a:r>
                      <a:endParaRPr lang="en-US" b="1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6"/>
                          </a:solidFill>
                        </a:rPr>
                        <a:t>   7</a:t>
                      </a:r>
                      <a:endParaRPr lang="en-US" b="1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63555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accent6"/>
                          </a:solidFill>
                        </a:rPr>
                        <a:t>     Quiz (3 out of 3)</a:t>
                      </a:r>
                    </a:p>
                    <a:p>
                      <a:endParaRPr lang="en-US" b="1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6"/>
                          </a:solidFill>
                        </a:rPr>
                        <a:t>  15</a:t>
                      </a:r>
                      <a:endParaRPr lang="en-US" b="1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63555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accent6"/>
                          </a:solidFill>
                        </a:rPr>
                        <a:t>      Assignment</a:t>
                      </a:r>
                    </a:p>
                    <a:p>
                      <a:endParaRPr lang="en-US" b="1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6"/>
                          </a:solidFill>
                        </a:rPr>
                        <a:t>   5</a:t>
                      </a:r>
                      <a:endParaRPr lang="en-US" b="1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70760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accent6"/>
                          </a:solidFill>
                        </a:rPr>
                        <a:t>      Presentation </a:t>
                      </a:r>
                    </a:p>
                    <a:p>
                      <a:endParaRPr lang="en-US" b="1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6"/>
                          </a:solidFill>
                        </a:rPr>
                        <a:t>   8</a:t>
                      </a:r>
                      <a:endParaRPr lang="en-US" b="1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65927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accent6"/>
                          </a:solidFill>
                        </a:rPr>
                        <a:t>      Midterm Exam</a:t>
                      </a:r>
                    </a:p>
                    <a:p>
                      <a:endParaRPr lang="en-US" b="1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6"/>
                          </a:solidFill>
                        </a:rPr>
                        <a:t>  25</a:t>
                      </a:r>
                      <a:endParaRPr lang="en-US" b="1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66066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accent6"/>
                          </a:solidFill>
                        </a:rPr>
                        <a:t>   Semester Final Exam </a:t>
                      </a:r>
                    </a:p>
                    <a:p>
                      <a:endParaRPr lang="en-US" b="1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6"/>
                          </a:solidFill>
                        </a:rPr>
                        <a:t>  40</a:t>
                      </a:r>
                      <a:endParaRPr lang="en-US" b="1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560587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6"/>
                          </a:solidFill>
                        </a:rPr>
                        <a:t>        Total Marks</a:t>
                      </a:r>
                      <a:endParaRPr lang="en-US" b="1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6"/>
                          </a:solidFill>
                        </a:rPr>
                        <a:t>  100</a:t>
                      </a:r>
                      <a:endParaRPr lang="en-US" b="1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908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9839" y="12833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en-US" sz="2400" dirty="0"/>
              <a:t>Grade and GPE</a:t>
            </a:r>
            <a:r>
              <a:rPr lang="en-US" sz="2400" dirty="0" smtClean="0"/>
              <a:t>:</a:t>
            </a:r>
            <a:br>
              <a:rPr lang="en-US" sz="2400" dirty="0" smtClean="0"/>
            </a:b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                      </a:t>
            </a:r>
            <a:r>
              <a:rPr lang="en-US" sz="2000" dirty="0">
                <a:solidFill>
                  <a:schemeClr val="tx1"/>
                </a:solidFill>
              </a:rPr>
              <a:t>A student may earn letter grades on the basis of his/ her performance in the course. The numerical equivalents of the grades and grade points are given below.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027250"/>
              </p:ext>
            </p:extLst>
          </p:nvPr>
        </p:nvGraphicFramePr>
        <p:xfrm>
          <a:off x="2997022" y="1550738"/>
          <a:ext cx="7382578" cy="5098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9490"/>
                <a:gridCol w="928529"/>
                <a:gridCol w="1547548"/>
                <a:gridCol w="1887011"/>
              </a:tblGrid>
              <a:tr h="60640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Marks Obtained</a:t>
                      </a:r>
                      <a:r>
                        <a:rPr lang="en-US" baseline="0" dirty="0" smtClean="0">
                          <a:solidFill>
                            <a:srgbClr val="C00000"/>
                          </a:solidFill>
                        </a:rPr>
                        <a:t>                             </a:t>
                      </a:r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Out</a:t>
                      </a:r>
                      <a:r>
                        <a:rPr lang="en-US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of 100     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Grade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Grade Point Equivalent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     Remarks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68058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              80-100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    A+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     4.00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  Outstanding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68058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               75-79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    A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     3.75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  Excellent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68058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               70-74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    A-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     3.50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  Very Good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409987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               65-69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    B+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     3.25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  Good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68058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               60-64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    B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     3.00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  Satisfactory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68058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               55-59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    B-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     2.75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 Above Average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68058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               50-54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    C+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     2.50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   Average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68058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               45-49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    C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     2.00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Below Average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68058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               40-44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    D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     1.00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    Pass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68058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               00-39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    F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     0.00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   Fail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68058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    Absent in the Final Exam 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    I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     0.00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  Incomplete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68058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  Unfair Means During Exam 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   W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     0.00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  Withheld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005319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230</TotalTime>
  <Words>168</Words>
  <Application>Microsoft Office PowerPoint</Application>
  <PresentationFormat>Widescreen</PresentationFormat>
  <Paragraphs>71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Trebuchet MS</vt:lpstr>
      <vt:lpstr>Wingdings 3</vt:lpstr>
      <vt:lpstr>Facet</vt:lpstr>
      <vt:lpstr>Assesment Plan :</vt:lpstr>
      <vt:lpstr>Grade and GPE:                        A student may earn letter grades on the basis of his/ her performance in the course. The numerical equivalents of the grades and grade points are given below.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33</cp:revision>
  <dcterms:created xsi:type="dcterms:W3CDTF">2020-06-05T01:28:45Z</dcterms:created>
  <dcterms:modified xsi:type="dcterms:W3CDTF">2020-06-05T12:25:16Z</dcterms:modified>
</cp:coreProperties>
</file>