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8" r:id="rId5"/>
    <p:sldId id="266" r:id="rId6"/>
    <p:sldId id="267" r:id="rId7"/>
    <p:sldId id="258" r:id="rId8"/>
    <p:sldId id="259" r:id="rId9"/>
    <p:sldId id="260" r:id="rId10"/>
    <p:sldId id="261"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4BFC7E8-94E8-4178-9F63-A8F553C42431}" type="datetimeFigureOut">
              <a:rPr lang="en-US" smtClean="0"/>
              <a:t>10/31/2022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FF3DEB5-AC14-40F9-8C81-BDCF663B497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71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FC7E8-94E8-4178-9F63-A8F553C42431}"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DEB5-AC14-40F9-8C81-BDCF663B4978}" type="slidenum">
              <a:rPr lang="en-US" smtClean="0"/>
              <a:t>‹#›</a:t>
            </a:fld>
            <a:endParaRPr lang="en-US"/>
          </a:p>
        </p:txBody>
      </p:sp>
    </p:spTree>
    <p:extLst>
      <p:ext uri="{BB962C8B-B14F-4D97-AF65-F5344CB8AC3E}">
        <p14:creationId xmlns:p14="http://schemas.microsoft.com/office/powerpoint/2010/main" val="75601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FC7E8-94E8-4178-9F63-A8F553C42431}"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DEB5-AC14-40F9-8C81-BDCF663B497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140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FC7E8-94E8-4178-9F63-A8F553C42431}"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DEB5-AC14-40F9-8C81-BDCF663B497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776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FC7E8-94E8-4178-9F63-A8F553C42431}"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DEB5-AC14-40F9-8C81-BDCF663B4978}" type="slidenum">
              <a:rPr lang="en-US" smtClean="0"/>
              <a:t>‹#›</a:t>
            </a:fld>
            <a:endParaRPr lang="en-US"/>
          </a:p>
        </p:txBody>
      </p:sp>
    </p:spTree>
    <p:extLst>
      <p:ext uri="{BB962C8B-B14F-4D97-AF65-F5344CB8AC3E}">
        <p14:creationId xmlns:p14="http://schemas.microsoft.com/office/powerpoint/2010/main" val="1866962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FC7E8-94E8-4178-9F63-A8F553C42431}"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DEB5-AC14-40F9-8C81-BDCF663B497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53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FC7E8-94E8-4178-9F63-A8F553C42431}"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DEB5-AC14-40F9-8C81-BDCF663B497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3600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FC7E8-94E8-4178-9F63-A8F553C42431}"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DEB5-AC14-40F9-8C81-BDCF663B497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281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FC7E8-94E8-4178-9F63-A8F553C42431}"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DEB5-AC14-40F9-8C81-BDCF663B497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38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FC7E8-94E8-4178-9F63-A8F553C42431}"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DEB5-AC14-40F9-8C81-BDCF663B4978}" type="slidenum">
              <a:rPr lang="en-US" smtClean="0"/>
              <a:t>‹#›</a:t>
            </a:fld>
            <a:endParaRPr lang="en-US"/>
          </a:p>
        </p:txBody>
      </p:sp>
    </p:spTree>
    <p:extLst>
      <p:ext uri="{BB962C8B-B14F-4D97-AF65-F5344CB8AC3E}">
        <p14:creationId xmlns:p14="http://schemas.microsoft.com/office/powerpoint/2010/main" val="239234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FC7E8-94E8-4178-9F63-A8F553C42431}"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DEB5-AC14-40F9-8C81-BDCF663B497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69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BFC7E8-94E8-4178-9F63-A8F553C42431}"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DEB5-AC14-40F9-8C81-BDCF663B4978}" type="slidenum">
              <a:rPr lang="en-US" smtClean="0"/>
              <a:t>‹#›</a:t>
            </a:fld>
            <a:endParaRPr lang="en-US"/>
          </a:p>
        </p:txBody>
      </p:sp>
    </p:spTree>
    <p:extLst>
      <p:ext uri="{BB962C8B-B14F-4D97-AF65-F5344CB8AC3E}">
        <p14:creationId xmlns:p14="http://schemas.microsoft.com/office/powerpoint/2010/main" val="259055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FC7E8-94E8-4178-9F63-A8F553C42431}"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F3DEB5-AC14-40F9-8C81-BDCF663B497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38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BFC7E8-94E8-4178-9F63-A8F553C42431}"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F3DEB5-AC14-40F9-8C81-BDCF663B497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82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FC7E8-94E8-4178-9F63-A8F553C42431}"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F3DEB5-AC14-40F9-8C81-BDCF663B4978}" type="slidenum">
              <a:rPr lang="en-US" smtClean="0"/>
              <a:t>‹#›</a:t>
            </a:fld>
            <a:endParaRPr lang="en-US"/>
          </a:p>
        </p:txBody>
      </p:sp>
    </p:spTree>
    <p:extLst>
      <p:ext uri="{BB962C8B-B14F-4D97-AF65-F5344CB8AC3E}">
        <p14:creationId xmlns:p14="http://schemas.microsoft.com/office/powerpoint/2010/main" val="392716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FC7E8-94E8-4178-9F63-A8F553C42431}"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DEB5-AC14-40F9-8C81-BDCF663B497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959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FC7E8-94E8-4178-9F63-A8F553C42431}"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DEB5-AC14-40F9-8C81-BDCF663B4978}" type="slidenum">
              <a:rPr lang="en-US" smtClean="0"/>
              <a:t>‹#›</a:t>
            </a:fld>
            <a:endParaRPr lang="en-US"/>
          </a:p>
        </p:txBody>
      </p:sp>
    </p:spTree>
    <p:extLst>
      <p:ext uri="{BB962C8B-B14F-4D97-AF65-F5344CB8AC3E}">
        <p14:creationId xmlns:p14="http://schemas.microsoft.com/office/powerpoint/2010/main" val="260439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BFC7E8-94E8-4178-9F63-A8F553C42431}" type="datetimeFigureOut">
              <a:rPr lang="en-US" smtClean="0"/>
              <a:t>10/31/2022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F3DEB5-AC14-40F9-8C81-BDCF663B4978}" type="slidenum">
              <a:rPr lang="en-US" smtClean="0"/>
              <a:t>‹#›</a:t>
            </a:fld>
            <a:endParaRPr lang="en-US"/>
          </a:p>
        </p:txBody>
      </p:sp>
    </p:spTree>
    <p:extLst>
      <p:ext uri="{BB962C8B-B14F-4D97-AF65-F5344CB8AC3E}">
        <p14:creationId xmlns:p14="http://schemas.microsoft.com/office/powerpoint/2010/main" val="3727853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43279C-CD81-5F6D-9B0E-B75D991C9D66}"/>
              </a:ext>
            </a:extLst>
          </p:cNvPr>
          <p:cNvSpPr>
            <a:spLocks noGrp="1"/>
          </p:cNvSpPr>
          <p:nvPr>
            <p:ph type="ctrTitle"/>
          </p:nvPr>
        </p:nvSpPr>
        <p:spPr/>
        <p:txBody>
          <a:bodyPr/>
          <a:lstStyle/>
          <a:p>
            <a:r>
              <a:rPr lang="en-US" dirty="0"/>
              <a:t>Topic-7</a:t>
            </a:r>
          </a:p>
        </p:txBody>
      </p:sp>
      <p:sp>
        <p:nvSpPr>
          <p:cNvPr id="3" name="Subtitle 2">
            <a:extLst>
              <a:ext uri="{FF2B5EF4-FFF2-40B4-BE49-F238E27FC236}">
                <a16:creationId xmlns="" xmlns:a16="http://schemas.microsoft.com/office/drawing/2014/main" id="{0BFF83E7-B4A3-254B-5E62-456C852A56C1}"/>
              </a:ext>
            </a:extLst>
          </p:cNvPr>
          <p:cNvSpPr>
            <a:spLocks noGrp="1"/>
          </p:cNvSpPr>
          <p:nvPr>
            <p:ph type="subTitle" idx="1"/>
          </p:nvPr>
        </p:nvSpPr>
        <p:spPr/>
        <p:txBody>
          <a:bodyPr>
            <a:normAutofit fontScale="92500"/>
          </a:bodyPr>
          <a:lstStyle/>
          <a:p>
            <a:r>
              <a:rPr lang="en-US" sz="5400" b="1" dirty="0">
                <a:solidFill>
                  <a:srgbClr val="FF0000"/>
                </a:solidFill>
              </a:rPr>
              <a:t>Measures Of Skewness</a:t>
            </a:r>
          </a:p>
        </p:txBody>
      </p:sp>
    </p:spTree>
    <p:extLst>
      <p:ext uri="{BB962C8B-B14F-4D97-AF65-F5344CB8AC3E}">
        <p14:creationId xmlns:p14="http://schemas.microsoft.com/office/powerpoint/2010/main" val="236394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a:extLst>
              <a:ext uri="{FF2B5EF4-FFF2-40B4-BE49-F238E27FC236}">
                <a16:creationId xmlns="" xmlns:a16="http://schemas.microsoft.com/office/drawing/2014/main" id="{BA0A2FBD-D0E2-C727-6D7C-A5510B9AC000}"/>
              </a:ext>
            </a:extLst>
          </p:cNvPr>
          <p:cNvGraphicFramePr>
            <a:graphicFrameLocks/>
          </p:cNvGraphicFramePr>
          <p:nvPr>
            <p:extLst>
              <p:ext uri="{D42A27DB-BD31-4B8C-83A1-F6EECF244321}">
                <p14:modId xmlns:p14="http://schemas.microsoft.com/office/powerpoint/2010/main" val="2162895835"/>
              </p:ext>
            </p:extLst>
          </p:nvPr>
        </p:nvGraphicFramePr>
        <p:xfrm>
          <a:off x="876617" y="868679"/>
          <a:ext cx="10438766" cy="5120642"/>
        </p:xfrm>
        <a:graphic>
          <a:graphicData uri="http://schemas.openxmlformats.org/presentationml/2006/ole">
            <mc:AlternateContent xmlns:mc="http://schemas.openxmlformats.org/markup-compatibility/2006">
              <mc:Choice xmlns:v="urn:schemas-microsoft-com:vml" Requires="v">
                <p:oleObj spid="_x0000_s1036" name="Equation" r:id="rId3" imgW="6045200" imgH="3200400" progId="Equation.3">
                  <p:embed/>
                </p:oleObj>
              </mc:Choice>
              <mc:Fallback>
                <p:oleObj name="Equation" r:id="rId3" imgW="6045200" imgH="3200400" progId="Equation.3">
                  <p:embed/>
                  <p:pic>
                    <p:nvPicPr>
                      <p:cNvPr id="9221" name="Object 1">
                        <a:extLst>
                          <a:ext uri="{FF2B5EF4-FFF2-40B4-BE49-F238E27FC236}">
                            <a16:creationId xmlns="" xmlns:a16="http://schemas.microsoft.com/office/drawing/2014/main" id="{EC180B6B-B55A-4612-1286-87E62EBEEF0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17" y="868679"/>
                        <a:ext cx="10438766" cy="5120642"/>
                      </a:xfrm>
                      <a:prstGeom prst="rect">
                        <a:avLst/>
                      </a:prstGeom>
                      <a:solidFill>
                        <a:srgbClr val="CCFFCC"/>
                      </a:solidFill>
                      <a:ln>
                        <a:noFill/>
                      </a:ln>
                      <a:effectLst/>
                    </p:spPr>
                  </p:pic>
                </p:oleObj>
              </mc:Fallback>
            </mc:AlternateContent>
          </a:graphicData>
        </a:graphic>
      </p:graphicFrame>
    </p:spTree>
    <p:extLst>
      <p:ext uri="{BB962C8B-B14F-4D97-AF65-F5344CB8AC3E}">
        <p14:creationId xmlns:p14="http://schemas.microsoft.com/office/powerpoint/2010/main" val="238987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546994-67F3-24F8-CE26-E41607FD96EC}"/>
              </a:ext>
            </a:extLst>
          </p:cNvPr>
          <p:cNvSpPr>
            <a:spLocks noGrp="1"/>
          </p:cNvSpPr>
          <p:nvPr>
            <p:ph type="title"/>
          </p:nvPr>
        </p:nvSpPr>
        <p:spPr>
          <a:xfrm>
            <a:off x="1295402" y="2777066"/>
            <a:ext cx="9601196" cy="1303867"/>
          </a:xfrm>
        </p:spPr>
        <p:txBody>
          <a:bodyPr/>
          <a:lstStyle/>
          <a:p>
            <a:r>
              <a:rPr lang="en-US" dirty="0"/>
              <a:t>Thank You!</a:t>
            </a:r>
          </a:p>
        </p:txBody>
      </p:sp>
    </p:spTree>
    <p:extLst>
      <p:ext uri="{BB962C8B-B14F-4D97-AF65-F5344CB8AC3E}">
        <p14:creationId xmlns:p14="http://schemas.microsoft.com/office/powerpoint/2010/main" val="393742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EF806D-FDCE-A173-440C-0D874C93602B}"/>
              </a:ext>
            </a:extLst>
          </p:cNvPr>
          <p:cNvSpPr>
            <a:spLocks noGrp="1"/>
          </p:cNvSpPr>
          <p:nvPr>
            <p:ph type="title"/>
          </p:nvPr>
        </p:nvSpPr>
        <p:spPr/>
        <p:txBody>
          <a:bodyPr/>
          <a:lstStyle/>
          <a:p>
            <a:r>
              <a:rPr lang="en-US" dirty="0"/>
              <a:t>Skewness</a:t>
            </a:r>
          </a:p>
        </p:txBody>
      </p:sp>
      <p:sp>
        <p:nvSpPr>
          <p:cNvPr id="3" name="Content Placeholder 2">
            <a:extLst>
              <a:ext uri="{FF2B5EF4-FFF2-40B4-BE49-F238E27FC236}">
                <a16:creationId xmlns="" xmlns:a16="http://schemas.microsoft.com/office/drawing/2014/main" id="{AA216FBB-8D2F-BE98-6CF1-392C138D4271}"/>
              </a:ext>
            </a:extLst>
          </p:cNvPr>
          <p:cNvSpPr>
            <a:spLocks noGrp="1"/>
          </p:cNvSpPr>
          <p:nvPr>
            <p:ph idx="1"/>
          </p:nvPr>
        </p:nvSpPr>
        <p:spPr>
          <a:xfrm>
            <a:off x="1295402" y="2385588"/>
            <a:ext cx="9601196" cy="1303867"/>
          </a:xfrm>
        </p:spPr>
        <p:txBody>
          <a:bodyPr>
            <a:normAutofit lnSpcReduction="10000"/>
          </a:bodyPr>
          <a:lstStyle/>
          <a:p>
            <a:r>
              <a:rPr lang="en-US" altLang="en-US" sz="2400" dirty="0"/>
              <a:t>Another characteristic of a set of data is the </a:t>
            </a:r>
            <a:r>
              <a:rPr lang="en-US" altLang="en-US" sz="2400" u="sng" dirty="0"/>
              <a:t>shape</a:t>
            </a:r>
            <a:r>
              <a:rPr lang="en-US" altLang="en-US" sz="2400" dirty="0"/>
              <a:t>. </a:t>
            </a:r>
          </a:p>
          <a:p>
            <a:r>
              <a:rPr lang="en-US" altLang="en-US" sz="2400" dirty="0"/>
              <a:t>There are four shapes commonly observed:  </a:t>
            </a:r>
            <a:r>
              <a:rPr lang="en-US" altLang="en-US" sz="2400" b="1" dirty="0"/>
              <a:t>symmetric,  positively skewed, negatively skewed,  bimodal</a:t>
            </a:r>
            <a:endParaRPr lang="en-US" dirty="0"/>
          </a:p>
        </p:txBody>
      </p:sp>
      <p:pic>
        <p:nvPicPr>
          <p:cNvPr id="4" name="Picture 7" descr="0423">
            <a:extLst>
              <a:ext uri="{FF2B5EF4-FFF2-40B4-BE49-F238E27FC236}">
                <a16:creationId xmlns="" xmlns:a16="http://schemas.microsoft.com/office/drawing/2014/main" id="{6D73048E-E7F1-E5E5-9FC6-407783CBB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126" y="3689455"/>
            <a:ext cx="9409748" cy="249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02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a:t>
            </a:r>
          </a:p>
        </p:txBody>
      </p:sp>
      <p:sp>
        <p:nvSpPr>
          <p:cNvPr id="3" name="Content Placeholder 2"/>
          <p:cNvSpPr>
            <a:spLocks noGrp="1"/>
          </p:cNvSpPr>
          <p:nvPr>
            <p:ph idx="1"/>
          </p:nvPr>
        </p:nvSpPr>
        <p:spPr>
          <a:xfrm>
            <a:off x="1295402" y="2475045"/>
            <a:ext cx="9601196" cy="3652799"/>
          </a:xfrm>
        </p:spPr>
        <p:txBody>
          <a:bodyPr>
            <a:normAutofit/>
          </a:bodyPr>
          <a:lstStyle/>
          <a:p>
            <a:pPr algn="just"/>
            <a:r>
              <a:rPr lang="en-US" dirty="0"/>
              <a:t>In a symmetric set of observations the mean and median are equal and the data values are evenly spread around these values. </a:t>
            </a:r>
            <a:endParaRPr lang="en-US" dirty="0" smtClean="0"/>
          </a:p>
          <a:p>
            <a:pPr algn="just"/>
            <a:r>
              <a:rPr lang="en-US" dirty="0"/>
              <a:t>The skewness for </a:t>
            </a:r>
            <a:r>
              <a:rPr lang="en-US" dirty="0" smtClean="0"/>
              <a:t>any </a:t>
            </a:r>
            <a:r>
              <a:rPr lang="en-US" dirty="0"/>
              <a:t>symmetric data should have a skewness near zero.</a:t>
            </a:r>
            <a:endParaRPr lang="en-US" dirty="0" smtClean="0"/>
          </a:p>
          <a:p>
            <a:endParaRPr lang="en-US" dirty="0"/>
          </a:p>
        </p:txBody>
      </p:sp>
    </p:spTree>
    <p:extLst>
      <p:ext uri="{BB962C8B-B14F-4D97-AF65-F5344CB8AC3E}">
        <p14:creationId xmlns:p14="http://schemas.microsoft.com/office/powerpoint/2010/main" val="348266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a:t>
            </a:r>
          </a:p>
        </p:txBody>
      </p:sp>
      <p:sp>
        <p:nvSpPr>
          <p:cNvPr id="3" name="Content Placeholder 2"/>
          <p:cNvSpPr>
            <a:spLocks noGrp="1"/>
          </p:cNvSpPr>
          <p:nvPr>
            <p:ph idx="1"/>
          </p:nvPr>
        </p:nvSpPr>
        <p:spPr/>
        <p:txBody>
          <a:bodyPr/>
          <a:lstStyle/>
          <a:p>
            <a:r>
              <a:rPr lang="en-US" dirty="0"/>
              <a:t>A set of values is skewed to the right or positively skewed if there is a single peak and the values extend much further to the right of the peak than to the left of the peak. In this case, the mean is larger than the median. </a:t>
            </a:r>
            <a:endParaRPr lang="en-US" dirty="0" smtClean="0"/>
          </a:p>
          <a:p>
            <a:r>
              <a:rPr lang="en-US" b="1" dirty="0" smtClean="0">
                <a:solidFill>
                  <a:srgbClr val="FF0000"/>
                </a:solidFill>
              </a:rPr>
              <a:t>Example</a:t>
            </a:r>
            <a:r>
              <a:rPr lang="en-US" b="1" dirty="0">
                <a:solidFill>
                  <a:srgbClr val="FF0000"/>
                </a:solidFill>
              </a:rPr>
              <a:t>:</a:t>
            </a:r>
            <a:r>
              <a:rPr lang="en-US" dirty="0"/>
              <a:t> Think of the salaries of those employed in a small company of about 100 people. The president and a few top executives would have very large salaries relative to the other workers and hence the distribution of salaries would exhibit positive skewness. </a:t>
            </a:r>
          </a:p>
          <a:p>
            <a:endParaRPr lang="en-US" dirty="0"/>
          </a:p>
        </p:txBody>
      </p:sp>
    </p:spTree>
    <p:extLst>
      <p:ext uri="{BB962C8B-B14F-4D97-AF65-F5344CB8AC3E}">
        <p14:creationId xmlns:p14="http://schemas.microsoft.com/office/powerpoint/2010/main" val="167652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a:t>
            </a:r>
          </a:p>
        </p:txBody>
      </p:sp>
      <p:sp>
        <p:nvSpPr>
          <p:cNvPr id="3" name="Content Placeholder 2"/>
          <p:cNvSpPr>
            <a:spLocks noGrp="1"/>
          </p:cNvSpPr>
          <p:nvPr>
            <p:ph idx="1"/>
          </p:nvPr>
        </p:nvSpPr>
        <p:spPr/>
        <p:txBody>
          <a:bodyPr>
            <a:normAutofit/>
          </a:bodyPr>
          <a:lstStyle/>
          <a:p>
            <a:pPr algn="just"/>
            <a:r>
              <a:rPr lang="en-US" dirty="0"/>
              <a:t>In a negatively skewed distribution there is a single peak but the observations extend further to the left, in the negative direction, than to the right. In a negatively skewed distribution, the mean is smaller than the </a:t>
            </a:r>
            <a:r>
              <a:rPr lang="en-US" dirty="0" smtClean="0"/>
              <a:t>median.</a:t>
            </a:r>
          </a:p>
          <a:p>
            <a:pPr algn="just"/>
            <a:r>
              <a:rPr lang="en-US" b="1" dirty="0" smtClean="0">
                <a:solidFill>
                  <a:srgbClr val="FF0000"/>
                </a:solidFill>
              </a:rPr>
              <a:t>Example </a:t>
            </a:r>
            <a:r>
              <a:rPr lang="en-US" dirty="0"/>
              <a:t>of negatively skewed data could be the exam scores of a group of college students who took a relatively simple exam. If you draw a curve of the group of students' exam scores on a graph, the curve is likely to be skewed to the left</a:t>
            </a:r>
            <a:r>
              <a:rPr lang="en-US" dirty="0" smtClean="0"/>
              <a:t>.</a:t>
            </a:r>
            <a:endParaRPr lang="en-US" dirty="0"/>
          </a:p>
        </p:txBody>
      </p:sp>
    </p:spTree>
    <p:extLst>
      <p:ext uri="{BB962C8B-B14F-4D97-AF65-F5344CB8AC3E}">
        <p14:creationId xmlns:p14="http://schemas.microsoft.com/office/powerpoint/2010/main" val="135602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a:t>
            </a:r>
          </a:p>
        </p:txBody>
      </p:sp>
      <p:sp>
        <p:nvSpPr>
          <p:cNvPr id="3" name="Content Placeholder 2"/>
          <p:cNvSpPr>
            <a:spLocks noGrp="1"/>
          </p:cNvSpPr>
          <p:nvPr>
            <p:ph idx="1"/>
          </p:nvPr>
        </p:nvSpPr>
        <p:spPr/>
        <p:txBody>
          <a:bodyPr/>
          <a:lstStyle/>
          <a:p>
            <a:pPr algn="just"/>
            <a:r>
              <a:rPr lang="en-US" dirty="0"/>
              <a:t>A bimodal distribution will have two or more peaks. This is often the case when the values are from two or more populations. </a:t>
            </a:r>
            <a:endParaRPr lang="en-US" dirty="0" smtClean="0"/>
          </a:p>
          <a:p>
            <a:pPr algn="just"/>
            <a:r>
              <a:rPr lang="en-US" b="1" dirty="0" smtClean="0">
                <a:solidFill>
                  <a:srgbClr val="FF0000"/>
                </a:solidFill>
              </a:rPr>
              <a:t>For </a:t>
            </a:r>
            <a:r>
              <a:rPr lang="en-US" b="1" dirty="0">
                <a:solidFill>
                  <a:srgbClr val="FF0000"/>
                </a:solidFill>
              </a:rPr>
              <a:t>example,</a:t>
            </a:r>
            <a:r>
              <a:rPr lang="en-US" dirty="0"/>
              <a:t> the number of customers who visit a restaurant each hour follows a bimodal distribution since people tend to eat out during two distinct times: lunch and dinner. This underlying human behavior is what causes the bimodal distribution</a:t>
            </a:r>
          </a:p>
        </p:txBody>
      </p:sp>
    </p:spTree>
    <p:extLst>
      <p:ext uri="{BB962C8B-B14F-4D97-AF65-F5344CB8AC3E}">
        <p14:creationId xmlns:p14="http://schemas.microsoft.com/office/powerpoint/2010/main" val="39161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BFBC9E-7F3B-B4B2-FF9A-3ADD80CDD8A5}"/>
              </a:ext>
            </a:extLst>
          </p:cNvPr>
          <p:cNvSpPr>
            <a:spLocks noGrp="1"/>
          </p:cNvSpPr>
          <p:nvPr>
            <p:ph type="title"/>
          </p:nvPr>
        </p:nvSpPr>
        <p:spPr/>
        <p:txBody>
          <a:bodyPr/>
          <a:lstStyle/>
          <a:p>
            <a:r>
              <a:rPr lang="en-US" dirty="0"/>
              <a:t>The coefficient of skewness</a:t>
            </a:r>
          </a:p>
        </p:txBody>
      </p:sp>
      <p:sp>
        <p:nvSpPr>
          <p:cNvPr id="3" name="Content Placeholder 2">
            <a:extLst>
              <a:ext uri="{FF2B5EF4-FFF2-40B4-BE49-F238E27FC236}">
                <a16:creationId xmlns="" xmlns:a16="http://schemas.microsoft.com/office/drawing/2014/main" id="{2783E75E-9444-BF43-0762-1A70C1385BA6}"/>
              </a:ext>
            </a:extLst>
          </p:cNvPr>
          <p:cNvSpPr>
            <a:spLocks noGrp="1"/>
          </p:cNvSpPr>
          <p:nvPr>
            <p:ph idx="1"/>
          </p:nvPr>
        </p:nvSpPr>
        <p:spPr/>
        <p:txBody>
          <a:bodyPr/>
          <a:lstStyle/>
          <a:p>
            <a:pPr algn="just"/>
            <a:r>
              <a:rPr lang="en-US" sz="2800" dirty="0"/>
              <a:t>The coefficient of skewness can range from -3 up to 3. </a:t>
            </a:r>
          </a:p>
          <a:p>
            <a:pPr algn="just"/>
            <a:r>
              <a:rPr lang="en-US" sz="2800" dirty="0"/>
              <a:t>A value near -3, indicates considerable negative skewness. </a:t>
            </a:r>
          </a:p>
          <a:p>
            <a:pPr algn="just"/>
            <a:r>
              <a:rPr lang="en-US" sz="2800" dirty="0"/>
              <a:t>A value such as 1.63 indicates moderate positive skewness. </a:t>
            </a:r>
          </a:p>
          <a:p>
            <a:pPr algn="just"/>
            <a:r>
              <a:rPr lang="en-US" sz="2800" dirty="0"/>
              <a:t>A value of 0, which will occur when the mean and median are equal, indicates the  distribution is symmetrical and that there is no skewness present.</a:t>
            </a:r>
          </a:p>
          <a:p>
            <a:endParaRPr lang="en-US" dirty="0"/>
          </a:p>
        </p:txBody>
      </p:sp>
    </p:spTree>
    <p:extLst>
      <p:ext uri="{BB962C8B-B14F-4D97-AF65-F5344CB8AC3E}">
        <p14:creationId xmlns:p14="http://schemas.microsoft.com/office/powerpoint/2010/main" val="370405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 xmlns:a16="http://schemas.microsoft.com/office/drawing/2014/main" id="{41360804-F57A-BB3F-B1C1-23E7A2BC6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15" y="2301078"/>
            <a:ext cx="9827577" cy="14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05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673F9B-7FD9-7DBC-5548-3BFFE652DF1A}"/>
              </a:ext>
            </a:extLst>
          </p:cNvPr>
          <p:cNvSpPr>
            <a:spLocks noGrp="1"/>
          </p:cNvSpPr>
          <p:nvPr>
            <p:ph type="title"/>
          </p:nvPr>
        </p:nvSpPr>
        <p:spPr/>
        <p:txBody>
          <a:bodyPr>
            <a:normAutofit fontScale="90000"/>
          </a:bodyPr>
          <a:lstStyle/>
          <a:p>
            <a:r>
              <a:rPr lang="en-US" altLang="en-US" sz="4400" b="1" dirty="0"/>
              <a:t>EXAMPLE</a:t>
            </a:r>
            <a:br>
              <a:rPr lang="en-US" altLang="en-US" sz="4400" b="1" dirty="0"/>
            </a:br>
            <a:endParaRPr lang="en-US" dirty="0"/>
          </a:p>
        </p:txBody>
      </p:sp>
      <p:sp>
        <p:nvSpPr>
          <p:cNvPr id="3" name="Content Placeholder 2">
            <a:extLst>
              <a:ext uri="{FF2B5EF4-FFF2-40B4-BE49-F238E27FC236}">
                <a16:creationId xmlns="" xmlns:a16="http://schemas.microsoft.com/office/drawing/2014/main" id="{C745D0C0-8AA4-8224-57EB-7F5E56F2BDD9}"/>
              </a:ext>
            </a:extLst>
          </p:cNvPr>
          <p:cNvSpPr>
            <a:spLocks noGrp="1"/>
          </p:cNvSpPr>
          <p:nvPr>
            <p:ph idx="1"/>
          </p:nvPr>
        </p:nvSpPr>
        <p:spPr>
          <a:xfrm>
            <a:off x="1295401" y="2419772"/>
            <a:ext cx="9601196" cy="3318936"/>
          </a:xfrm>
        </p:spPr>
        <p:txBody>
          <a:bodyPr>
            <a:normAutofit/>
          </a:bodyPr>
          <a:lstStyle/>
          <a:p>
            <a:pPr algn="just">
              <a:lnSpc>
                <a:spcPct val="80000"/>
              </a:lnSpc>
              <a:buFont typeface="Wingdings" panose="05000000000000000000" pitchFamily="2" charset="2"/>
              <a:buNone/>
            </a:pPr>
            <a:r>
              <a:rPr lang="en-US" altLang="en-US" sz="2400" b="1" dirty="0"/>
              <a:t>Following are the earnings per share for a sample of 15 software companies for the year 2007. The earnings per share are arranged from smallest to largest. </a:t>
            </a:r>
          </a:p>
          <a:p>
            <a:pPr algn="just">
              <a:lnSpc>
                <a:spcPct val="80000"/>
              </a:lnSpc>
              <a:buFont typeface="Wingdings" panose="05000000000000000000" pitchFamily="2" charset="2"/>
              <a:buNone/>
            </a:pPr>
            <a:r>
              <a:rPr lang="en-US" altLang="en-US" sz="2400" b="1" dirty="0"/>
              <a:t>Compute the </a:t>
            </a:r>
            <a:r>
              <a:rPr lang="en-US" altLang="en-US" sz="2400" b="1" dirty="0">
                <a:solidFill>
                  <a:srgbClr val="FF0000"/>
                </a:solidFill>
              </a:rPr>
              <a:t>mean, median</a:t>
            </a:r>
            <a:r>
              <a:rPr lang="en-US" altLang="en-US" sz="2400" b="1" dirty="0" smtClean="0">
                <a:solidFill>
                  <a:srgbClr val="FF0000"/>
                </a:solidFill>
              </a:rPr>
              <a:t>, and </a:t>
            </a:r>
            <a:r>
              <a:rPr lang="en-US" altLang="en-US" sz="2400" b="1" dirty="0">
                <a:solidFill>
                  <a:srgbClr val="FF0000"/>
                </a:solidFill>
              </a:rPr>
              <a:t>standard deviation</a:t>
            </a:r>
            <a:r>
              <a:rPr lang="en-US" altLang="en-US" sz="2400" b="1" dirty="0"/>
              <a:t>. Find the </a:t>
            </a:r>
            <a:r>
              <a:rPr lang="en-US" altLang="en-US" sz="2400" b="1" dirty="0">
                <a:solidFill>
                  <a:srgbClr val="FF0000"/>
                </a:solidFill>
              </a:rPr>
              <a:t>coefficient of skewness</a:t>
            </a:r>
            <a:r>
              <a:rPr lang="en-US" altLang="en-US" sz="2400" b="1" dirty="0"/>
              <a:t> using Pearson’s estimate. What is your conclusion regarding the shape of the distribution?</a:t>
            </a:r>
          </a:p>
          <a:p>
            <a:endParaRPr lang="en-US" dirty="0"/>
          </a:p>
        </p:txBody>
      </p:sp>
      <p:pic>
        <p:nvPicPr>
          <p:cNvPr id="4" name="Picture 5">
            <a:extLst>
              <a:ext uri="{FF2B5EF4-FFF2-40B4-BE49-F238E27FC236}">
                <a16:creationId xmlns="" xmlns:a16="http://schemas.microsoft.com/office/drawing/2014/main" id="{217B274D-9654-CD45-4260-D1D2B048D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541" y="4604281"/>
            <a:ext cx="10042915" cy="113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76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89</TotalTime>
  <Words>377</Words>
  <Application>Microsoft Office PowerPoint</Application>
  <PresentationFormat>Widescreen</PresentationFormat>
  <Paragraphs>26</Paragraphs>
  <Slides>11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Garamond</vt:lpstr>
      <vt:lpstr>Wingdings</vt:lpstr>
      <vt:lpstr>Organic</vt:lpstr>
      <vt:lpstr>Equation</vt:lpstr>
      <vt:lpstr>Topic-7</vt:lpstr>
      <vt:lpstr>Skewness</vt:lpstr>
      <vt:lpstr>Skewness</vt:lpstr>
      <vt:lpstr>Skewness</vt:lpstr>
      <vt:lpstr>Skewness</vt:lpstr>
      <vt:lpstr>Skewness</vt:lpstr>
      <vt:lpstr>The coefficient of skewness</vt:lpstr>
      <vt:lpstr>PowerPoint Presentation</vt:lpstr>
      <vt:lpstr>EXAMPLE </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Measures Of Skewness</dc:title>
  <dc:creator>Fariza Prodhan</dc:creator>
  <cp:lastModifiedBy>DIU</cp:lastModifiedBy>
  <cp:revision>23</cp:revision>
  <dcterms:created xsi:type="dcterms:W3CDTF">2022-09-24T12:16:31Z</dcterms:created>
  <dcterms:modified xsi:type="dcterms:W3CDTF">2022-10-31T03:08:19Z</dcterms:modified>
</cp:coreProperties>
</file>